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6"/>
  </p:notesMasterIdLst>
  <p:handoutMasterIdLst>
    <p:handoutMasterId r:id="rId27"/>
  </p:handoutMasterIdLst>
  <p:sldIdLst>
    <p:sldId id="280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7" r:id="rId18"/>
    <p:sldId id="283" r:id="rId19"/>
    <p:sldId id="271" r:id="rId20"/>
    <p:sldId id="275" r:id="rId21"/>
    <p:sldId id="276" r:id="rId22"/>
    <p:sldId id="278" r:id="rId23"/>
    <p:sldId id="281" r:id="rId24"/>
    <p:sldId id="282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33399"/>
    <a:srgbClr val="003399"/>
    <a:srgbClr val="3333CC"/>
    <a:srgbClr val="0000CC"/>
    <a:srgbClr val="231AD8"/>
    <a:srgbClr val="00365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4899" autoAdjust="0"/>
  </p:normalViewPr>
  <p:slideViewPr>
    <p:cSldViewPr>
      <p:cViewPr>
        <p:scale>
          <a:sx n="75" d="100"/>
          <a:sy n="75" d="100"/>
        </p:scale>
        <p:origin x="-1518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0"/>
    </p:cViewPr>
  </p:sorterViewPr>
  <p:notesViewPr>
    <p:cSldViewPr>
      <p:cViewPr varScale="1">
        <p:scale>
          <a:sx n="97" d="100"/>
          <a:sy n="97" d="100"/>
        </p:scale>
        <p:origin x="-358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ADAD2-3510-41B1-9D91-30DFF0DA1F20}" type="slidenum">
              <a:rPr lang="fr-FR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DF5E-2894-4B5F-BF29-41002A551100}" type="datetimeFigureOut">
              <a:rPr lang="fr-FR" smtClean="0"/>
              <a:pPr/>
              <a:t>09/02/2010</a:t>
            </a:fld>
            <a:endParaRPr lang="fr-B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783B5-384E-4A1A-93A5-B533C126B02B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0DC-0731-4B5B-83C3-27BD6EFD71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10</a:t>
            </a:fld>
            <a:endParaRPr lang="fr-B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11</a:t>
            </a:fld>
            <a:endParaRPr lang="fr-B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12</a:t>
            </a:fld>
            <a:endParaRPr lang="fr-B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13</a:t>
            </a:fld>
            <a:endParaRPr lang="fr-B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14</a:t>
            </a:fld>
            <a:endParaRPr lang="fr-B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15</a:t>
            </a:fld>
            <a:endParaRPr lang="fr-B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16</a:t>
            </a:fld>
            <a:endParaRPr lang="fr-B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17</a:t>
            </a:fld>
            <a:endParaRPr lang="fr-B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18</a:t>
            </a:fld>
            <a:endParaRPr lang="fr-B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19</a:t>
            </a:fld>
            <a:endParaRPr lang="fr-B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2</a:t>
            </a:fld>
            <a:endParaRPr lang="fr-B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20</a:t>
            </a:fld>
            <a:endParaRPr lang="fr-B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21</a:t>
            </a:fld>
            <a:endParaRPr lang="fr-B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280DC-0731-4B5B-83C3-27BD6EFD715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3</a:t>
            </a:fld>
            <a:endParaRPr lang="fr-B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4</a:t>
            </a:fld>
            <a:endParaRPr lang="fr-B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5</a:t>
            </a:fld>
            <a:endParaRPr lang="fr-B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6</a:t>
            </a:fld>
            <a:endParaRPr lang="fr-B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7</a:t>
            </a:fld>
            <a:endParaRPr lang="fr-B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8</a:t>
            </a:fld>
            <a:endParaRPr lang="fr-B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783B5-384E-4A1A-93A5-B533C126B02B}" type="slidenum">
              <a:rPr lang="fr-BE" smtClean="0"/>
              <a:pPr/>
              <a:t>9</a:t>
            </a:fld>
            <a:endParaRPr lang="fr-B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9B73-7BAC-4873-A448-B27E3716540A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BE9C0-0EFE-4BCB-95E5-CABF6C65C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C6039-2A35-4B48-8705-3C8985359CD7}" type="datetimeFigureOut">
              <a:rPr lang="en-US" smtClean="0"/>
              <a:pPr/>
              <a:t>2/9/2010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190A-CFAE-4E9A-A644-03D85E7D2D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RISLink2010-PPT-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4348" y="2949575"/>
            <a:ext cx="7772400" cy="1470025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Hyper compression with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5486400"/>
            <a:ext cx="1828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305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Create very small archives that are both in COLOUR and perfectly LEGIBLE with the revolutionary I.R.I.S. compression technology</a:t>
            </a:r>
            <a:endParaRPr lang="en-US" dirty="0"/>
          </a:p>
        </p:txBody>
      </p:sp>
      <p:pic>
        <p:nvPicPr>
          <p:cNvPr id="7" name="Picture 1" descr="iHQC-3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3500438"/>
            <a:ext cx="3143234" cy="1362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9713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3200" dirty="0" smtClean="0"/>
              <a:t>Standard JPEG compression gives </a:t>
            </a:r>
            <a:br>
              <a:rPr lang="en-US" sz="3200" dirty="0" smtClean="0"/>
            </a:br>
            <a:r>
              <a:rPr lang="en-US" sz="3200" dirty="0" smtClean="0"/>
              <a:t>poor legibility</a:t>
            </a:r>
            <a:r>
              <a:rPr lang="en-US" sz="3200" dirty="0" smtClean="0">
                <a:solidFill>
                  <a:srgbClr val="003399"/>
                </a:solidFill>
              </a:rPr>
              <a:t/>
            </a:r>
            <a:br>
              <a:rPr lang="en-US" sz="3200" dirty="0" smtClean="0">
                <a:solidFill>
                  <a:srgbClr val="003399"/>
                </a:solidFill>
              </a:rPr>
            </a:br>
            <a:endParaRPr lang="fr-BE" sz="3200" dirty="0">
              <a:solidFill>
                <a:srgbClr val="0033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736"/>
            <a:ext cx="5845175" cy="44493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11011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Bad for both text and images</a:t>
            </a:r>
            <a:endParaRPr lang="fr-BE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462258" cy="3203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3000372"/>
            <a:ext cx="4538704" cy="30122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643050"/>
            <a:ext cx="1239623" cy="34030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6486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57302" y="1214422"/>
            <a:ext cx="7729540" cy="535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GB" sz="2600" kern="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400" dirty="0" smtClean="0">
                <a:latin typeface="+mn-lt"/>
              </a:rPr>
              <a:t>Introducing...</a:t>
            </a:r>
            <a:endParaRPr kumimoji="0" lang="en-GB" sz="3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GB" sz="1900" kern="0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5400" b="0" i="1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5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3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en-GB" sz="3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3400" dirty="0" smtClean="0">
                <a:latin typeface="+mn-lt"/>
              </a:rPr>
              <a:t>		intelligent High Quality Compression</a:t>
            </a:r>
            <a:endParaRPr lang="en-GB" sz="3400" kern="0" dirty="0" smtClean="0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3200" dirty="0" smtClean="0"/>
              <a:t>Size has to be considered with quality</a:t>
            </a:r>
            <a:endParaRPr lang="fr-BE" sz="3200" dirty="0"/>
          </a:p>
        </p:txBody>
      </p:sp>
      <p:pic>
        <p:nvPicPr>
          <p:cNvPr id="10" name="Picture 1" descr="iHQC-3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428868"/>
            <a:ext cx="5429250" cy="2354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60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200" dirty="0" smtClean="0"/>
              <a:t>Results with	             </a:t>
            </a:r>
            <a:br>
              <a:rPr lang="en-GB" sz="3200" dirty="0" smtClean="0"/>
            </a:br>
            <a:r>
              <a:rPr lang="en-GB" sz="3200" dirty="0" smtClean="0"/>
              <a:t>for the same 26 images</a:t>
            </a:r>
            <a:r>
              <a:rPr lang="en-GB" sz="3200" dirty="0" smtClean="0">
                <a:solidFill>
                  <a:srgbClr val="003399"/>
                </a:solidFill>
              </a:rPr>
              <a:t/>
            </a:r>
            <a:br>
              <a:rPr lang="en-GB" sz="3200" dirty="0" smtClean="0">
                <a:solidFill>
                  <a:srgbClr val="003399"/>
                </a:solidFill>
              </a:rPr>
            </a:br>
            <a:endParaRPr lang="fr-BE" sz="3200" dirty="0">
              <a:solidFill>
                <a:srgbClr val="003399"/>
              </a:solidFill>
            </a:endParaRPr>
          </a:p>
        </p:txBody>
      </p:sp>
      <p:pic>
        <p:nvPicPr>
          <p:cNvPr id="4" name="Picture 6" descr="iHQC-3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89294"/>
            <a:ext cx="2014511" cy="83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3324225" cy="4152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50892" y="3000372"/>
            <a:ext cx="4464050" cy="2197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6600" dirty="0">
                <a:solidFill>
                  <a:schemeClr val="tx2"/>
                </a:solidFill>
                <a:latin typeface="+mn-lt"/>
              </a:rPr>
              <a:t>793 Kb!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4800" dirty="0" smtClean="0">
                <a:solidFill>
                  <a:schemeClr val="tx2"/>
                </a:solidFill>
                <a:latin typeface="+mn-lt"/>
              </a:rPr>
              <a:t>→ 570x </a:t>
            </a:r>
            <a:r>
              <a:rPr lang="en-GB" sz="4800" dirty="0">
                <a:solidFill>
                  <a:schemeClr val="tx2"/>
                </a:solidFill>
                <a:latin typeface="+mn-lt"/>
              </a:rPr>
              <a:t>smaller</a:t>
            </a: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500430" y="2928934"/>
            <a:ext cx="1285884" cy="7143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643042" y="6072206"/>
            <a:ext cx="65722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 dirty="0">
                <a:solidFill>
                  <a:schemeClr val="tx2"/>
                </a:solidFill>
                <a:latin typeface="+mn-lt"/>
              </a:rPr>
              <a:t>455</a:t>
            </a:r>
            <a:r>
              <a:rPr lang="en-GB" sz="2000" dirty="0">
                <a:latin typeface="+mn-lt"/>
              </a:rPr>
              <a:t> Mb </a:t>
            </a:r>
            <a:r>
              <a:rPr lang="en-GB" sz="2000" dirty="0" smtClean="0">
                <a:latin typeface="+mn-lt"/>
              </a:rPr>
              <a:t>uncompressed  - </a:t>
            </a:r>
            <a:r>
              <a:rPr lang="en-GB" sz="2000" b="1" dirty="0">
                <a:solidFill>
                  <a:schemeClr val="tx2"/>
                </a:solidFill>
                <a:latin typeface="+mn-lt"/>
              </a:rPr>
              <a:t>29,2 </a:t>
            </a:r>
            <a:r>
              <a:rPr lang="en-GB" sz="2000" dirty="0">
                <a:latin typeface="+mn-lt"/>
              </a:rPr>
              <a:t>Mb </a:t>
            </a:r>
            <a:r>
              <a:rPr lang="en-GB" sz="2000" dirty="0" smtClean="0">
                <a:latin typeface="+mn-lt"/>
              </a:rPr>
              <a:t>jpg - </a:t>
            </a:r>
            <a:r>
              <a:rPr lang="en-GB" sz="2000" b="1" dirty="0" smtClean="0">
                <a:solidFill>
                  <a:schemeClr val="tx2"/>
                </a:solidFill>
                <a:latin typeface="+mn-lt"/>
              </a:rPr>
              <a:t>2,01</a:t>
            </a:r>
            <a:r>
              <a:rPr lang="en-GB" sz="2000" dirty="0" smtClean="0">
                <a:latin typeface="+mn-lt"/>
              </a:rPr>
              <a:t> </a:t>
            </a:r>
            <a:r>
              <a:rPr lang="en-GB" sz="2000" dirty="0">
                <a:latin typeface="+mn-lt"/>
              </a:rPr>
              <a:t>Mb </a:t>
            </a:r>
            <a:r>
              <a:rPr lang="en-GB" sz="2000" dirty="0" smtClean="0">
                <a:latin typeface="+mn-lt"/>
              </a:rPr>
              <a:t>B/W TIFF G4</a:t>
            </a:r>
            <a:endParaRPr lang="en-GB" sz="2000" dirty="0">
              <a:latin typeface="+mn-lt"/>
            </a:endParaRPr>
          </a:p>
        </p:txBody>
      </p:sp>
    </p:spTree>
  </p:cSld>
  <p:clrMapOvr>
    <a:masterClrMapping/>
  </p:clrMapOvr>
  <p:transition advTm="3346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/>
              <a:t>Same without OCR</a:t>
            </a:r>
            <a:endParaRPr lang="en-GB" sz="32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71612"/>
            <a:ext cx="3324225" cy="427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5140" y="2714620"/>
            <a:ext cx="4464050" cy="2124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6600" smtClean="0">
                <a:solidFill>
                  <a:schemeClr val="tx2"/>
                </a:solidFill>
                <a:latin typeface="+mn-lt"/>
              </a:rPr>
              <a:t>575 Kb!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4400" smtClean="0">
                <a:solidFill>
                  <a:schemeClr val="tx2"/>
                </a:solidFill>
                <a:latin typeface="+mn-lt"/>
              </a:rPr>
              <a:t>790x smaller</a:t>
            </a:r>
            <a:endParaRPr lang="en-GB" sz="4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3286116" y="2857496"/>
            <a:ext cx="1214446" cy="57150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643042" y="6072206"/>
            <a:ext cx="6572296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2000" b="1">
                <a:solidFill>
                  <a:schemeClr val="tx2"/>
                </a:solidFill>
                <a:latin typeface="+mn-lt"/>
              </a:rPr>
              <a:t>455</a:t>
            </a:r>
            <a:r>
              <a:rPr lang="en-GB" sz="2000">
                <a:latin typeface="+mn-lt"/>
              </a:rPr>
              <a:t> Mb </a:t>
            </a:r>
            <a:r>
              <a:rPr lang="en-GB" sz="2000" smtClean="0">
                <a:latin typeface="+mn-lt"/>
              </a:rPr>
              <a:t>uncompressed  - </a:t>
            </a:r>
            <a:r>
              <a:rPr lang="en-GB" sz="2000" b="1">
                <a:solidFill>
                  <a:schemeClr val="tx2"/>
                </a:solidFill>
                <a:latin typeface="+mn-lt"/>
              </a:rPr>
              <a:t>29,2 </a:t>
            </a:r>
            <a:r>
              <a:rPr lang="en-GB" sz="2000">
                <a:latin typeface="+mn-lt"/>
              </a:rPr>
              <a:t>Mb </a:t>
            </a:r>
            <a:r>
              <a:rPr lang="en-GB" sz="2000" smtClean="0">
                <a:latin typeface="+mn-lt"/>
              </a:rPr>
              <a:t>jpg - </a:t>
            </a:r>
            <a:r>
              <a:rPr lang="en-GB" sz="2000" b="1" smtClean="0">
                <a:solidFill>
                  <a:schemeClr val="tx2"/>
                </a:solidFill>
                <a:latin typeface="+mn-lt"/>
              </a:rPr>
              <a:t>2,01</a:t>
            </a:r>
            <a:r>
              <a:rPr lang="en-GB" sz="2000" smtClean="0">
                <a:latin typeface="+mn-lt"/>
              </a:rPr>
              <a:t> </a:t>
            </a:r>
            <a:r>
              <a:rPr lang="en-GB" sz="2000">
                <a:latin typeface="+mn-lt"/>
              </a:rPr>
              <a:t>Mb </a:t>
            </a:r>
            <a:r>
              <a:rPr lang="en-GB" sz="2000" smtClean="0">
                <a:latin typeface="+mn-lt"/>
              </a:rPr>
              <a:t>B/W TIFF G4</a:t>
            </a:r>
            <a:endParaRPr lang="en-GB" sz="2000">
              <a:latin typeface="+mn-lt"/>
            </a:endParaRPr>
          </a:p>
        </p:txBody>
      </p:sp>
    </p:spTree>
  </p:cSld>
  <p:clrMapOvr>
    <a:masterClrMapping/>
  </p:clrMapOvr>
  <p:transition advTm="1545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42874"/>
            <a:ext cx="8229600" cy="135729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Without conceding to quality!</a:t>
            </a:r>
            <a:r>
              <a:rPr lang="en-GB" sz="3200" dirty="0" smtClean="0">
                <a:solidFill>
                  <a:srgbClr val="003399"/>
                </a:solidFill>
              </a:rPr>
              <a:t/>
            </a:r>
            <a:br>
              <a:rPr lang="en-GB" sz="3200" dirty="0" smtClean="0">
                <a:solidFill>
                  <a:srgbClr val="003399"/>
                </a:solidFill>
              </a:rPr>
            </a:br>
            <a:endParaRPr lang="fr-BE" sz="3200" dirty="0">
              <a:solidFill>
                <a:srgbClr val="003399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5607" y="2571744"/>
            <a:ext cx="3243517" cy="3000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/>
          <a:srcRect l="2721"/>
          <a:stretch>
            <a:fillRect/>
          </a:stretch>
        </p:blipFill>
        <p:spPr bwMode="auto">
          <a:xfrm>
            <a:off x="4763469" y="2571744"/>
            <a:ext cx="3523307" cy="30114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697033" y="1928802"/>
            <a:ext cx="2232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latin typeface="+mn-lt"/>
              </a:rPr>
              <a:t>JPEG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903812" y="1909780"/>
            <a:ext cx="31686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latin typeface="+mn-lt"/>
              </a:rPr>
              <a:t>New IRIS </a:t>
            </a:r>
            <a:r>
              <a:rPr lang="en-GB" sz="2400" dirty="0" smtClean="0">
                <a:latin typeface="+mn-lt"/>
              </a:rPr>
              <a:t>iHQC™</a:t>
            </a:r>
            <a:endParaRPr lang="en-GB" sz="2400" dirty="0">
              <a:latin typeface="+mn-lt"/>
            </a:endParaRPr>
          </a:p>
        </p:txBody>
      </p:sp>
    </p:spTree>
  </p:cSld>
  <p:clrMapOvr>
    <a:masterClrMapping/>
  </p:clrMapOvr>
  <p:transition advTm="9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BE" sz="3200" dirty="0" smtClean="0"/>
              <a:t>Available formats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2000240"/>
            <a:ext cx="4786346" cy="3816349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PDF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Level I &amp; II &amp; III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PDF/A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Level I &amp; II</a:t>
            </a:r>
          </a:p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XPS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Level I</a:t>
            </a:r>
          </a:p>
          <a:p>
            <a:endParaRPr lang="fr-BE" sz="2800" dirty="0">
              <a:solidFill>
                <a:schemeClr val="tx2"/>
              </a:solidFill>
            </a:endParaRPr>
          </a:p>
        </p:txBody>
      </p:sp>
      <p:pic>
        <p:nvPicPr>
          <p:cNvPr id="8" name="Picture 7" descr="normal_0-output-doc-P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2071677"/>
            <a:ext cx="928695" cy="12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xps_ic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071941"/>
            <a:ext cx="1143008" cy="114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42" y="1928802"/>
            <a:ext cx="1342598" cy="582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Presentations\IRISPdf\images\iHQC-3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43042" y="3929067"/>
            <a:ext cx="1309539" cy="56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2473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smtClean="0"/>
              <a:t>New : I.R.I.S. is member of the PDF/A competence center </a:t>
            </a:r>
            <a:endParaRPr lang="en-GB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04" y="1571612"/>
            <a:ext cx="6858048" cy="500066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PDF/A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for the long-term archiving of electronic documents.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based on the PDF 1.4 from 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is defined by an ISO Standard.</a:t>
            </a:r>
          </a:p>
          <a:p>
            <a:pPr lvl="1"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subset of PDF, obtained by leaving out PDF features not suited to long-term archiving</a:t>
            </a:r>
          </a:p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Several standards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I.R.I.S. supports PDF/A-1b</a:t>
            </a:r>
          </a:p>
          <a:p>
            <a:pPr>
              <a:defRPr/>
            </a:pPr>
            <a:r>
              <a:rPr lang="en-US" dirty="0" err="1" smtClean="0">
                <a:solidFill>
                  <a:schemeClr val="tx2"/>
                </a:solidFill>
              </a:rPr>
              <a:t>iHQC</a:t>
            </a:r>
            <a:r>
              <a:rPr lang="en-US" dirty="0" smtClean="0">
                <a:solidFill>
                  <a:schemeClr val="tx2"/>
                </a:solidFill>
              </a:rPr>
              <a:t> level limitation</a:t>
            </a:r>
          </a:p>
          <a:p>
            <a:pPr lvl="1">
              <a:defRPr/>
            </a:pPr>
            <a:r>
              <a:rPr lang="en-US" dirty="0" smtClean="0">
                <a:solidFill>
                  <a:schemeClr val="tx2"/>
                </a:solidFill>
              </a:rPr>
              <a:t>Level 1 and 2</a:t>
            </a:r>
            <a:endParaRPr lang="fr-BE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22473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GB" sz="8000" dirty="0" smtClean="0"/>
              <a:t>Demo</a:t>
            </a:r>
          </a:p>
        </p:txBody>
      </p:sp>
    </p:spTree>
  </p:cSld>
  <p:clrMapOvr>
    <a:masterClrMapping/>
  </p:clrMapOvr>
  <p:transition advTm="3632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142989"/>
            <a:ext cx="8358188" cy="78581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HOW DO WE DO IT?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85813" y="4857760"/>
            <a:ext cx="80010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54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THIS IS A SECRET !</a:t>
            </a:r>
          </a:p>
        </p:txBody>
      </p:sp>
      <p:sp>
        <p:nvSpPr>
          <p:cNvPr id="8" name="Smiley Face 7"/>
          <p:cNvSpPr/>
          <p:nvPr/>
        </p:nvSpPr>
        <p:spPr bwMode="auto">
          <a:xfrm>
            <a:off x="3643306" y="2586038"/>
            <a:ext cx="1914532" cy="1700218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82550" contourW="12700" prstMaterial="softEdge">
            <a:bevelT w="152400" h="152400"/>
            <a:bevelB w="152400" h="152400"/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 marL="342900" indent="-342900">
              <a:defRPr/>
            </a:pPr>
            <a:endParaRPr lang="en-US" dirty="0"/>
          </a:p>
        </p:txBody>
      </p:sp>
    </p:spTree>
  </p:cSld>
  <p:clrMapOvr>
    <a:masterClrMapping/>
  </p:clrMapOvr>
  <p:transition advTm="47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6786610" cy="426342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Example: 26 documents, including pictures, </a:t>
            </a:r>
            <a:br>
              <a:rPr lang="en-GB" sz="3200" dirty="0" smtClean="0"/>
            </a:br>
            <a:r>
              <a:rPr lang="en-GB" sz="3200" dirty="0" smtClean="0"/>
              <a:t>graphs, tables, text, watermarks, etc.</a:t>
            </a:r>
            <a:endParaRPr lang="fr-BE" sz="3200" dirty="0"/>
          </a:p>
        </p:txBody>
      </p:sp>
    </p:spTree>
  </p:cSld>
  <p:clrMapOvr>
    <a:masterClrMapping/>
  </p:clrMapOvr>
  <p:transition advTm="1309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Basic explanation</a:t>
            </a:r>
            <a:r>
              <a:rPr lang="en-US" sz="3200" dirty="0" smtClean="0">
                <a:solidFill>
                  <a:srgbClr val="003399"/>
                </a:solidFill>
              </a:rPr>
              <a:t/>
            </a:r>
            <a:br>
              <a:rPr lang="en-US" sz="3200" dirty="0" smtClean="0">
                <a:solidFill>
                  <a:srgbClr val="003399"/>
                </a:solidFill>
              </a:rPr>
            </a:br>
            <a:endParaRPr lang="fr-BE" sz="32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857364"/>
            <a:ext cx="6400817" cy="3959225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 We analyze each document and use different compression techniques depending on the type of information on the document </a:t>
            </a:r>
            <a:br>
              <a:rPr lang="en-US" sz="2400" dirty="0" smtClean="0"/>
            </a:b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 We use </a:t>
            </a:r>
            <a:r>
              <a:rPr lang="en-US" sz="2400" smtClean="0"/>
              <a:t>our </a:t>
            </a:r>
            <a:r>
              <a:rPr lang="en-US" sz="2400" smtClean="0"/>
              <a:t>23 </a:t>
            </a:r>
            <a:r>
              <a:rPr lang="en-US" sz="2400" dirty="0" smtClean="0"/>
              <a:t>years of experience in document analysis to accurately reproduce the original document.</a:t>
            </a:r>
            <a:endParaRPr lang="fr-BE" sz="2400" dirty="0"/>
          </a:p>
        </p:txBody>
      </p:sp>
    </p:spTree>
  </p:cSld>
  <p:clrMapOvr>
    <a:masterClrMapping/>
  </p:clrMapOvr>
  <p:transition advTm="2301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Main advantages</a:t>
            </a:r>
            <a:endParaRPr lang="fr-B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300" dirty="0" smtClean="0"/>
              <a:t>The documents are MUCH smaller:</a:t>
            </a:r>
          </a:p>
          <a:p>
            <a:pPr lvl="1"/>
            <a:r>
              <a:rPr lang="en-US" sz="2300" dirty="0" smtClean="0"/>
              <a:t>The files take much less storage space</a:t>
            </a:r>
          </a:p>
          <a:p>
            <a:pPr lvl="1"/>
            <a:r>
              <a:rPr lang="en-US" sz="2300" dirty="0" smtClean="0"/>
              <a:t>The files can be sent over the network</a:t>
            </a:r>
          </a:p>
          <a:p>
            <a:pPr lvl="1"/>
            <a:endParaRPr lang="en-US" sz="2300" dirty="0" smtClean="0"/>
          </a:p>
          <a:p>
            <a:r>
              <a:rPr lang="en-US" sz="2300" dirty="0" smtClean="0"/>
              <a:t>iHQC™ compression keeps the documents as legible as the original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300" dirty="0" smtClean="0"/>
              <a:t>PDF and XPS iHQC™ files can be opened by the standard viewers</a:t>
            </a:r>
          </a:p>
          <a:p>
            <a:pPr>
              <a:buNone/>
            </a:pPr>
            <a:endParaRPr lang="en-US" sz="1400" dirty="0" smtClean="0"/>
          </a:p>
          <a:p>
            <a:pPr>
              <a:buFontTx/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</a:rPr>
              <a:t>+ these documents are fully searchable </a:t>
            </a:r>
          </a:p>
          <a:p>
            <a:pPr lvl="1"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  thanks to I.R.I.S. OCR</a:t>
            </a:r>
          </a:p>
        </p:txBody>
      </p:sp>
      <p:pic>
        <p:nvPicPr>
          <p:cNvPr id="6" name="Picture 1032" descr="watch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571612"/>
            <a:ext cx="1881190" cy="11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irisdesktop sear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5214950"/>
            <a:ext cx="11985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847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How to face your major challenge: </a:t>
            </a:r>
            <a:br>
              <a:rPr lang="en-US" sz="2400" dirty="0" smtClean="0"/>
            </a:br>
            <a:r>
              <a:rPr lang="en-US" sz="2400" dirty="0" smtClean="0"/>
              <a:t>Do more with less, while reducing your carbon footprint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i="1" dirty="0" smtClean="0">
                <a:solidFill>
                  <a:srgbClr val="C00000"/>
                </a:solidFill>
              </a:rPr>
              <a:t>iHQC™ files need less storage space =&gt; less waste</a:t>
            </a:r>
          </a:p>
          <a:p>
            <a:r>
              <a:rPr lang="en-GB" sz="1800" i="1" dirty="0" smtClean="0">
                <a:solidFill>
                  <a:srgbClr val="C00000"/>
                </a:solidFill>
              </a:rPr>
              <a:t>iHQC™ files can be sent more easily over the network =&gt; less energy waste</a:t>
            </a:r>
          </a:p>
          <a:p>
            <a:endParaRPr lang="en-GB" sz="1800" i="1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GB" i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IRIS-label-DoMoreWithL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5572140"/>
            <a:ext cx="1553757" cy="1008000"/>
          </a:xfrm>
          <a:prstGeom prst="rect">
            <a:avLst/>
          </a:prstGeom>
        </p:spPr>
      </p:pic>
      <p:pic>
        <p:nvPicPr>
          <p:cNvPr id="7" name="Picture 6" descr="IRIS-green-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45848" y="5572140"/>
            <a:ext cx="1651748" cy="1071570"/>
          </a:xfrm>
          <a:prstGeom prst="rect">
            <a:avLst/>
          </a:prstGeom>
        </p:spPr>
      </p:pic>
      <p:pic>
        <p:nvPicPr>
          <p:cNvPr id="8" name="Picture 7" descr="iHQC-3d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52" y="2857496"/>
            <a:ext cx="2192791" cy="95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85786" y="3154388"/>
            <a:ext cx="7786715" cy="27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			is </a:t>
            </a:r>
            <a:r>
              <a:rPr lang="en-US" sz="3600" dirty="0">
                <a:solidFill>
                  <a:schemeClr val="tx2"/>
                </a:solidFill>
                <a:latin typeface="+mn-lt"/>
              </a:rPr>
              <a:t>to </a:t>
            </a:r>
            <a:r>
              <a:rPr lang="en-US" sz="3600" dirty="0" smtClean="0">
                <a:solidFill>
                  <a:schemeClr val="tx2"/>
                </a:solidFill>
                <a:latin typeface="+mn-lt"/>
              </a:rPr>
              <a:t>document… </a:t>
            </a: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buClr>
                <a:schemeClr val="tx2"/>
              </a:buClr>
              <a:buSzPct val="70000"/>
              <a:buFont typeface="Wingdings" pitchFamily="2" charset="2"/>
              <a:buNone/>
            </a:pPr>
            <a:endParaRPr lang="en-US" sz="3600" dirty="0">
              <a:solidFill>
                <a:schemeClr val="tx2"/>
              </a:solidFill>
              <a:latin typeface="+mn-lt"/>
            </a:endParaRPr>
          </a:p>
          <a:p>
            <a:pPr marL="692150" lvl="1" indent="-347663">
              <a:buSzPct val="70000"/>
              <a:buFont typeface="Wingdings" pitchFamily="2" charset="2"/>
              <a:buNone/>
            </a:pPr>
            <a:r>
              <a:rPr lang="en-US" sz="5400" dirty="0" smtClean="0">
                <a:solidFill>
                  <a:schemeClr val="tx2"/>
                </a:solidFill>
                <a:latin typeface="+mn-lt"/>
              </a:rPr>
              <a:t>… what </a:t>
            </a:r>
            <a:r>
              <a:rPr lang="en-US" sz="5400" dirty="0">
                <a:solidFill>
                  <a:schemeClr val="tx2"/>
                </a:solidFill>
                <a:latin typeface="+mn-lt"/>
              </a:rPr>
              <a:t>MP3 is to music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RISLink2010-PPT-co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14348" y="2928934"/>
            <a:ext cx="7772400" cy="1470025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We hope this presentation has interested you </a:t>
            </a:r>
          </a:p>
          <a:p>
            <a:endParaRPr lang="en-GB" sz="1600" dirty="0" smtClean="0"/>
          </a:p>
          <a:p>
            <a:r>
              <a:rPr lang="en-GB" dirty="0" smtClean="0"/>
              <a:t>Note this only is one of MANY possibilities</a:t>
            </a:r>
          </a:p>
          <a:p>
            <a:endParaRPr lang="en-GB" sz="1600" dirty="0" smtClean="0"/>
          </a:p>
          <a:p>
            <a:r>
              <a:rPr lang="en-GB" dirty="0" smtClean="0"/>
              <a:t>Please visit our stands for more information</a:t>
            </a:r>
            <a:endParaRPr lang="en-US" dirty="0"/>
          </a:p>
        </p:txBody>
      </p:sp>
      <p:sp>
        <p:nvSpPr>
          <p:cNvPr id="9" name="Smiley Face 8"/>
          <p:cNvSpPr/>
          <p:nvPr/>
        </p:nvSpPr>
        <p:spPr bwMode="auto">
          <a:xfrm>
            <a:off x="1981200" y="3124200"/>
            <a:ext cx="838200" cy="762000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82550" contourW="12700" prstMaterial="softEdge">
            <a:bevelT w="152400" h="152400"/>
            <a:bevelB w="152400" h="152400"/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 marL="342900" indent="-342900"/>
            <a:endParaRPr lang="en-US"/>
          </a:p>
        </p:txBody>
      </p:sp>
      <p:sp>
        <p:nvSpPr>
          <p:cNvPr id="10" name="Smiley Face 9"/>
          <p:cNvSpPr/>
          <p:nvPr/>
        </p:nvSpPr>
        <p:spPr bwMode="auto">
          <a:xfrm>
            <a:off x="6400800" y="3124200"/>
            <a:ext cx="838200" cy="762000"/>
          </a:xfrm>
          <a:prstGeom prst="smileyFace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extrusionH="82550" contourW="12700" prstMaterial="softEdge">
            <a:bevelT w="152400" h="152400"/>
            <a:bevelB w="152400" h="152400"/>
            <a:extrusionClr>
              <a:schemeClr val="bg1"/>
            </a:extrusionClr>
            <a:contourClr>
              <a:schemeClr val="bg1"/>
            </a:contourClr>
          </a:sp3d>
        </p:spPr>
        <p:txBody>
          <a:bodyPr/>
          <a:lstStyle/>
          <a:p>
            <a:pPr marL="342900" indent="-3429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These files, uncompressed</a:t>
            </a:r>
            <a:endParaRPr lang="fr-BE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57158" y="3286124"/>
            <a:ext cx="280828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/>
            <a:lightRig rig="morning" dir="t"/>
          </a:scene3d>
          <a:sp3d prstMaterial="matte"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GB" sz="5400" dirty="0">
                <a:solidFill>
                  <a:schemeClr val="tx2"/>
                </a:solidFill>
                <a:latin typeface="+mn-lt"/>
              </a:rPr>
              <a:t>455 </a:t>
            </a:r>
            <a:r>
              <a:rPr lang="en-GB" sz="5400" dirty="0" smtClean="0">
                <a:solidFill>
                  <a:schemeClr val="tx2"/>
                </a:solidFill>
                <a:latin typeface="+mn-lt"/>
              </a:rPr>
              <a:t>Mb</a:t>
            </a:r>
            <a:endParaRPr lang="en-GB" sz="54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603" y="1490679"/>
            <a:ext cx="3590925" cy="42957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2714612" y="2786058"/>
            <a:ext cx="2286018" cy="8572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dirty="0"/>
          </a:p>
        </p:txBody>
      </p:sp>
    </p:spTree>
  </p:cSld>
  <p:clrMapOvr>
    <a:masterClrMapping/>
  </p:clrMapOvr>
  <p:transition advTm="106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859713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200" dirty="0" smtClean="0"/>
              <a:t>Using jpg  with a 80% compression ratio  </a:t>
            </a:r>
            <a:br>
              <a:rPr lang="en-GB" sz="3200" dirty="0" smtClean="0"/>
            </a:br>
            <a:r>
              <a:rPr lang="en-GB" sz="3200" dirty="0" smtClean="0"/>
              <a:t>(preserving image quality)</a:t>
            </a:r>
            <a:r>
              <a:rPr lang="en-GB" sz="3200" dirty="0" smtClean="0">
                <a:solidFill>
                  <a:srgbClr val="003399"/>
                </a:solidFill>
              </a:rPr>
              <a:t/>
            </a:r>
            <a:br>
              <a:rPr lang="en-GB" sz="3200" dirty="0" smtClean="0">
                <a:solidFill>
                  <a:srgbClr val="003399"/>
                </a:solidFill>
              </a:rPr>
            </a:br>
            <a:endParaRPr lang="fr-BE" sz="3200" dirty="0">
              <a:solidFill>
                <a:srgbClr val="003399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00174"/>
            <a:ext cx="3590925" cy="425767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2857488" y="3286125"/>
            <a:ext cx="2143140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57158" y="3286124"/>
            <a:ext cx="4248150" cy="2012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5400" dirty="0">
                <a:solidFill>
                  <a:schemeClr val="tx2"/>
                </a:solidFill>
                <a:latin typeface="+mj-lt"/>
              </a:rPr>
              <a:t>29,2 Mb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4800" dirty="0" smtClean="0">
                <a:solidFill>
                  <a:schemeClr val="tx2"/>
                </a:solidFill>
                <a:latin typeface="+mj-lt"/>
              </a:rPr>
              <a:t>→ 15x </a:t>
            </a:r>
            <a:r>
              <a:rPr lang="en-GB" sz="4800" dirty="0">
                <a:solidFill>
                  <a:schemeClr val="tx2"/>
                </a:solidFill>
                <a:latin typeface="+mj-lt"/>
              </a:rPr>
              <a:t>smaller!</a:t>
            </a:r>
          </a:p>
        </p:txBody>
      </p:sp>
    </p:spTree>
  </p:cSld>
  <p:clrMapOvr>
    <a:masterClrMapping/>
  </p:clrMapOvr>
  <p:transition advTm="179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859713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sz="3200" dirty="0" smtClean="0"/>
              <a:t>In B/W TIFF G4 with IRIS technology or </a:t>
            </a:r>
            <a:br>
              <a:rPr lang="en-GB" sz="3200" dirty="0" smtClean="0"/>
            </a:br>
            <a:r>
              <a:rPr lang="en-GB" sz="3200" dirty="0" smtClean="0"/>
              <a:t>other specialised technologies</a:t>
            </a:r>
            <a:br>
              <a:rPr lang="en-GB" sz="3200" dirty="0" smtClean="0"/>
            </a:br>
            <a:endParaRPr lang="fr-BE" sz="32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7158" y="3286124"/>
            <a:ext cx="4786346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5400" dirty="0">
                <a:solidFill>
                  <a:schemeClr val="tx2"/>
                </a:solidFill>
                <a:latin typeface="+mj-lt"/>
              </a:rPr>
              <a:t>2,01 </a:t>
            </a:r>
            <a:r>
              <a:rPr lang="en-GB" sz="5400" dirty="0" smtClean="0">
                <a:solidFill>
                  <a:schemeClr val="tx2"/>
                </a:solidFill>
                <a:latin typeface="+mj-lt"/>
              </a:rPr>
              <a:t>Mb</a:t>
            </a:r>
            <a:endParaRPr lang="en-GB" sz="54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spcBef>
                <a:spcPct val="50000"/>
              </a:spcBef>
              <a:buFont typeface="Wingdings" pitchFamily="2" charset="2"/>
              <a:buNone/>
            </a:pPr>
            <a:r>
              <a:rPr lang="en-GB" sz="4800" dirty="0" smtClean="0">
                <a:solidFill>
                  <a:schemeClr val="tx2"/>
                </a:solidFill>
                <a:latin typeface="+mj-lt"/>
              </a:rPr>
              <a:t>→ 225x </a:t>
            </a:r>
            <a:r>
              <a:rPr lang="en-GB" sz="4800" dirty="0">
                <a:solidFill>
                  <a:schemeClr val="tx2"/>
                </a:solidFill>
                <a:latin typeface="+mj-lt"/>
              </a:rPr>
              <a:t>smaller!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28736"/>
            <a:ext cx="4133850" cy="4229100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2857487" y="3214686"/>
            <a:ext cx="1785949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BE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57357" y="6000750"/>
            <a:ext cx="600076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GB" sz="2400" b="1" dirty="0">
                <a:solidFill>
                  <a:schemeClr val="tx2"/>
                </a:solidFill>
                <a:latin typeface="+mj-lt"/>
              </a:rPr>
              <a:t>But, B/W means loss of information…</a:t>
            </a:r>
          </a:p>
        </p:txBody>
      </p:sp>
    </p:spTree>
  </p:cSld>
  <p:clrMapOvr>
    <a:masterClrMapping/>
  </p:clrMapOvr>
  <p:transition advTm="203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The value of Colour vs. B/W</a:t>
            </a:r>
            <a:endParaRPr lang="fr-BE" sz="32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06003"/>
            <a:ext cx="2452691" cy="29851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000240"/>
            <a:ext cx="3048386" cy="3024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4500562" y="3357562"/>
            <a:ext cx="357190" cy="4286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advTm="82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The value of Colour vs. B/W</a:t>
            </a:r>
            <a:endParaRPr lang="fr-BE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357298"/>
            <a:ext cx="3797300" cy="272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357694"/>
            <a:ext cx="3238500" cy="13287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1357298"/>
            <a:ext cx="2801937" cy="2817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32"/>
            <a:ext cx="2881313" cy="1176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ight Arrow 12"/>
          <p:cNvSpPr/>
          <p:nvPr/>
        </p:nvSpPr>
        <p:spPr>
          <a:xfrm>
            <a:off x="5214942" y="2571744"/>
            <a:ext cx="357190" cy="4286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ight Arrow 15"/>
          <p:cNvSpPr/>
          <p:nvPr/>
        </p:nvSpPr>
        <p:spPr>
          <a:xfrm>
            <a:off x="4429124" y="4786322"/>
            <a:ext cx="357190" cy="4286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advTm="1147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The value of Colour vs. B/W</a:t>
            </a:r>
            <a:endParaRPr lang="fr-BE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85992"/>
            <a:ext cx="3592513" cy="2659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357430"/>
            <a:ext cx="3733800" cy="2555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ight Arrow 9"/>
          <p:cNvSpPr/>
          <p:nvPr/>
        </p:nvSpPr>
        <p:spPr>
          <a:xfrm>
            <a:off x="4357686" y="3429000"/>
            <a:ext cx="357190" cy="42862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ransition advTm="38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200" dirty="0" smtClean="0"/>
              <a:t>The value of Colour vs. B/W</a:t>
            </a:r>
            <a:endParaRPr lang="fr-BE" sz="32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643314"/>
            <a:ext cx="4658823" cy="22642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714488"/>
            <a:ext cx="4551344" cy="24548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sx="104000" sy="104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Tm="9385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408</Words>
  <Application>Microsoft Office PowerPoint</Application>
  <PresentationFormat>On-screen Show (4:3)</PresentationFormat>
  <Paragraphs>108</Paragraphs>
  <Slides>23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1_Office Theme</vt:lpstr>
      <vt:lpstr>Custom Design</vt:lpstr>
      <vt:lpstr>Hyper compression with </vt:lpstr>
      <vt:lpstr>Example: 26 documents, including pictures,  graphs, tables, text, watermarks, etc.</vt:lpstr>
      <vt:lpstr>These files, uncompressed</vt:lpstr>
      <vt:lpstr>Using jpg  with a 80% compression ratio   (preserving image quality) </vt:lpstr>
      <vt:lpstr>In B/W TIFF G4 with IRIS technology or  other specialised technologies </vt:lpstr>
      <vt:lpstr>The value of Colour vs. B/W</vt:lpstr>
      <vt:lpstr>The value of Colour vs. B/W</vt:lpstr>
      <vt:lpstr>The value of Colour vs. B/W</vt:lpstr>
      <vt:lpstr>The value of Colour vs. B/W</vt:lpstr>
      <vt:lpstr>Standard JPEG compression gives  poor legibility </vt:lpstr>
      <vt:lpstr>Bad for both text and images</vt:lpstr>
      <vt:lpstr> Size has to be considered with quality</vt:lpstr>
      <vt:lpstr>Results with               for the same 26 images </vt:lpstr>
      <vt:lpstr>Same without OCR</vt:lpstr>
      <vt:lpstr>Without conceding to quality! </vt:lpstr>
      <vt:lpstr>Available formats</vt:lpstr>
      <vt:lpstr>New : I.R.I.S. is member of the PDF/A competence center </vt:lpstr>
      <vt:lpstr>Demo</vt:lpstr>
      <vt:lpstr>HOW DO WE DO IT?</vt:lpstr>
      <vt:lpstr>Basic explanation </vt:lpstr>
      <vt:lpstr>Main advantages</vt:lpstr>
      <vt:lpstr>How to face your major challenge:  Do more with less, while reducing your carbon footprint </vt:lpstr>
      <vt:lpstr>Thank you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mpuissant</dc:creator>
  <cp:lastModifiedBy>pdescham</cp:lastModifiedBy>
  <cp:revision>104</cp:revision>
  <dcterms:created xsi:type="dcterms:W3CDTF">2007-12-10T13:22:15Z</dcterms:created>
  <dcterms:modified xsi:type="dcterms:W3CDTF">2010-02-09T15:54:16Z</dcterms:modified>
</cp:coreProperties>
</file>