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8"/>
  </p:notesMasterIdLst>
  <p:sldIdLst>
    <p:sldId id="256" r:id="rId4"/>
    <p:sldId id="257" r:id="rId5"/>
    <p:sldId id="283" r:id="rId6"/>
    <p:sldId id="284" r:id="rId7"/>
    <p:sldId id="265" r:id="rId8"/>
    <p:sldId id="269" r:id="rId9"/>
    <p:sldId id="270" r:id="rId10"/>
    <p:sldId id="272" r:id="rId11"/>
    <p:sldId id="271" r:id="rId12"/>
    <p:sldId id="286" r:id="rId13"/>
    <p:sldId id="287" r:id="rId14"/>
    <p:sldId id="288" r:id="rId15"/>
    <p:sldId id="267" r:id="rId16"/>
    <p:sldId id="258" r:id="rId17"/>
    <p:sldId id="273" r:id="rId18"/>
    <p:sldId id="274" r:id="rId19"/>
    <p:sldId id="275" r:id="rId20"/>
    <p:sldId id="282" r:id="rId21"/>
    <p:sldId id="277" r:id="rId22"/>
    <p:sldId id="278" r:id="rId23"/>
    <p:sldId id="279" r:id="rId24"/>
    <p:sldId id="280" r:id="rId25"/>
    <p:sldId id="281" r:id="rId26"/>
    <p:sldId id="261"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707" autoAdjust="0"/>
  </p:normalViewPr>
  <p:slideViewPr>
    <p:cSldViewPr>
      <p:cViewPr varScale="1">
        <p:scale>
          <a:sx n="72" d="100"/>
          <a:sy n="72" d="100"/>
        </p:scale>
        <p:origin x="-49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91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19C026CC-8EFE-4FE7-ADA4-7FA1A5594D10}" type="datetimeFigureOut">
              <a:rPr lang="en-US"/>
              <a:pPr>
                <a:defRPr/>
              </a:pPr>
              <a:t>2/9/2010</a:t>
            </a:fld>
            <a:endParaRPr lang="en-US"/>
          </a:p>
        </p:txBody>
      </p:sp>
      <p:sp>
        <p:nvSpPr>
          <p:cNvPr id="37892" name="Rectangle 4"/>
          <p:cNvSpPr>
            <a:spLocks noGrp="1"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24AD519-39EE-4C92-88AC-D04474ECE6B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3884613" y="8683625"/>
            <a:ext cx="2960687" cy="457200"/>
          </a:xfrm>
          <a:prstGeom prst="rect">
            <a:avLst/>
          </a:prstGeom>
          <a:noFill/>
          <a:ln w="9525">
            <a:noFill/>
            <a:round/>
            <a:headEnd/>
            <a:tailEnd/>
          </a:ln>
          <a:effectLst/>
        </p:spPr>
        <p:txBody>
          <a:bodyPr lIns="91482" tIns="45563" rIns="91482" bIns="45563" anchor="b"/>
          <a:lstStyle/>
          <a:p>
            <a:pPr algn="r" defTabSz="452438">
              <a:lnSpc>
                <a:spcPct val="95000"/>
              </a:lnSpc>
              <a:buClr>
                <a:srgbClr val="000000"/>
              </a:buClr>
              <a:buSzPct val="100000"/>
              <a:buFont typeface="Arial" charset="0"/>
              <a:buNone/>
              <a:tabLst>
                <a:tab pos="0" algn="l"/>
                <a:tab pos="452438" algn="l"/>
                <a:tab pos="904875" algn="l"/>
                <a:tab pos="1355725" algn="l"/>
                <a:tab pos="1808163" algn="l"/>
                <a:tab pos="2260600" algn="l"/>
                <a:tab pos="2713038" algn="l"/>
                <a:tab pos="3163888" algn="l"/>
                <a:tab pos="3616325" algn="l"/>
                <a:tab pos="4067175" algn="l"/>
                <a:tab pos="4521200" algn="l"/>
                <a:tab pos="4973638" algn="l"/>
                <a:tab pos="5424488" algn="l"/>
                <a:tab pos="5876925" algn="l"/>
                <a:tab pos="6329363" algn="l"/>
                <a:tab pos="6780213" algn="l"/>
                <a:tab pos="7232650" algn="l"/>
                <a:tab pos="7685088" algn="l"/>
                <a:tab pos="8137525" algn="l"/>
                <a:tab pos="8589963" algn="l"/>
                <a:tab pos="9040813" algn="l"/>
              </a:tabLst>
            </a:pPr>
            <a:fld id="{960719DC-4808-4C67-872D-6777C6ACA382}" type="slidenum">
              <a:rPr lang="en-GB" sz="1200">
                <a:solidFill>
                  <a:srgbClr val="000000"/>
                </a:solidFill>
                <a:latin typeface="Times New Roman" pitchFamily="18" charset="0"/>
                <a:cs typeface="Arial" charset="0"/>
              </a:rPr>
              <a:pPr algn="r" defTabSz="452438">
                <a:lnSpc>
                  <a:spcPct val="95000"/>
                </a:lnSpc>
                <a:buClr>
                  <a:srgbClr val="000000"/>
                </a:buClr>
                <a:buSzPct val="100000"/>
                <a:buFont typeface="Arial" charset="0"/>
                <a:buNone/>
                <a:tabLst>
                  <a:tab pos="0" algn="l"/>
                  <a:tab pos="452438" algn="l"/>
                  <a:tab pos="904875" algn="l"/>
                  <a:tab pos="1355725" algn="l"/>
                  <a:tab pos="1808163" algn="l"/>
                  <a:tab pos="2260600" algn="l"/>
                  <a:tab pos="2713038" algn="l"/>
                  <a:tab pos="3163888" algn="l"/>
                  <a:tab pos="3616325" algn="l"/>
                  <a:tab pos="4067175" algn="l"/>
                  <a:tab pos="4521200" algn="l"/>
                  <a:tab pos="4973638" algn="l"/>
                  <a:tab pos="5424488" algn="l"/>
                  <a:tab pos="5876925" algn="l"/>
                  <a:tab pos="6329363" algn="l"/>
                  <a:tab pos="6780213" algn="l"/>
                  <a:tab pos="7232650" algn="l"/>
                  <a:tab pos="7685088" algn="l"/>
                  <a:tab pos="8137525" algn="l"/>
                  <a:tab pos="8589963" algn="l"/>
                  <a:tab pos="9040813" algn="l"/>
                </a:tabLst>
              </a:pPr>
              <a:t>3</a:t>
            </a:fld>
            <a:endParaRPr lang="en-GB" sz="1200">
              <a:solidFill>
                <a:srgbClr val="000000"/>
              </a:solidFill>
              <a:latin typeface="Times New Roman" pitchFamily="18" charset="0"/>
              <a:cs typeface="Arial" charset="0"/>
            </a:endParaRPr>
          </a:p>
        </p:txBody>
      </p:sp>
      <p:sp>
        <p:nvSpPr>
          <p:cNvPr id="66563" name="Text Box 3"/>
          <p:cNvSpPr txBox="1">
            <a:spLocks noChangeArrowheads="1"/>
          </p:cNvSpPr>
          <p:nvPr/>
        </p:nvSpPr>
        <p:spPr bwMode="auto">
          <a:xfrm>
            <a:off x="3884613" y="8683625"/>
            <a:ext cx="2967037" cy="457200"/>
          </a:xfrm>
          <a:prstGeom prst="rect">
            <a:avLst/>
          </a:prstGeom>
          <a:noFill/>
          <a:ln w="9525">
            <a:noFill/>
            <a:round/>
            <a:headEnd/>
            <a:tailEnd/>
          </a:ln>
          <a:effectLst/>
        </p:spPr>
        <p:txBody>
          <a:bodyPr lIns="91482" tIns="45563" rIns="91482" bIns="45563" anchor="b"/>
          <a:lstStyle/>
          <a:p>
            <a:pPr algn="r" defTabSz="452438">
              <a:buClr>
                <a:srgbClr val="000000"/>
              </a:buClr>
              <a:buSzPct val="100000"/>
              <a:buFont typeface="Arial" charset="0"/>
              <a:buNone/>
              <a:tabLst>
                <a:tab pos="0" algn="l"/>
                <a:tab pos="452438" algn="l"/>
                <a:tab pos="904875" algn="l"/>
                <a:tab pos="1355725" algn="l"/>
                <a:tab pos="1808163" algn="l"/>
                <a:tab pos="2260600" algn="l"/>
                <a:tab pos="2713038" algn="l"/>
                <a:tab pos="3163888" algn="l"/>
                <a:tab pos="3616325" algn="l"/>
                <a:tab pos="4067175" algn="l"/>
                <a:tab pos="4521200" algn="l"/>
                <a:tab pos="4973638" algn="l"/>
                <a:tab pos="5424488" algn="l"/>
                <a:tab pos="5876925" algn="l"/>
                <a:tab pos="6329363" algn="l"/>
                <a:tab pos="6780213" algn="l"/>
                <a:tab pos="7232650" algn="l"/>
                <a:tab pos="7685088" algn="l"/>
                <a:tab pos="8137525" algn="l"/>
                <a:tab pos="8589963" algn="l"/>
                <a:tab pos="9040813" algn="l"/>
              </a:tabLst>
            </a:pPr>
            <a:fld id="{9F9BE519-4EA7-4709-9481-681A5B25E201}" type="slidenum">
              <a:rPr lang="en-GB" sz="1200">
                <a:solidFill>
                  <a:srgbClr val="000000"/>
                </a:solidFill>
                <a:latin typeface="Times New Roman" pitchFamily="18" charset="0"/>
                <a:cs typeface="Arial" charset="0"/>
              </a:rPr>
              <a:pPr algn="r" defTabSz="452438">
                <a:buClr>
                  <a:srgbClr val="000000"/>
                </a:buClr>
                <a:buSzPct val="100000"/>
                <a:buFont typeface="Arial" charset="0"/>
                <a:buNone/>
                <a:tabLst>
                  <a:tab pos="0" algn="l"/>
                  <a:tab pos="452438" algn="l"/>
                  <a:tab pos="904875" algn="l"/>
                  <a:tab pos="1355725" algn="l"/>
                  <a:tab pos="1808163" algn="l"/>
                  <a:tab pos="2260600" algn="l"/>
                  <a:tab pos="2713038" algn="l"/>
                  <a:tab pos="3163888" algn="l"/>
                  <a:tab pos="3616325" algn="l"/>
                  <a:tab pos="4067175" algn="l"/>
                  <a:tab pos="4521200" algn="l"/>
                  <a:tab pos="4973638" algn="l"/>
                  <a:tab pos="5424488" algn="l"/>
                  <a:tab pos="5876925" algn="l"/>
                  <a:tab pos="6329363" algn="l"/>
                  <a:tab pos="6780213" algn="l"/>
                  <a:tab pos="7232650" algn="l"/>
                  <a:tab pos="7685088" algn="l"/>
                  <a:tab pos="8137525" algn="l"/>
                  <a:tab pos="8589963" algn="l"/>
                  <a:tab pos="9040813" algn="l"/>
                </a:tabLst>
              </a:pPr>
              <a:t>3</a:t>
            </a:fld>
            <a:endParaRPr lang="en-GB" sz="1200">
              <a:solidFill>
                <a:srgbClr val="000000"/>
              </a:solidFill>
              <a:latin typeface="Times New Roman" pitchFamily="18" charset="0"/>
              <a:cs typeface="Arial" charset="0"/>
            </a:endParaRPr>
          </a:p>
        </p:txBody>
      </p:sp>
      <p:sp>
        <p:nvSpPr>
          <p:cNvPr id="66564" name="Text Box 4"/>
          <p:cNvSpPr txBox="1">
            <a:spLocks noChangeArrowheads="1"/>
          </p:cNvSpPr>
          <p:nvPr/>
        </p:nvSpPr>
        <p:spPr bwMode="auto">
          <a:xfrm>
            <a:off x="1149350" y="685800"/>
            <a:ext cx="4557713" cy="3427413"/>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66565" name="Rectangle 5"/>
          <p:cNvSpPr txBox="1">
            <a:spLocks noChangeArrowheads="1"/>
          </p:cNvSpPr>
          <p:nvPr>
            <p:ph type="body"/>
          </p:nvPr>
        </p:nvSpPr>
        <p:spPr>
          <a:xfrm>
            <a:off x="684213" y="4343400"/>
            <a:ext cx="5476875" cy="4108450"/>
          </a:xfrm>
          <a:noFill/>
          <a:ln/>
        </p:spPr>
        <p:txBody>
          <a:bodyPr wrap="none" anchor="ct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3884613" y="8683625"/>
            <a:ext cx="2960687" cy="457200"/>
          </a:xfrm>
          <a:prstGeom prst="rect">
            <a:avLst/>
          </a:prstGeom>
          <a:noFill/>
          <a:ln w="9525">
            <a:noFill/>
            <a:round/>
            <a:headEnd/>
            <a:tailEnd/>
          </a:ln>
          <a:effectLst/>
        </p:spPr>
        <p:txBody>
          <a:bodyPr lIns="91482" tIns="45563" rIns="91482" bIns="45563" anchor="b"/>
          <a:lstStyle/>
          <a:p>
            <a:pPr algn="r" defTabSz="452438">
              <a:lnSpc>
                <a:spcPct val="95000"/>
              </a:lnSpc>
              <a:buClr>
                <a:srgbClr val="000000"/>
              </a:buClr>
              <a:buSzPct val="100000"/>
              <a:buFont typeface="Arial" charset="0"/>
              <a:buNone/>
              <a:tabLst>
                <a:tab pos="0" algn="l"/>
                <a:tab pos="452438" algn="l"/>
                <a:tab pos="904875" algn="l"/>
                <a:tab pos="1355725" algn="l"/>
                <a:tab pos="1808163" algn="l"/>
                <a:tab pos="2260600" algn="l"/>
                <a:tab pos="2713038" algn="l"/>
                <a:tab pos="3163888" algn="l"/>
                <a:tab pos="3616325" algn="l"/>
                <a:tab pos="4067175" algn="l"/>
                <a:tab pos="4521200" algn="l"/>
                <a:tab pos="4973638" algn="l"/>
                <a:tab pos="5424488" algn="l"/>
                <a:tab pos="5876925" algn="l"/>
                <a:tab pos="6329363" algn="l"/>
                <a:tab pos="6780213" algn="l"/>
                <a:tab pos="7232650" algn="l"/>
                <a:tab pos="7685088" algn="l"/>
                <a:tab pos="8137525" algn="l"/>
                <a:tab pos="8589963" algn="l"/>
                <a:tab pos="9040813" algn="l"/>
              </a:tabLst>
            </a:pPr>
            <a:fld id="{B449549C-C982-4E46-9F6A-20FBA5D9593A}" type="slidenum">
              <a:rPr lang="en-GB" sz="1200">
                <a:solidFill>
                  <a:srgbClr val="000000"/>
                </a:solidFill>
                <a:latin typeface="Times New Roman" pitchFamily="18" charset="0"/>
                <a:cs typeface="Arial" charset="0"/>
              </a:rPr>
              <a:pPr algn="r" defTabSz="452438">
                <a:lnSpc>
                  <a:spcPct val="95000"/>
                </a:lnSpc>
                <a:buClr>
                  <a:srgbClr val="000000"/>
                </a:buClr>
                <a:buSzPct val="100000"/>
                <a:buFont typeface="Arial" charset="0"/>
                <a:buNone/>
                <a:tabLst>
                  <a:tab pos="0" algn="l"/>
                  <a:tab pos="452438" algn="l"/>
                  <a:tab pos="904875" algn="l"/>
                  <a:tab pos="1355725" algn="l"/>
                  <a:tab pos="1808163" algn="l"/>
                  <a:tab pos="2260600" algn="l"/>
                  <a:tab pos="2713038" algn="l"/>
                  <a:tab pos="3163888" algn="l"/>
                  <a:tab pos="3616325" algn="l"/>
                  <a:tab pos="4067175" algn="l"/>
                  <a:tab pos="4521200" algn="l"/>
                  <a:tab pos="4973638" algn="l"/>
                  <a:tab pos="5424488" algn="l"/>
                  <a:tab pos="5876925" algn="l"/>
                  <a:tab pos="6329363" algn="l"/>
                  <a:tab pos="6780213" algn="l"/>
                  <a:tab pos="7232650" algn="l"/>
                  <a:tab pos="7685088" algn="l"/>
                  <a:tab pos="8137525" algn="l"/>
                  <a:tab pos="8589963" algn="l"/>
                  <a:tab pos="9040813" algn="l"/>
                </a:tabLst>
              </a:pPr>
              <a:t>4</a:t>
            </a:fld>
            <a:endParaRPr lang="en-GB" sz="1200">
              <a:solidFill>
                <a:srgbClr val="000000"/>
              </a:solidFill>
              <a:latin typeface="Times New Roman" pitchFamily="18" charset="0"/>
              <a:cs typeface="Arial" charset="0"/>
            </a:endParaRPr>
          </a:p>
        </p:txBody>
      </p:sp>
      <p:sp>
        <p:nvSpPr>
          <p:cNvPr id="68611" name="Text Box 3"/>
          <p:cNvSpPr txBox="1">
            <a:spLocks noChangeArrowheads="1"/>
          </p:cNvSpPr>
          <p:nvPr/>
        </p:nvSpPr>
        <p:spPr bwMode="auto">
          <a:xfrm>
            <a:off x="3884613" y="8683625"/>
            <a:ext cx="2967037" cy="457200"/>
          </a:xfrm>
          <a:prstGeom prst="rect">
            <a:avLst/>
          </a:prstGeom>
          <a:noFill/>
          <a:ln w="9525">
            <a:noFill/>
            <a:round/>
            <a:headEnd/>
            <a:tailEnd/>
          </a:ln>
          <a:effectLst/>
        </p:spPr>
        <p:txBody>
          <a:bodyPr lIns="91482" tIns="45563" rIns="91482" bIns="45563" anchor="b"/>
          <a:lstStyle/>
          <a:p>
            <a:pPr algn="r" defTabSz="452438">
              <a:buClr>
                <a:srgbClr val="000000"/>
              </a:buClr>
              <a:buSzPct val="100000"/>
              <a:buFont typeface="Arial" charset="0"/>
              <a:buNone/>
              <a:tabLst>
                <a:tab pos="0" algn="l"/>
                <a:tab pos="452438" algn="l"/>
                <a:tab pos="904875" algn="l"/>
                <a:tab pos="1355725" algn="l"/>
                <a:tab pos="1808163" algn="l"/>
                <a:tab pos="2260600" algn="l"/>
                <a:tab pos="2713038" algn="l"/>
                <a:tab pos="3163888" algn="l"/>
                <a:tab pos="3616325" algn="l"/>
                <a:tab pos="4067175" algn="l"/>
                <a:tab pos="4521200" algn="l"/>
                <a:tab pos="4973638" algn="l"/>
                <a:tab pos="5424488" algn="l"/>
                <a:tab pos="5876925" algn="l"/>
                <a:tab pos="6329363" algn="l"/>
                <a:tab pos="6780213" algn="l"/>
                <a:tab pos="7232650" algn="l"/>
                <a:tab pos="7685088" algn="l"/>
                <a:tab pos="8137525" algn="l"/>
                <a:tab pos="8589963" algn="l"/>
                <a:tab pos="9040813" algn="l"/>
              </a:tabLst>
            </a:pPr>
            <a:fld id="{AC71DFA5-90B2-44D5-8629-0525685ACE9A}" type="slidenum">
              <a:rPr lang="en-GB" sz="1200">
                <a:solidFill>
                  <a:srgbClr val="000000"/>
                </a:solidFill>
                <a:latin typeface="Times New Roman" pitchFamily="18" charset="0"/>
                <a:cs typeface="Arial" charset="0"/>
              </a:rPr>
              <a:pPr algn="r" defTabSz="452438">
                <a:buClr>
                  <a:srgbClr val="000000"/>
                </a:buClr>
                <a:buSzPct val="100000"/>
                <a:buFont typeface="Arial" charset="0"/>
                <a:buNone/>
                <a:tabLst>
                  <a:tab pos="0" algn="l"/>
                  <a:tab pos="452438" algn="l"/>
                  <a:tab pos="904875" algn="l"/>
                  <a:tab pos="1355725" algn="l"/>
                  <a:tab pos="1808163" algn="l"/>
                  <a:tab pos="2260600" algn="l"/>
                  <a:tab pos="2713038" algn="l"/>
                  <a:tab pos="3163888" algn="l"/>
                  <a:tab pos="3616325" algn="l"/>
                  <a:tab pos="4067175" algn="l"/>
                  <a:tab pos="4521200" algn="l"/>
                  <a:tab pos="4973638" algn="l"/>
                  <a:tab pos="5424488" algn="l"/>
                  <a:tab pos="5876925" algn="l"/>
                  <a:tab pos="6329363" algn="l"/>
                  <a:tab pos="6780213" algn="l"/>
                  <a:tab pos="7232650" algn="l"/>
                  <a:tab pos="7685088" algn="l"/>
                  <a:tab pos="8137525" algn="l"/>
                  <a:tab pos="8589963" algn="l"/>
                  <a:tab pos="9040813" algn="l"/>
                </a:tabLst>
              </a:pPr>
              <a:t>4</a:t>
            </a:fld>
            <a:endParaRPr lang="en-GB" sz="1200">
              <a:solidFill>
                <a:srgbClr val="000000"/>
              </a:solidFill>
              <a:latin typeface="Times New Roman" pitchFamily="18" charset="0"/>
              <a:cs typeface="Arial" charset="0"/>
            </a:endParaRPr>
          </a:p>
        </p:txBody>
      </p:sp>
      <p:sp>
        <p:nvSpPr>
          <p:cNvPr id="68612" name="Text Box 4"/>
          <p:cNvSpPr txBox="1">
            <a:spLocks noChangeArrowheads="1"/>
          </p:cNvSpPr>
          <p:nvPr/>
        </p:nvSpPr>
        <p:spPr bwMode="auto">
          <a:xfrm>
            <a:off x="1149350" y="685800"/>
            <a:ext cx="4557713" cy="3427413"/>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68613" name="Rectangle 5"/>
          <p:cNvSpPr txBox="1">
            <a:spLocks noChangeArrowheads="1"/>
          </p:cNvSpPr>
          <p:nvPr>
            <p:ph type="body"/>
          </p:nvPr>
        </p:nvSpPr>
        <p:spPr>
          <a:xfrm>
            <a:off x="684213" y="4343400"/>
            <a:ext cx="5476875" cy="4108450"/>
          </a:xfrm>
          <a:noFill/>
          <a:ln/>
        </p:spPr>
        <p:txBody>
          <a:bodyPr wrap="none" anchor="ct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500" tIns="45750" rIns="91500" bIns="45750" anchor="b"/>
          <a:lstStyle/>
          <a:p>
            <a:pPr algn="r"/>
            <a:fld id="{A3A8EA16-5F3A-42EA-8EC3-9A0943B260BB}" type="slidenum">
              <a:rPr lang="en-US" sz="1000" i="1">
                <a:cs typeface="Arial" charset="0"/>
              </a:rPr>
              <a:pPr algn="r"/>
              <a:t>6</a:t>
            </a:fld>
            <a:endParaRPr lang="en-US" sz="1000" i="1">
              <a:cs typeface="Arial" charset="0"/>
            </a:endParaRPr>
          </a:p>
        </p:txBody>
      </p:sp>
      <p:sp>
        <p:nvSpPr>
          <p:cNvPr id="43010" name="Rectangle 2"/>
          <p:cNvSpPr>
            <a:spLocks noGrp="1" noRot="1" noChangeAspect="1" noChangeArrowheads="1" noTextEdit="1"/>
          </p:cNvSpPr>
          <p:nvPr>
            <p:ph type="sldImg"/>
          </p:nvPr>
        </p:nvSpPr>
        <p:spPr>
          <a:xfrm>
            <a:off x="1143000" y="684213"/>
            <a:ext cx="4573588" cy="3430587"/>
          </a:xfrm>
          <a:ln/>
        </p:spPr>
      </p:sp>
      <p:sp>
        <p:nvSpPr>
          <p:cNvPr id="43011" name="Rectangle 3"/>
          <p:cNvSpPr>
            <a:spLocks noGrp="1" noChangeArrowheads="1"/>
          </p:cNvSpPr>
          <p:nvPr>
            <p:ph type="body" idx="1"/>
          </p:nvPr>
        </p:nvSpPr>
        <p:spPr>
          <a:xfrm>
            <a:off x="685800" y="4343400"/>
            <a:ext cx="5486400" cy="4116388"/>
          </a:xfrm>
          <a:noFill/>
          <a:ln/>
        </p:spPr>
        <p:txBody>
          <a:bodyPr lIns="91500" tIns="45750" rIns="91500" bIns="45750"/>
          <a:lstStyle/>
          <a:p>
            <a:pPr eaLnBrk="1" hangingPunct="1">
              <a:lnSpc>
                <a:spcPct val="90000"/>
              </a:lnSpc>
            </a:pPr>
            <a:r>
              <a:rPr lang="en-US" sz="1400" smtClean="0"/>
              <a:t>The Traditional Model Of IT…..has become inoperable </a:t>
            </a:r>
          </a:p>
          <a:p>
            <a:pPr marL="160338" lvl="1" indent="-160338" eaLnBrk="1" hangingPunct="1">
              <a:lnSpc>
                <a:spcPct val="90000"/>
              </a:lnSpc>
            </a:pPr>
            <a:r>
              <a:rPr lang="en-US" smtClean="0"/>
              <a:t>The overwhelming complexity of today’s infrastructure is what keeps IT occupied most of the time; fighting fires, running routine maintenance is a task fraught with complexity</a:t>
            </a:r>
          </a:p>
          <a:p>
            <a:pPr marL="160338" lvl="1" indent="-160338" eaLnBrk="1" hangingPunct="1">
              <a:lnSpc>
                <a:spcPct val="90000"/>
              </a:lnSpc>
            </a:pPr>
            <a:r>
              <a:rPr lang="en-US" smtClean="0"/>
              <a:t>No room to manoeuver </a:t>
            </a:r>
          </a:p>
          <a:p>
            <a:pPr eaLnBrk="1" hangingPunct="1"/>
            <a:r>
              <a:rPr lang="en-US" smtClean="0"/>
              <a:t>In today’s highly automated, technology-enabled economy, business capability has become inextricably linked to IT capability.  As IT infrastructure has become increasingly complex, it can best be described as inflexible, brittle, and costly.  In fact, the typical company spends upwards of 70% - 80% of their IT budgets to simply maintain the status-quo, leaving the business starved for new and updated capabilities.  We have reached a point where business opportunity is literally trapped in IT infrastructure.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500" tIns="45750" rIns="91500" bIns="45750" anchor="b"/>
          <a:lstStyle/>
          <a:p>
            <a:pPr algn="r"/>
            <a:fld id="{EE867612-B463-4351-B877-957AFAE1A036}" type="slidenum">
              <a:rPr lang="en-US" sz="1000" i="1">
                <a:solidFill>
                  <a:srgbClr val="000000"/>
                </a:solidFill>
                <a:cs typeface="Arial" charset="0"/>
              </a:rPr>
              <a:pPr algn="r"/>
              <a:t>7</a:t>
            </a:fld>
            <a:endParaRPr lang="en-US" sz="1000" i="1">
              <a:solidFill>
                <a:srgbClr val="000000"/>
              </a:solidFill>
              <a:cs typeface="Arial" charset="0"/>
            </a:endParaRPr>
          </a:p>
        </p:txBody>
      </p:sp>
      <p:sp>
        <p:nvSpPr>
          <p:cNvPr id="45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71" tIns="45736" rIns="91471" bIns="45736" anchor="b"/>
          <a:lstStyle/>
          <a:p>
            <a:pPr algn="r" defTabSz="900113"/>
            <a:fld id="{38C2D4BF-5998-4A21-9B0F-0277A8F77A48}" type="slidenum">
              <a:rPr lang="en-US" sz="1200">
                <a:solidFill>
                  <a:srgbClr val="000000"/>
                </a:solidFill>
                <a:latin typeface="Calibri" pitchFamily="34" charset="0"/>
                <a:cs typeface="Arial" charset="0"/>
              </a:rPr>
              <a:pPr algn="r" defTabSz="900113"/>
              <a:t>7</a:t>
            </a:fld>
            <a:endParaRPr lang="en-US" sz="1200">
              <a:solidFill>
                <a:srgbClr val="000000"/>
              </a:solidFill>
              <a:latin typeface="Calibri" pitchFamily="34" charset="0"/>
              <a:cs typeface="Arial" charset="0"/>
            </a:endParaRPr>
          </a:p>
        </p:txBody>
      </p:sp>
      <p:sp>
        <p:nvSpPr>
          <p:cNvPr id="4505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82" tIns="45740" rIns="91482" bIns="45740" anchor="b"/>
          <a:lstStyle/>
          <a:p>
            <a:pPr algn="r" defTabSz="900113"/>
            <a:fld id="{FF01DF4F-44E0-44EB-A428-7235F501D5C6}" type="slidenum">
              <a:rPr lang="en-US" sz="1200">
                <a:solidFill>
                  <a:srgbClr val="000000"/>
                </a:solidFill>
                <a:latin typeface="Calibri" pitchFamily="34" charset="0"/>
                <a:cs typeface="Arial" charset="0"/>
              </a:rPr>
              <a:pPr algn="r" defTabSz="900113"/>
              <a:t>7</a:t>
            </a:fld>
            <a:endParaRPr lang="en-US" sz="1200">
              <a:solidFill>
                <a:srgbClr val="000000"/>
              </a:solidFill>
              <a:latin typeface="Calibri" pitchFamily="34" charset="0"/>
              <a:cs typeface="Arial" charset="0"/>
            </a:endParaRPr>
          </a:p>
        </p:txBody>
      </p:sp>
      <p:sp>
        <p:nvSpPr>
          <p:cNvPr id="45060" name="Rectangle 2"/>
          <p:cNvSpPr>
            <a:spLocks noGrp="1" noRot="1" noChangeAspect="1" noChangeArrowheads="1" noTextEdit="1"/>
          </p:cNvSpPr>
          <p:nvPr>
            <p:ph type="sldImg"/>
          </p:nvPr>
        </p:nvSpPr>
        <p:spPr>
          <a:xfrm>
            <a:off x="1144588" y="684213"/>
            <a:ext cx="4573587" cy="3430587"/>
          </a:xfrm>
          <a:ln/>
        </p:spPr>
      </p:sp>
      <p:sp>
        <p:nvSpPr>
          <p:cNvPr id="45061" name="Rectangle 7"/>
          <p:cNvSpPr>
            <a:spLocks noGrp="1"/>
          </p:cNvSpPr>
          <p:nvPr>
            <p:ph type="body" idx="1"/>
          </p:nvPr>
        </p:nvSpPr>
        <p:spPr>
          <a:noFill/>
          <a:ln/>
        </p:spPr>
        <p:txBody>
          <a:bodyPr lIns="91500" tIns="45750" rIns="91500" bIns="45750"/>
          <a:lstStyle/>
          <a:p>
            <a:pPr eaLnBrk="1" hangingPunct="1">
              <a:lnSpc>
                <a:spcPct val="90000"/>
              </a:lnSpc>
            </a:pPr>
            <a:r>
              <a:rPr lang="en-US" smtClean="0"/>
              <a:t>The VMware goal is to eliminate this complexity, turn IT into a ubiquitously available service – within 3 main operating principles. </a:t>
            </a:r>
          </a:p>
          <a:p>
            <a:pPr eaLnBrk="1" hangingPunct="1">
              <a:lnSpc>
                <a:spcPct val="90000"/>
              </a:lnSpc>
            </a:pPr>
            <a:r>
              <a:rPr lang="en-US" smtClean="0"/>
              <a:t>We turn IT into a service while still maintaining the lowest possible costs (providing IT as a service with maximum efficiency and lowest operational overhead)</a:t>
            </a:r>
          </a:p>
          <a:p>
            <a:pPr eaLnBrk="1" hangingPunct="1">
              <a:lnSpc>
                <a:spcPct val="90000"/>
              </a:lnSpc>
            </a:pPr>
            <a:r>
              <a:rPr lang="en-US" smtClean="0"/>
              <a:t>We make it easy for  IT to provide and maintain operational control over service levels they provide to the business</a:t>
            </a:r>
          </a:p>
          <a:p>
            <a:pPr eaLnBrk="1" hangingPunct="1">
              <a:lnSpc>
                <a:spcPct val="90000"/>
              </a:lnSpc>
            </a:pPr>
            <a:r>
              <a:rPr lang="en-US" smtClean="0"/>
              <a:t>We enable IT to become a service provider without locking IT into any specific application, OS or hardware architecture. We turn IT into a service – in a future proof manner</a:t>
            </a:r>
          </a:p>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pPr>
              <a:buFontTx/>
              <a:buChar char="•"/>
            </a:pPr>
            <a:r>
              <a:rPr lang="en-US" smtClean="0"/>
              <a:t>We have exciting innovation built into our LS42 – we can scale from a single wide 2-socket blade to a double-wide 4-socket in about 20 seconds</a:t>
            </a:r>
          </a:p>
          <a:p>
            <a:pPr>
              <a:buFontTx/>
              <a:buChar char="•"/>
            </a:pPr>
            <a:r>
              <a:rPr lang="en-US" smtClean="0"/>
              <a:t>No one else in the industry can do this – HP and Sun both have monolythic 4-socket blades</a:t>
            </a:r>
          </a:p>
          <a:p>
            <a:pPr>
              <a:buFontTx/>
              <a:buChar char="•"/>
            </a:pPr>
            <a:r>
              <a:rPr lang="en-US" smtClean="0"/>
              <a:t>We’ve had this design since the LS41, but now we’ve got a special pricing rebate we’re working with AMD to offer MP processors at DP prices</a:t>
            </a:r>
          </a:p>
          <a:p>
            <a:pPr>
              <a:buFontTx/>
              <a:buChar char="•"/>
            </a:pPr>
            <a:r>
              <a:rPr lang="en-US" smtClean="0"/>
              <a:t>With IBM, customers can buy a scalable, 2-socket blade for the same price as HP offers a non-scalable 2-socket</a:t>
            </a:r>
          </a:p>
          <a:p>
            <a:pPr>
              <a:buFontTx/>
              <a:buChar char="•"/>
            </a:pPr>
            <a:r>
              <a:rPr lang="en-US" smtClean="0"/>
              <a:t>With us, you get investment protection at no extra cost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2C29FAD-7154-4B90-97CA-CAC421B9A890}" type="datetimeFigureOut">
              <a:rPr lang="en-US"/>
              <a:pPr>
                <a:defRPr/>
              </a:pPr>
              <a:t>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482C60-0B5C-45B6-ACF1-F96F51ACD5F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4C51F4C-9B2C-4A17-B9DF-A98C5460C81A}" type="datetimeFigureOut">
              <a:rPr lang="en-US"/>
              <a:pPr>
                <a:defRPr/>
              </a:pPr>
              <a:t>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FB29C9-9C40-4CC0-B920-142A7E9140B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70AB2E7-B773-4B52-88C8-0411FD85D125}" type="datetimeFigureOut">
              <a:rPr lang="en-US"/>
              <a:pPr>
                <a:defRPr/>
              </a:pPr>
              <a:t>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D0D53B-9AAC-458D-A44D-746CCCBA872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58FB052-657E-4AE9-B66C-7038E80731F7}" type="datetimeFigureOut">
              <a:rPr lang="en-US"/>
              <a:pPr>
                <a:defRPr/>
              </a:pPr>
              <a:t>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CF807E-24E8-4676-B41D-2951BBA26F3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1B8D057-0F88-4997-8D4D-1E87B68BE646}" type="datetimeFigureOut">
              <a:rPr lang="en-US"/>
              <a:pPr>
                <a:defRPr/>
              </a:pPr>
              <a:t>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FF45F1-95E8-4A0D-B1D2-E3A098F60D72}"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8A6CCC-9914-4FA5-A068-5557FE912650}" type="datetimeFigureOut">
              <a:rPr lang="en-US"/>
              <a:pPr>
                <a:defRPr/>
              </a:pPr>
              <a:t>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63F0AB-2A2D-4653-BB33-A2CE8AE021A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31B51AD-6F12-4B13-9890-0BF3820B3533}" type="datetimeFigureOut">
              <a:rPr lang="en-US"/>
              <a:pPr>
                <a:defRPr/>
              </a:pPr>
              <a:t>2/9/2010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E79C2B-CBFF-4869-BC58-7C412D60C91E}"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A8C6236-110D-4F76-9AC7-84ADCBBC01F7}" type="datetimeFigureOut">
              <a:rPr lang="en-US"/>
              <a:pPr>
                <a:defRPr/>
              </a:pPr>
              <a:t>2/9/2010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E637501-5944-4987-BDDF-27FA92621484}"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C664003-07FA-40BD-A61A-79B79E5E2B51}" type="datetimeFigureOut">
              <a:rPr lang="en-US"/>
              <a:pPr>
                <a:defRPr/>
              </a:pPr>
              <a:t>2/9/2010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BB9C9A0-5C9F-4225-9CB5-31D952D008B0}"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D1357-4B3B-4A88-A2B4-F06D4BE658EF}" type="datetimeFigureOut">
              <a:rPr lang="en-US"/>
              <a:pPr>
                <a:defRPr/>
              </a:pPr>
              <a:t>2/9/2010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4DFD4F0-B01E-43E4-AC93-8DA800865302}"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2CFC913-E685-45C7-8271-5CB3BA49B9DE}" type="datetimeFigureOut">
              <a:rPr lang="en-US"/>
              <a:pPr>
                <a:defRPr/>
              </a:pPr>
              <a:t>2/9/2010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5DEE7FF-19FA-49CF-B85A-33E710B1F23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AD0843F-D5D1-4FFB-87EA-470022057959}" type="datetimeFigureOut">
              <a:rPr lang="en-US"/>
              <a:pPr>
                <a:defRPr/>
              </a:pPr>
              <a:t>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AA772D-948B-401C-95E3-CEAC036C6CB8}"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50F38CB-F85D-47D1-8171-9E25B802CCD9}" type="datetimeFigureOut">
              <a:rPr lang="en-US"/>
              <a:pPr>
                <a:defRPr/>
              </a:pPr>
              <a:t>2/9/2010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5758162-640F-4C60-A5A8-598E3036DF49}"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1C4586-1FA1-4CF6-AECD-C3D208B19A68}" type="datetimeFigureOut">
              <a:rPr lang="en-US"/>
              <a:pPr>
                <a:defRPr/>
              </a:pPr>
              <a:t>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3C296-890F-4B41-BF42-E2B8D77FC237}"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BAA2C4E-FED7-4FC7-A93C-4717D903AE04}" type="datetimeFigureOut">
              <a:rPr lang="en-US"/>
              <a:pPr>
                <a:defRPr/>
              </a:pPr>
              <a:t>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7B0133-33EE-4458-ADD4-F5935183C6F1}"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0EE67-C7C6-4ABC-AD86-E994EB67084B}" type="datetimeFigureOut">
              <a:rPr lang="en-US"/>
              <a:pPr>
                <a:defRPr/>
              </a:pPr>
              <a:t>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0B2FEF-9D8E-417A-9271-3C3992048D24}"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28DEFB-BB20-41C0-9139-8EAD9A02A7DC}" type="datetimeFigureOut">
              <a:rPr lang="en-US"/>
              <a:pPr>
                <a:defRPr/>
              </a:pPr>
              <a:t>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A5DBC5-C936-4307-BC50-4992CEFEA947}"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EF272BE-A97D-4053-98A1-BB2F56144B33}" type="datetimeFigureOut">
              <a:rPr lang="en-US"/>
              <a:pPr>
                <a:defRPr/>
              </a:pPr>
              <a:t>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39F9FD-AADD-4BA0-8585-268BDB336C7E}"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85FAE7A-F1E4-4FEF-85BB-3221BDBEEEA3}" type="datetimeFigureOut">
              <a:rPr lang="en-US"/>
              <a:pPr>
                <a:defRPr/>
              </a:pPr>
              <a:t>2/9/2010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0D394AC-4AB4-45D6-8971-3DB5C6D0CD3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8748709-B907-4C29-A518-8C44569E0B8E}" type="datetimeFigureOut">
              <a:rPr lang="en-US"/>
              <a:pPr>
                <a:defRPr/>
              </a:pPr>
              <a:t>2/9/2010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6933EF2-D2A6-4DD9-8229-A1D5719E64A1}"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8F1F53F-C4BB-48BD-A81D-63F14A6FC479}" type="datetimeFigureOut">
              <a:rPr lang="en-US"/>
              <a:pPr>
                <a:defRPr/>
              </a:pPr>
              <a:t>2/9/2010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93AD1D2-B098-4E8C-B376-9730F5362A49}"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27BA63C-3082-47A7-B153-489D1C0EFAB3}" type="datetimeFigureOut">
              <a:rPr lang="en-US"/>
              <a:pPr>
                <a:defRPr/>
              </a:pPr>
              <a:t>2/9/2010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CBC0215-3DD1-4AD6-9305-23B2BAE0CEE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9897904-5868-4933-BEFA-D0E588FCA534}" type="datetimeFigureOut">
              <a:rPr lang="en-US"/>
              <a:pPr>
                <a:defRPr/>
              </a:pPr>
              <a:t>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FBA5B2-622B-4A2C-8269-8A0294290E6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D278B4-5FDD-415F-AD06-6F3D36011E72}" type="datetimeFigureOut">
              <a:rPr lang="en-US"/>
              <a:pPr>
                <a:defRPr/>
              </a:pPr>
              <a:t>2/9/2010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337FBFA-6BBE-4D45-BF42-24E751F8E20E}"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605742D-94A7-4E6A-9C07-19A218F75283}" type="datetimeFigureOut">
              <a:rPr lang="en-US"/>
              <a:pPr>
                <a:defRPr/>
              </a:pPr>
              <a:t>2/9/2010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FD6D2D-36DB-4D7C-846B-1D69B9D05B3E}"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A8F5944-3064-4CF1-8D02-2962FCE1A3D0}" type="datetimeFigureOut">
              <a:rPr lang="en-US"/>
              <a:pPr>
                <a:defRPr/>
              </a:pPr>
              <a:t>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458A98-8849-49BB-BCD0-1820F4A465C5}"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642ECBD-CB7F-4854-9019-5ED5895FDA03}" type="datetimeFigureOut">
              <a:rPr lang="en-US"/>
              <a:pPr>
                <a:defRPr/>
              </a:pPr>
              <a:t>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7C5088-AF06-4CE4-B4F1-C1DEA07EDCF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7EF8E2C-2B7E-4587-8FA2-62C768743C45}" type="datetimeFigureOut">
              <a:rPr lang="en-US"/>
              <a:pPr>
                <a:defRPr/>
              </a:pPr>
              <a:t>2/9/2010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7464DC-59F6-417D-8478-A571D0403B6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69CA640-EC53-492A-9B29-AAEA0F49B8E8}" type="datetimeFigureOut">
              <a:rPr lang="en-US"/>
              <a:pPr>
                <a:defRPr/>
              </a:pPr>
              <a:t>2/9/2010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636D93D-BBF3-4ED4-92B7-E50C8FFCC65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A1C2D1F-077C-4B40-A297-1BEAA6DC2607}" type="datetimeFigureOut">
              <a:rPr lang="en-US"/>
              <a:pPr>
                <a:defRPr/>
              </a:pPr>
              <a:t>2/9/2010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778200D-9C49-492B-9C9F-5DD9FB56232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A519D4-2F1B-4357-A2D6-D340BCED94FA}" type="datetimeFigureOut">
              <a:rPr lang="en-US"/>
              <a:pPr>
                <a:defRPr/>
              </a:pPr>
              <a:t>2/9/2010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F13E024-E7BC-4B76-A8F2-775CB6D269D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ACF9C02-0861-476A-8C4C-ABE1F131B32A}" type="datetimeFigureOut">
              <a:rPr lang="en-US"/>
              <a:pPr>
                <a:defRPr/>
              </a:pPr>
              <a:t>2/9/2010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2816D4-F536-4192-864E-9DAF34BF26F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569A2D3-0044-4D8A-B822-D2B51B5C7ABD}" type="datetimeFigureOut">
              <a:rPr lang="en-US"/>
              <a:pPr>
                <a:defRPr/>
              </a:pPr>
              <a:t>2/9/2010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E5B8B4-A52E-42D0-9E0E-A193D514D9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8" descr="IRISLink2010-PPT-content-01c.jp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3A4B817-76E0-4803-99FE-623B1CD3F83C}" type="datetimeFigureOut">
              <a:rPr lang="en-US"/>
              <a:pPr>
                <a:defRPr/>
              </a:pPr>
              <a:t>2/9/2010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955777A-943E-498F-B499-A7231302BA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ctr" rtl="0" eaLnBrk="0" fontAlgn="base" hangingPunct="0">
        <a:spcBef>
          <a:spcPct val="0"/>
        </a:spcBef>
        <a:spcAft>
          <a:spcPct val="0"/>
        </a:spcAft>
        <a:defRPr sz="4400" b="1" kern="1200">
          <a:solidFill>
            <a:srgbClr val="10253F"/>
          </a:solidFill>
          <a:latin typeface="+mj-lt"/>
          <a:ea typeface="+mj-ea"/>
          <a:cs typeface="+mj-cs"/>
        </a:defRPr>
      </a:lvl1pPr>
      <a:lvl2pPr algn="ctr" rtl="0" eaLnBrk="0" fontAlgn="base" hangingPunct="0">
        <a:spcBef>
          <a:spcPct val="0"/>
        </a:spcBef>
        <a:spcAft>
          <a:spcPct val="0"/>
        </a:spcAft>
        <a:defRPr sz="4400" b="1">
          <a:solidFill>
            <a:srgbClr val="10253F"/>
          </a:solidFill>
          <a:latin typeface="Calibri" pitchFamily="34" charset="0"/>
        </a:defRPr>
      </a:lvl2pPr>
      <a:lvl3pPr algn="ctr" rtl="0" eaLnBrk="0" fontAlgn="base" hangingPunct="0">
        <a:spcBef>
          <a:spcPct val="0"/>
        </a:spcBef>
        <a:spcAft>
          <a:spcPct val="0"/>
        </a:spcAft>
        <a:defRPr sz="4400" b="1">
          <a:solidFill>
            <a:srgbClr val="10253F"/>
          </a:solidFill>
          <a:latin typeface="Calibri" pitchFamily="34" charset="0"/>
        </a:defRPr>
      </a:lvl3pPr>
      <a:lvl4pPr algn="ctr" rtl="0" eaLnBrk="0" fontAlgn="base" hangingPunct="0">
        <a:spcBef>
          <a:spcPct val="0"/>
        </a:spcBef>
        <a:spcAft>
          <a:spcPct val="0"/>
        </a:spcAft>
        <a:defRPr sz="4400" b="1">
          <a:solidFill>
            <a:srgbClr val="10253F"/>
          </a:solidFill>
          <a:latin typeface="Calibri" pitchFamily="34" charset="0"/>
        </a:defRPr>
      </a:lvl4pPr>
      <a:lvl5pPr algn="ctr" rtl="0" eaLnBrk="0" fontAlgn="base" hangingPunct="0">
        <a:spcBef>
          <a:spcPct val="0"/>
        </a:spcBef>
        <a:spcAft>
          <a:spcPct val="0"/>
        </a:spcAft>
        <a:defRPr sz="4400" b="1">
          <a:solidFill>
            <a:srgbClr val="10253F"/>
          </a:solidFill>
          <a:latin typeface="Calibri" pitchFamily="34" charset="0"/>
        </a:defRPr>
      </a:lvl5pPr>
      <a:lvl6pPr marL="457200" algn="ctr" rtl="0" fontAlgn="base">
        <a:spcBef>
          <a:spcPct val="0"/>
        </a:spcBef>
        <a:spcAft>
          <a:spcPct val="0"/>
        </a:spcAft>
        <a:defRPr sz="4400" b="1">
          <a:solidFill>
            <a:srgbClr val="10253F"/>
          </a:solidFill>
          <a:latin typeface="Calibri" pitchFamily="34" charset="0"/>
        </a:defRPr>
      </a:lvl6pPr>
      <a:lvl7pPr marL="914400" algn="ctr" rtl="0" fontAlgn="base">
        <a:spcBef>
          <a:spcPct val="0"/>
        </a:spcBef>
        <a:spcAft>
          <a:spcPct val="0"/>
        </a:spcAft>
        <a:defRPr sz="4400" b="1">
          <a:solidFill>
            <a:srgbClr val="10253F"/>
          </a:solidFill>
          <a:latin typeface="Calibri" pitchFamily="34" charset="0"/>
        </a:defRPr>
      </a:lvl7pPr>
      <a:lvl8pPr marL="1371600" algn="ctr" rtl="0" fontAlgn="base">
        <a:spcBef>
          <a:spcPct val="0"/>
        </a:spcBef>
        <a:spcAft>
          <a:spcPct val="0"/>
        </a:spcAft>
        <a:defRPr sz="4400" b="1">
          <a:solidFill>
            <a:srgbClr val="10253F"/>
          </a:solidFill>
          <a:latin typeface="Calibri" pitchFamily="34" charset="0"/>
        </a:defRPr>
      </a:lvl8pPr>
      <a:lvl9pPr marL="1828800" algn="ctr" rtl="0" fontAlgn="base">
        <a:spcBef>
          <a:spcPct val="0"/>
        </a:spcBef>
        <a:spcAft>
          <a:spcPct val="0"/>
        </a:spcAft>
        <a:defRPr sz="4400" b="1">
          <a:solidFill>
            <a:srgbClr val="10253F"/>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10253F"/>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rgbClr val="10253F"/>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10253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10253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314" name="Picture 7" descr="IRISLink2010-PPT-content-01b.jp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3315"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1D92B72-7B5D-4543-A368-E4233A8FF22C}" type="datetimeFigureOut">
              <a:rPr lang="en-US"/>
              <a:pPr>
                <a:defRPr/>
              </a:pPr>
              <a:t>2/9/2010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945E0DA-FD71-4D90-9ADC-2DC99F009E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4" r:id="rId1"/>
    <p:sldLayoutId id="2147483693"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 id="2147483684" r:id="rId11"/>
  </p:sldLayoutIdLst>
  <p:txStyles>
    <p:titleStyle>
      <a:lvl1pPr algn="ctr" rtl="0" eaLnBrk="0" fontAlgn="base" hangingPunct="0">
        <a:spcBef>
          <a:spcPct val="0"/>
        </a:spcBef>
        <a:spcAft>
          <a:spcPct val="0"/>
        </a:spcAft>
        <a:defRPr sz="4400" b="1" kern="1200">
          <a:solidFill>
            <a:srgbClr val="10253F"/>
          </a:solidFill>
          <a:latin typeface="+mj-lt"/>
          <a:ea typeface="+mj-ea"/>
          <a:cs typeface="+mj-cs"/>
        </a:defRPr>
      </a:lvl1pPr>
      <a:lvl2pPr algn="ctr" rtl="0" eaLnBrk="0" fontAlgn="base" hangingPunct="0">
        <a:spcBef>
          <a:spcPct val="0"/>
        </a:spcBef>
        <a:spcAft>
          <a:spcPct val="0"/>
        </a:spcAft>
        <a:defRPr sz="4400" b="1">
          <a:solidFill>
            <a:srgbClr val="10253F"/>
          </a:solidFill>
          <a:latin typeface="Calibri" pitchFamily="34" charset="0"/>
        </a:defRPr>
      </a:lvl2pPr>
      <a:lvl3pPr algn="ctr" rtl="0" eaLnBrk="0" fontAlgn="base" hangingPunct="0">
        <a:spcBef>
          <a:spcPct val="0"/>
        </a:spcBef>
        <a:spcAft>
          <a:spcPct val="0"/>
        </a:spcAft>
        <a:defRPr sz="4400" b="1">
          <a:solidFill>
            <a:srgbClr val="10253F"/>
          </a:solidFill>
          <a:latin typeface="Calibri" pitchFamily="34" charset="0"/>
        </a:defRPr>
      </a:lvl3pPr>
      <a:lvl4pPr algn="ctr" rtl="0" eaLnBrk="0" fontAlgn="base" hangingPunct="0">
        <a:spcBef>
          <a:spcPct val="0"/>
        </a:spcBef>
        <a:spcAft>
          <a:spcPct val="0"/>
        </a:spcAft>
        <a:defRPr sz="4400" b="1">
          <a:solidFill>
            <a:srgbClr val="10253F"/>
          </a:solidFill>
          <a:latin typeface="Calibri" pitchFamily="34" charset="0"/>
        </a:defRPr>
      </a:lvl4pPr>
      <a:lvl5pPr algn="ctr" rtl="0" eaLnBrk="0" fontAlgn="base" hangingPunct="0">
        <a:spcBef>
          <a:spcPct val="0"/>
        </a:spcBef>
        <a:spcAft>
          <a:spcPct val="0"/>
        </a:spcAft>
        <a:defRPr sz="4400" b="1">
          <a:solidFill>
            <a:srgbClr val="10253F"/>
          </a:solidFill>
          <a:latin typeface="Calibri" pitchFamily="34" charset="0"/>
        </a:defRPr>
      </a:lvl5pPr>
      <a:lvl6pPr marL="457200" algn="ctr" rtl="0" fontAlgn="base">
        <a:spcBef>
          <a:spcPct val="0"/>
        </a:spcBef>
        <a:spcAft>
          <a:spcPct val="0"/>
        </a:spcAft>
        <a:defRPr sz="4400" b="1">
          <a:solidFill>
            <a:srgbClr val="10253F"/>
          </a:solidFill>
          <a:latin typeface="Calibri" pitchFamily="34" charset="0"/>
        </a:defRPr>
      </a:lvl6pPr>
      <a:lvl7pPr marL="914400" algn="ctr" rtl="0" fontAlgn="base">
        <a:spcBef>
          <a:spcPct val="0"/>
        </a:spcBef>
        <a:spcAft>
          <a:spcPct val="0"/>
        </a:spcAft>
        <a:defRPr sz="4400" b="1">
          <a:solidFill>
            <a:srgbClr val="10253F"/>
          </a:solidFill>
          <a:latin typeface="Calibri" pitchFamily="34" charset="0"/>
        </a:defRPr>
      </a:lvl7pPr>
      <a:lvl8pPr marL="1371600" algn="ctr" rtl="0" fontAlgn="base">
        <a:spcBef>
          <a:spcPct val="0"/>
        </a:spcBef>
        <a:spcAft>
          <a:spcPct val="0"/>
        </a:spcAft>
        <a:defRPr sz="4400" b="1">
          <a:solidFill>
            <a:srgbClr val="10253F"/>
          </a:solidFill>
          <a:latin typeface="Calibri" pitchFamily="34" charset="0"/>
        </a:defRPr>
      </a:lvl8pPr>
      <a:lvl9pPr marL="1828800" algn="ctr" rtl="0" fontAlgn="base">
        <a:spcBef>
          <a:spcPct val="0"/>
        </a:spcBef>
        <a:spcAft>
          <a:spcPct val="0"/>
        </a:spcAft>
        <a:defRPr sz="4400" b="1">
          <a:solidFill>
            <a:srgbClr val="10253F"/>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10253F"/>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rgbClr val="10253F"/>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10253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10253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5602" name="Picture 7" descr="IRISLink2010-PPT-content-03b.jp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25603"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4"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AB18558-69B2-4577-A9C3-7EF1F2811B5D}" type="datetimeFigureOut">
              <a:rPr lang="en-US"/>
              <a:pPr>
                <a:defRPr/>
              </a:pPr>
              <a:t>2/9/2010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A147EB8-E8B9-4B0E-B768-A4CDF17B0E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4" r:id="rId2"/>
    <p:sldLayoutId id="2147483703" r:id="rId3"/>
    <p:sldLayoutId id="2147483702" r:id="rId4"/>
    <p:sldLayoutId id="2147483701" r:id="rId5"/>
    <p:sldLayoutId id="2147483700" r:id="rId6"/>
    <p:sldLayoutId id="2147483699" r:id="rId7"/>
    <p:sldLayoutId id="2147483698" r:id="rId8"/>
    <p:sldLayoutId id="2147483697" r:id="rId9"/>
    <p:sldLayoutId id="2147483696" r:id="rId10"/>
    <p:sldLayoutId id="2147483695" r:id="rId11"/>
  </p:sldLayoutIdLst>
  <p:txStyles>
    <p:titleStyle>
      <a:lvl1pPr algn="ctr" rtl="0" eaLnBrk="0" fontAlgn="base" hangingPunct="0">
        <a:spcBef>
          <a:spcPct val="0"/>
        </a:spcBef>
        <a:spcAft>
          <a:spcPct val="0"/>
        </a:spcAft>
        <a:defRPr sz="4400" b="1" kern="1200">
          <a:solidFill>
            <a:srgbClr val="10253F"/>
          </a:solidFill>
          <a:latin typeface="+mj-lt"/>
          <a:ea typeface="+mj-ea"/>
          <a:cs typeface="+mj-cs"/>
        </a:defRPr>
      </a:lvl1pPr>
      <a:lvl2pPr algn="ctr" rtl="0" eaLnBrk="0" fontAlgn="base" hangingPunct="0">
        <a:spcBef>
          <a:spcPct val="0"/>
        </a:spcBef>
        <a:spcAft>
          <a:spcPct val="0"/>
        </a:spcAft>
        <a:defRPr sz="4400" b="1">
          <a:solidFill>
            <a:srgbClr val="10253F"/>
          </a:solidFill>
          <a:latin typeface="Calibri" pitchFamily="34" charset="0"/>
        </a:defRPr>
      </a:lvl2pPr>
      <a:lvl3pPr algn="ctr" rtl="0" eaLnBrk="0" fontAlgn="base" hangingPunct="0">
        <a:spcBef>
          <a:spcPct val="0"/>
        </a:spcBef>
        <a:spcAft>
          <a:spcPct val="0"/>
        </a:spcAft>
        <a:defRPr sz="4400" b="1">
          <a:solidFill>
            <a:srgbClr val="10253F"/>
          </a:solidFill>
          <a:latin typeface="Calibri" pitchFamily="34" charset="0"/>
        </a:defRPr>
      </a:lvl3pPr>
      <a:lvl4pPr algn="ctr" rtl="0" eaLnBrk="0" fontAlgn="base" hangingPunct="0">
        <a:spcBef>
          <a:spcPct val="0"/>
        </a:spcBef>
        <a:spcAft>
          <a:spcPct val="0"/>
        </a:spcAft>
        <a:defRPr sz="4400" b="1">
          <a:solidFill>
            <a:srgbClr val="10253F"/>
          </a:solidFill>
          <a:latin typeface="Calibri" pitchFamily="34" charset="0"/>
        </a:defRPr>
      </a:lvl4pPr>
      <a:lvl5pPr algn="ctr" rtl="0" eaLnBrk="0" fontAlgn="base" hangingPunct="0">
        <a:spcBef>
          <a:spcPct val="0"/>
        </a:spcBef>
        <a:spcAft>
          <a:spcPct val="0"/>
        </a:spcAft>
        <a:defRPr sz="4400" b="1">
          <a:solidFill>
            <a:srgbClr val="10253F"/>
          </a:solidFill>
          <a:latin typeface="Calibri" pitchFamily="34" charset="0"/>
        </a:defRPr>
      </a:lvl5pPr>
      <a:lvl6pPr marL="457200" algn="ctr" rtl="0" fontAlgn="base">
        <a:spcBef>
          <a:spcPct val="0"/>
        </a:spcBef>
        <a:spcAft>
          <a:spcPct val="0"/>
        </a:spcAft>
        <a:defRPr sz="4400" b="1">
          <a:solidFill>
            <a:srgbClr val="10253F"/>
          </a:solidFill>
          <a:latin typeface="Calibri" pitchFamily="34" charset="0"/>
        </a:defRPr>
      </a:lvl6pPr>
      <a:lvl7pPr marL="914400" algn="ctr" rtl="0" fontAlgn="base">
        <a:spcBef>
          <a:spcPct val="0"/>
        </a:spcBef>
        <a:spcAft>
          <a:spcPct val="0"/>
        </a:spcAft>
        <a:defRPr sz="4400" b="1">
          <a:solidFill>
            <a:srgbClr val="10253F"/>
          </a:solidFill>
          <a:latin typeface="Calibri" pitchFamily="34" charset="0"/>
        </a:defRPr>
      </a:lvl7pPr>
      <a:lvl8pPr marL="1371600" algn="ctr" rtl="0" fontAlgn="base">
        <a:spcBef>
          <a:spcPct val="0"/>
        </a:spcBef>
        <a:spcAft>
          <a:spcPct val="0"/>
        </a:spcAft>
        <a:defRPr sz="4400" b="1">
          <a:solidFill>
            <a:srgbClr val="10253F"/>
          </a:solidFill>
          <a:latin typeface="Calibri" pitchFamily="34" charset="0"/>
        </a:defRPr>
      </a:lvl8pPr>
      <a:lvl9pPr marL="1828800" algn="ctr" rtl="0" fontAlgn="base">
        <a:spcBef>
          <a:spcPct val="0"/>
        </a:spcBef>
        <a:spcAft>
          <a:spcPct val="0"/>
        </a:spcAft>
        <a:defRPr sz="4400" b="1">
          <a:solidFill>
            <a:srgbClr val="10253F"/>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10253F"/>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rgbClr val="10253F"/>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10253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10253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5" descr="IRISLink2010-PPT-cover.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8914" name="Title 1"/>
          <p:cNvSpPr>
            <a:spLocks noGrp="1"/>
          </p:cNvSpPr>
          <p:nvPr>
            <p:ph type="ctrTitle"/>
          </p:nvPr>
        </p:nvSpPr>
        <p:spPr>
          <a:xfrm>
            <a:off x="714375" y="2928938"/>
            <a:ext cx="7772400" cy="1470025"/>
          </a:xfrm>
        </p:spPr>
        <p:txBody>
          <a:bodyPr/>
          <a:lstStyle/>
          <a:p>
            <a:pPr algn="l" eaLnBrk="1" hangingPunct="1"/>
            <a:r>
              <a:rPr lang="nl-BE" sz="4000" smtClean="0">
                <a:solidFill>
                  <a:srgbClr val="10253F"/>
                </a:solidFill>
              </a:rPr>
              <a:t>Virtualization</a:t>
            </a:r>
            <a:br>
              <a:rPr lang="nl-BE" sz="4000" smtClean="0">
                <a:solidFill>
                  <a:srgbClr val="10253F"/>
                </a:solidFill>
              </a:rPr>
            </a:br>
            <a:r>
              <a:rPr lang="en-US" sz="3600" i="1" smtClean="0">
                <a:solidFill>
                  <a:srgbClr val="10253F"/>
                </a:solidFill>
              </a:rPr>
              <a:t>what is the real return on investment for a company ?</a:t>
            </a:r>
            <a:r>
              <a:rPr lang="en-US" sz="4000" smtClean="0">
                <a:solidFill>
                  <a:srgbClr val="10253F"/>
                </a:solidFill>
              </a:rPr>
              <a:t> </a:t>
            </a:r>
          </a:p>
        </p:txBody>
      </p:sp>
      <p:sp>
        <p:nvSpPr>
          <p:cNvPr id="38915" name="Subtitle 2"/>
          <p:cNvSpPr>
            <a:spLocks noGrp="1"/>
          </p:cNvSpPr>
          <p:nvPr>
            <p:ph type="subTitle" idx="1"/>
          </p:nvPr>
        </p:nvSpPr>
        <p:spPr>
          <a:xfrm>
            <a:off x="4122738" y="5445125"/>
            <a:ext cx="4841875" cy="736600"/>
          </a:xfrm>
        </p:spPr>
        <p:txBody>
          <a:bodyPr/>
          <a:lstStyle/>
          <a:p>
            <a:pPr eaLnBrk="1" hangingPunct="1"/>
            <a:r>
              <a:rPr lang="nl-BE" i="1" smtClean="0">
                <a:solidFill>
                  <a:srgbClr val="898989"/>
                </a:solidFill>
              </a:rPr>
              <a:t>Stefan Verbist – IRIS ICT</a:t>
            </a:r>
            <a:endParaRPr lang="en-US" i="1" smtClean="0">
              <a:solidFill>
                <a:srgbClr val="898989"/>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title"/>
          </p:nvPr>
        </p:nvSpPr>
        <p:spPr/>
        <p:txBody>
          <a:bodyPr/>
          <a:lstStyle/>
          <a:p>
            <a:r>
              <a:rPr lang="nl-BE" smtClean="0">
                <a:solidFill>
                  <a:srgbClr val="10253F"/>
                </a:solidFill>
              </a:rPr>
              <a:t>Cost of downtime ?</a:t>
            </a:r>
            <a:endParaRPr lang="en-US" smtClean="0">
              <a:solidFill>
                <a:srgbClr val="10253F"/>
              </a:solidFill>
            </a:endParaRPr>
          </a:p>
        </p:txBody>
      </p:sp>
      <p:pic>
        <p:nvPicPr>
          <p:cNvPr id="71684" name="Picture 4"/>
          <p:cNvPicPr>
            <a:picLocks noChangeAspect="1" noChangeArrowheads="1"/>
          </p:cNvPicPr>
          <p:nvPr/>
        </p:nvPicPr>
        <p:blipFill>
          <a:blip r:embed="rId2"/>
          <a:srcRect/>
          <a:stretch>
            <a:fillRect/>
          </a:stretch>
        </p:blipFill>
        <p:spPr bwMode="auto">
          <a:xfrm>
            <a:off x="1116013" y="1484313"/>
            <a:ext cx="6867525" cy="4049712"/>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p:cNvSpPr>
          <p:nvPr>
            <p:ph type="title"/>
          </p:nvPr>
        </p:nvSpPr>
        <p:spPr/>
        <p:txBody>
          <a:bodyPr/>
          <a:lstStyle/>
          <a:p>
            <a:r>
              <a:rPr lang="nl-BE" smtClean="0">
                <a:solidFill>
                  <a:srgbClr val="10253F"/>
                </a:solidFill>
              </a:rPr>
              <a:t>Benefits of Lifecycle mgmt</a:t>
            </a:r>
            <a:endParaRPr lang="en-US" smtClean="0">
              <a:solidFill>
                <a:srgbClr val="10253F"/>
              </a:solidFill>
            </a:endParaRPr>
          </a:p>
        </p:txBody>
      </p:sp>
      <p:pic>
        <p:nvPicPr>
          <p:cNvPr id="72708" name="Picture 4"/>
          <p:cNvPicPr>
            <a:picLocks noChangeAspect="1" noChangeArrowheads="1"/>
          </p:cNvPicPr>
          <p:nvPr/>
        </p:nvPicPr>
        <p:blipFill>
          <a:blip r:embed="rId2"/>
          <a:srcRect/>
          <a:stretch>
            <a:fillRect/>
          </a:stretch>
        </p:blipFill>
        <p:spPr bwMode="auto">
          <a:xfrm>
            <a:off x="868363" y="1728788"/>
            <a:ext cx="7407275" cy="429260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p:cNvSpPr>
          <p:nvPr>
            <p:ph type="title"/>
          </p:nvPr>
        </p:nvSpPr>
        <p:spPr/>
        <p:txBody>
          <a:bodyPr/>
          <a:lstStyle/>
          <a:p>
            <a:r>
              <a:rPr lang="nl-BE" sz="3600" smtClean="0">
                <a:solidFill>
                  <a:srgbClr val="10253F"/>
                </a:solidFill>
              </a:rPr>
              <a:t>Translate IT Benefits into Business Value</a:t>
            </a:r>
            <a:endParaRPr lang="en-US" sz="3600" smtClean="0">
              <a:solidFill>
                <a:srgbClr val="10253F"/>
              </a:solidFill>
            </a:endParaRPr>
          </a:p>
        </p:txBody>
      </p:sp>
      <p:pic>
        <p:nvPicPr>
          <p:cNvPr id="73732" name="Picture 4"/>
          <p:cNvPicPr>
            <a:picLocks noChangeAspect="1" noChangeArrowheads="1"/>
          </p:cNvPicPr>
          <p:nvPr/>
        </p:nvPicPr>
        <p:blipFill>
          <a:blip r:embed="rId2"/>
          <a:srcRect/>
          <a:stretch>
            <a:fillRect/>
          </a:stretch>
        </p:blipFill>
        <p:spPr bwMode="auto">
          <a:xfrm>
            <a:off x="1089025" y="1547813"/>
            <a:ext cx="7370763" cy="4329112"/>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p:cNvSpPr>
          <p:nvPr>
            <p:ph type="title"/>
          </p:nvPr>
        </p:nvSpPr>
        <p:spPr/>
        <p:txBody>
          <a:bodyPr/>
          <a:lstStyle/>
          <a:p>
            <a:r>
              <a:rPr lang="en-US" sz="3200" smtClean="0">
                <a:solidFill>
                  <a:srgbClr val="10253F"/>
                </a:solidFill>
              </a:rPr>
              <a:t>Think beyond hardware and energy costs </a:t>
            </a:r>
          </a:p>
        </p:txBody>
      </p:sp>
      <p:sp>
        <p:nvSpPr>
          <p:cNvPr id="48130" name="Rectangle 3"/>
          <p:cNvSpPr>
            <a:spLocks noGrp="1"/>
          </p:cNvSpPr>
          <p:nvPr>
            <p:ph type="body" idx="1"/>
          </p:nvPr>
        </p:nvSpPr>
        <p:spPr/>
        <p:txBody>
          <a:bodyPr/>
          <a:lstStyle/>
          <a:p>
            <a:r>
              <a:rPr lang="en-US" smtClean="0">
                <a:solidFill>
                  <a:srgbClr val="10253F"/>
                </a:solidFill>
              </a:rPr>
              <a:t>Companies must look beyond the costs of servers, storage and network infrastructure, she says: Too many IT organizations fail to measure how virtualization changes spending on security technology, staffing, training, application development, testing, consulting needs and support contracts.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3"/>
          <p:cNvSpPr>
            <a:spLocks noGrp="1"/>
          </p:cNvSpPr>
          <p:nvPr>
            <p:ph type="title"/>
          </p:nvPr>
        </p:nvSpPr>
        <p:spPr/>
        <p:txBody>
          <a:bodyPr/>
          <a:lstStyle/>
          <a:p>
            <a:pPr eaLnBrk="1" hangingPunct="1"/>
            <a:r>
              <a:rPr lang="nl-BE" sz="3600" smtClean="0"/>
              <a:t>Costs &amp; Saving related to virtualization</a:t>
            </a:r>
            <a:endParaRPr lang="en-US" sz="3600" smtClean="0"/>
          </a:p>
        </p:txBody>
      </p:sp>
      <p:sp>
        <p:nvSpPr>
          <p:cNvPr id="50178" name="Content Placeholder 4"/>
          <p:cNvSpPr>
            <a:spLocks noGrp="1"/>
          </p:cNvSpPr>
          <p:nvPr>
            <p:ph idx="1"/>
          </p:nvPr>
        </p:nvSpPr>
        <p:spPr/>
        <p:txBody>
          <a:bodyPr/>
          <a:lstStyle/>
          <a:p>
            <a:pPr>
              <a:buFont typeface="Arial" charset="0"/>
              <a:buNone/>
            </a:pPr>
            <a:r>
              <a:rPr lang="nl-BE" sz="2400" i="1" smtClean="0"/>
              <a:t>How Virtualization Delivers Cost Savings:</a:t>
            </a:r>
            <a:br>
              <a:rPr lang="nl-BE" sz="2400" i="1" smtClean="0"/>
            </a:br>
            <a:r>
              <a:rPr lang="nl-BE" sz="2400" i="1" smtClean="0"/>
              <a:t> </a:t>
            </a:r>
            <a:r>
              <a:rPr lang="nl-BE" sz="2400" smtClean="0"/>
              <a:t>•</a:t>
            </a:r>
            <a:r>
              <a:rPr lang="nl-BE" sz="2400" i="1" smtClean="0"/>
              <a:t> </a:t>
            </a:r>
            <a:r>
              <a:rPr lang="nl-BE" sz="2400" smtClean="0"/>
              <a:t>The most obvious benefit of virtualization is reduced server infrastructure costs. (consolidation ratio from 10:1 to 5:1)</a:t>
            </a:r>
          </a:p>
          <a:p>
            <a:pPr>
              <a:buFont typeface="Arial" charset="0"/>
              <a:buNone/>
            </a:pPr>
            <a:r>
              <a:rPr lang="nl-BE" sz="2400" smtClean="0"/>
              <a:t>	• Increased administrator productivity</a:t>
            </a:r>
          </a:p>
          <a:p>
            <a:pPr>
              <a:buFont typeface="Arial" charset="0"/>
              <a:buNone/>
            </a:pPr>
            <a:r>
              <a:rPr lang="nl-BE" sz="2400" b="1" smtClean="0"/>
              <a:t>	</a:t>
            </a:r>
            <a:r>
              <a:rPr lang="nl-BE" sz="2400" smtClean="0"/>
              <a:t>• Reclaimed network ports</a:t>
            </a:r>
          </a:p>
          <a:p>
            <a:pPr>
              <a:buFont typeface="Arial" charset="0"/>
              <a:buNone/>
            </a:pPr>
            <a:r>
              <a:rPr lang="nl-BE" sz="2400" b="1" smtClean="0"/>
              <a:t>	</a:t>
            </a:r>
            <a:r>
              <a:rPr lang="nl-BE" sz="2400" smtClean="0"/>
              <a:t>• Reclaimed data center capacity</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srcRect/>
          <a:stretch>
            <a:fillRect/>
          </a:stretch>
        </p:blipFill>
        <p:spPr bwMode="auto">
          <a:xfrm>
            <a:off x="863600" y="1279525"/>
            <a:ext cx="6804025" cy="5173663"/>
          </a:xfrm>
          <a:prstGeom prst="rect">
            <a:avLst/>
          </a:prstGeom>
          <a:noFill/>
          <a:ln w="12700">
            <a:noFill/>
            <a:miter lim="800000"/>
            <a:headEnd/>
            <a:tailEnd/>
          </a:ln>
          <a:effectLst/>
        </p:spPr>
      </p:pic>
      <p:grpSp>
        <p:nvGrpSpPr>
          <p:cNvPr id="54275" name="Group 3"/>
          <p:cNvGrpSpPr>
            <a:grpSpLocks/>
          </p:cNvGrpSpPr>
          <p:nvPr/>
        </p:nvGrpSpPr>
        <p:grpSpPr bwMode="auto">
          <a:xfrm>
            <a:off x="0" y="1978025"/>
            <a:ext cx="5003800" cy="1955800"/>
            <a:chOff x="0" y="1246"/>
            <a:chExt cx="3152" cy="1232"/>
          </a:xfrm>
        </p:grpSpPr>
        <p:sp>
          <p:nvSpPr>
            <p:cNvPr id="54276" name="Text Box 4"/>
            <p:cNvSpPr txBox="1">
              <a:spLocks noChangeArrowheads="1"/>
            </p:cNvSpPr>
            <p:nvPr/>
          </p:nvSpPr>
          <p:spPr bwMode="auto">
            <a:xfrm>
              <a:off x="0" y="1246"/>
              <a:ext cx="1428" cy="460"/>
            </a:xfrm>
            <a:prstGeom prst="rect">
              <a:avLst/>
            </a:prstGeom>
            <a:noFill/>
            <a:ln w="19050" algn="ctr">
              <a:noFill/>
              <a:miter lim="800000"/>
              <a:headEnd/>
              <a:tailEnd type="none" w="med" len="lg"/>
            </a:ln>
            <a:effectLst/>
          </p:spPr>
          <p:txBody>
            <a:bodyPr lIns="91418" tIns="45708" rIns="91418" bIns="45708">
              <a:spAutoFit/>
            </a:bodyPr>
            <a:lstStyle/>
            <a:p>
              <a:pPr algn="ctr">
                <a:spcBef>
                  <a:spcPct val="50000"/>
                </a:spcBef>
              </a:pPr>
              <a:r>
                <a:rPr lang="en-US" sz="1400">
                  <a:solidFill>
                    <a:schemeClr val="tx2"/>
                  </a:solidFill>
                  <a:cs typeface="Arial" charset="0"/>
                </a:rPr>
                <a:t>2x Nehalem EP</a:t>
              </a:r>
              <a:br>
                <a:rPr lang="en-US" sz="1400">
                  <a:solidFill>
                    <a:schemeClr val="tx2"/>
                  </a:solidFill>
                  <a:cs typeface="Arial" charset="0"/>
                </a:rPr>
              </a:br>
              <a:r>
                <a:rPr lang="en-US" sz="1400">
                  <a:solidFill>
                    <a:schemeClr val="tx2"/>
                  </a:solidFill>
                  <a:cs typeface="Arial" charset="0"/>
                </a:rPr>
                <a:t>Processors</a:t>
              </a:r>
              <a:br>
                <a:rPr lang="en-US" sz="1400">
                  <a:solidFill>
                    <a:schemeClr val="tx2"/>
                  </a:solidFill>
                  <a:cs typeface="Arial" charset="0"/>
                </a:rPr>
              </a:br>
              <a:r>
                <a:rPr lang="en-US" sz="1400">
                  <a:solidFill>
                    <a:schemeClr val="tx2"/>
                  </a:solidFill>
                  <a:cs typeface="Arial" charset="0"/>
                </a:rPr>
                <a:t>(Westmere-ready)</a:t>
              </a:r>
            </a:p>
          </p:txBody>
        </p:sp>
        <p:sp>
          <p:nvSpPr>
            <p:cNvPr id="54277" name="Line 5"/>
            <p:cNvSpPr>
              <a:spLocks noChangeShapeType="1"/>
            </p:cNvSpPr>
            <p:nvPr/>
          </p:nvSpPr>
          <p:spPr bwMode="auto">
            <a:xfrm>
              <a:off x="883" y="1706"/>
              <a:ext cx="727" cy="454"/>
            </a:xfrm>
            <a:prstGeom prst="line">
              <a:avLst/>
            </a:prstGeom>
            <a:noFill/>
            <a:ln w="19050">
              <a:solidFill>
                <a:srgbClr val="FF0000"/>
              </a:solidFill>
              <a:round/>
              <a:headEnd/>
              <a:tailEnd type="triangle" w="med" len="lg"/>
            </a:ln>
            <a:effectLst/>
          </p:spPr>
          <p:txBody>
            <a:bodyPr>
              <a:spAutoFit/>
            </a:bodyPr>
            <a:lstStyle/>
            <a:p>
              <a:endParaRPr lang="en-US"/>
            </a:p>
          </p:txBody>
        </p:sp>
        <p:sp>
          <p:nvSpPr>
            <p:cNvPr id="54278" name="Line 6"/>
            <p:cNvSpPr>
              <a:spLocks noChangeShapeType="1"/>
            </p:cNvSpPr>
            <p:nvPr/>
          </p:nvSpPr>
          <p:spPr bwMode="auto">
            <a:xfrm>
              <a:off x="883" y="1706"/>
              <a:ext cx="2269" cy="772"/>
            </a:xfrm>
            <a:prstGeom prst="line">
              <a:avLst/>
            </a:prstGeom>
            <a:noFill/>
            <a:ln w="19050">
              <a:solidFill>
                <a:srgbClr val="FF0000"/>
              </a:solidFill>
              <a:round/>
              <a:headEnd/>
              <a:tailEnd type="triangle" w="med" len="lg"/>
            </a:ln>
            <a:effectLst/>
          </p:spPr>
          <p:txBody>
            <a:bodyPr>
              <a:spAutoFit/>
            </a:bodyPr>
            <a:lstStyle/>
            <a:p>
              <a:endParaRPr lang="en-US"/>
            </a:p>
          </p:txBody>
        </p:sp>
      </p:grpSp>
      <p:grpSp>
        <p:nvGrpSpPr>
          <p:cNvPr id="54279" name="Group 7"/>
          <p:cNvGrpSpPr>
            <a:grpSpLocks/>
          </p:cNvGrpSpPr>
          <p:nvPr/>
        </p:nvGrpSpPr>
        <p:grpSpPr bwMode="auto">
          <a:xfrm>
            <a:off x="360363" y="5516563"/>
            <a:ext cx="2627312" cy="661987"/>
            <a:chOff x="227" y="3475"/>
            <a:chExt cx="1655" cy="417"/>
          </a:xfrm>
        </p:grpSpPr>
        <p:sp>
          <p:nvSpPr>
            <p:cNvPr id="54280" name="Text Box 8"/>
            <p:cNvSpPr txBox="1">
              <a:spLocks noChangeArrowheads="1"/>
            </p:cNvSpPr>
            <p:nvPr/>
          </p:nvSpPr>
          <p:spPr bwMode="auto">
            <a:xfrm>
              <a:off x="227" y="3566"/>
              <a:ext cx="1020" cy="326"/>
            </a:xfrm>
            <a:prstGeom prst="rect">
              <a:avLst/>
            </a:prstGeom>
            <a:noFill/>
            <a:ln w="19050" algn="ctr">
              <a:noFill/>
              <a:miter lim="800000"/>
              <a:headEnd/>
              <a:tailEnd type="none" w="med" len="lg"/>
            </a:ln>
            <a:effectLst/>
          </p:spPr>
          <p:txBody>
            <a:bodyPr lIns="91418" tIns="45708" rIns="91418" bIns="45708">
              <a:spAutoFit/>
            </a:bodyPr>
            <a:lstStyle/>
            <a:p>
              <a:pPr algn="ctr">
                <a:spcBef>
                  <a:spcPct val="50000"/>
                </a:spcBef>
              </a:pPr>
              <a:r>
                <a:rPr lang="en-US" sz="1400">
                  <a:solidFill>
                    <a:schemeClr val="tx2"/>
                  </a:solidFill>
                  <a:cs typeface="Arial" charset="0"/>
                </a:rPr>
                <a:t>2x 1.8” SSD</a:t>
              </a:r>
              <a:br>
                <a:rPr lang="en-US" sz="1400">
                  <a:solidFill>
                    <a:schemeClr val="tx2"/>
                  </a:solidFill>
                  <a:cs typeface="Arial" charset="0"/>
                </a:rPr>
              </a:br>
              <a:r>
                <a:rPr lang="en-US" sz="1400">
                  <a:solidFill>
                    <a:schemeClr val="tx2"/>
                  </a:solidFill>
                  <a:cs typeface="Arial" charset="0"/>
                </a:rPr>
                <a:t>(HW RAID 0/1)</a:t>
              </a:r>
            </a:p>
          </p:txBody>
        </p:sp>
        <p:sp>
          <p:nvSpPr>
            <p:cNvPr id="54281" name="Line 9"/>
            <p:cNvSpPr>
              <a:spLocks noChangeShapeType="1"/>
            </p:cNvSpPr>
            <p:nvPr/>
          </p:nvSpPr>
          <p:spPr bwMode="auto">
            <a:xfrm flipV="1">
              <a:off x="1111" y="3475"/>
              <a:ext cx="771" cy="273"/>
            </a:xfrm>
            <a:prstGeom prst="line">
              <a:avLst/>
            </a:prstGeom>
            <a:noFill/>
            <a:ln w="19050">
              <a:solidFill>
                <a:srgbClr val="FF0000"/>
              </a:solidFill>
              <a:round/>
              <a:headEnd/>
              <a:tailEnd type="triangle" w="med" len="lg"/>
            </a:ln>
            <a:effectLst/>
          </p:spPr>
          <p:txBody>
            <a:bodyPr>
              <a:spAutoFit/>
            </a:bodyPr>
            <a:lstStyle/>
            <a:p>
              <a:endParaRPr lang="en-US"/>
            </a:p>
          </p:txBody>
        </p:sp>
      </p:grpSp>
      <p:grpSp>
        <p:nvGrpSpPr>
          <p:cNvPr id="54282" name="Group 10"/>
          <p:cNvGrpSpPr>
            <a:grpSpLocks/>
          </p:cNvGrpSpPr>
          <p:nvPr/>
        </p:nvGrpSpPr>
        <p:grpSpPr bwMode="auto">
          <a:xfrm>
            <a:off x="2947988" y="3933825"/>
            <a:ext cx="3638550" cy="2389188"/>
            <a:chOff x="1857" y="2478"/>
            <a:chExt cx="2292" cy="1505"/>
          </a:xfrm>
        </p:grpSpPr>
        <p:sp>
          <p:nvSpPr>
            <p:cNvPr id="54283" name="Text Box 11"/>
            <p:cNvSpPr txBox="1">
              <a:spLocks noChangeArrowheads="1"/>
            </p:cNvSpPr>
            <p:nvPr/>
          </p:nvSpPr>
          <p:spPr bwMode="auto">
            <a:xfrm>
              <a:off x="1857" y="3657"/>
              <a:ext cx="2292" cy="326"/>
            </a:xfrm>
            <a:prstGeom prst="rect">
              <a:avLst/>
            </a:prstGeom>
            <a:noFill/>
            <a:ln w="19050" algn="ctr">
              <a:noFill/>
              <a:miter lim="800000"/>
              <a:headEnd/>
              <a:tailEnd type="none" w="med" len="lg"/>
            </a:ln>
            <a:effectLst/>
          </p:spPr>
          <p:txBody>
            <a:bodyPr lIns="91418" tIns="45708" rIns="91418" bIns="45708">
              <a:spAutoFit/>
            </a:bodyPr>
            <a:lstStyle/>
            <a:p>
              <a:pPr algn="ctr">
                <a:spcBef>
                  <a:spcPct val="50000"/>
                </a:spcBef>
              </a:pPr>
              <a:r>
                <a:rPr lang="en-US" sz="1400">
                  <a:solidFill>
                    <a:schemeClr val="tx2"/>
                  </a:solidFill>
                  <a:cs typeface="Arial" charset="0"/>
                </a:rPr>
                <a:t>18x VLP DDR3 Memory</a:t>
              </a:r>
              <a:br>
                <a:rPr lang="en-US" sz="1400">
                  <a:solidFill>
                    <a:schemeClr val="tx2"/>
                  </a:solidFill>
                  <a:cs typeface="Arial" charset="0"/>
                </a:rPr>
              </a:br>
              <a:r>
                <a:rPr lang="en-US" sz="1400">
                  <a:solidFill>
                    <a:schemeClr val="tx2"/>
                  </a:solidFill>
                  <a:cs typeface="Arial" charset="0"/>
                </a:rPr>
                <a:t>(144GB Max / 1333MHxz Max)</a:t>
              </a:r>
            </a:p>
          </p:txBody>
        </p:sp>
        <p:sp>
          <p:nvSpPr>
            <p:cNvPr id="54284" name="Line 12"/>
            <p:cNvSpPr>
              <a:spLocks noChangeShapeType="1"/>
            </p:cNvSpPr>
            <p:nvPr/>
          </p:nvSpPr>
          <p:spPr bwMode="auto">
            <a:xfrm flipH="1" flipV="1">
              <a:off x="2245" y="3042"/>
              <a:ext cx="770" cy="570"/>
            </a:xfrm>
            <a:prstGeom prst="line">
              <a:avLst/>
            </a:prstGeom>
            <a:noFill/>
            <a:ln w="19050">
              <a:solidFill>
                <a:srgbClr val="FF0000"/>
              </a:solidFill>
              <a:round/>
              <a:headEnd/>
              <a:tailEnd type="triangle" w="med" len="lg"/>
            </a:ln>
            <a:effectLst/>
          </p:spPr>
          <p:txBody>
            <a:bodyPr>
              <a:spAutoFit/>
            </a:bodyPr>
            <a:lstStyle/>
            <a:p>
              <a:endParaRPr lang="en-US"/>
            </a:p>
          </p:txBody>
        </p:sp>
        <p:sp>
          <p:nvSpPr>
            <p:cNvPr id="54285" name="Line 13"/>
            <p:cNvSpPr>
              <a:spLocks noChangeShapeType="1"/>
            </p:cNvSpPr>
            <p:nvPr/>
          </p:nvSpPr>
          <p:spPr bwMode="auto">
            <a:xfrm flipH="1" flipV="1">
              <a:off x="2699" y="2478"/>
              <a:ext cx="316" cy="1134"/>
            </a:xfrm>
            <a:prstGeom prst="line">
              <a:avLst/>
            </a:prstGeom>
            <a:noFill/>
            <a:ln w="19050">
              <a:solidFill>
                <a:srgbClr val="FF0000"/>
              </a:solidFill>
              <a:round/>
              <a:headEnd/>
              <a:tailEnd type="triangle" w="med" len="lg"/>
            </a:ln>
            <a:effectLst/>
          </p:spPr>
          <p:txBody>
            <a:bodyPr>
              <a:spAutoFit/>
            </a:bodyPr>
            <a:lstStyle/>
            <a:p>
              <a:endParaRPr lang="en-US"/>
            </a:p>
          </p:txBody>
        </p:sp>
      </p:grpSp>
      <p:grpSp>
        <p:nvGrpSpPr>
          <p:cNvPr id="54286" name="Group 14"/>
          <p:cNvGrpSpPr>
            <a:grpSpLocks/>
          </p:cNvGrpSpPr>
          <p:nvPr/>
        </p:nvGrpSpPr>
        <p:grpSpPr bwMode="auto">
          <a:xfrm>
            <a:off x="5867400" y="2205038"/>
            <a:ext cx="3276600" cy="2101850"/>
            <a:chOff x="3696" y="1389"/>
            <a:chExt cx="2064" cy="1324"/>
          </a:xfrm>
        </p:grpSpPr>
        <p:sp>
          <p:nvSpPr>
            <p:cNvPr id="54287" name="Text Box 15"/>
            <p:cNvSpPr txBox="1">
              <a:spLocks noChangeArrowheads="1"/>
            </p:cNvSpPr>
            <p:nvPr/>
          </p:nvSpPr>
          <p:spPr bwMode="auto">
            <a:xfrm>
              <a:off x="4332" y="2387"/>
              <a:ext cx="1428" cy="326"/>
            </a:xfrm>
            <a:prstGeom prst="rect">
              <a:avLst/>
            </a:prstGeom>
            <a:noFill/>
            <a:ln w="19050" algn="ctr">
              <a:noFill/>
              <a:miter lim="800000"/>
              <a:headEnd/>
              <a:tailEnd type="none" w="med" len="lg"/>
            </a:ln>
            <a:effectLst/>
          </p:spPr>
          <p:txBody>
            <a:bodyPr lIns="91418" tIns="45708" rIns="91418" bIns="45708">
              <a:spAutoFit/>
            </a:bodyPr>
            <a:lstStyle/>
            <a:p>
              <a:pPr algn="ctr">
                <a:spcBef>
                  <a:spcPct val="50000"/>
                </a:spcBef>
              </a:pPr>
              <a:r>
                <a:rPr lang="en-US" sz="1400">
                  <a:solidFill>
                    <a:schemeClr val="tx2"/>
                  </a:solidFill>
                  <a:cs typeface="Arial" charset="0"/>
                </a:rPr>
                <a:t>Same I/O as HS22</a:t>
              </a:r>
              <a:br>
                <a:rPr lang="en-US" sz="1400">
                  <a:solidFill>
                    <a:schemeClr val="tx2"/>
                  </a:solidFill>
                  <a:cs typeface="Arial" charset="0"/>
                </a:rPr>
              </a:br>
              <a:r>
                <a:rPr lang="en-US" sz="1400">
                  <a:solidFill>
                    <a:schemeClr val="tx2"/>
                  </a:solidFill>
                  <a:cs typeface="Arial" charset="0"/>
                </a:rPr>
                <a:t>(1x CIOv + 1x CFFh)</a:t>
              </a:r>
            </a:p>
          </p:txBody>
        </p:sp>
        <p:sp>
          <p:nvSpPr>
            <p:cNvPr id="54288" name="Line 16"/>
            <p:cNvSpPr>
              <a:spLocks noChangeShapeType="1"/>
            </p:cNvSpPr>
            <p:nvPr/>
          </p:nvSpPr>
          <p:spPr bwMode="auto">
            <a:xfrm flipH="1" flipV="1">
              <a:off x="3969" y="2387"/>
              <a:ext cx="453" cy="181"/>
            </a:xfrm>
            <a:prstGeom prst="line">
              <a:avLst/>
            </a:prstGeom>
            <a:noFill/>
            <a:ln w="19050">
              <a:solidFill>
                <a:srgbClr val="FF0000"/>
              </a:solidFill>
              <a:round/>
              <a:headEnd/>
              <a:tailEnd type="triangle" w="med" len="lg"/>
            </a:ln>
            <a:effectLst/>
          </p:spPr>
          <p:txBody>
            <a:bodyPr>
              <a:spAutoFit/>
            </a:bodyPr>
            <a:lstStyle/>
            <a:p>
              <a:endParaRPr lang="en-US"/>
            </a:p>
          </p:txBody>
        </p:sp>
        <p:sp>
          <p:nvSpPr>
            <p:cNvPr id="54289" name="Line 17"/>
            <p:cNvSpPr>
              <a:spLocks noChangeShapeType="1"/>
            </p:cNvSpPr>
            <p:nvPr/>
          </p:nvSpPr>
          <p:spPr bwMode="auto">
            <a:xfrm flipH="1" flipV="1">
              <a:off x="3696" y="1389"/>
              <a:ext cx="726" cy="1179"/>
            </a:xfrm>
            <a:prstGeom prst="line">
              <a:avLst/>
            </a:prstGeom>
            <a:noFill/>
            <a:ln w="19050">
              <a:solidFill>
                <a:srgbClr val="FF0000"/>
              </a:solidFill>
              <a:round/>
              <a:headEnd/>
              <a:tailEnd type="triangle" w="med" len="lg"/>
            </a:ln>
            <a:effectLst/>
          </p:spPr>
          <p:txBody>
            <a:bodyPr>
              <a:spAutoFit/>
            </a:bodyPr>
            <a:lstStyle/>
            <a:p>
              <a:endParaRPr lang="en-US"/>
            </a:p>
          </p:txBody>
        </p:sp>
      </p:grpSp>
      <p:grpSp>
        <p:nvGrpSpPr>
          <p:cNvPr id="54290" name="Group 18"/>
          <p:cNvGrpSpPr>
            <a:grpSpLocks/>
          </p:cNvGrpSpPr>
          <p:nvPr/>
        </p:nvGrpSpPr>
        <p:grpSpPr bwMode="auto">
          <a:xfrm>
            <a:off x="2049463" y="1557338"/>
            <a:ext cx="3314700" cy="576262"/>
            <a:chOff x="1291" y="981"/>
            <a:chExt cx="2088" cy="363"/>
          </a:xfrm>
        </p:grpSpPr>
        <p:sp>
          <p:nvSpPr>
            <p:cNvPr id="54291" name="Text Box 19"/>
            <p:cNvSpPr txBox="1">
              <a:spLocks noChangeArrowheads="1"/>
            </p:cNvSpPr>
            <p:nvPr/>
          </p:nvSpPr>
          <p:spPr bwMode="auto">
            <a:xfrm>
              <a:off x="1291" y="981"/>
              <a:ext cx="1428" cy="326"/>
            </a:xfrm>
            <a:prstGeom prst="rect">
              <a:avLst/>
            </a:prstGeom>
            <a:noFill/>
            <a:ln w="19050" algn="ctr">
              <a:noFill/>
              <a:miter lim="800000"/>
              <a:headEnd/>
              <a:tailEnd type="none" w="med" len="lg"/>
            </a:ln>
            <a:effectLst/>
          </p:spPr>
          <p:txBody>
            <a:bodyPr lIns="91418" tIns="45708" rIns="91418" bIns="45708">
              <a:spAutoFit/>
            </a:bodyPr>
            <a:lstStyle/>
            <a:p>
              <a:pPr algn="ctr">
                <a:spcBef>
                  <a:spcPct val="50000"/>
                </a:spcBef>
              </a:pPr>
              <a:r>
                <a:rPr lang="en-US" sz="1400">
                  <a:solidFill>
                    <a:schemeClr val="tx2"/>
                  </a:solidFill>
                  <a:cs typeface="Arial" charset="0"/>
                </a:rPr>
                <a:t>Internal USB</a:t>
              </a:r>
              <a:br>
                <a:rPr lang="en-US" sz="1400">
                  <a:solidFill>
                    <a:schemeClr val="tx2"/>
                  </a:solidFill>
                  <a:cs typeface="Arial" charset="0"/>
                </a:rPr>
              </a:br>
              <a:r>
                <a:rPr lang="en-US" sz="1400">
                  <a:solidFill>
                    <a:schemeClr val="tx2"/>
                  </a:solidFill>
                  <a:cs typeface="Arial" charset="0"/>
                </a:rPr>
                <a:t>(Embedded Hypervisor)</a:t>
              </a:r>
            </a:p>
          </p:txBody>
        </p:sp>
        <p:sp>
          <p:nvSpPr>
            <p:cNvPr id="54292" name="Line 20"/>
            <p:cNvSpPr>
              <a:spLocks noChangeShapeType="1"/>
            </p:cNvSpPr>
            <p:nvPr/>
          </p:nvSpPr>
          <p:spPr bwMode="auto">
            <a:xfrm>
              <a:off x="2652" y="1117"/>
              <a:ext cx="727" cy="227"/>
            </a:xfrm>
            <a:prstGeom prst="line">
              <a:avLst/>
            </a:prstGeom>
            <a:noFill/>
            <a:ln w="19050">
              <a:solidFill>
                <a:srgbClr val="FF0000"/>
              </a:solidFill>
              <a:round/>
              <a:headEnd/>
              <a:tailEnd type="triangle" w="med" len="lg"/>
            </a:ln>
            <a:effectLst/>
          </p:spPr>
          <p:txBody>
            <a:bodyPr>
              <a:spAutoFit/>
            </a:bodyPr>
            <a:lstStyle/>
            <a:p>
              <a:endParaRPr lang="en-US"/>
            </a:p>
          </p:txBody>
        </p:sp>
      </p:grpSp>
      <p:sp>
        <p:nvSpPr>
          <p:cNvPr id="54293" name="Text Box 21"/>
          <p:cNvSpPr txBox="1">
            <a:spLocks noChangeArrowheads="1"/>
          </p:cNvSpPr>
          <p:nvPr/>
        </p:nvSpPr>
        <p:spPr bwMode="auto">
          <a:xfrm>
            <a:off x="6227763" y="4868863"/>
            <a:ext cx="2266950" cy="1368425"/>
          </a:xfrm>
          <a:prstGeom prst="rect">
            <a:avLst/>
          </a:prstGeom>
          <a:noFill/>
          <a:ln w="19050" algn="ctr">
            <a:noFill/>
            <a:miter lim="800000"/>
            <a:headEnd/>
            <a:tailEnd type="none" w="med" len="lg"/>
          </a:ln>
          <a:effectLst/>
        </p:spPr>
        <p:txBody>
          <a:bodyPr lIns="91418" tIns="45708" rIns="91418" bIns="45708">
            <a:spAutoFit/>
          </a:bodyPr>
          <a:lstStyle/>
          <a:p>
            <a:pPr algn="ctr">
              <a:spcBef>
                <a:spcPct val="50000"/>
              </a:spcBef>
            </a:pPr>
            <a:r>
              <a:rPr lang="en-US" sz="1400" u="sng">
                <a:solidFill>
                  <a:schemeClr val="tx2"/>
                </a:solidFill>
                <a:cs typeface="Arial" charset="0"/>
              </a:rPr>
              <a:t>Additional Features</a:t>
            </a:r>
            <a:br>
              <a:rPr lang="en-US" sz="1400" u="sng">
                <a:solidFill>
                  <a:schemeClr val="tx2"/>
                </a:solidFill>
                <a:cs typeface="Arial" charset="0"/>
              </a:rPr>
            </a:br>
            <a:r>
              <a:rPr lang="en-US" sz="1400">
                <a:solidFill>
                  <a:schemeClr val="tx2"/>
                </a:solidFill>
                <a:cs typeface="Arial" charset="0"/>
              </a:rPr>
              <a:t>IMM &amp; UEFI</a:t>
            </a:r>
            <a:br>
              <a:rPr lang="en-US" sz="1400">
                <a:solidFill>
                  <a:schemeClr val="tx2"/>
                </a:solidFill>
                <a:cs typeface="Arial" charset="0"/>
              </a:rPr>
            </a:br>
            <a:r>
              <a:rPr lang="en-US" sz="1400">
                <a:solidFill>
                  <a:schemeClr val="tx2"/>
                </a:solidFill>
                <a:cs typeface="Arial" charset="0"/>
              </a:rPr>
              <a:t>Advanced Power Mgmt</a:t>
            </a:r>
            <a:br>
              <a:rPr lang="en-US" sz="1400">
                <a:solidFill>
                  <a:schemeClr val="tx2"/>
                </a:solidFill>
                <a:cs typeface="Arial" charset="0"/>
              </a:rPr>
            </a:br>
            <a:r>
              <a:rPr lang="en-US" sz="1400">
                <a:solidFill>
                  <a:schemeClr val="tx2"/>
                </a:solidFill>
                <a:cs typeface="Arial" charset="0"/>
              </a:rPr>
              <a:t>TPM 1.2</a:t>
            </a:r>
            <a:br>
              <a:rPr lang="en-US" sz="1400">
                <a:solidFill>
                  <a:schemeClr val="tx2"/>
                </a:solidFill>
                <a:cs typeface="Arial" charset="0"/>
              </a:rPr>
            </a:br>
            <a:r>
              <a:rPr lang="en-US" sz="1400">
                <a:solidFill>
                  <a:schemeClr val="tx2"/>
                </a:solidFill>
                <a:cs typeface="Arial" charset="0"/>
              </a:rPr>
              <a:t>Light Path Diagnostics</a:t>
            </a:r>
            <a:br>
              <a:rPr lang="en-US" sz="1400">
                <a:solidFill>
                  <a:schemeClr val="tx2"/>
                </a:solidFill>
                <a:cs typeface="Arial" charset="0"/>
              </a:rPr>
            </a:br>
            <a:r>
              <a:rPr lang="en-US" sz="1400">
                <a:solidFill>
                  <a:schemeClr val="tx2"/>
                </a:solidFill>
                <a:cs typeface="Arial" charset="0"/>
              </a:rPr>
              <a:t>Expansion blades</a:t>
            </a:r>
          </a:p>
        </p:txBody>
      </p:sp>
      <p:grpSp>
        <p:nvGrpSpPr>
          <p:cNvPr id="54294" name="Group 22"/>
          <p:cNvGrpSpPr>
            <a:grpSpLocks/>
          </p:cNvGrpSpPr>
          <p:nvPr/>
        </p:nvGrpSpPr>
        <p:grpSpPr bwMode="auto">
          <a:xfrm>
            <a:off x="6156325" y="1989138"/>
            <a:ext cx="2843213" cy="1008062"/>
            <a:chOff x="3878" y="1253"/>
            <a:chExt cx="1791" cy="635"/>
          </a:xfrm>
        </p:grpSpPr>
        <p:sp>
          <p:nvSpPr>
            <p:cNvPr id="54295" name="Text Box 23"/>
            <p:cNvSpPr txBox="1">
              <a:spLocks noChangeArrowheads="1"/>
            </p:cNvSpPr>
            <p:nvPr/>
          </p:nvSpPr>
          <p:spPr bwMode="auto">
            <a:xfrm>
              <a:off x="4558" y="1253"/>
              <a:ext cx="1111" cy="326"/>
            </a:xfrm>
            <a:prstGeom prst="rect">
              <a:avLst/>
            </a:prstGeom>
            <a:noFill/>
            <a:ln w="19050" algn="ctr">
              <a:noFill/>
              <a:miter lim="800000"/>
              <a:headEnd/>
              <a:tailEnd type="none" w="med" len="lg"/>
            </a:ln>
            <a:effectLst/>
          </p:spPr>
          <p:txBody>
            <a:bodyPr lIns="91418" tIns="45708" rIns="91418" bIns="45708">
              <a:spAutoFit/>
            </a:bodyPr>
            <a:lstStyle/>
            <a:p>
              <a:pPr algn="ctr">
                <a:spcBef>
                  <a:spcPct val="50000"/>
                </a:spcBef>
              </a:pPr>
              <a:r>
                <a:rPr lang="en-US" sz="1400">
                  <a:solidFill>
                    <a:schemeClr val="tx2"/>
                  </a:solidFill>
                  <a:cs typeface="Arial" charset="0"/>
                </a:rPr>
                <a:t>Dual GbE LOM</a:t>
              </a:r>
              <a:br>
                <a:rPr lang="en-US" sz="1400">
                  <a:solidFill>
                    <a:schemeClr val="tx2"/>
                  </a:solidFill>
                  <a:cs typeface="Arial" charset="0"/>
                </a:rPr>
              </a:br>
              <a:r>
                <a:rPr lang="en-US" sz="1400">
                  <a:solidFill>
                    <a:schemeClr val="tx2"/>
                  </a:solidFill>
                  <a:cs typeface="Arial" charset="0"/>
                </a:rPr>
                <a:t>(10GbE Option)</a:t>
              </a:r>
            </a:p>
          </p:txBody>
        </p:sp>
        <p:sp>
          <p:nvSpPr>
            <p:cNvPr id="54296" name="Line 24"/>
            <p:cNvSpPr>
              <a:spLocks noChangeShapeType="1"/>
            </p:cNvSpPr>
            <p:nvPr/>
          </p:nvSpPr>
          <p:spPr bwMode="auto">
            <a:xfrm flipH="1" flipV="1">
              <a:off x="3878" y="1253"/>
              <a:ext cx="771" cy="227"/>
            </a:xfrm>
            <a:prstGeom prst="line">
              <a:avLst/>
            </a:prstGeom>
            <a:noFill/>
            <a:ln w="19050">
              <a:solidFill>
                <a:srgbClr val="FF0000"/>
              </a:solidFill>
              <a:round/>
              <a:headEnd/>
              <a:tailEnd type="triangle" w="med" len="lg"/>
            </a:ln>
            <a:effectLst/>
          </p:spPr>
          <p:txBody>
            <a:bodyPr>
              <a:spAutoFit/>
            </a:bodyPr>
            <a:lstStyle/>
            <a:p>
              <a:endParaRPr lang="en-US"/>
            </a:p>
          </p:txBody>
        </p:sp>
        <p:sp>
          <p:nvSpPr>
            <p:cNvPr id="54297" name="Line 25"/>
            <p:cNvSpPr>
              <a:spLocks noChangeShapeType="1"/>
            </p:cNvSpPr>
            <p:nvPr/>
          </p:nvSpPr>
          <p:spPr bwMode="auto">
            <a:xfrm flipH="1">
              <a:off x="4513" y="1480"/>
              <a:ext cx="136" cy="408"/>
            </a:xfrm>
            <a:prstGeom prst="line">
              <a:avLst/>
            </a:prstGeom>
            <a:noFill/>
            <a:ln w="19050">
              <a:solidFill>
                <a:srgbClr val="FF0000"/>
              </a:solidFill>
              <a:round/>
              <a:headEnd/>
              <a:tailEnd type="triangle" w="med" len="lg"/>
            </a:ln>
            <a:effectLst/>
          </p:spPr>
          <p:txBody>
            <a:bodyPr>
              <a:spAutoFit/>
            </a:bodyPr>
            <a:lstStyle/>
            <a:p>
              <a:endParaRPr lang="en-US"/>
            </a:p>
          </p:txBody>
        </p:sp>
      </p:grpSp>
      <p:sp>
        <p:nvSpPr>
          <p:cNvPr id="54298" name="Rectangle 26"/>
          <p:cNvSpPr>
            <a:spLocks noChangeArrowheads="1"/>
          </p:cNvSpPr>
          <p:nvPr/>
        </p:nvSpPr>
        <p:spPr bwMode="auto">
          <a:xfrm>
            <a:off x="8224838" y="1052513"/>
            <a:ext cx="739775" cy="446087"/>
          </a:xfrm>
          <a:prstGeom prst="rect">
            <a:avLst/>
          </a:prstGeom>
          <a:solidFill>
            <a:schemeClr val="bg1"/>
          </a:solidFill>
          <a:ln w="12700" algn="ctr">
            <a:noFill/>
            <a:miter lim="800000"/>
            <a:headEnd/>
            <a:tailEnd/>
          </a:ln>
          <a:effectLst/>
        </p:spPr>
        <p:txBody>
          <a:bodyPr wrap="none" anchor="ctr"/>
          <a:lstStyle/>
          <a:p>
            <a:endParaRPr lang="en-US"/>
          </a:p>
        </p:txBody>
      </p:sp>
      <p:sp>
        <p:nvSpPr>
          <p:cNvPr id="54299" name="Rectangle 27"/>
          <p:cNvSpPr>
            <a:spLocks noChangeArrowheads="1"/>
          </p:cNvSpPr>
          <p:nvPr/>
        </p:nvSpPr>
        <p:spPr bwMode="auto">
          <a:xfrm>
            <a:off x="1905000" y="3200400"/>
            <a:ext cx="5257800" cy="1066800"/>
          </a:xfrm>
          <a:prstGeom prst="rect">
            <a:avLst/>
          </a:prstGeom>
          <a:solidFill>
            <a:schemeClr val="accent1">
              <a:alpha val="50000"/>
            </a:schemeClr>
          </a:solidFill>
          <a:ln w="9525">
            <a:noFill/>
            <a:miter lim="800000"/>
            <a:headEnd/>
            <a:tailEnd/>
          </a:ln>
          <a:effectLst>
            <a:prstShdw prst="shdw18" dist="17961" dir="13500000">
              <a:schemeClr val="accent1">
                <a:gamma/>
                <a:shade val="60000"/>
                <a:invGamma/>
              </a:schemeClr>
            </a:prstShdw>
          </a:effectLst>
        </p:spPr>
        <p:txBody>
          <a:bodyPr>
            <a:spAutoFit/>
          </a:bodyPr>
          <a:lstStyle/>
          <a:p>
            <a:pPr algn="ctr"/>
            <a:r>
              <a:rPr lang="en-US" sz="3200">
                <a:solidFill>
                  <a:schemeClr val="bg1"/>
                </a:solidFill>
                <a:cs typeface="Arial" charset="0"/>
              </a:rPr>
              <a:t>Up to 50%+ more average VMs... </a:t>
            </a:r>
            <a:r>
              <a:rPr lang="en-US" sz="3200" i="1">
                <a:solidFill>
                  <a:schemeClr val="bg1"/>
                </a:solidFill>
                <a:cs typeface="Arial" charset="0"/>
              </a:rPr>
              <a:t>Coming soon!</a:t>
            </a:r>
          </a:p>
        </p:txBody>
      </p:sp>
      <p:sp>
        <p:nvSpPr>
          <p:cNvPr id="54300" name="Rectangle 28"/>
          <p:cNvSpPr>
            <a:spLocks noChangeArrowheads="1"/>
          </p:cNvSpPr>
          <p:nvPr/>
        </p:nvSpPr>
        <p:spPr bwMode="auto">
          <a:xfrm>
            <a:off x="-36513" y="193675"/>
            <a:ext cx="9018588" cy="498475"/>
          </a:xfrm>
          <a:prstGeom prst="rect">
            <a:avLst/>
          </a:prstGeom>
          <a:noFill/>
          <a:ln w="9525" algn="ctr">
            <a:noFill/>
            <a:miter lim="800000"/>
            <a:headEnd/>
            <a:tailEnd/>
          </a:ln>
          <a:effectLst/>
        </p:spPr>
        <p:txBody>
          <a:bodyPr/>
          <a:lstStyle/>
          <a:p>
            <a:pPr algn="ctr" eaLnBrk="0" hangingPunct="0"/>
            <a:r>
              <a:rPr lang="en-US" sz="3200" b="1" i="1">
                <a:solidFill>
                  <a:srgbClr val="10253F"/>
                </a:solidFill>
                <a:latin typeface="Calibri" pitchFamily="34" charset="0"/>
              </a:rPr>
              <a:t>Coming soon</a:t>
            </a:r>
            <a:r>
              <a:rPr lang="en-US" sz="3200" b="1">
                <a:solidFill>
                  <a:srgbClr val="10253F"/>
                </a:solidFill>
                <a:latin typeface="Calibri" pitchFamily="34" charset="0"/>
              </a:rPr>
              <a:t>… HS22V</a:t>
            </a:r>
            <a:br>
              <a:rPr lang="en-US" sz="3200" b="1">
                <a:solidFill>
                  <a:srgbClr val="10253F"/>
                </a:solidFill>
                <a:latin typeface="Calibri" pitchFamily="34" charset="0"/>
              </a:rPr>
            </a:br>
            <a:r>
              <a:rPr lang="en-US" sz="2400" b="1" i="1">
                <a:solidFill>
                  <a:srgbClr val="10253F"/>
                </a:solidFill>
                <a:latin typeface="Calibri" pitchFamily="34" charset="0"/>
              </a:rPr>
              <a:t>High memory, high performance blade optimized for virtualization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4299"/>
                                        </p:tgtEl>
                                        <p:attrNameLst>
                                          <p:attrName>style.visibility</p:attrName>
                                        </p:attrNameLst>
                                      </p:cBhvr>
                                      <p:to>
                                        <p:strVal val="visible"/>
                                      </p:to>
                                    </p:set>
                                    <p:animEffect transition="in" filter="plus(in)">
                                      <p:cBhvr>
                                        <p:cTn id="7" dur="500"/>
                                        <p:tgtEl>
                                          <p:spTgt spid="54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9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eX5"/>
          <p:cNvPicPr>
            <a:picLocks noChangeAspect="1" noChangeArrowheads="1"/>
          </p:cNvPicPr>
          <p:nvPr/>
        </p:nvPicPr>
        <p:blipFill>
          <a:blip r:embed="rId2"/>
          <a:srcRect/>
          <a:stretch>
            <a:fillRect/>
          </a:stretch>
        </p:blipFill>
        <p:spPr bwMode="auto">
          <a:xfrm>
            <a:off x="1855788" y="915988"/>
            <a:ext cx="5156200" cy="5681662"/>
          </a:xfrm>
          <a:prstGeom prst="rect">
            <a:avLst/>
          </a:prstGeom>
          <a:noFill/>
        </p:spPr>
      </p:pic>
      <p:sp>
        <p:nvSpPr>
          <p:cNvPr id="56323" name="Rectangle 3"/>
          <p:cNvSpPr>
            <a:spLocks noChangeArrowheads="1"/>
          </p:cNvSpPr>
          <p:nvPr/>
        </p:nvSpPr>
        <p:spPr bwMode="auto">
          <a:xfrm>
            <a:off x="34925" y="193675"/>
            <a:ext cx="9018588" cy="498475"/>
          </a:xfrm>
          <a:prstGeom prst="rect">
            <a:avLst/>
          </a:prstGeom>
          <a:noFill/>
          <a:ln w="9525" algn="ctr">
            <a:noFill/>
            <a:miter lim="800000"/>
            <a:headEnd/>
            <a:tailEnd/>
          </a:ln>
          <a:effectLst/>
        </p:spPr>
        <p:txBody>
          <a:bodyPr/>
          <a:lstStyle/>
          <a:p>
            <a:pPr algn="ctr" eaLnBrk="0" hangingPunct="0"/>
            <a:r>
              <a:rPr lang="en-US" sz="4000" b="1" i="1">
                <a:solidFill>
                  <a:srgbClr val="10253F"/>
                </a:solidFill>
                <a:latin typeface="Calibri" pitchFamily="34" charset="0"/>
              </a:rPr>
              <a:t>Coming soon</a:t>
            </a:r>
            <a:r>
              <a:rPr lang="en-US" sz="4000" b="1">
                <a:solidFill>
                  <a:srgbClr val="10253F"/>
                </a:solidFill>
                <a:latin typeface="Calibri" pitchFamily="34" charset="0"/>
              </a:rPr>
              <a:t>… IBM BladeCenter HX5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56322"/>
                                        </p:tgtEl>
                                        <p:attrNameLst>
                                          <p:attrName>style.visibility</p:attrName>
                                        </p:attrNameLst>
                                      </p:cBhvr>
                                      <p:to>
                                        <p:strVal val="visible"/>
                                      </p:to>
                                    </p:set>
                                    <p:anim calcmode="lin" valueType="num">
                                      <p:cBhvr>
                                        <p:cTn id="7" dur="3000" fill="hold"/>
                                        <p:tgtEl>
                                          <p:spTgt spid="56322"/>
                                        </p:tgtEl>
                                        <p:attrNameLst>
                                          <p:attrName>ppt_w</p:attrName>
                                        </p:attrNameLst>
                                      </p:cBhvr>
                                      <p:tavLst>
                                        <p:tav tm="0">
                                          <p:val>
                                            <p:fltVal val="0"/>
                                          </p:val>
                                        </p:tav>
                                        <p:tav tm="100000">
                                          <p:val>
                                            <p:strVal val="#ppt_w"/>
                                          </p:val>
                                        </p:tav>
                                      </p:tavLst>
                                    </p:anim>
                                    <p:anim calcmode="lin" valueType="num">
                                      <p:cBhvr>
                                        <p:cTn id="8" dur="3000" fill="hold"/>
                                        <p:tgtEl>
                                          <p:spTgt spid="56322"/>
                                        </p:tgtEl>
                                        <p:attrNameLst>
                                          <p:attrName>ppt_h</p:attrName>
                                        </p:attrNameLst>
                                      </p:cBhvr>
                                      <p:tavLst>
                                        <p:tav tm="0">
                                          <p:val>
                                            <p:fltVal val="0"/>
                                          </p:val>
                                        </p:tav>
                                        <p:tav tm="100000">
                                          <p:val>
                                            <p:strVal val="#ppt_h"/>
                                          </p:val>
                                        </p:tav>
                                      </p:tavLst>
                                    </p:anim>
                                    <p:anim calcmode="lin" valueType="num">
                                      <p:cBhvr>
                                        <p:cTn id="9" dur="3000" fill="hold"/>
                                        <p:tgtEl>
                                          <p:spTgt spid="56322"/>
                                        </p:tgtEl>
                                        <p:attrNameLst>
                                          <p:attrName>style.rotation</p:attrName>
                                        </p:attrNameLst>
                                      </p:cBhvr>
                                      <p:tavLst>
                                        <p:tav tm="0">
                                          <p:val>
                                            <p:fltVal val="90"/>
                                          </p:val>
                                        </p:tav>
                                        <p:tav tm="100000">
                                          <p:val>
                                            <p:fltVal val="0"/>
                                          </p:val>
                                        </p:tav>
                                      </p:tavLst>
                                    </p:anim>
                                    <p:animEffect transition="in" filter="fade">
                                      <p:cBhvr>
                                        <p:cTn id="10" dur="3000"/>
                                        <p:tgtEl>
                                          <p:spTgt spid="56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p:cNvSpPr>
          <p:nvPr>
            <p:ph type="title"/>
          </p:nvPr>
        </p:nvSpPr>
        <p:spPr/>
        <p:txBody>
          <a:bodyPr/>
          <a:lstStyle/>
          <a:p>
            <a:r>
              <a:rPr lang="nl-BE" smtClean="0"/>
              <a:t>Why is this important ?</a:t>
            </a:r>
            <a:endParaRPr lang="en-US" smtClean="0"/>
          </a:p>
        </p:txBody>
      </p:sp>
      <p:sp>
        <p:nvSpPr>
          <p:cNvPr id="57347" name="Rectangle 3"/>
          <p:cNvSpPr>
            <a:spLocks noGrp="1"/>
          </p:cNvSpPr>
          <p:nvPr>
            <p:ph type="body" idx="1"/>
          </p:nvPr>
        </p:nvSpPr>
        <p:spPr/>
        <p:txBody>
          <a:bodyPr/>
          <a:lstStyle/>
          <a:p>
            <a:r>
              <a:rPr lang="nl-BE" smtClean="0"/>
              <a:t>Trends is that virtualization sizing is becoming </a:t>
            </a:r>
            <a:r>
              <a:rPr lang="nl-BE" b="1" smtClean="0"/>
              <a:t>unbalanced computing</a:t>
            </a:r>
          </a:p>
          <a:p>
            <a:r>
              <a:rPr lang="nl-BE" smtClean="0"/>
              <a:t>Nbr of DIMMS are not in relation with nbr of cores (64-bit requires +/- 2,5x more RAM than 32-bit workloads)</a:t>
            </a:r>
          </a:p>
          <a:p>
            <a:r>
              <a:rPr lang="nl-BE" smtClean="0"/>
              <a:t>Before announcement of new Intel Nehalem CPU, utilization trends was back to 25%</a:t>
            </a:r>
            <a:endParaRPr lang="en-US"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title"/>
          </p:nvPr>
        </p:nvSpPr>
        <p:spPr/>
        <p:txBody>
          <a:bodyPr/>
          <a:lstStyle/>
          <a:p>
            <a:r>
              <a:rPr lang="en-US" smtClean="0"/>
              <a:t>Reversing The Utilization Trend</a:t>
            </a:r>
          </a:p>
        </p:txBody>
      </p:sp>
      <p:sp>
        <p:nvSpPr>
          <p:cNvPr id="64515" name="Rectangle 3"/>
          <p:cNvSpPr>
            <a:spLocks noGrp="1"/>
          </p:cNvSpPr>
          <p:nvPr>
            <p:ph type="body" idx="1"/>
          </p:nvPr>
        </p:nvSpPr>
        <p:spPr>
          <a:xfrm>
            <a:off x="323850" y="4581525"/>
            <a:ext cx="8496300" cy="1655763"/>
          </a:xfrm>
        </p:spPr>
        <p:txBody>
          <a:bodyPr/>
          <a:lstStyle/>
          <a:p>
            <a:pPr>
              <a:lnSpc>
                <a:spcPct val="80000"/>
              </a:lnSpc>
            </a:pPr>
            <a:r>
              <a:rPr lang="en-US" sz="2000" smtClean="0"/>
              <a:t>Virtualization drove tremendous increase in processor utilization</a:t>
            </a:r>
          </a:p>
          <a:p>
            <a:pPr lvl="1">
              <a:lnSpc>
                <a:spcPct val="80000"/>
              </a:lnSpc>
            </a:pPr>
            <a:r>
              <a:rPr lang="en-US" sz="2000" smtClean="0"/>
              <a:t>Multi-core has driven that trend backwards</a:t>
            </a:r>
          </a:p>
          <a:p>
            <a:pPr lvl="1">
              <a:lnSpc>
                <a:spcPct val="80000"/>
              </a:lnSpc>
            </a:pPr>
            <a:r>
              <a:rPr lang="en-US" sz="2000" smtClean="0"/>
              <a:t>It doesn’t have to – </a:t>
            </a:r>
            <a:r>
              <a:rPr lang="en-US" sz="2000" b="1" smtClean="0"/>
              <a:t>memory density</a:t>
            </a:r>
            <a:r>
              <a:rPr lang="en-US" sz="2000" smtClean="0"/>
              <a:t> is the modern virtualization bottleneck</a:t>
            </a:r>
          </a:p>
          <a:p>
            <a:pPr>
              <a:lnSpc>
                <a:spcPct val="80000"/>
              </a:lnSpc>
            </a:pPr>
            <a:r>
              <a:rPr lang="en-US" sz="2000" smtClean="0"/>
              <a:t>Modern x86 workloads resemble traditional Mainframe workloads</a:t>
            </a:r>
          </a:p>
          <a:p>
            <a:pPr lvl="1">
              <a:lnSpc>
                <a:spcPct val="80000"/>
              </a:lnSpc>
            </a:pPr>
            <a:r>
              <a:rPr lang="en-US" sz="2000" smtClean="0"/>
              <a:t>Servers should be designed for the workload they intend to run</a:t>
            </a:r>
          </a:p>
        </p:txBody>
      </p:sp>
      <p:sp>
        <p:nvSpPr>
          <p:cNvPr id="64516" name="Freeform 4"/>
          <p:cNvSpPr>
            <a:spLocks/>
          </p:cNvSpPr>
          <p:nvPr/>
        </p:nvSpPr>
        <p:spPr bwMode="auto">
          <a:xfrm>
            <a:off x="1116013" y="2025650"/>
            <a:ext cx="6840537" cy="1835150"/>
          </a:xfrm>
          <a:custGeom>
            <a:avLst/>
            <a:gdLst/>
            <a:ahLst/>
            <a:cxnLst>
              <a:cxn ang="0">
                <a:pos x="0" y="1156"/>
              </a:cxn>
              <a:cxn ang="0">
                <a:pos x="227" y="1065"/>
              </a:cxn>
              <a:cxn ang="0">
                <a:pos x="453" y="612"/>
              </a:cxn>
              <a:cxn ang="0">
                <a:pos x="589" y="113"/>
              </a:cxn>
              <a:cxn ang="0">
                <a:pos x="907" y="68"/>
              </a:cxn>
              <a:cxn ang="0">
                <a:pos x="1224" y="521"/>
              </a:cxn>
              <a:cxn ang="0">
                <a:pos x="1451" y="748"/>
              </a:cxn>
              <a:cxn ang="0">
                <a:pos x="1723" y="839"/>
              </a:cxn>
            </a:cxnLst>
            <a:rect l="0" t="0" r="r" b="b"/>
            <a:pathLst>
              <a:path w="1723" h="1156">
                <a:moveTo>
                  <a:pt x="0" y="1156"/>
                </a:moveTo>
                <a:cubicBezTo>
                  <a:pt x="75" y="1156"/>
                  <a:pt x="151" y="1156"/>
                  <a:pt x="227" y="1065"/>
                </a:cubicBezTo>
                <a:cubicBezTo>
                  <a:pt x="303" y="974"/>
                  <a:pt x="393" y="771"/>
                  <a:pt x="453" y="612"/>
                </a:cubicBezTo>
                <a:cubicBezTo>
                  <a:pt x="513" y="453"/>
                  <a:pt x="513" y="204"/>
                  <a:pt x="589" y="113"/>
                </a:cubicBezTo>
                <a:cubicBezTo>
                  <a:pt x="665" y="22"/>
                  <a:pt x="801" y="0"/>
                  <a:pt x="907" y="68"/>
                </a:cubicBezTo>
                <a:cubicBezTo>
                  <a:pt x="1013" y="136"/>
                  <a:pt x="1133" y="408"/>
                  <a:pt x="1224" y="521"/>
                </a:cubicBezTo>
                <a:cubicBezTo>
                  <a:pt x="1315" y="634"/>
                  <a:pt x="1368" y="695"/>
                  <a:pt x="1451" y="748"/>
                </a:cubicBezTo>
                <a:cubicBezTo>
                  <a:pt x="1534" y="801"/>
                  <a:pt x="1678" y="824"/>
                  <a:pt x="1723" y="839"/>
                </a:cubicBezTo>
              </a:path>
            </a:pathLst>
          </a:custGeom>
          <a:solidFill>
            <a:schemeClr val="accent1">
              <a:alpha val="17000"/>
            </a:schemeClr>
          </a:solidFill>
          <a:ln w="12700" cap="flat" cmpd="sng">
            <a:solidFill>
              <a:schemeClr val="tx1"/>
            </a:solidFill>
            <a:prstDash val="solid"/>
            <a:round/>
            <a:headEnd/>
            <a:tailEnd/>
          </a:ln>
          <a:effectLst/>
        </p:spPr>
        <p:txBody>
          <a:bodyPr anchor="ctr"/>
          <a:lstStyle/>
          <a:p>
            <a:endParaRPr lang="en-US"/>
          </a:p>
        </p:txBody>
      </p:sp>
      <p:sp>
        <p:nvSpPr>
          <p:cNvPr id="64517" name="Text Box 5"/>
          <p:cNvSpPr txBox="1">
            <a:spLocks noChangeArrowheads="1"/>
          </p:cNvSpPr>
          <p:nvPr/>
        </p:nvSpPr>
        <p:spPr bwMode="auto">
          <a:xfrm>
            <a:off x="246063" y="3933825"/>
            <a:ext cx="2008187" cy="274638"/>
          </a:xfrm>
          <a:prstGeom prst="rect">
            <a:avLst/>
          </a:prstGeom>
          <a:noFill/>
          <a:ln w="12700" algn="ctr">
            <a:noFill/>
            <a:miter lim="800000"/>
            <a:headEnd/>
            <a:tailEnd/>
          </a:ln>
          <a:effectLst/>
        </p:spPr>
        <p:txBody>
          <a:bodyPr wrap="none">
            <a:spAutoFit/>
          </a:bodyPr>
          <a:lstStyle/>
          <a:p>
            <a:pPr algn="ctr">
              <a:spcBef>
                <a:spcPct val="50000"/>
              </a:spcBef>
              <a:buClr>
                <a:schemeClr val="accent2"/>
              </a:buClr>
              <a:buFont typeface="Wingdings" pitchFamily="2" charset="2"/>
              <a:buNone/>
            </a:pPr>
            <a:r>
              <a:rPr lang="en-US" sz="1200">
                <a:cs typeface="Arial" charset="0"/>
              </a:rPr>
              <a:t>3 to 5% Average Utilization</a:t>
            </a:r>
          </a:p>
        </p:txBody>
      </p:sp>
      <p:sp>
        <p:nvSpPr>
          <p:cNvPr id="64518" name="Text Box 6"/>
          <p:cNvSpPr txBox="1">
            <a:spLocks noChangeArrowheads="1"/>
          </p:cNvSpPr>
          <p:nvPr/>
        </p:nvSpPr>
        <p:spPr bwMode="auto">
          <a:xfrm>
            <a:off x="2987675" y="1700213"/>
            <a:ext cx="2817813" cy="274637"/>
          </a:xfrm>
          <a:prstGeom prst="rect">
            <a:avLst/>
          </a:prstGeom>
          <a:noFill/>
          <a:ln w="12700" algn="ctr">
            <a:noFill/>
            <a:miter lim="800000"/>
            <a:headEnd/>
            <a:tailEnd/>
          </a:ln>
          <a:effectLst/>
        </p:spPr>
        <p:txBody>
          <a:bodyPr wrap="none">
            <a:spAutoFit/>
          </a:bodyPr>
          <a:lstStyle/>
          <a:p>
            <a:pPr algn="ctr">
              <a:spcBef>
                <a:spcPct val="50000"/>
              </a:spcBef>
              <a:buClr>
                <a:schemeClr val="accent2"/>
              </a:buClr>
              <a:buFont typeface="Wingdings" pitchFamily="2" charset="2"/>
              <a:buNone/>
            </a:pPr>
            <a:r>
              <a:rPr lang="en-US" sz="1200">
                <a:cs typeface="Arial" charset="0"/>
              </a:rPr>
              <a:t>Average Utilization Reaches 60 to 80%</a:t>
            </a:r>
          </a:p>
        </p:txBody>
      </p:sp>
      <p:sp>
        <p:nvSpPr>
          <p:cNvPr id="64519" name="Text Box 7"/>
          <p:cNvSpPr txBox="1">
            <a:spLocks noChangeArrowheads="1"/>
          </p:cNvSpPr>
          <p:nvPr/>
        </p:nvSpPr>
        <p:spPr bwMode="auto">
          <a:xfrm>
            <a:off x="6588125" y="3429000"/>
            <a:ext cx="2395538" cy="274638"/>
          </a:xfrm>
          <a:prstGeom prst="rect">
            <a:avLst/>
          </a:prstGeom>
          <a:noFill/>
          <a:ln w="12700" algn="ctr">
            <a:noFill/>
            <a:miter lim="800000"/>
            <a:headEnd/>
            <a:tailEnd/>
          </a:ln>
          <a:effectLst/>
        </p:spPr>
        <p:txBody>
          <a:bodyPr wrap="none">
            <a:spAutoFit/>
          </a:bodyPr>
          <a:lstStyle/>
          <a:p>
            <a:pPr algn="ctr">
              <a:spcBef>
                <a:spcPct val="50000"/>
              </a:spcBef>
              <a:buClr>
                <a:schemeClr val="accent2"/>
              </a:buClr>
              <a:buFont typeface="Wingdings" pitchFamily="2" charset="2"/>
              <a:buNone/>
            </a:pPr>
            <a:r>
              <a:rPr lang="en-US" sz="1200">
                <a:cs typeface="Arial" charset="0"/>
              </a:rPr>
              <a:t>Average Utilization Down to 25%</a:t>
            </a:r>
          </a:p>
        </p:txBody>
      </p:sp>
      <p:sp>
        <p:nvSpPr>
          <p:cNvPr id="64520" name="Text Box 8"/>
          <p:cNvSpPr txBox="1">
            <a:spLocks noChangeArrowheads="1"/>
          </p:cNvSpPr>
          <p:nvPr/>
        </p:nvSpPr>
        <p:spPr bwMode="auto">
          <a:xfrm>
            <a:off x="6659563" y="4076700"/>
            <a:ext cx="2317750" cy="244475"/>
          </a:xfrm>
          <a:prstGeom prst="rect">
            <a:avLst/>
          </a:prstGeom>
          <a:noFill/>
          <a:ln w="12700" algn="ctr">
            <a:noFill/>
            <a:miter lim="800000"/>
            <a:headEnd/>
            <a:tailEnd/>
          </a:ln>
          <a:effectLst/>
        </p:spPr>
        <p:txBody>
          <a:bodyPr wrap="none">
            <a:spAutoFit/>
          </a:bodyPr>
          <a:lstStyle/>
          <a:p>
            <a:pPr algn="ctr">
              <a:spcBef>
                <a:spcPct val="50000"/>
              </a:spcBef>
              <a:buClr>
                <a:schemeClr val="accent2"/>
              </a:buClr>
              <a:buFont typeface="Wingdings" pitchFamily="2" charset="2"/>
              <a:buNone/>
            </a:pPr>
            <a:r>
              <a:rPr lang="en-US" sz="1000">
                <a:cs typeface="Arial" charset="0"/>
              </a:rPr>
              <a:t>Source: Curve Line tool in PowerPoint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p:nvPr>
        </p:nvSpPr>
        <p:spPr/>
        <p:txBody>
          <a:bodyPr/>
          <a:lstStyle/>
          <a:p>
            <a:r>
              <a:rPr lang="en-US" smtClean="0"/>
              <a:t>The Original 2-Socket Server</a:t>
            </a:r>
          </a:p>
        </p:txBody>
      </p:sp>
      <p:sp>
        <p:nvSpPr>
          <p:cNvPr id="59395" name="Rectangle 3"/>
          <p:cNvSpPr>
            <a:spLocks noGrp="1"/>
          </p:cNvSpPr>
          <p:nvPr>
            <p:ph type="body" idx="1"/>
          </p:nvPr>
        </p:nvSpPr>
        <p:spPr>
          <a:xfrm>
            <a:off x="455613" y="2284413"/>
            <a:ext cx="3741737" cy="2744787"/>
          </a:xfrm>
          <a:noFill/>
          <a:ln/>
        </p:spPr>
        <p:txBody>
          <a:bodyPr/>
          <a:lstStyle/>
          <a:p>
            <a:r>
              <a:rPr lang="en-US" smtClean="0"/>
              <a:t>4 DIMMS per CPU Socket</a:t>
            </a:r>
          </a:p>
          <a:p>
            <a:r>
              <a:rPr lang="en-US" smtClean="0"/>
              <a:t>1 CPU Core per Socket</a:t>
            </a:r>
          </a:p>
          <a:p>
            <a:r>
              <a:rPr lang="en-US" smtClean="0"/>
              <a:t>Usually 2 to 4 DIMMs per CPU populated</a:t>
            </a:r>
          </a:p>
        </p:txBody>
      </p:sp>
      <p:pic>
        <p:nvPicPr>
          <p:cNvPr id="59396" name="Picture 4"/>
          <p:cNvPicPr>
            <a:picLocks noChangeAspect="1" noChangeArrowheads="1"/>
          </p:cNvPicPr>
          <p:nvPr/>
        </p:nvPicPr>
        <p:blipFill>
          <a:blip r:embed="rId2"/>
          <a:srcRect/>
          <a:stretch>
            <a:fillRect/>
          </a:stretch>
        </p:blipFill>
        <p:spPr bwMode="auto">
          <a:xfrm>
            <a:off x="4572000" y="2284413"/>
            <a:ext cx="4067175" cy="2744787"/>
          </a:xfrm>
          <a:prstGeom prst="rect">
            <a:avLst/>
          </a:prstGeom>
          <a:noFill/>
          <a:ln w="12700" algn="ctr">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eaLnBrk="1" hangingPunct="1"/>
            <a:r>
              <a:rPr lang="nl-BE" smtClean="0">
                <a:solidFill>
                  <a:srgbClr val="10253F"/>
                </a:solidFill>
              </a:rPr>
              <a:t>Virtualization: </a:t>
            </a:r>
            <a:r>
              <a:rPr lang="nl-BE" sz="3600" i="1" smtClean="0">
                <a:solidFill>
                  <a:srgbClr val="10253F"/>
                </a:solidFill>
              </a:rPr>
              <a:t>how it started ...</a:t>
            </a:r>
            <a:r>
              <a:rPr lang="nl-BE" smtClean="0">
                <a:solidFill>
                  <a:srgbClr val="10253F"/>
                </a:solidFill>
              </a:rPr>
              <a:t> </a:t>
            </a:r>
            <a:endParaRPr lang="en-US" smtClean="0">
              <a:solidFill>
                <a:srgbClr val="10253F"/>
              </a:solidFill>
            </a:endParaRPr>
          </a:p>
        </p:txBody>
      </p:sp>
      <p:sp>
        <p:nvSpPr>
          <p:cNvPr id="39938" name="Content Placeholder 2"/>
          <p:cNvSpPr>
            <a:spLocks noGrp="1"/>
          </p:cNvSpPr>
          <p:nvPr>
            <p:ph idx="1"/>
          </p:nvPr>
        </p:nvSpPr>
        <p:spPr/>
        <p:txBody>
          <a:bodyPr/>
          <a:lstStyle/>
          <a:p>
            <a:pPr eaLnBrk="1" hangingPunct="1"/>
            <a:r>
              <a:rPr lang="en-US" sz="2000" smtClean="0">
                <a:solidFill>
                  <a:srgbClr val="10253F"/>
                </a:solidFill>
              </a:rPr>
              <a:t>Virtualization is a proven concept that was first developed in the 1960s by IBM as a way to logically partition large, mainframe hardware into separate virtual machines. These partitions allowed mainframes to "multitask"; run multiple applications and processes at the same time. Since mainframes were expensive resources at the time, they were designed for partitioning as a way to fully leverage the investment. </a:t>
            </a:r>
          </a:p>
        </p:txBody>
      </p:sp>
      <p:pic>
        <p:nvPicPr>
          <p:cNvPr id="38916" name="Picture 4" descr="IBM-CP40"/>
          <p:cNvPicPr>
            <a:picLocks noChangeAspect="1" noChangeArrowheads="1"/>
          </p:cNvPicPr>
          <p:nvPr/>
        </p:nvPicPr>
        <p:blipFill>
          <a:blip r:embed="rId2"/>
          <a:srcRect/>
          <a:stretch>
            <a:fillRect/>
          </a:stretch>
        </p:blipFill>
        <p:spPr bwMode="auto">
          <a:xfrm>
            <a:off x="3629025" y="2833688"/>
            <a:ext cx="5480050" cy="3835400"/>
          </a:xfrm>
          <a:prstGeom prst="rect">
            <a:avLst/>
          </a:prstGeom>
          <a:noFill/>
          <a:ln w="9525">
            <a:noFill/>
            <a:miter lim="800000"/>
            <a:headEnd/>
            <a:tailEnd/>
          </a:ln>
        </p:spPr>
      </p:pic>
      <p:sp>
        <p:nvSpPr>
          <p:cNvPr id="38917" name="Text Box 5"/>
          <p:cNvSpPr txBox="1">
            <a:spLocks noChangeArrowheads="1"/>
          </p:cNvSpPr>
          <p:nvPr/>
        </p:nvSpPr>
        <p:spPr bwMode="auto">
          <a:xfrm>
            <a:off x="611188" y="3973513"/>
            <a:ext cx="8064500" cy="1616075"/>
          </a:xfrm>
          <a:prstGeom prst="rect">
            <a:avLst/>
          </a:prstGeom>
          <a:noFill/>
          <a:ln w="9525">
            <a:noFill/>
            <a:miter lim="800000"/>
            <a:headEnd/>
            <a:tailEnd/>
          </a:ln>
        </p:spPr>
        <p:txBody>
          <a:bodyPr>
            <a:spAutoFit/>
          </a:bodyPr>
          <a:lstStyle/>
          <a:p>
            <a:pPr>
              <a:spcBef>
                <a:spcPct val="50000"/>
              </a:spcBef>
            </a:pPr>
            <a:r>
              <a:rPr lang="en-US" sz="2000" i="1">
                <a:solidFill>
                  <a:srgbClr val="0000FF"/>
                </a:solidFill>
                <a:latin typeface="Calibri" pitchFamily="34" charset="0"/>
              </a:rPr>
              <a:t>Today, computers based on x86 architecture are faced with the same problems of rigidity and underutilization that mainframes faced in the 1960s. Virtualization can address underutilization and other issues, overcoming many challenges in the process. It is rapidly transforming the IT landscape and fundamentally changing the way that people compute.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1000" fill="hold"/>
                                        <p:tgtEl>
                                          <p:spTgt spid="38916"/>
                                        </p:tgtEl>
                                        <p:attrNameLst>
                                          <p:attrName>ppt_x</p:attrName>
                                        </p:attrNameLst>
                                      </p:cBhvr>
                                      <p:tavLst>
                                        <p:tav tm="0">
                                          <p:val>
                                            <p:strVal val="1+#ppt_w/2"/>
                                          </p:val>
                                        </p:tav>
                                        <p:tav tm="100000">
                                          <p:val>
                                            <p:strVal val="#ppt_x"/>
                                          </p:val>
                                        </p:tav>
                                      </p:tavLst>
                                    </p:anim>
                                    <p:anim calcmode="lin" valueType="num">
                                      <p:cBhvr additive="base">
                                        <p:cTn id="8" dur="1000" fill="hold"/>
                                        <p:tgtEl>
                                          <p:spTgt spid="389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6" fill="hold" nodeType="clickEffect">
                                  <p:stCondLst>
                                    <p:cond delay="0"/>
                                  </p:stCondLst>
                                  <p:childTnLst>
                                    <p:anim calcmode="lin" valueType="num">
                                      <p:cBhvr additive="base">
                                        <p:cTn id="12" dur="1000"/>
                                        <p:tgtEl>
                                          <p:spTgt spid="38916"/>
                                        </p:tgtEl>
                                        <p:attrNameLst>
                                          <p:attrName>ppt_x</p:attrName>
                                        </p:attrNameLst>
                                      </p:cBhvr>
                                      <p:tavLst>
                                        <p:tav tm="0">
                                          <p:val>
                                            <p:strVal val="ppt_x"/>
                                          </p:val>
                                        </p:tav>
                                        <p:tav tm="100000">
                                          <p:val>
                                            <p:strVal val="1+ppt_w/2"/>
                                          </p:val>
                                        </p:tav>
                                      </p:tavLst>
                                    </p:anim>
                                    <p:anim calcmode="lin" valueType="num">
                                      <p:cBhvr additive="base">
                                        <p:cTn id="13" dur="1000"/>
                                        <p:tgtEl>
                                          <p:spTgt spid="38916"/>
                                        </p:tgtEl>
                                        <p:attrNameLst>
                                          <p:attrName>ppt_y</p:attrName>
                                        </p:attrNameLst>
                                      </p:cBhvr>
                                      <p:tavLst>
                                        <p:tav tm="0">
                                          <p:val>
                                            <p:strVal val="ppt_y"/>
                                          </p:val>
                                        </p:tav>
                                        <p:tav tm="100000">
                                          <p:val>
                                            <p:strVal val="1+ppt_h/2"/>
                                          </p:val>
                                        </p:tav>
                                      </p:tavLst>
                                    </p:anim>
                                    <p:set>
                                      <p:cBhvr>
                                        <p:cTn id="14" dur="1" fill="hold">
                                          <p:stCondLst>
                                            <p:cond delay="999"/>
                                          </p:stCondLst>
                                        </p:cTn>
                                        <p:tgtEl>
                                          <p:spTgt spid="389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38917"/>
                                        </p:tgtEl>
                                        <p:attrNameLst>
                                          <p:attrName>style.visibility</p:attrName>
                                        </p:attrNameLst>
                                      </p:cBhvr>
                                      <p:to>
                                        <p:strVal val="visible"/>
                                      </p:to>
                                    </p:set>
                                    <p:anim calcmode="lin" valueType="num">
                                      <p:cBhvr additive="base">
                                        <p:cTn id="19" dur="500" fill="hold"/>
                                        <p:tgtEl>
                                          <p:spTgt spid="38917"/>
                                        </p:tgtEl>
                                        <p:attrNameLst>
                                          <p:attrName>ppt_x</p:attrName>
                                        </p:attrNameLst>
                                      </p:cBhvr>
                                      <p:tavLst>
                                        <p:tav tm="0">
                                          <p:val>
                                            <p:strVal val="1+#ppt_w/2"/>
                                          </p:val>
                                        </p:tav>
                                        <p:tav tm="100000">
                                          <p:val>
                                            <p:strVal val="#ppt_x"/>
                                          </p:val>
                                        </p:tav>
                                      </p:tavLst>
                                    </p:anim>
                                    <p:anim calcmode="lin" valueType="num">
                                      <p:cBhvr additive="base">
                                        <p:cTn id="20" dur="500" fill="hold"/>
                                        <p:tgtEl>
                                          <p:spTgt spid="389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p:cNvSpPr>
          <p:nvPr>
            <p:ph type="title"/>
          </p:nvPr>
        </p:nvSpPr>
        <p:spPr/>
        <p:txBody>
          <a:bodyPr/>
          <a:lstStyle/>
          <a:p>
            <a:r>
              <a:rPr lang="en-US" smtClean="0"/>
              <a:t>The Modern 2-Socket Server</a:t>
            </a:r>
          </a:p>
        </p:txBody>
      </p:sp>
      <p:sp>
        <p:nvSpPr>
          <p:cNvPr id="60419" name="Rectangle 3"/>
          <p:cNvSpPr>
            <a:spLocks noGrp="1"/>
          </p:cNvSpPr>
          <p:nvPr>
            <p:ph type="body" idx="1"/>
          </p:nvPr>
        </p:nvSpPr>
        <p:spPr>
          <a:xfrm>
            <a:off x="455613" y="2284413"/>
            <a:ext cx="3816350" cy="2743200"/>
          </a:xfrm>
          <a:noFill/>
        </p:spPr>
        <p:txBody>
          <a:bodyPr/>
          <a:lstStyle/>
          <a:p>
            <a:r>
              <a:rPr lang="en-US" smtClean="0"/>
              <a:t>4 DIMMS per CPU Socket</a:t>
            </a:r>
          </a:p>
          <a:p>
            <a:r>
              <a:rPr lang="en-US" smtClean="0"/>
              <a:t>4 CPU Core per Socket</a:t>
            </a:r>
          </a:p>
          <a:p>
            <a:r>
              <a:rPr lang="en-US" smtClean="0"/>
              <a:t>Usually 4 DIMMs per CPU populated</a:t>
            </a:r>
          </a:p>
        </p:txBody>
      </p:sp>
      <p:pic>
        <p:nvPicPr>
          <p:cNvPr id="60420" name="Picture 4"/>
          <p:cNvPicPr>
            <a:picLocks noChangeAspect="1" noChangeArrowheads="1"/>
          </p:cNvPicPr>
          <p:nvPr/>
        </p:nvPicPr>
        <p:blipFill>
          <a:blip r:embed="rId2"/>
          <a:srcRect/>
          <a:stretch>
            <a:fillRect/>
          </a:stretch>
        </p:blipFill>
        <p:spPr bwMode="auto">
          <a:xfrm>
            <a:off x="4570413" y="2284413"/>
            <a:ext cx="4067175" cy="2743200"/>
          </a:xfrm>
          <a:prstGeom prst="rect">
            <a:avLst/>
          </a:prstGeom>
          <a:noFill/>
          <a:ln w="12700" algn="ctr">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p:nvPr>
        </p:nvSpPr>
        <p:spPr/>
        <p:txBody>
          <a:bodyPr/>
          <a:lstStyle/>
          <a:p>
            <a:r>
              <a:rPr lang="en-US" smtClean="0"/>
              <a:t>The Modern 2-Socket Server DIMM Ratio</a:t>
            </a:r>
          </a:p>
        </p:txBody>
      </p:sp>
      <p:sp>
        <p:nvSpPr>
          <p:cNvPr id="61443" name="Rectangle 3"/>
          <p:cNvSpPr>
            <a:spLocks noGrp="1"/>
          </p:cNvSpPr>
          <p:nvPr>
            <p:ph type="body" idx="1"/>
          </p:nvPr>
        </p:nvSpPr>
        <p:spPr>
          <a:xfrm>
            <a:off x="455613" y="2284413"/>
            <a:ext cx="3816350" cy="2743200"/>
          </a:xfrm>
          <a:noFill/>
        </p:spPr>
        <p:txBody>
          <a:bodyPr/>
          <a:lstStyle/>
          <a:p>
            <a:pPr>
              <a:lnSpc>
                <a:spcPct val="90000"/>
              </a:lnSpc>
            </a:pPr>
            <a:r>
              <a:rPr lang="en-US" sz="2400" smtClean="0"/>
              <a:t>Added cores</a:t>
            </a:r>
          </a:p>
          <a:p>
            <a:pPr lvl="1">
              <a:lnSpc>
                <a:spcPct val="90000"/>
              </a:lnSpc>
            </a:pPr>
            <a:r>
              <a:rPr lang="en-US" sz="2000" smtClean="0"/>
              <a:t>Didn’t add DIMMs</a:t>
            </a:r>
          </a:p>
          <a:p>
            <a:pPr>
              <a:lnSpc>
                <a:spcPct val="90000"/>
              </a:lnSpc>
            </a:pPr>
            <a:r>
              <a:rPr lang="en-US" sz="2400" smtClean="0"/>
              <a:t>Cores do more work per clock than previous cores</a:t>
            </a:r>
          </a:p>
          <a:p>
            <a:pPr lvl="1">
              <a:lnSpc>
                <a:spcPct val="90000"/>
              </a:lnSpc>
            </a:pPr>
            <a:r>
              <a:rPr lang="en-US" sz="2000" smtClean="0"/>
              <a:t>Modern core produces 3x to 6x performance of previous generation single core</a:t>
            </a:r>
          </a:p>
        </p:txBody>
      </p:sp>
      <p:pic>
        <p:nvPicPr>
          <p:cNvPr id="61444" name="Picture 4"/>
          <p:cNvPicPr>
            <a:picLocks noChangeAspect="1" noChangeArrowheads="1"/>
          </p:cNvPicPr>
          <p:nvPr/>
        </p:nvPicPr>
        <p:blipFill>
          <a:blip r:embed="rId2"/>
          <a:srcRect/>
          <a:stretch>
            <a:fillRect/>
          </a:stretch>
        </p:blipFill>
        <p:spPr bwMode="auto">
          <a:xfrm>
            <a:off x="4570413" y="2284413"/>
            <a:ext cx="4067175" cy="2743200"/>
          </a:xfrm>
          <a:prstGeom prst="rect">
            <a:avLst/>
          </a:prstGeom>
          <a:noFill/>
          <a:ln w="12700" algn="ctr">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p:cNvSpPr>
          <p:nvPr>
            <p:ph type="title"/>
          </p:nvPr>
        </p:nvSpPr>
        <p:spPr/>
        <p:txBody>
          <a:bodyPr/>
          <a:lstStyle/>
          <a:p>
            <a:r>
              <a:rPr lang="en-US" smtClean="0"/>
              <a:t>The Evolution Continues</a:t>
            </a:r>
          </a:p>
        </p:txBody>
      </p:sp>
      <p:pic>
        <p:nvPicPr>
          <p:cNvPr id="62467" name="Picture 3"/>
          <p:cNvPicPr>
            <a:picLocks noChangeAspect="1" noChangeArrowheads="1"/>
          </p:cNvPicPr>
          <p:nvPr/>
        </p:nvPicPr>
        <p:blipFill>
          <a:blip r:embed="rId2"/>
          <a:srcRect/>
          <a:stretch>
            <a:fillRect/>
          </a:stretch>
        </p:blipFill>
        <p:spPr bwMode="auto">
          <a:xfrm>
            <a:off x="2362200" y="1450975"/>
            <a:ext cx="6746875" cy="4570413"/>
          </a:xfrm>
          <a:prstGeom prst="rect">
            <a:avLst/>
          </a:prstGeom>
          <a:noFill/>
          <a:ln w="12700" algn="ctr">
            <a:noFill/>
            <a:miter lim="800000"/>
            <a:headEnd/>
            <a:tailEnd/>
          </a:ln>
          <a:effectLst/>
        </p:spPr>
      </p:pic>
      <p:sp>
        <p:nvSpPr>
          <p:cNvPr id="62468" name="Rectangle 4"/>
          <p:cNvSpPr>
            <a:spLocks noGrp="1" noChangeArrowheads="1"/>
          </p:cNvSpPr>
          <p:nvPr>
            <p:ph type="body" idx="1"/>
          </p:nvPr>
        </p:nvSpPr>
        <p:spPr>
          <a:xfrm>
            <a:off x="179388" y="1450975"/>
            <a:ext cx="2016125" cy="2122488"/>
          </a:xfrm>
          <a:noFill/>
          <a:ln/>
        </p:spPr>
        <p:txBody>
          <a:bodyPr lIns="92075" tIns="46038" rIns="92075" bIns="46038"/>
          <a:lstStyle/>
          <a:p>
            <a:r>
              <a:rPr lang="en-US" sz="2400" smtClean="0"/>
              <a:t>4 Cores</a:t>
            </a:r>
          </a:p>
          <a:p>
            <a:r>
              <a:rPr lang="en-US" sz="2400" smtClean="0"/>
              <a:t>6 DIMMs</a:t>
            </a:r>
          </a:p>
          <a:p>
            <a:r>
              <a:rPr lang="en-US" sz="2400" smtClean="0"/>
              <a:t>1.5 DIMMs per core</a:t>
            </a:r>
          </a:p>
        </p:txBody>
      </p:sp>
      <p:sp>
        <p:nvSpPr>
          <p:cNvPr id="62469" name="Rectangle 5"/>
          <p:cNvSpPr>
            <a:spLocks noChangeArrowheads="1"/>
          </p:cNvSpPr>
          <p:nvPr/>
        </p:nvSpPr>
        <p:spPr bwMode="auto">
          <a:xfrm>
            <a:off x="179388" y="3789363"/>
            <a:ext cx="2016125" cy="2122487"/>
          </a:xfrm>
          <a:prstGeom prst="rect">
            <a:avLst/>
          </a:prstGeom>
          <a:noFill/>
          <a:ln w="9525">
            <a:noFill/>
            <a:miter lim="800000"/>
            <a:headEnd/>
            <a:tailEnd/>
          </a:ln>
          <a:effectLst/>
        </p:spPr>
        <p:txBody>
          <a:bodyPr lIns="92075" tIns="46038" rIns="92075" bIns="46038"/>
          <a:lstStyle/>
          <a:p>
            <a:pPr marL="342900" indent="-342900" eaLnBrk="0" hangingPunct="0">
              <a:spcBef>
                <a:spcPct val="20000"/>
              </a:spcBef>
              <a:buFont typeface="Arial" charset="0"/>
              <a:buChar char="•"/>
            </a:pPr>
            <a:r>
              <a:rPr lang="en-US" sz="2400">
                <a:solidFill>
                  <a:srgbClr val="10253F"/>
                </a:solidFill>
                <a:latin typeface="Calibri" pitchFamily="34" charset="0"/>
              </a:rPr>
              <a:t>6 Cores</a:t>
            </a:r>
          </a:p>
          <a:p>
            <a:pPr marL="342900" indent="-342900" eaLnBrk="0" hangingPunct="0">
              <a:spcBef>
                <a:spcPct val="20000"/>
              </a:spcBef>
              <a:buFont typeface="Arial" charset="0"/>
              <a:buChar char="•"/>
            </a:pPr>
            <a:r>
              <a:rPr lang="en-US" sz="2400">
                <a:solidFill>
                  <a:srgbClr val="10253F"/>
                </a:solidFill>
                <a:latin typeface="Calibri" pitchFamily="34" charset="0"/>
              </a:rPr>
              <a:t>6 DIMMs</a:t>
            </a:r>
          </a:p>
          <a:p>
            <a:pPr marL="342900" indent="-342900" eaLnBrk="0" hangingPunct="0">
              <a:spcBef>
                <a:spcPct val="20000"/>
              </a:spcBef>
              <a:buFont typeface="Arial" charset="0"/>
              <a:buChar char="•"/>
            </a:pPr>
            <a:r>
              <a:rPr lang="en-US" sz="2400">
                <a:solidFill>
                  <a:srgbClr val="10253F"/>
                </a:solidFill>
                <a:latin typeface="Calibri" pitchFamily="34" charset="0"/>
              </a:rPr>
              <a:t>1 DIMM per core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title"/>
          </p:nvPr>
        </p:nvSpPr>
        <p:spPr/>
        <p:txBody>
          <a:bodyPr/>
          <a:lstStyle/>
          <a:p>
            <a:r>
              <a:rPr lang="en-US" smtClean="0"/>
              <a:t>Would You Buy This Server?</a:t>
            </a:r>
          </a:p>
        </p:txBody>
      </p:sp>
      <p:sp>
        <p:nvSpPr>
          <p:cNvPr id="63491" name="Rectangle 3"/>
          <p:cNvSpPr>
            <a:spLocks noGrp="1"/>
          </p:cNvSpPr>
          <p:nvPr>
            <p:ph type="body" idx="1"/>
          </p:nvPr>
        </p:nvSpPr>
        <p:spPr>
          <a:xfrm>
            <a:off x="468313" y="4724400"/>
            <a:ext cx="8181975" cy="1584325"/>
          </a:xfrm>
          <a:noFill/>
        </p:spPr>
        <p:txBody>
          <a:bodyPr/>
          <a:lstStyle/>
          <a:p>
            <a:r>
              <a:rPr lang="en-US" sz="2400" smtClean="0"/>
              <a:t>The trend toward unbalanced computing is continuing</a:t>
            </a:r>
          </a:p>
          <a:p>
            <a:r>
              <a:rPr lang="en-US" sz="2400" smtClean="0"/>
              <a:t>We are increasing the number of cores and the efficiency of cores at a far greater rate than we are the quantity and efficiency of memory</a:t>
            </a:r>
          </a:p>
        </p:txBody>
      </p:sp>
      <p:pic>
        <p:nvPicPr>
          <p:cNvPr id="63492" name="Picture 4"/>
          <p:cNvPicPr>
            <a:picLocks noChangeAspect="1" noChangeArrowheads="1"/>
          </p:cNvPicPr>
          <p:nvPr/>
        </p:nvPicPr>
        <p:blipFill>
          <a:blip r:embed="rId2"/>
          <a:srcRect/>
          <a:stretch>
            <a:fillRect/>
          </a:stretch>
        </p:blipFill>
        <p:spPr bwMode="auto">
          <a:xfrm>
            <a:off x="468313" y="1533525"/>
            <a:ext cx="8181975" cy="2743200"/>
          </a:xfrm>
          <a:prstGeom prst="rect">
            <a:avLst/>
          </a:prstGeom>
          <a:noFill/>
          <a:ln w="12700" algn="ctr">
            <a:noFill/>
            <a:miter lim="800000"/>
            <a:headEnd/>
            <a:tailEnd/>
          </a:ln>
          <a:effectLst/>
        </p:spPr>
      </p:pic>
      <p:sp>
        <p:nvSpPr>
          <p:cNvPr id="63493" name="Text Box 5"/>
          <p:cNvSpPr txBox="1">
            <a:spLocks noChangeArrowheads="1"/>
          </p:cNvSpPr>
          <p:nvPr/>
        </p:nvSpPr>
        <p:spPr bwMode="auto">
          <a:xfrm>
            <a:off x="1258888" y="4292600"/>
            <a:ext cx="2320925" cy="304800"/>
          </a:xfrm>
          <a:prstGeom prst="rect">
            <a:avLst/>
          </a:prstGeom>
          <a:noFill/>
          <a:ln w="12700" algn="ctr">
            <a:noFill/>
            <a:miter lim="800000"/>
            <a:headEnd/>
            <a:tailEnd/>
          </a:ln>
          <a:effectLst/>
        </p:spPr>
        <p:txBody>
          <a:bodyPr wrap="none">
            <a:spAutoFit/>
          </a:bodyPr>
          <a:lstStyle/>
          <a:p>
            <a:pPr algn="ctr">
              <a:spcBef>
                <a:spcPct val="50000"/>
              </a:spcBef>
              <a:buClr>
                <a:schemeClr val="accent2"/>
              </a:buClr>
              <a:buFont typeface="Wingdings" pitchFamily="2" charset="2"/>
              <a:buNone/>
            </a:pPr>
            <a:r>
              <a:rPr lang="en-US" sz="1400">
                <a:cs typeface="Arial" charset="0"/>
              </a:rPr>
              <a:t>Forthcoming 8 Core Server</a:t>
            </a:r>
          </a:p>
        </p:txBody>
      </p:sp>
      <p:sp>
        <p:nvSpPr>
          <p:cNvPr id="63494" name="Text Box 6"/>
          <p:cNvSpPr txBox="1">
            <a:spLocks noChangeArrowheads="1"/>
          </p:cNvSpPr>
          <p:nvPr/>
        </p:nvSpPr>
        <p:spPr bwMode="auto">
          <a:xfrm>
            <a:off x="5678488" y="4276725"/>
            <a:ext cx="1998662" cy="304800"/>
          </a:xfrm>
          <a:prstGeom prst="rect">
            <a:avLst/>
          </a:prstGeom>
          <a:noFill/>
          <a:ln w="12700" algn="ctr">
            <a:noFill/>
            <a:miter lim="800000"/>
            <a:headEnd/>
            <a:tailEnd/>
          </a:ln>
          <a:effectLst/>
        </p:spPr>
        <p:txBody>
          <a:bodyPr wrap="none">
            <a:spAutoFit/>
          </a:bodyPr>
          <a:lstStyle/>
          <a:p>
            <a:pPr algn="ctr">
              <a:spcBef>
                <a:spcPct val="50000"/>
              </a:spcBef>
              <a:buClr>
                <a:schemeClr val="accent2"/>
              </a:buClr>
              <a:buFont typeface="Wingdings" pitchFamily="2" charset="2"/>
              <a:buNone/>
            </a:pPr>
            <a:r>
              <a:rPr lang="en-US" sz="1400">
                <a:cs typeface="Arial" charset="0"/>
              </a:rPr>
              <a:t>DIMM Ratio Equivalent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descr="IRISLink2010-PPT-cover2.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3250" name="Title 1"/>
          <p:cNvSpPr>
            <a:spLocks noGrp="1"/>
          </p:cNvSpPr>
          <p:nvPr>
            <p:ph type="ctrTitle"/>
          </p:nvPr>
        </p:nvSpPr>
        <p:spPr>
          <a:xfrm>
            <a:off x="714375" y="2928938"/>
            <a:ext cx="7772400" cy="1470025"/>
          </a:xfrm>
        </p:spPr>
        <p:txBody>
          <a:bodyPr/>
          <a:lstStyle/>
          <a:p>
            <a:pPr eaLnBrk="1" hangingPunct="1"/>
            <a:r>
              <a:rPr lang="nl-BE" smtClean="0">
                <a:solidFill>
                  <a:srgbClr val="10253F"/>
                </a:solidFill>
              </a:rPr>
              <a:t>Thank You</a:t>
            </a:r>
            <a:endParaRPr lang="en-US" smtClean="0">
              <a:solidFill>
                <a:srgbClr val="10253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153988" y="6502400"/>
            <a:ext cx="1003300" cy="320675"/>
          </a:xfrm>
          <a:prstGeom prst="rect">
            <a:avLst/>
          </a:prstGeom>
          <a:noFill/>
          <a:ln w="9525">
            <a:noFill/>
            <a:round/>
            <a:headEnd/>
            <a:tailEnd/>
          </a:ln>
          <a:effectLst/>
        </p:spPr>
        <p:txBody>
          <a:bodyPr lIns="90000" tIns="46800" rIns="90000" bIns="46800"/>
          <a:lstStyle/>
          <a:p>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CBAE4F65-5300-4E84-AE26-8F264D529618}" type="slidenum">
              <a:rPr lang="en-GB" sz="1000" b="1">
                <a:solidFill>
                  <a:srgbClr val="FFFFFF"/>
                </a:solidFill>
                <a:cs typeface="Arial" charset="0"/>
              </a:rPr>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a:t>
            </a:fld>
            <a:endParaRPr lang="en-GB" sz="1000" b="1">
              <a:solidFill>
                <a:srgbClr val="FFFFFF"/>
              </a:solidFill>
              <a:cs typeface="Arial" charset="0"/>
            </a:endParaRPr>
          </a:p>
        </p:txBody>
      </p:sp>
      <p:sp>
        <p:nvSpPr>
          <p:cNvPr id="65539" name="Text Box 3"/>
          <p:cNvSpPr txBox="1">
            <a:spLocks noChangeArrowheads="1"/>
          </p:cNvSpPr>
          <p:nvPr/>
        </p:nvSpPr>
        <p:spPr bwMode="auto">
          <a:xfrm>
            <a:off x="153988" y="260350"/>
            <a:ext cx="8245475" cy="498475"/>
          </a:xfrm>
          <a:prstGeom prst="rect">
            <a:avLst/>
          </a:prstGeom>
          <a:noFill/>
          <a:ln w="9525">
            <a:noFill/>
            <a:round/>
            <a:headEnd/>
            <a:tailEnd/>
          </a:ln>
          <a:effectLst/>
        </p:spPr>
        <p:txBody>
          <a:bodyPr lIns="90000" tIns="46800" rIns="90000" bIns="46800"/>
          <a:lstStyle/>
          <a:p>
            <a:pPr defTabSz="457200">
              <a:lnSpc>
                <a:spcPct val="90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7889FB"/>
                </a:solidFill>
                <a:cs typeface="Arial" charset="0"/>
              </a:rPr>
              <a:t>Virtualization History</a:t>
            </a:r>
          </a:p>
        </p:txBody>
      </p:sp>
      <p:sp>
        <p:nvSpPr>
          <p:cNvPr id="65540" name="Text Box 4"/>
          <p:cNvSpPr txBox="1">
            <a:spLocks noChangeArrowheads="1"/>
          </p:cNvSpPr>
          <p:nvPr/>
        </p:nvSpPr>
        <p:spPr bwMode="auto">
          <a:xfrm rot="18900000">
            <a:off x="1619250" y="5229225"/>
            <a:ext cx="1617663" cy="246063"/>
          </a:xfrm>
          <a:prstGeom prst="rect">
            <a:avLst/>
          </a:prstGeom>
          <a:noFill/>
          <a:ln w="9525">
            <a:noFill/>
            <a:round/>
            <a:headEnd/>
            <a:tailEnd/>
          </a:ln>
          <a:effectLst/>
        </p:spPr>
        <p:txBody>
          <a:bodyPr lIns="90000" tIns="46800" rIns="90000" bIns="46800">
            <a:spAutoFit/>
          </a:bodyPr>
          <a:lstStyle/>
          <a:p>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solidFill>
                  <a:srgbClr val="0066FF"/>
                </a:solidFill>
                <a:cs typeface="Arial" charset="0"/>
              </a:rPr>
              <a:t>IBM S/360 Mainframe</a:t>
            </a:r>
          </a:p>
        </p:txBody>
      </p:sp>
      <p:sp>
        <p:nvSpPr>
          <p:cNvPr id="65541" name="Text Box 5"/>
          <p:cNvSpPr txBox="1">
            <a:spLocks noChangeArrowheads="1"/>
          </p:cNvSpPr>
          <p:nvPr/>
        </p:nvSpPr>
        <p:spPr bwMode="auto">
          <a:xfrm rot="18900000">
            <a:off x="5935663" y="5097463"/>
            <a:ext cx="2133600" cy="246062"/>
          </a:xfrm>
          <a:prstGeom prst="rect">
            <a:avLst/>
          </a:prstGeom>
          <a:noFill/>
          <a:ln w="9525">
            <a:noFill/>
            <a:round/>
            <a:headEnd/>
            <a:tailEnd/>
          </a:ln>
          <a:effectLst/>
        </p:spPr>
        <p:txBody>
          <a:bodyPr lIns="90000" tIns="46800" rIns="90000" bIns="46800">
            <a:spAutoFit/>
          </a:bodyPr>
          <a:lstStyle/>
          <a:p>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solidFill>
                  <a:srgbClr val="0066FF"/>
                </a:solidFill>
                <a:cs typeface="Arial" charset="0"/>
              </a:rPr>
              <a:t>VMware ESX Server 1.0</a:t>
            </a:r>
          </a:p>
        </p:txBody>
      </p:sp>
      <p:sp>
        <p:nvSpPr>
          <p:cNvPr id="65542" name="Text Box 6"/>
          <p:cNvSpPr txBox="1">
            <a:spLocks noChangeArrowheads="1"/>
          </p:cNvSpPr>
          <p:nvPr/>
        </p:nvSpPr>
        <p:spPr bwMode="auto">
          <a:xfrm rot="18900000">
            <a:off x="6172200" y="5013325"/>
            <a:ext cx="2133600" cy="246063"/>
          </a:xfrm>
          <a:prstGeom prst="rect">
            <a:avLst/>
          </a:prstGeom>
          <a:noFill/>
          <a:ln w="9525">
            <a:noFill/>
            <a:round/>
            <a:headEnd/>
            <a:tailEnd/>
          </a:ln>
          <a:effectLst/>
        </p:spPr>
        <p:txBody>
          <a:bodyPr lIns="90000" tIns="46800" rIns="90000" bIns="46800">
            <a:spAutoFit/>
          </a:bodyPr>
          <a:lstStyle/>
          <a:p>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solidFill>
                  <a:srgbClr val="0066FF"/>
                </a:solidFill>
                <a:cs typeface="Arial" charset="0"/>
              </a:rPr>
              <a:t>Introduction of Xen</a:t>
            </a:r>
          </a:p>
        </p:txBody>
      </p:sp>
      <p:sp>
        <p:nvSpPr>
          <p:cNvPr id="65543" name="Text Box 7"/>
          <p:cNvSpPr txBox="1">
            <a:spLocks noChangeArrowheads="1"/>
          </p:cNvSpPr>
          <p:nvPr/>
        </p:nvSpPr>
        <p:spPr bwMode="auto">
          <a:xfrm rot="18900000">
            <a:off x="7046913" y="4868863"/>
            <a:ext cx="2133600" cy="398462"/>
          </a:xfrm>
          <a:prstGeom prst="rect">
            <a:avLst/>
          </a:prstGeom>
          <a:noFill/>
          <a:ln w="9525">
            <a:noFill/>
            <a:round/>
            <a:headEnd/>
            <a:tailEnd/>
          </a:ln>
          <a:effectLst/>
        </p:spPr>
        <p:txBody>
          <a:bodyPr lIns="90000" tIns="46800" rIns="90000" bIns="46800">
            <a:spAutoFit/>
          </a:bodyPr>
          <a:lstStyle/>
          <a:p>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solidFill>
                  <a:srgbClr val="0066FF"/>
                </a:solidFill>
                <a:cs typeface="Arial" charset="0"/>
              </a:rPr>
              <a:t>Citrix XenServer, Oracle VM, Sun xVM Server, Microsoft Hyper-V</a:t>
            </a:r>
          </a:p>
        </p:txBody>
      </p:sp>
      <p:sp>
        <p:nvSpPr>
          <p:cNvPr id="65544" name="Text Box 8"/>
          <p:cNvSpPr txBox="1">
            <a:spLocks noChangeArrowheads="1"/>
          </p:cNvSpPr>
          <p:nvPr/>
        </p:nvSpPr>
        <p:spPr bwMode="auto">
          <a:xfrm rot="18900000">
            <a:off x="6400800" y="4946650"/>
            <a:ext cx="2133600" cy="246063"/>
          </a:xfrm>
          <a:prstGeom prst="rect">
            <a:avLst/>
          </a:prstGeom>
          <a:noFill/>
          <a:ln w="9525">
            <a:noFill/>
            <a:round/>
            <a:headEnd/>
            <a:tailEnd/>
          </a:ln>
          <a:effectLst/>
        </p:spPr>
        <p:txBody>
          <a:bodyPr lIns="90000" tIns="46800" rIns="90000" bIns="46800">
            <a:spAutoFit/>
          </a:bodyPr>
          <a:lstStyle/>
          <a:p>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solidFill>
                  <a:srgbClr val="0066FF"/>
                </a:solidFill>
                <a:cs typeface="Arial" charset="0"/>
              </a:rPr>
              <a:t>MS Virtual PC</a:t>
            </a:r>
          </a:p>
        </p:txBody>
      </p:sp>
      <p:sp>
        <p:nvSpPr>
          <p:cNvPr id="65545" name="Text Box 9"/>
          <p:cNvSpPr txBox="1">
            <a:spLocks noChangeArrowheads="1"/>
          </p:cNvSpPr>
          <p:nvPr/>
        </p:nvSpPr>
        <p:spPr bwMode="auto">
          <a:xfrm rot="18900000">
            <a:off x="6602413" y="4724400"/>
            <a:ext cx="2689225" cy="398463"/>
          </a:xfrm>
          <a:prstGeom prst="rect">
            <a:avLst/>
          </a:prstGeom>
          <a:noFill/>
          <a:ln w="9525">
            <a:noFill/>
            <a:round/>
            <a:headEnd/>
            <a:tailEnd/>
          </a:ln>
          <a:effectLst/>
        </p:spPr>
        <p:txBody>
          <a:bodyPr lIns="90000" tIns="46800" rIns="90000" bIns="46800">
            <a:spAutoFit/>
          </a:bodyPr>
          <a:lstStyle/>
          <a:p>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solidFill>
                  <a:srgbClr val="0066FF"/>
                </a:solidFill>
                <a:cs typeface="Arial" charset="0"/>
              </a:rPr>
              <a:t>MS Virtual Server 05, XenSource, Virtual Iron</a:t>
            </a:r>
          </a:p>
        </p:txBody>
      </p:sp>
      <p:grpSp>
        <p:nvGrpSpPr>
          <p:cNvPr id="65546" name="Group 10"/>
          <p:cNvGrpSpPr>
            <a:grpSpLocks/>
          </p:cNvGrpSpPr>
          <p:nvPr/>
        </p:nvGrpSpPr>
        <p:grpSpPr bwMode="auto">
          <a:xfrm>
            <a:off x="600075" y="5805488"/>
            <a:ext cx="7797800" cy="449262"/>
            <a:chOff x="378" y="3748"/>
            <a:chExt cx="4912" cy="283"/>
          </a:xfrm>
        </p:grpSpPr>
        <p:sp>
          <p:nvSpPr>
            <p:cNvPr id="65547" name="Line 11"/>
            <p:cNvSpPr>
              <a:spLocks noChangeShapeType="1"/>
            </p:cNvSpPr>
            <p:nvPr/>
          </p:nvSpPr>
          <p:spPr bwMode="auto">
            <a:xfrm>
              <a:off x="378" y="3832"/>
              <a:ext cx="4913" cy="1"/>
            </a:xfrm>
            <a:prstGeom prst="line">
              <a:avLst/>
            </a:prstGeom>
            <a:noFill/>
            <a:ln w="9360">
              <a:solidFill>
                <a:srgbClr val="000000"/>
              </a:solidFill>
              <a:miter lim="800000"/>
              <a:headEnd type="triangle" w="med" len="med"/>
              <a:tailEnd type="triangle" w="med" len="med"/>
            </a:ln>
            <a:effectLst/>
          </p:spPr>
          <p:txBody>
            <a:bodyPr/>
            <a:lstStyle/>
            <a:p>
              <a:endParaRPr lang="en-US"/>
            </a:p>
          </p:txBody>
        </p:sp>
        <p:sp>
          <p:nvSpPr>
            <p:cNvPr id="65548" name="Line 12"/>
            <p:cNvSpPr>
              <a:spLocks noChangeShapeType="1"/>
            </p:cNvSpPr>
            <p:nvPr/>
          </p:nvSpPr>
          <p:spPr bwMode="auto">
            <a:xfrm>
              <a:off x="862" y="3748"/>
              <a:ext cx="1" cy="162"/>
            </a:xfrm>
            <a:prstGeom prst="line">
              <a:avLst/>
            </a:prstGeom>
            <a:noFill/>
            <a:ln w="9360">
              <a:solidFill>
                <a:srgbClr val="000000"/>
              </a:solidFill>
              <a:miter lim="800000"/>
              <a:headEnd/>
              <a:tailEnd/>
            </a:ln>
            <a:effectLst/>
          </p:spPr>
          <p:txBody>
            <a:bodyPr/>
            <a:lstStyle/>
            <a:p>
              <a:endParaRPr lang="en-US"/>
            </a:p>
          </p:txBody>
        </p:sp>
        <p:sp>
          <p:nvSpPr>
            <p:cNvPr id="65549" name="Text Box 13"/>
            <p:cNvSpPr txBox="1">
              <a:spLocks noChangeArrowheads="1"/>
            </p:cNvSpPr>
            <p:nvPr/>
          </p:nvSpPr>
          <p:spPr bwMode="auto">
            <a:xfrm>
              <a:off x="1027" y="3862"/>
              <a:ext cx="354" cy="155"/>
            </a:xfrm>
            <a:prstGeom prst="rect">
              <a:avLst/>
            </a:prstGeom>
            <a:noFill/>
            <a:ln w="9525">
              <a:noFill/>
              <a:round/>
              <a:headEnd/>
              <a:tailEnd/>
            </a:ln>
            <a:effectLst/>
          </p:spPr>
          <p:txBody>
            <a:bodyPr lIns="90000" tIns="46800" rIns="90000" bIns="46800">
              <a:spAutoFit/>
            </a:bodyPr>
            <a:lstStyle/>
            <a:p>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solidFill>
                    <a:srgbClr val="000000"/>
                  </a:solidFill>
                  <a:cs typeface="Arial" charset="0"/>
                </a:rPr>
                <a:t>1965</a:t>
              </a:r>
            </a:p>
          </p:txBody>
        </p:sp>
        <p:sp>
          <p:nvSpPr>
            <p:cNvPr id="65550" name="Line 14"/>
            <p:cNvSpPr>
              <a:spLocks noChangeShapeType="1"/>
            </p:cNvSpPr>
            <p:nvPr/>
          </p:nvSpPr>
          <p:spPr bwMode="auto">
            <a:xfrm>
              <a:off x="1613" y="3748"/>
              <a:ext cx="1" cy="162"/>
            </a:xfrm>
            <a:prstGeom prst="line">
              <a:avLst/>
            </a:prstGeom>
            <a:noFill/>
            <a:ln w="9360">
              <a:solidFill>
                <a:srgbClr val="000000"/>
              </a:solidFill>
              <a:miter lim="800000"/>
              <a:headEnd/>
              <a:tailEnd/>
            </a:ln>
            <a:effectLst/>
          </p:spPr>
          <p:txBody>
            <a:bodyPr/>
            <a:lstStyle/>
            <a:p>
              <a:endParaRPr lang="en-US"/>
            </a:p>
          </p:txBody>
        </p:sp>
        <p:sp>
          <p:nvSpPr>
            <p:cNvPr id="65551" name="Line 15"/>
            <p:cNvSpPr>
              <a:spLocks noChangeShapeType="1"/>
            </p:cNvSpPr>
            <p:nvPr/>
          </p:nvSpPr>
          <p:spPr bwMode="auto">
            <a:xfrm>
              <a:off x="1204" y="3796"/>
              <a:ext cx="1" cy="66"/>
            </a:xfrm>
            <a:prstGeom prst="line">
              <a:avLst/>
            </a:prstGeom>
            <a:noFill/>
            <a:ln w="9360">
              <a:solidFill>
                <a:srgbClr val="000000"/>
              </a:solidFill>
              <a:miter lim="800000"/>
              <a:headEnd/>
              <a:tailEnd/>
            </a:ln>
            <a:effectLst/>
          </p:spPr>
          <p:txBody>
            <a:bodyPr/>
            <a:lstStyle/>
            <a:p>
              <a:endParaRPr lang="en-US"/>
            </a:p>
          </p:txBody>
        </p:sp>
        <p:sp>
          <p:nvSpPr>
            <p:cNvPr id="65552" name="Line 16"/>
            <p:cNvSpPr>
              <a:spLocks noChangeShapeType="1"/>
            </p:cNvSpPr>
            <p:nvPr/>
          </p:nvSpPr>
          <p:spPr bwMode="auto">
            <a:xfrm>
              <a:off x="2410" y="3748"/>
              <a:ext cx="1" cy="162"/>
            </a:xfrm>
            <a:prstGeom prst="line">
              <a:avLst/>
            </a:prstGeom>
            <a:noFill/>
            <a:ln w="9360">
              <a:solidFill>
                <a:srgbClr val="000000"/>
              </a:solidFill>
              <a:miter lim="800000"/>
              <a:headEnd/>
              <a:tailEnd/>
            </a:ln>
            <a:effectLst/>
          </p:spPr>
          <p:txBody>
            <a:bodyPr/>
            <a:lstStyle/>
            <a:p>
              <a:endParaRPr lang="en-US"/>
            </a:p>
          </p:txBody>
        </p:sp>
        <p:sp>
          <p:nvSpPr>
            <p:cNvPr id="65553" name="Line 17"/>
            <p:cNvSpPr>
              <a:spLocks noChangeShapeType="1"/>
            </p:cNvSpPr>
            <p:nvPr/>
          </p:nvSpPr>
          <p:spPr bwMode="auto">
            <a:xfrm>
              <a:off x="3183" y="3754"/>
              <a:ext cx="1" cy="162"/>
            </a:xfrm>
            <a:prstGeom prst="line">
              <a:avLst/>
            </a:prstGeom>
            <a:noFill/>
            <a:ln w="9360">
              <a:solidFill>
                <a:srgbClr val="000000"/>
              </a:solidFill>
              <a:miter lim="800000"/>
              <a:headEnd/>
              <a:tailEnd/>
            </a:ln>
            <a:effectLst/>
          </p:spPr>
          <p:txBody>
            <a:bodyPr/>
            <a:lstStyle/>
            <a:p>
              <a:endParaRPr lang="en-US"/>
            </a:p>
          </p:txBody>
        </p:sp>
        <p:sp>
          <p:nvSpPr>
            <p:cNvPr id="65554" name="Line 18"/>
            <p:cNvSpPr>
              <a:spLocks noChangeShapeType="1"/>
            </p:cNvSpPr>
            <p:nvPr/>
          </p:nvSpPr>
          <p:spPr bwMode="auto">
            <a:xfrm>
              <a:off x="3963" y="3754"/>
              <a:ext cx="1" cy="162"/>
            </a:xfrm>
            <a:prstGeom prst="line">
              <a:avLst/>
            </a:prstGeom>
            <a:noFill/>
            <a:ln w="9360">
              <a:solidFill>
                <a:srgbClr val="000000"/>
              </a:solidFill>
              <a:miter lim="800000"/>
              <a:headEnd/>
              <a:tailEnd/>
            </a:ln>
            <a:effectLst/>
          </p:spPr>
          <p:txBody>
            <a:bodyPr/>
            <a:lstStyle/>
            <a:p>
              <a:endParaRPr lang="en-US"/>
            </a:p>
          </p:txBody>
        </p:sp>
        <p:sp>
          <p:nvSpPr>
            <p:cNvPr id="65555" name="Line 19"/>
            <p:cNvSpPr>
              <a:spLocks noChangeShapeType="1"/>
            </p:cNvSpPr>
            <p:nvPr/>
          </p:nvSpPr>
          <p:spPr bwMode="auto">
            <a:xfrm>
              <a:off x="4720" y="3754"/>
              <a:ext cx="1" cy="162"/>
            </a:xfrm>
            <a:prstGeom prst="line">
              <a:avLst/>
            </a:prstGeom>
            <a:noFill/>
            <a:ln w="9360">
              <a:solidFill>
                <a:srgbClr val="000000"/>
              </a:solidFill>
              <a:miter lim="800000"/>
              <a:headEnd/>
              <a:tailEnd/>
            </a:ln>
            <a:effectLst/>
          </p:spPr>
          <p:txBody>
            <a:bodyPr/>
            <a:lstStyle/>
            <a:p>
              <a:endParaRPr lang="en-US"/>
            </a:p>
          </p:txBody>
        </p:sp>
        <p:sp>
          <p:nvSpPr>
            <p:cNvPr id="65556" name="Text Box 20"/>
            <p:cNvSpPr txBox="1">
              <a:spLocks noChangeArrowheads="1"/>
            </p:cNvSpPr>
            <p:nvPr/>
          </p:nvSpPr>
          <p:spPr bwMode="auto">
            <a:xfrm>
              <a:off x="3791" y="3877"/>
              <a:ext cx="354" cy="155"/>
            </a:xfrm>
            <a:prstGeom prst="rect">
              <a:avLst/>
            </a:prstGeom>
            <a:noFill/>
            <a:ln w="9525">
              <a:noFill/>
              <a:round/>
              <a:headEnd/>
              <a:tailEnd/>
            </a:ln>
            <a:effectLst/>
          </p:spPr>
          <p:txBody>
            <a:bodyPr lIns="90000" tIns="46800" rIns="90000" bIns="46800">
              <a:spAutoFit/>
            </a:bodyPr>
            <a:lstStyle/>
            <a:p>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solidFill>
                    <a:srgbClr val="000000"/>
                  </a:solidFill>
                  <a:cs typeface="Arial" charset="0"/>
                </a:rPr>
                <a:t>2000</a:t>
              </a:r>
            </a:p>
          </p:txBody>
        </p:sp>
        <p:sp>
          <p:nvSpPr>
            <p:cNvPr id="65557" name="Line 21"/>
            <p:cNvSpPr>
              <a:spLocks noChangeShapeType="1"/>
            </p:cNvSpPr>
            <p:nvPr/>
          </p:nvSpPr>
          <p:spPr bwMode="auto">
            <a:xfrm>
              <a:off x="4536" y="3792"/>
              <a:ext cx="1" cy="66"/>
            </a:xfrm>
            <a:prstGeom prst="line">
              <a:avLst/>
            </a:prstGeom>
            <a:noFill/>
            <a:ln w="9360">
              <a:solidFill>
                <a:srgbClr val="000000"/>
              </a:solidFill>
              <a:miter lim="800000"/>
              <a:headEnd/>
              <a:tailEnd/>
            </a:ln>
            <a:effectLst/>
          </p:spPr>
          <p:txBody>
            <a:bodyPr/>
            <a:lstStyle/>
            <a:p>
              <a:endParaRPr lang="en-US"/>
            </a:p>
          </p:txBody>
        </p:sp>
        <p:sp>
          <p:nvSpPr>
            <p:cNvPr id="65558" name="Line 22"/>
            <p:cNvSpPr>
              <a:spLocks noChangeShapeType="1"/>
            </p:cNvSpPr>
            <p:nvPr/>
          </p:nvSpPr>
          <p:spPr bwMode="auto">
            <a:xfrm>
              <a:off x="4127" y="3792"/>
              <a:ext cx="1" cy="66"/>
            </a:xfrm>
            <a:prstGeom prst="line">
              <a:avLst/>
            </a:prstGeom>
            <a:noFill/>
            <a:ln w="9360">
              <a:solidFill>
                <a:srgbClr val="000000"/>
              </a:solidFill>
              <a:miter lim="800000"/>
              <a:headEnd/>
              <a:tailEnd/>
            </a:ln>
            <a:effectLst/>
          </p:spPr>
          <p:txBody>
            <a:bodyPr/>
            <a:lstStyle/>
            <a:p>
              <a:endParaRPr lang="en-US"/>
            </a:p>
          </p:txBody>
        </p:sp>
        <p:sp>
          <p:nvSpPr>
            <p:cNvPr id="65559" name="Line 23"/>
            <p:cNvSpPr>
              <a:spLocks noChangeShapeType="1"/>
            </p:cNvSpPr>
            <p:nvPr/>
          </p:nvSpPr>
          <p:spPr bwMode="auto">
            <a:xfrm>
              <a:off x="4271" y="3792"/>
              <a:ext cx="1" cy="66"/>
            </a:xfrm>
            <a:prstGeom prst="line">
              <a:avLst/>
            </a:prstGeom>
            <a:noFill/>
            <a:ln w="9360">
              <a:solidFill>
                <a:srgbClr val="000000"/>
              </a:solidFill>
              <a:miter lim="800000"/>
              <a:headEnd/>
              <a:tailEnd/>
            </a:ln>
            <a:effectLst/>
          </p:spPr>
          <p:txBody>
            <a:bodyPr/>
            <a:lstStyle/>
            <a:p>
              <a:endParaRPr lang="en-US"/>
            </a:p>
          </p:txBody>
        </p:sp>
        <p:sp>
          <p:nvSpPr>
            <p:cNvPr id="65560" name="Line 24"/>
            <p:cNvSpPr>
              <a:spLocks noChangeShapeType="1"/>
            </p:cNvSpPr>
            <p:nvPr/>
          </p:nvSpPr>
          <p:spPr bwMode="auto">
            <a:xfrm>
              <a:off x="4367" y="3792"/>
              <a:ext cx="1" cy="66"/>
            </a:xfrm>
            <a:prstGeom prst="line">
              <a:avLst/>
            </a:prstGeom>
            <a:noFill/>
            <a:ln w="9360">
              <a:solidFill>
                <a:srgbClr val="000000"/>
              </a:solidFill>
              <a:miter lim="800000"/>
              <a:headEnd/>
              <a:tailEnd/>
            </a:ln>
            <a:effectLst/>
          </p:spPr>
          <p:txBody>
            <a:bodyPr/>
            <a:lstStyle/>
            <a:p>
              <a:endParaRPr lang="en-US"/>
            </a:p>
          </p:txBody>
        </p:sp>
        <p:sp>
          <p:nvSpPr>
            <p:cNvPr id="65561" name="Text Box 25"/>
            <p:cNvSpPr txBox="1">
              <a:spLocks noChangeArrowheads="1"/>
            </p:cNvSpPr>
            <p:nvPr/>
          </p:nvSpPr>
          <p:spPr bwMode="auto">
            <a:xfrm>
              <a:off x="4590" y="3877"/>
              <a:ext cx="354" cy="155"/>
            </a:xfrm>
            <a:prstGeom prst="rect">
              <a:avLst/>
            </a:prstGeom>
            <a:noFill/>
            <a:ln w="9525">
              <a:noFill/>
              <a:round/>
              <a:headEnd/>
              <a:tailEnd/>
            </a:ln>
            <a:effectLst/>
          </p:spPr>
          <p:txBody>
            <a:bodyPr lIns="90000" tIns="46800" rIns="90000" bIns="46800">
              <a:spAutoFit/>
            </a:bodyPr>
            <a:lstStyle/>
            <a:p>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solidFill>
                    <a:srgbClr val="000000"/>
                  </a:solidFill>
                  <a:cs typeface="Arial" charset="0"/>
                </a:rPr>
                <a:t>2010</a:t>
              </a:r>
            </a:p>
          </p:txBody>
        </p:sp>
      </p:grpSp>
      <p:sp>
        <p:nvSpPr>
          <p:cNvPr id="65563" name="Text Box 27"/>
          <p:cNvSpPr txBox="1">
            <a:spLocks noChangeArrowheads="1"/>
          </p:cNvSpPr>
          <p:nvPr/>
        </p:nvSpPr>
        <p:spPr bwMode="auto">
          <a:xfrm>
            <a:off x="204788" y="865188"/>
            <a:ext cx="3681412" cy="3787775"/>
          </a:xfrm>
          <a:prstGeom prst="rect">
            <a:avLst/>
          </a:prstGeom>
          <a:noFill/>
          <a:ln w="9525">
            <a:noFill/>
            <a:round/>
            <a:headEnd/>
            <a:tailEnd/>
          </a:ln>
          <a:effectLst/>
        </p:spPr>
        <p:txBody>
          <a:bodyPr lIns="0" tIns="0" rIns="0" bIns="0"/>
          <a:lstStyle/>
          <a:p>
            <a:pPr marL="228600" indent="-228600" defTabSz="457200">
              <a:lnSpc>
                <a:spcPct val="93000"/>
              </a:lnSpc>
              <a:spcBef>
                <a:spcPts val="1050"/>
              </a:spcBef>
              <a:spcAft>
                <a:spcPts val="450"/>
              </a:spcAft>
              <a:buClr>
                <a:srgbClr val="2DB6B3"/>
              </a:buClr>
              <a:buSzPct val="100000"/>
              <a:buFont typeface="Wingdings" pitchFamily="2" charset="2"/>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400">
                <a:solidFill>
                  <a:srgbClr val="000000"/>
                </a:solidFill>
                <a:cs typeface="Arial" charset="0"/>
              </a:rPr>
              <a:t>1960's IBM S/360 Mainframe</a:t>
            </a:r>
          </a:p>
          <a:p>
            <a:pPr marL="619125" lvl="1" indent="-228600" defTabSz="457200">
              <a:lnSpc>
                <a:spcPct val="93000"/>
              </a:lnSpc>
              <a:spcBef>
                <a:spcPts val="688"/>
              </a:spcBef>
              <a:spcAft>
                <a:spcPts val="413"/>
              </a:spcAft>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200">
                <a:solidFill>
                  <a:srgbClr val="000000"/>
                </a:solidFill>
                <a:cs typeface="Arial" charset="0"/>
              </a:rPr>
              <a:t>1st System with full Hardware Virtualization Virtual Machines</a:t>
            </a:r>
          </a:p>
          <a:p>
            <a:pPr marL="619125" lvl="1" indent="-228600" defTabSz="457200">
              <a:lnSpc>
                <a:spcPct val="93000"/>
              </a:lnSpc>
              <a:spcBef>
                <a:spcPts val="688"/>
              </a:spcBef>
              <a:spcAft>
                <a:spcPts val="413"/>
              </a:spcAft>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200">
                <a:solidFill>
                  <a:srgbClr val="000000"/>
                </a:solidFill>
                <a:cs typeface="Arial" charset="0"/>
              </a:rPr>
              <a:t>1967 CP/CMS fully Virtualized (S/360-40)</a:t>
            </a:r>
            <a:r>
              <a:rPr lang="ar-SA" sz="1200">
                <a:solidFill>
                  <a:srgbClr val="000000"/>
                </a:solidFill>
              </a:rPr>
              <a:t>‏</a:t>
            </a:r>
            <a:endParaRPr lang="en-GB" sz="1200">
              <a:solidFill>
                <a:srgbClr val="000000"/>
              </a:solidFill>
              <a:cs typeface="Arial" charset="0"/>
            </a:endParaRPr>
          </a:p>
          <a:p>
            <a:pPr lvl="2" indent="-168275" defTabSz="457200">
              <a:lnSpc>
                <a:spcPct val="93000"/>
              </a:lnSpc>
              <a:spcBef>
                <a:spcPts val="500"/>
              </a:spcBef>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100">
                <a:solidFill>
                  <a:srgbClr val="000000"/>
                </a:solidFill>
                <a:cs typeface="Arial" charset="0"/>
              </a:rPr>
              <a:t>Utilized for MIPS Scaling Simulations from 1 to 10 to 50/100 MIPS¹</a:t>
            </a:r>
            <a:r>
              <a:rPr lang="ar-SA" sz="1100">
                <a:solidFill>
                  <a:srgbClr val="000000"/>
                </a:solidFill>
              </a:rPr>
              <a:t>‏</a:t>
            </a:r>
            <a:endParaRPr lang="en-GB" sz="1100">
              <a:solidFill>
                <a:srgbClr val="000000"/>
              </a:solidFill>
              <a:cs typeface="Arial" charset="0"/>
            </a:endParaRPr>
          </a:p>
          <a:p>
            <a:pPr marL="619125" lvl="1" indent="-228600" defTabSz="457200">
              <a:lnSpc>
                <a:spcPct val="93000"/>
              </a:lnSpc>
              <a:spcBef>
                <a:spcPts val="688"/>
              </a:spcBef>
              <a:spcAft>
                <a:spcPts val="413"/>
              </a:spcAft>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200">
                <a:solidFill>
                  <a:srgbClr val="000000"/>
                </a:solidFill>
                <a:cs typeface="Arial" charset="0"/>
              </a:rPr>
              <a:t>1972 CP67 Paravirtualized (OS/370)</a:t>
            </a:r>
            <a:r>
              <a:rPr lang="ar-SA" sz="1200">
                <a:solidFill>
                  <a:srgbClr val="000000"/>
                </a:solidFill>
              </a:rPr>
              <a:t>‏</a:t>
            </a:r>
            <a:endParaRPr lang="en-GB" sz="1200">
              <a:solidFill>
                <a:srgbClr val="000000"/>
              </a:solidFill>
              <a:cs typeface="Arial" charset="0"/>
            </a:endParaRPr>
          </a:p>
          <a:p>
            <a:pPr marL="228600" indent="-228600" defTabSz="457200">
              <a:lnSpc>
                <a:spcPct val="93000"/>
              </a:lnSpc>
              <a:spcBef>
                <a:spcPts val="1050"/>
              </a:spcBef>
              <a:spcAft>
                <a:spcPts val="450"/>
              </a:spcAft>
              <a:buClr>
                <a:srgbClr val="2DB6B3"/>
              </a:buClr>
              <a:buSzPct val="100000"/>
              <a:buFont typeface="Wingdings" pitchFamily="2" charset="2"/>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400">
                <a:solidFill>
                  <a:srgbClr val="000000"/>
                </a:solidFill>
                <a:cs typeface="Arial" charset="0"/>
              </a:rPr>
              <a:t>1980's -&gt; 1990's</a:t>
            </a:r>
          </a:p>
          <a:p>
            <a:pPr marL="619125" lvl="1" indent="-228600" defTabSz="457200">
              <a:lnSpc>
                <a:spcPct val="93000"/>
              </a:lnSpc>
              <a:spcBef>
                <a:spcPts val="688"/>
              </a:spcBef>
              <a:spcAft>
                <a:spcPts val="413"/>
              </a:spcAft>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200">
                <a:solidFill>
                  <a:srgbClr val="000000"/>
                </a:solidFill>
                <a:cs typeface="Arial" charset="0"/>
              </a:rPr>
              <a:t>Client Server model</a:t>
            </a:r>
          </a:p>
          <a:p>
            <a:pPr marL="619125" lvl="1" indent="-228600" defTabSz="457200">
              <a:lnSpc>
                <a:spcPct val="93000"/>
              </a:lnSpc>
              <a:spcBef>
                <a:spcPts val="688"/>
              </a:spcBef>
              <a:spcAft>
                <a:spcPts val="413"/>
              </a:spcAft>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200">
                <a:solidFill>
                  <a:srgbClr val="000000"/>
                </a:solidFill>
                <a:cs typeface="Arial" charset="0"/>
              </a:rPr>
              <a:t>Distributed computing resources</a:t>
            </a:r>
          </a:p>
          <a:p>
            <a:pPr marL="228600" indent="-228600" defTabSz="457200">
              <a:lnSpc>
                <a:spcPct val="93000"/>
              </a:lnSpc>
              <a:spcBef>
                <a:spcPts val="1050"/>
              </a:spcBef>
              <a:spcAft>
                <a:spcPts val="450"/>
              </a:spcAft>
              <a:buClr>
                <a:srgbClr val="2DB6B3"/>
              </a:buClr>
              <a:buSzPct val="100000"/>
              <a:buFont typeface="Wingdings" pitchFamily="2" charset="2"/>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400">
                <a:solidFill>
                  <a:srgbClr val="000000"/>
                </a:solidFill>
                <a:cs typeface="Arial" charset="0"/>
              </a:rPr>
              <a:t>2000’s</a:t>
            </a:r>
          </a:p>
          <a:p>
            <a:pPr marL="619125" lvl="1" indent="-228600" defTabSz="457200">
              <a:lnSpc>
                <a:spcPct val="93000"/>
              </a:lnSpc>
              <a:spcBef>
                <a:spcPts val="688"/>
              </a:spcBef>
              <a:spcAft>
                <a:spcPts val="413"/>
              </a:spcAft>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100">
                <a:solidFill>
                  <a:srgbClr val="000000"/>
                </a:solidFill>
                <a:cs typeface="Arial" charset="0"/>
              </a:rPr>
              <a:t>Inexpensive hardware, low utilization of computing resources</a:t>
            </a:r>
          </a:p>
          <a:p>
            <a:pPr marL="619125" lvl="1" indent="-228600" defTabSz="457200">
              <a:lnSpc>
                <a:spcPct val="93000"/>
              </a:lnSpc>
              <a:spcBef>
                <a:spcPts val="688"/>
              </a:spcBef>
              <a:spcAft>
                <a:spcPts val="413"/>
              </a:spcAft>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100">
                <a:solidFill>
                  <a:srgbClr val="000000"/>
                </a:solidFill>
                <a:cs typeface="Arial" charset="0"/>
              </a:rPr>
              <a:t>VMware releases GSX and ESX Server 1.0 in 2001</a:t>
            </a:r>
          </a:p>
        </p:txBody>
      </p:sp>
      <p:sp>
        <p:nvSpPr>
          <p:cNvPr id="65564" name="Text Box 28"/>
          <p:cNvSpPr txBox="1">
            <a:spLocks noChangeArrowheads="1"/>
          </p:cNvSpPr>
          <p:nvPr/>
        </p:nvSpPr>
        <p:spPr bwMode="auto">
          <a:xfrm>
            <a:off x="4125913" y="836613"/>
            <a:ext cx="4368800" cy="4059237"/>
          </a:xfrm>
          <a:prstGeom prst="rect">
            <a:avLst/>
          </a:prstGeom>
          <a:noFill/>
          <a:ln w="9525">
            <a:noFill/>
            <a:round/>
            <a:headEnd/>
            <a:tailEnd/>
          </a:ln>
          <a:effectLst/>
        </p:spPr>
        <p:txBody>
          <a:bodyPr lIns="0" tIns="0" rIns="0" bIns="0"/>
          <a:lstStyle/>
          <a:p>
            <a:pPr marL="228600" indent="-228600" defTabSz="457200">
              <a:lnSpc>
                <a:spcPct val="93000"/>
              </a:lnSpc>
              <a:spcBef>
                <a:spcPts val="1050"/>
              </a:spcBef>
              <a:spcAft>
                <a:spcPts val="450"/>
              </a:spcAft>
              <a:buClr>
                <a:srgbClr val="2DB6B3"/>
              </a:buClr>
              <a:buSzPct val="100000"/>
              <a:buFont typeface="Wingdings" pitchFamily="2" charset="2"/>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400">
                <a:solidFill>
                  <a:srgbClr val="000000"/>
                </a:solidFill>
                <a:cs typeface="Arial" charset="0"/>
              </a:rPr>
              <a:t>2003-2004</a:t>
            </a:r>
          </a:p>
          <a:p>
            <a:pPr marL="619125" lvl="1" indent="-228600" defTabSz="457200">
              <a:lnSpc>
                <a:spcPct val="93000"/>
              </a:lnSpc>
              <a:spcBef>
                <a:spcPts val="688"/>
              </a:spcBef>
              <a:spcAft>
                <a:spcPts val="413"/>
              </a:spcAft>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200">
                <a:solidFill>
                  <a:srgbClr val="000000"/>
                </a:solidFill>
                <a:cs typeface="Arial" charset="0"/>
              </a:rPr>
              <a:t>Introduction of Xen</a:t>
            </a:r>
          </a:p>
          <a:p>
            <a:pPr lvl="2" indent="-168275" defTabSz="457200">
              <a:lnSpc>
                <a:spcPct val="93000"/>
              </a:lnSpc>
              <a:spcBef>
                <a:spcPts val="500"/>
              </a:spcBef>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100">
                <a:solidFill>
                  <a:srgbClr val="000000"/>
                </a:solidFill>
                <a:cs typeface="Arial" charset="0"/>
              </a:rPr>
              <a:t>Xen project at Cambridge University, lead by founder of XenSource, Inc. (now Citrix XenServer)</a:t>
            </a:r>
            <a:r>
              <a:rPr lang="ar-SA" sz="1100">
                <a:solidFill>
                  <a:srgbClr val="000000"/>
                </a:solidFill>
              </a:rPr>
              <a:t>‏</a:t>
            </a:r>
            <a:endParaRPr lang="en-GB" sz="1100">
              <a:solidFill>
                <a:srgbClr val="000000"/>
              </a:solidFill>
              <a:cs typeface="Arial" charset="0"/>
            </a:endParaRPr>
          </a:p>
          <a:p>
            <a:pPr lvl="2" indent="-168275" defTabSz="457200">
              <a:lnSpc>
                <a:spcPct val="93000"/>
              </a:lnSpc>
              <a:spcBef>
                <a:spcPts val="500"/>
              </a:spcBef>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100">
                <a:solidFill>
                  <a:srgbClr val="000000"/>
                </a:solidFill>
                <a:cs typeface="Arial" charset="0"/>
              </a:rPr>
              <a:t>2004: MS Virtual PC (Connectix) competitor to VMware GSX</a:t>
            </a:r>
          </a:p>
          <a:p>
            <a:pPr marL="619125" lvl="1" indent="-228600" defTabSz="457200">
              <a:lnSpc>
                <a:spcPct val="93000"/>
              </a:lnSpc>
              <a:spcBef>
                <a:spcPts val="688"/>
              </a:spcBef>
              <a:spcAft>
                <a:spcPts val="413"/>
              </a:spcAft>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100">
                <a:solidFill>
                  <a:srgbClr val="000000"/>
                </a:solidFill>
                <a:cs typeface="Arial" charset="0"/>
              </a:rPr>
              <a:t>MS Virtual Server 2005 in late 2004 (reliability, performance and issue) </a:t>
            </a:r>
          </a:p>
          <a:p>
            <a:pPr marL="228600" indent="-228600" defTabSz="457200">
              <a:lnSpc>
                <a:spcPct val="93000"/>
              </a:lnSpc>
              <a:spcBef>
                <a:spcPts val="1050"/>
              </a:spcBef>
              <a:spcAft>
                <a:spcPts val="450"/>
              </a:spcAft>
              <a:buClr>
                <a:srgbClr val="2DB6B3"/>
              </a:buClr>
              <a:buSzPct val="100000"/>
              <a:buFont typeface="Wingdings" pitchFamily="2" charset="2"/>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400">
                <a:solidFill>
                  <a:srgbClr val="000000"/>
                </a:solidFill>
                <a:cs typeface="Arial" charset="0"/>
              </a:rPr>
              <a:t>2005-2006</a:t>
            </a:r>
          </a:p>
          <a:p>
            <a:pPr marL="619125" lvl="1" indent="-228600" defTabSz="457200">
              <a:lnSpc>
                <a:spcPct val="93000"/>
              </a:lnSpc>
              <a:spcBef>
                <a:spcPts val="688"/>
              </a:spcBef>
              <a:spcAft>
                <a:spcPts val="413"/>
              </a:spcAft>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100">
                <a:solidFill>
                  <a:srgbClr val="000000"/>
                </a:solidFill>
                <a:cs typeface="Arial" charset="0"/>
              </a:rPr>
              <a:t>Late 2006 XenSource and VI released </a:t>
            </a:r>
          </a:p>
          <a:p>
            <a:pPr marL="619125" lvl="1" indent="-228600" defTabSz="457200">
              <a:lnSpc>
                <a:spcPct val="93000"/>
              </a:lnSpc>
              <a:spcBef>
                <a:spcPts val="688"/>
              </a:spcBef>
              <a:spcAft>
                <a:spcPts val="413"/>
              </a:spcAft>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100">
                <a:solidFill>
                  <a:srgbClr val="000000"/>
                </a:solidFill>
                <a:cs typeface="Arial" charset="0"/>
              </a:rPr>
              <a:t>VMware dominates the market</a:t>
            </a:r>
          </a:p>
          <a:p>
            <a:pPr marL="228600" indent="-228600" defTabSz="457200">
              <a:lnSpc>
                <a:spcPct val="93000"/>
              </a:lnSpc>
              <a:spcBef>
                <a:spcPts val="1050"/>
              </a:spcBef>
              <a:spcAft>
                <a:spcPts val="450"/>
              </a:spcAft>
              <a:buClr>
                <a:srgbClr val="2DB6B3"/>
              </a:buClr>
              <a:buSzPct val="100000"/>
              <a:buFont typeface="Wingdings" pitchFamily="2" charset="2"/>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400">
                <a:solidFill>
                  <a:srgbClr val="000000"/>
                </a:solidFill>
                <a:cs typeface="Arial" charset="0"/>
              </a:rPr>
              <a:t>2007-2008</a:t>
            </a:r>
          </a:p>
          <a:p>
            <a:pPr marL="619125" lvl="1" indent="-228600" defTabSz="457200">
              <a:lnSpc>
                <a:spcPct val="93000"/>
              </a:lnSpc>
              <a:spcBef>
                <a:spcPts val="688"/>
              </a:spcBef>
              <a:spcAft>
                <a:spcPts val="413"/>
              </a:spcAft>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100">
                <a:solidFill>
                  <a:srgbClr val="000000"/>
                </a:solidFill>
                <a:cs typeface="Arial" charset="0"/>
              </a:rPr>
              <a:t>Fall/Winter: Citrix acquires XenSource, Oracle announces Oracle VM, Sun announces x-VM, MS releases Hyper-V</a:t>
            </a:r>
          </a:p>
          <a:p>
            <a:pPr marL="619125" lvl="1" indent="-228600" defTabSz="457200">
              <a:lnSpc>
                <a:spcPct val="93000"/>
              </a:lnSpc>
              <a:spcBef>
                <a:spcPts val="688"/>
              </a:spcBef>
              <a:spcAft>
                <a:spcPts val="413"/>
              </a:spcAft>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100">
                <a:solidFill>
                  <a:srgbClr val="000000"/>
                </a:solidFill>
                <a:cs typeface="Arial" charset="0"/>
              </a:rPr>
              <a:t>Several dozen management tools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153988" y="6502400"/>
            <a:ext cx="1003300" cy="320675"/>
          </a:xfrm>
          <a:prstGeom prst="rect">
            <a:avLst/>
          </a:prstGeom>
          <a:noFill/>
          <a:ln w="9525">
            <a:noFill/>
            <a:round/>
            <a:headEnd/>
            <a:tailEnd/>
          </a:ln>
          <a:effectLst/>
        </p:spPr>
        <p:txBody>
          <a:bodyPr lIns="90000" tIns="46800" rIns="90000" bIns="46800"/>
          <a:lstStyle/>
          <a:p>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EC6D15B9-2454-4F59-AFC8-4CCB173F4A62}" type="slidenum">
              <a:rPr lang="en-GB" sz="1000" b="1">
                <a:solidFill>
                  <a:srgbClr val="FFFFFF"/>
                </a:solidFill>
                <a:cs typeface="Arial" charset="0"/>
              </a:rPr>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a:t>
            </a:fld>
            <a:endParaRPr lang="en-GB" sz="1000" b="1">
              <a:solidFill>
                <a:srgbClr val="FFFFFF"/>
              </a:solidFill>
              <a:cs typeface="Arial" charset="0"/>
            </a:endParaRPr>
          </a:p>
        </p:txBody>
      </p:sp>
      <p:sp>
        <p:nvSpPr>
          <p:cNvPr id="67587" name="Text Box 3"/>
          <p:cNvSpPr txBox="1">
            <a:spLocks noChangeArrowheads="1"/>
          </p:cNvSpPr>
          <p:nvPr/>
        </p:nvSpPr>
        <p:spPr bwMode="auto">
          <a:xfrm>
            <a:off x="153988" y="333375"/>
            <a:ext cx="8245475" cy="498475"/>
          </a:xfrm>
          <a:prstGeom prst="rect">
            <a:avLst/>
          </a:prstGeom>
          <a:noFill/>
          <a:ln w="9525">
            <a:noFill/>
            <a:round/>
            <a:headEnd/>
            <a:tailEnd/>
          </a:ln>
          <a:effectLst/>
        </p:spPr>
        <p:txBody>
          <a:bodyPr lIns="90000" tIns="46800" rIns="90000" bIns="46800"/>
          <a:lstStyle/>
          <a:p>
            <a:pPr defTabSz="457200">
              <a:lnSpc>
                <a:spcPct val="90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7889FB"/>
                </a:solidFill>
                <a:cs typeface="Arial" charset="0"/>
              </a:rPr>
              <a:t>Virtualization History</a:t>
            </a:r>
          </a:p>
        </p:txBody>
      </p:sp>
      <p:sp>
        <p:nvSpPr>
          <p:cNvPr id="67588" name="Text Box 4"/>
          <p:cNvSpPr txBox="1">
            <a:spLocks noChangeArrowheads="1"/>
          </p:cNvSpPr>
          <p:nvPr/>
        </p:nvSpPr>
        <p:spPr bwMode="auto">
          <a:xfrm rot="18900000">
            <a:off x="1636713" y="5329238"/>
            <a:ext cx="1617662" cy="246062"/>
          </a:xfrm>
          <a:prstGeom prst="rect">
            <a:avLst/>
          </a:prstGeom>
          <a:noFill/>
          <a:ln w="9525">
            <a:noFill/>
            <a:round/>
            <a:headEnd/>
            <a:tailEnd/>
          </a:ln>
          <a:effectLst/>
        </p:spPr>
        <p:txBody>
          <a:bodyPr lIns="90000" tIns="46800" rIns="90000" bIns="46800">
            <a:spAutoFit/>
          </a:bodyPr>
          <a:lstStyle/>
          <a:p>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solidFill>
                  <a:srgbClr val="0066FF"/>
                </a:solidFill>
                <a:cs typeface="Arial" charset="0"/>
              </a:rPr>
              <a:t>IBM S/360 Mainframe</a:t>
            </a:r>
          </a:p>
        </p:txBody>
      </p:sp>
      <p:sp>
        <p:nvSpPr>
          <p:cNvPr id="67589" name="Text Box 5"/>
          <p:cNvSpPr txBox="1">
            <a:spLocks noChangeArrowheads="1"/>
          </p:cNvSpPr>
          <p:nvPr/>
        </p:nvSpPr>
        <p:spPr bwMode="auto">
          <a:xfrm rot="18900000">
            <a:off x="5935663" y="5097463"/>
            <a:ext cx="2133600" cy="246062"/>
          </a:xfrm>
          <a:prstGeom prst="rect">
            <a:avLst/>
          </a:prstGeom>
          <a:noFill/>
          <a:ln w="9525">
            <a:noFill/>
            <a:round/>
            <a:headEnd/>
            <a:tailEnd/>
          </a:ln>
          <a:effectLst/>
        </p:spPr>
        <p:txBody>
          <a:bodyPr lIns="90000" tIns="46800" rIns="90000" bIns="46800">
            <a:spAutoFit/>
          </a:bodyPr>
          <a:lstStyle/>
          <a:p>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solidFill>
                  <a:srgbClr val="0066FF"/>
                </a:solidFill>
                <a:cs typeface="Arial" charset="0"/>
              </a:rPr>
              <a:t>VMware ESX Server 1.0</a:t>
            </a:r>
          </a:p>
        </p:txBody>
      </p:sp>
      <p:sp>
        <p:nvSpPr>
          <p:cNvPr id="67590" name="Text Box 6"/>
          <p:cNvSpPr txBox="1">
            <a:spLocks noChangeArrowheads="1"/>
          </p:cNvSpPr>
          <p:nvPr/>
        </p:nvSpPr>
        <p:spPr bwMode="auto">
          <a:xfrm rot="18900000">
            <a:off x="6172200" y="5051425"/>
            <a:ext cx="2133600" cy="246063"/>
          </a:xfrm>
          <a:prstGeom prst="rect">
            <a:avLst/>
          </a:prstGeom>
          <a:noFill/>
          <a:ln w="9525">
            <a:noFill/>
            <a:round/>
            <a:headEnd/>
            <a:tailEnd/>
          </a:ln>
          <a:effectLst/>
        </p:spPr>
        <p:txBody>
          <a:bodyPr lIns="90000" tIns="46800" rIns="90000" bIns="46800">
            <a:spAutoFit/>
          </a:bodyPr>
          <a:lstStyle/>
          <a:p>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solidFill>
                  <a:srgbClr val="0066FF"/>
                </a:solidFill>
                <a:cs typeface="Arial" charset="0"/>
              </a:rPr>
              <a:t>Introduction of Xen</a:t>
            </a:r>
          </a:p>
        </p:txBody>
      </p:sp>
      <p:sp>
        <p:nvSpPr>
          <p:cNvPr id="67591" name="Text Box 7"/>
          <p:cNvSpPr txBox="1">
            <a:spLocks noChangeArrowheads="1"/>
          </p:cNvSpPr>
          <p:nvPr/>
        </p:nvSpPr>
        <p:spPr bwMode="auto">
          <a:xfrm rot="18900000">
            <a:off x="6911975" y="5029200"/>
            <a:ext cx="2133600" cy="398463"/>
          </a:xfrm>
          <a:prstGeom prst="rect">
            <a:avLst/>
          </a:prstGeom>
          <a:noFill/>
          <a:ln w="9525">
            <a:noFill/>
            <a:round/>
            <a:headEnd/>
            <a:tailEnd/>
          </a:ln>
          <a:effectLst/>
        </p:spPr>
        <p:txBody>
          <a:bodyPr lIns="90000" tIns="46800" rIns="90000" bIns="46800">
            <a:spAutoFit/>
          </a:bodyPr>
          <a:lstStyle/>
          <a:p>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solidFill>
                  <a:srgbClr val="0066FF"/>
                </a:solidFill>
                <a:cs typeface="Arial" charset="0"/>
              </a:rPr>
              <a:t>Citrix XenServer, Oracle VM, Sun xVM Server, Microsoft Hyper-V</a:t>
            </a:r>
          </a:p>
        </p:txBody>
      </p:sp>
      <p:sp>
        <p:nvSpPr>
          <p:cNvPr id="67592" name="Text Box 8"/>
          <p:cNvSpPr txBox="1">
            <a:spLocks noChangeArrowheads="1"/>
          </p:cNvSpPr>
          <p:nvPr/>
        </p:nvSpPr>
        <p:spPr bwMode="auto">
          <a:xfrm rot="18900000">
            <a:off x="6400800" y="5051425"/>
            <a:ext cx="2133600" cy="246063"/>
          </a:xfrm>
          <a:prstGeom prst="rect">
            <a:avLst/>
          </a:prstGeom>
          <a:noFill/>
          <a:ln w="9525">
            <a:noFill/>
            <a:round/>
            <a:headEnd/>
            <a:tailEnd/>
          </a:ln>
          <a:effectLst/>
        </p:spPr>
        <p:txBody>
          <a:bodyPr lIns="90000" tIns="46800" rIns="90000" bIns="46800">
            <a:spAutoFit/>
          </a:bodyPr>
          <a:lstStyle/>
          <a:p>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solidFill>
                  <a:srgbClr val="0066FF"/>
                </a:solidFill>
                <a:cs typeface="Arial" charset="0"/>
              </a:rPr>
              <a:t>MS Virtual PC</a:t>
            </a:r>
          </a:p>
        </p:txBody>
      </p:sp>
      <p:sp>
        <p:nvSpPr>
          <p:cNvPr id="67593" name="Text Box 9"/>
          <p:cNvSpPr txBox="1">
            <a:spLocks noChangeArrowheads="1"/>
          </p:cNvSpPr>
          <p:nvPr/>
        </p:nvSpPr>
        <p:spPr bwMode="auto">
          <a:xfrm rot="18900000">
            <a:off x="6602413" y="4829175"/>
            <a:ext cx="2689225" cy="398463"/>
          </a:xfrm>
          <a:prstGeom prst="rect">
            <a:avLst/>
          </a:prstGeom>
          <a:noFill/>
          <a:ln w="9525">
            <a:noFill/>
            <a:round/>
            <a:headEnd/>
            <a:tailEnd/>
          </a:ln>
          <a:effectLst/>
        </p:spPr>
        <p:txBody>
          <a:bodyPr lIns="90000" tIns="46800" rIns="90000" bIns="46800">
            <a:spAutoFit/>
          </a:bodyPr>
          <a:lstStyle/>
          <a:p>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solidFill>
                  <a:srgbClr val="0066FF"/>
                </a:solidFill>
                <a:cs typeface="Arial" charset="0"/>
              </a:rPr>
              <a:t>MS Virtual Server 05, XenSource, Virtual Iron</a:t>
            </a:r>
          </a:p>
        </p:txBody>
      </p:sp>
      <p:grpSp>
        <p:nvGrpSpPr>
          <p:cNvPr id="67594" name="Group 10"/>
          <p:cNvGrpSpPr>
            <a:grpSpLocks/>
          </p:cNvGrpSpPr>
          <p:nvPr/>
        </p:nvGrpSpPr>
        <p:grpSpPr bwMode="auto">
          <a:xfrm>
            <a:off x="600075" y="5949950"/>
            <a:ext cx="7797800" cy="449263"/>
            <a:chOff x="378" y="3748"/>
            <a:chExt cx="4912" cy="283"/>
          </a:xfrm>
        </p:grpSpPr>
        <p:sp>
          <p:nvSpPr>
            <p:cNvPr id="67595" name="Line 11"/>
            <p:cNvSpPr>
              <a:spLocks noChangeShapeType="1"/>
            </p:cNvSpPr>
            <p:nvPr/>
          </p:nvSpPr>
          <p:spPr bwMode="auto">
            <a:xfrm>
              <a:off x="378" y="3832"/>
              <a:ext cx="4913" cy="1"/>
            </a:xfrm>
            <a:prstGeom prst="line">
              <a:avLst/>
            </a:prstGeom>
            <a:noFill/>
            <a:ln w="9360">
              <a:solidFill>
                <a:srgbClr val="000000"/>
              </a:solidFill>
              <a:miter lim="800000"/>
              <a:headEnd type="triangle" w="med" len="med"/>
              <a:tailEnd type="triangle" w="med" len="med"/>
            </a:ln>
            <a:effectLst/>
          </p:spPr>
          <p:txBody>
            <a:bodyPr/>
            <a:lstStyle/>
            <a:p>
              <a:endParaRPr lang="en-US"/>
            </a:p>
          </p:txBody>
        </p:sp>
        <p:sp>
          <p:nvSpPr>
            <p:cNvPr id="67596" name="Line 12"/>
            <p:cNvSpPr>
              <a:spLocks noChangeShapeType="1"/>
            </p:cNvSpPr>
            <p:nvPr/>
          </p:nvSpPr>
          <p:spPr bwMode="auto">
            <a:xfrm>
              <a:off x="862" y="3748"/>
              <a:ext cx="1" cy="162"/>
            </a:xfrm>
            <a:prstGeom prst="line">
              <a:avLst/>
            </a:prstGeom>
            <a:noFill/>
            <a:ln w="9360">
              <a:solidFill>
                <a:srgbClr val="000000"/>
              </a:solidFill>
              <a:miter lim="800000"/>
              <a:headEnd/>
              <a:tailEnd/>
            </a:ln>
            <a:effectLst/>
          </p:spPr>
          <p:txBody>
            <a:bodyPr/>
            <a:lstStyle/>
            <a:p>
              <a:endParaRPr lang="en-US"/>
            </a:p>
          </p:txBody>
        </p:sp>
        <p:sp>
          <p:nvSpPr>
            <p:cNvPr id="67597" name="Text Box 13"/>
            <p:cNvSpPr txBox="1">
              <a:spLocks noChangeArrowheads="1"/>
            </p:cNvSpPr>
            <p:nvPr/>
          </p:nvSpPr>
          <p:spPr bwMode="auto">
            <a:xfrm>
              <a:off x="1027" y="3862"/>
              <a:ext cx="354" cy="155"/>
            </a:xfrm>
            <a:prstGeom prst="rect">
              <a:avLst/>
            </a:prstGeom>
            <a:noFill/>
            <a:ln w="9525">
              <a:noFill/>
              <a:round/>
              <a:headEnd/>
              <a:tailEnd/>
            </a:ln>
            <a:effectLst/>
          </p:spPr>
          <p:txBody>
            <a:bodyPr lIns="90000" tIns="46800" rIns="90000" bIns="46800">
              <a:spAutoFit/>
            </a:bodyPr>
            <a:lstStyle/>
            <a:p>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solidFill>
                    <a:srgbClr val="000000"/>
                  </a:solidFill>
                  <a:cs typeface="Arial" charset="0"/>
                </a:rPr>
                <a:t>1965</a:t>
              </a:r>
            </a:p>
          </p:txBody>
        </p:sp>
        <p:sp>
          <p:nvSpPr>
            <p:cNvPr id="67598" name="Line 14"/>
            <p:cNvSpPr>
              <a:spLocks noChangeShapeType="1"/>
            </p:cNvSpPr>
            <p:nvPr/>
          </p:nvSpPr>
          <p:spPr bwMode="auto">
            <a:xfrm>
              <a:off x="1613" y="3748"/>
              <a:ext cx="1" cy="162"/>
            </a:xfrm>
            <a:prstGeom prst="line">
              <a:avLst/>
            </a:prstGeom>
            <a:noFill/>
            <a:ln w="9360">
              <a:solidFill>
                <a:srgbClr val="000000"/>
              </a:solidFill>
              <a:miter lim="800000"/>
              <a:headEnd/>
              <a:tailEnd/>
            </a:ln>
            <a:effectLst/>
          </p:spPr>
          <p:txBody>
            <a:bodyPr/>
            <a:lstStyle/>
            <a:p>
              <a:endParaRPr lang="en-US"/>
            </a:p>
          </p:txBody>
        </p:sp>
        <p:sp>
          <p:nvSpPr>
            <p:cNvPr id="67599" name="Line 15"/>
            <p:cNvSpPr>
              <a:spLocks noChangeShapeType="1"/>
            </p:cNvSpPr>
            <p:nvPr/>
          </p:nvSpPr>
          <p:spPr bwMode="auto">
            <a:xfrm>
              <a:off x="1204" y="3796"/>
              <a:ext cx="1" cy="66"/>
            </a:xfrm>
            <a:prstGeom prst="line">
              <a:avLst/>
            </a:prstGeom>
            <a:noFill/>
            <a:ln w="9360">
              <a:solidFill>
                <a:srgbClr val="000000"/>
              </a:solidFill>
              <a:miter lim="800000"/>
              <a:headEnd/>
              <a:tailEnd/>
            </a:ln>
            <a:effectLst/>
          </p:spPr>
          <p:txBody>
            <a:bodyPr/>
            <a:lstStyle/>
            <a:p>
              <a:endParaRPr lang="en-US"/>
            </a:p>
          </p:txBody>
        </p:sp>
        <p:sp>
          <p:nvSpPr>
            <p:cNvPr id="67600" name="Line 16"/>
            <p:cNvSpPr>
              <a:spLocks noChangeShapeType="1"/>
            </p:cNvSpPr>
            <p:nvPr/>
          </p:nvSpPr>
          <p:spPr bwMode="auto">
            <a:xfrm>
              <a:off x="2410" y="3748"/>
              <a:ext cx="1" cy="162"/>
            </a:xfrm>
            <a:prstGeom prst="line">
              <a:avLst/>
            </a:prstGeom>
            <a:noFill/>
            <a:ln w="9360">
              <a:solidFill>
                <a:srgbClr val="000000"/>
              </a:solidFill>
              <a:miter lim="800000"/>
              <a:headEnd/>
              <a:tailEnd/>
            </a:ln>
            <a:effectLst/>
          </p:spPr>
          <p:txBody>
            <a:bodyPr/>
            <a:lstStyle/>
            <a:p>
              <a:endParaRPr lang="en-US"/>
            </a:p>
          </p:txBody>
        </p:sp>
        <p:sp>
          <p:nvSpPr>
            <p:cNvPr id="67601" name="Line 17"/>
            <p:cNvSpPr>
              <a:spLocks noChangeShapeType="1"/>
            </p:cNvSpPr>
            <p:nvPr/>
          </p:nvSpPr>
          <p:spPr bwMode="auto">
            <a:xfrm>
              <a:off x="3183" y="3754"/>
              <a:ext cx="1" cy="162"/>
            </a:xfrm>
            <a:prstGeom prst="line">
              <a:avLst/>
            </a:prstGeom>
            <a:noFill/>
            <a:ln w="9360">
              <a:solidFill>
                <a:srgbClr val="000000"/>
              </a:solidFill>
              <a:miter lim="800000"/>
              <a:headEnd/>
              <a:tailEnd/>
            </a:ln>
            <a:effectLst/>
          </p:spPr>
          <p:txBody>
            <a:bodyPr/>
            <a:lstStyle/>
            <a:p>
              <a:endParaRPr lang="en-US"/>
            </a:p>
          </p:txBody>
        </p:sp>
        <p:sp>
          <p:nvSpPr>
            <p:cNvPr id="67602" name="Line 18"/>
            <p:cNvSpPr>
              <a:spLocks noChangeShapeType="1"/>
            </p:cNvSpPr>
            <p:nvPr/>
          </p:nvSpPr>
          <p:spPr bwMode="auto">
            <a:xfrm>
              <a:off x="3963" y="3754"/>
              <a:ext cx="1" cy="162"/>
            </a:xfrm>
            <a:prstGeom prst="line">
              <a:avLst/>
            </a:prstGeom>
            <a:noFill/>
            <a:ln w="9360">
              <a:solidFill>
                <a:srgbClr val="000000"/>
              </a:solidFill>
              <a:miter lim="800000"/>
              <a:headEnd/>
              <a:tailEnd/>
            </a:ln>
            <a:effectLst/>
          </p:spPr>
          <p:txBody>
            <a:bodyPr/>
            <a:lstStyle/>
            <a:p>
              <a:endParaRPr lang="en-US"/>
            </a:p>
          </p:txBody>
        </p:sp>
        <p:sp>
          <p:nvSpPr>
            <p:cNvPr id="67603" name="Line 19"/>
            <p:cNvSpPr>
              <a:spLocks noChangeShapeType="1"/>
            </p:cNvSpPr>
            <p:nvPr/>
          </p:nvSpPr>
          <p:spPr bwMode="auto">
            <a:xfrm>
              <a:off x="4720" y="3754"/>
              <a:ext cx="1" cy="162"/>
            </a:xfrm>
            <a:prstGeom prst="line">
              <a:avLst/>
            </a:prstGeom>
            <a:noFill/>
            <a:ln w="9360">
              <a:solidFill>
                <a:srgbClr val="000000"/>
              </a:solidFill>
              <a:miter lim="800000"/>
              <a:headEnd/>
              <a:tailEnd/>
            </a:ln>
            <a:effectLst/>
          </p:spPr>
          <p:txBody>
            <a:bodyPr/>
            <a:lstStyle/>
            <a:p>
              <a:endParaRPr lang="en-US"/>
            </a:p>
          </p:txBody>
        </p:sp>
        <p:sp>
          <p:nvSpPr>
            <p:cNvPr id="67604" name="Text Box 20"/>
            <p:cNvSpPr txBox="1">
              <a:spLocks noChangeArrowheads="1"/>
            </p:cNvSpPr>
            <p:nvPr/>
          </p:nvSpPr>
          <p:spPr bwMode="auto">
            <a:xfrm>
              <a:off x="3791" y="3877"/>
              <a:ext cx="354" cy="155"/>
            </a:xfrm>
            <a:prstGeom prst="rect">
              <a:avLst/>
            </a:prstGeom>
            <a:noFill/>
            <a:ln w="9525">
              <a:noFill/>
              <a:round/>
              <a:headEnd/>
              <a:tailEnd/>
            </a:ln>
            <a:effectLst/>
          </p:spPr>
          <p:txBody>
            <a:bodyPr lIns="90000" tIns="46800" rIns="90000" bIns="46800">
              <a:spAutoFit/>
            </a:bodyPr>
            <a:lstStyle/>
            <a:p>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solidFill>
                    <a:srgbClr val="000000"/>
                  </a:solidFill>
                  <a:cs typeface="Arial" charset="0"/>
                </a:rPr>
                <a:t>2000</a:t>
              </a:r>
            </a:p>
          </p:txBody>
        </p:sp>
        <p:sp>
          <p:nvSpPr>
            <p:cNvPr id="67605" name="Line 21"/>
            <p:cNvSpPr>
              <a:spLocks noChangeShapeType="1"/>
            </p:cNvSpPr>
            <p:nvPr/>
          </p:nvSpPr>
          <p:spPr bwMode="auto">
            <a:xfrm>
              <a:off x="4536" y="3792"/>
              <a:ext cx="1" cy="66"/>
            </a:xfrm>
            <a:prstGeom prst="line">
              <a:avLst/>
            </a:prstGeom>
            <a:noFill/>
            <a:ln w="9360">
              <a:solidFill>
                <a:srgbClr val="000000"/>
              </a:solidFill>
              <a:miter lim="800000"/>
              <a:headEnd/>
              <a:tailEnd/>
            </a:ln>
            <a:effectLst/>
          </p:spPr>
          <p:txBody>
            <a:bodyPr/>
            <a:lstStyle/>
            <a:p>
              <a:endParaRPr lang="en-US"/>
            </a:p>
          </p:txBody>
        </p:sp>
        <p:sp>
          <p:nvSpPr>
            <p:cNvPr id="67606" name="Line 22"/>
            <p:cNvSpPr>
              <a:spLocks noChangeShapeType="1"/>
            </p:cNvSpPr>
            <p:nvPr/>
          </p:nvSpPr>
          <p:spPr bwMode="auto">
            <a:xfrm>
              <a:off x="4127" y="3792"/>
              <a:ext cx="1" cy="66"/>
            </a:xfrm>
            <a:prstGeom prst="line">
              <a:avLst/>
            </a:prstGeom>
            <a:noFill/>
            <a:ln w="9360">
              <a:solidFill>
                <a:srgbClr val="000000"/>
              </a:solidFill>
              <a:miter lim="800000"/>
              <a:headEnd/>
              <a:tailEnd/>
            </a:ln>
            <a:effectLst/>
          </p:spPr>
          <p:txBody>
            <a:bodyPr/>
            <a:lstStyle/>
            <a:p>
              <a:endParaRPr lang="en-US"/>
            </a:p>
          </p:txBody>
        </p:sp>
        <p:sp>
          <p:nvSpPr>
            <p:cNvPr id="67607" name="Line 23"/>
            <p:cNvSpPr>
              <a:spLocks noChangeShapeType="1"/>
            </p:cNvSpPr>
            <p:nvPr/>
          </p:nvSpPr>
          <p:spPr bwMode="auto">
            <a:xfrm>
              <a:off x="4271" y="3792"/>
              <a:ext cx="1" cy="66"/>
            </a:xfrm>
            <a:prstGeom prst="line">
              <a:avLst/>
            </a:prstGeom>
            <a:noFill/>
            <a:ln w="9360">
              <a:solidFill>
                <a:srgbClr val="000000"/>
              </a:solidFill>
              <a:miter lim="800000"/>
              <a:headEnd/>
              <a:tailEnd/>
            </a:ln>
            <a:effectLst/>
          </p:spPr>
          <p:txBody>
            <a:bodyPr/>
            <a:lstStyle/>
            <a:p>
              <a:endParaRPr lang="en-US"/>
            </a:p>
          </p:txBody>
        </p:sp>
        <p:sp>
          <p:nvSpPr>
            <p:cNvPr id="67608" name="Line 24"/>
            <p:cNvSpPr>
              <a:spLocks noChangeShapeType="1"/>
            </p:cNvSpPr>
            <p:nvPr/>
          </p:nvSpPr>
          <p:spPr bwMode="auto">
            <a:xfrm>
              <a:off x="4367" y="3792"/>
              <a:ext cx="1" cy="66"/>
            </a:xfrm>
            <a:prstGeom prst="line">
              <a:avLst/>
            </a:prstGeom>
            <a:noFill/>
            <a:ln w="9360">
              <a:solidFill>
                <a:srgbClr val="000000"/>
              </a:solidFill>
              <a:miter lim="800000"/>
              <a:headEnd/>
              <a:tailEnd/>
            </a:ln>
            <a:effectLst/>
          </p:spPr>
          <p:txBody>
            <a:bodyPr/>
            <a:lstStyle/>
            <a:p>
              <a:endParaRPr lang="en-US"/>
            </a:p>
          </p:txBody>
        </p:sp>
        <p:sp>
          <p:nvSpPr>
            <p:cNvPr id="67609" name="Text Box 25"/>
            <p:cNvSpPr txBox="1">
              <a:spLocks noChangeArrowheads="1"/>
            </p:cNvSpPr>
            <p:nvPr/>
          </p:nvSpPr>
          <p:spPr bwMode="auto">
            <a:xfrm>
              <a:off x="4590" y="3877"/>
              <a:ext cx="354" cy="155"/>
            </a:xfrm>
            <a:prstGeom prst="rect">
              <a:avLst/>
            </a:prstGeom>
            <a:noFill/>
            <a:ln w="9525">
              <a:noFill/>
              <a:round/>
              <a:headEnd/>
              <a:tailEnd/>
            </a:ln>
            <a:effectLst/>
          </p:spPr>
          <p:txBody>
            <a:bodyPr lIns="90000" tIns="46800" rIns="90000" bIns="46800">
              <a:spAutoFit/>
            </a:bodyPr>
            <a:lstStyle/>
            <a:p>
              <a:pPr defTabSz="457200">
                <a:spcBef>
                  <a:spcPts val="625"/>
                </a:spcBef>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solidFill>
                    <a:srgbClr val="000000"/>
                  </a:solidFill>
                  <a:cs typeface="Arial" charset="0"/>
                </a:rPr>
                <a:t>2010</a:t>
              </a:r>
            </a:p>
          </p:txBody>
        </p:sp>
      </p:grpSp>
      <p:sp>
        <p:nvSpPr>
          <p:cNvPr id="67610" name="Text Box 26"/>
          <p:cNvSpPr txBox="1">
            <a:spLocks noChangeArrowheads="1"/>
          </p:cNvSpPr>
          <p:nvPr/>
        </p:nvSpPr>
        <p:spPr bwMode="auto">
          <a:xfrm>
            <a:off x="7554913" y="6256338"/>
            <a:ext cx="1589087" cy="261937"/>
          </a:xfrm>
          <a:prstGeom prst="rect">
            <a:avLst/>
          </a:prstGeom>
          <a:noFill/>
          <a:ln w="9525">
            <a:noFill/>
            <a:round/>
            <a:headEnd/>
            <a:tailEnd/>
          </a:ln>
          <a:effectLst/>
        </p:spPr>
        <p:txBody>
          <a:bodyPr lIns="90000" tIns="45000" rIns="90000" bIns="45000"/>
          <a:lstStyle/>
          <a:p>
            <a:pPr defTabSz="457200">
              <a:lnSpc>
                <a:spcPct val="62000"/>
              </a:lnSpc>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a:solidFill>
                  <a:srgbClr val="000000"/>
                </a:solidFill>
                <a:cs typeface="Arial" charset="0"/>
              </a:rPr>
              <a:t>¹William F Newman</a:t>
            </a:r>
          </a:p>
        </p:txBody>
      </p:sp>
      <p:sp>
        <p:nvSpPr>
          <p:cNvPr id="67611" name="Text Box 27"/>
          <p:cNvSpPr txBox="1">
            <a:spLocks noChangeArrowheads="1"/>
          </p:cNvSpPr>
          <p:nvPr/>
        </p:nvSpPr>
        <p:spPr bwMode="auto">
          <a:xfrm>
            <a:off x="204788" y="1127125"/>
            <a:ext cx="4438650" cy="3787775"/>
          </a:xfrm>
          <a:prstGeom prst="rect">
            <a:avLst/>
          </a:prstGeom>
          <a:noFill/>
          <a:ln w="9525">
            <a:noFill/>
            <a:round/>
            <a:headEnd/>
            <a:tailEnd/>
          </a:ln>
          <a:effectLst/>
        </p:spPr>
        <p:txBody>
          <a:bodyPr lIns="0" tIns="0" rIns="0" bIns="0"/>
          <a:lstStyle/>
          <a:p>
            <a:pPr marL="228600" indent="-228600" defTabSz="457200">
              <a:lnSpc>
                <a:spcPct val="93000"/>
              </a:lnSpc>
              <a:spcBef>
                <a:spcPts val="1050"/>
              </a:spcBef>
              <a:spcAft>
                <a:spcPts val="450"/>
              </a:spcAft>
              <a:buClr>
                <a:srgbClr val="2DB6B3"/>
              </a:buClr>
              <a:buSzPct val="100000"/>
              <a:buFont typeface="Wingdings" pitchFamily="2" charset="2"/>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b="1">
                <a:solidFill>
                  <a:srgbClr val="000000"/>
                </a:solidFill>
                <a:cs typeface="Arial" charset="0"/>
              </a:rPr>
              <a:t>2009 (in progress)</a:t>
            </a:r>
          </a:p>
          <a:p>
            <a:pPr marL="619125" lvl="1" indent="-228600" defTabSz="457200">
              <a:lnSpc>
                <a:spcPct val="93000"/>
              </a:lnSpc>
              <a:spcBef>
                <a:spcPts val="688"/>
              </a:spcBef>
              <a:spcAft>
                <a:spcPts val="413"/>
              </a:spcAft>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400">
                <a:solidFill>
                  <a:srgbClr val="000000"/>
                </a:solidFill>
                <a:cs typeface="Arial" charset="0"/>
              </a:rPr>
              <a:t>VMware releases vSphere 4.0</a:t>
            </a:r>
          </a:p>
          <a:p>
            <a:pPr marL="619125" lvl="1" indent="-228600" defTabSz="457200">
              <a:lnSpc>
                <a:spcPct val="93000"/>
              </a:lnSpc>
              <a:spcBef>
                <a:spcPts val="688"/>
              </a:spcBef>
              <a:spcAft>
                <a:spcPts val="413"/>
              </a:spcAft>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400">
                <a:solidFill>
                  <a:srgbClr val="000000"/>
                </a:solidFill>
                <a:cs typeface="Arial" charset="0"/>
              </a:rPr>
              <a:t>Microsoft announces:</a:t>
            </a:r>
          </a:p>
          <a:p>
            <a:pPr lvl="2" indent="-168275" defTabSz="457200">
              <a:lnSpc>
                <a:spcPct val="93000"/>
              </a:lnSpc>
              <a:spcBef>
                <a:spcPts val="688"/>
              </a:spcBef>
              <a:spcAft>
                <a:spcPts val="413"/>
              </a:spcAft>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400">
                <a:solidFill>
                  <a:srgbClr val="000000"/>
                </a:solidFill>
                <a:cs typeface="Arial" charset="0"/>
              </a:rPr>
              <a:t>WS08 R2 Hyper-V (LiveMigration)</a:t>
            </a:r>
          </a:p>
          <a:p>
            <a:pPr lvl="2" indent="-168275" defTabSz="457200">
              <a:lnSpc>
                <a:spcPct val="93000"/>
              </a:lnSpc>
              <a:spcBef>
                <a:spcPts val="688"/>
              </a:spcBef>
              <a:spcAft>
                <a:spcPts val="413"/>
              </a:spcAft>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400">
                <a:solidFill>
                  <a:srgbClr val="000000"/>
                </a:solidFill>
                <a:cs typeface="Arial" charset="0"/>
              </a:rPr>
              <a:t>Hyper-V paravirtualized code (Integration Components) released to Linux community </a:t>
            </a:r>
          </a:p>
          <a:p>
            <a:pPr marL="619125" lvl="1" indent="-228600" defTabSz="457200">
              <a:lnSpc>
                <a:spcPct val="93000"/>
              </a:lnSpc>
              <a:spcBef>
                <a:spcPts val="688"/>
              </a:spcBef>
              <a:spcAft>
                <a:spcPts val="413"/>
              </a:spcAft>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400">
                <a:solidFill>
                  <a:srgbClr val="000000"/>
                </a:solidFill>
                <a:cs typeface="Arial" charset="0"/>
              </a:rPr>
              <a:t>Oracle acquires:</a:t>
            </a:r>
          </a:p>
          <a:p>
            <a:pPr lvl="2" indent="-168275" defTabSz="457200">
              <a:lnSpc>
                <a:spcPct val="93000"/>
              </a:lnSpc>
              <a:spcBef>
                <a:spcPts val="688"/>
              </a:spcBef>
              <a:spcAft>
                <a:spcPts val="413"/>
              </a:spcAft>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400">
                <a:solidFill>
                  <a:srgbClr val="000000"/>
                </a:solidFill>
                <a:cs typeface="Arial" charset="0"/>
              </a:rPr>
              <a:t>Virtual Iron</a:t>
            </a:r>
          </a:p>
          <a:p>
            <a:pPr lvl="2" indent="-168275" defTabSz="457200">
              <a:lnSpc>
                <a:spcPct val="93000"/>
              </a:lnSpc>
              <a:spcBef>
                <a:spcPts val="688"/>
              </a:spcBef>
              <a:spcAft>
                <a:spcPts val="413"/>
              </a:spcAft>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400">
                <a:solidFill>
                  <a:srgbClr val="000000"/>
                </a:solidFill>
                <a:cs typeface="Arial" charset="0"/>
              </a:rPr>
              <a:t>Sun (VirtualBox, xVM Server, and xVM OpsCenter)</a:t>
            </a:r>
          </a:p>
          <a:p>
            <a:pPr marL="619125" lvl="1" indent="-228600" defTabSz="457200">
              <a:lnSpc>
                <a:spcPct val="93000"/>
              </a:lnSpc>
              <a:spcBef>
                <a:spcPts val="688"/>
              </a:spcBef>
              <a:spcAft>
                <a:spcPts val="413"/>
              </a:spcAft>
              <a:buClr>
                <a:srgbClr val="2DB6B3"/>
              </a:buClr>
              <a:buSzPct val="100000"/>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1400">
                <a:solidFill>
                  <a:srgbClr val="000000"/>
                </a:solidFill>
                <a:cs typeface="Arial" charset="0"/>
              </a:rPr>
              <a:t>Management offerings continue to expand rapidly</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p:cNvSpPr>
          <p:nvPr>
            <p:ph type="title"/>
          </p:nvPr>
        </p:nvSpPr>
        <p:spPr/>
        <p:txBody>
          <a:bodyPr/>
          <a:lstStyle/>
          <a:p>
            <a:r>
              <a:rPr lang="nl-BE" smtClean="0">
                <a:solidFill>
                  <a:srgbClr val="10253F"/>
                </a:solidFill>
              </a:rPr>
              <a:t>Virtualization is widespread ...</a:t>
            </a:r>
            <a:endParaRPr lang="en-US" smtClean="0">
              <a:solidFill>
                <a:srgbClr val="10253F"/>
              </a:solidFill>
            </a:endParaRPr>
          </a:p>
        </p:txBody>
      </p:sp>
      <p:sp>
        <p:nvSpPr>
          <p:cNvPr id="40962" name="Rectangle 3"/>
          <p:cNvSpPr>
            <a:spLocks noGrp="1"/>
          </p:cNvSpPr>
          <p:nvPr>
            <p:ph type="body" idx="1"/>
          </p:nvPr>
        </p:nvSpPr>
        <p:spPr/>
        <p:txBody>
          <a:bodyPr/>
          <a:lstStyle/>
          <a:p>
            <a:r>
              <a:rPr lang="nl-BE" smtClean="0">
                <a:solidFill>
                  <a:srgbClr val="10253F"/>
                </a:solidFill>
              </a:rPr>
              <a:t>Virtualization is now on every layer:</a:t>
            </a:r>
          </a:p>
          <a:p>
            <a:pPr lvl="1"/>
            <a:r>
              <a:rPr lang="nl-BE" smtClean="0">
                <a:solidFill>
                  <a:srgbClr val="10253F"/>
                </a:solidFill>
              </a:rPr>
              <a:t>Servers </a:t>
            </a:r>
          </a:p>
          <a:p>
            <a:pPr lvl="1"/>
            <a:r>
              <a:rPr lang="nl-BE" smtClean="0">
                <a:solidFill>
                  <a:srgbClr val="10253F"/>
                </a:solidFill>
              </a:rPr>
              <a:t>Storage</a:t>
            </a:r>
          </a:p>
          <a:p>
            <a:pPr lvl="1"/>
            <a:r>
              <a:rPr lang="nl-BE" smtClean="0">
                <a:solidFill>
                  <a:srgbClr val="10253F"/>
                </a:solidFill>
              </a:rPr>
              <a:t>Network</a:t>
            </a:r>
          </a:p>
          <a:p>
            <a:pPr lvl="1"/>
            <a:r>
              <a:rPr lang="nl-BE" smtClean="0">
                <a:solidFill>
                  <a:srgbClr val="10253F"/>
                </a:solidFill>
              </a:rPr>
              <a:t>Desktop</a:t>
            </a:r>
          </a:p>
          <a:p>
            <a:pPr lvl="1"/>
            <a:r>
              <a:rPr lang="nl-BE" smtClean="0">
                <a:solidFill>
                  <a:srgbClr val="10253F"/>
                </a:solidFill>
              </a:rPr>
              <a:t>Applications</a:t>
            </a:r>
            <a:endParaRPr lang="en-US" smtClean="0">
              <a:solidFill>
                <a:srgbClr val="10253F"/>
              </a:solidFill>
            </a:endParaRPr>
          </a:p>
        </p:txBody>
      </p:sp>
      <p:pic>
        <p:nvPicPr>
          <p:cNvPr id="40964" name="Picture 4" descr="x3650"/>
          <p:cNvPicPr>
            <a:picLocks noChangeAspect="1" noChangeArrowheads="1"/>
          </p:cNvPicPr>
          <p:nvPr/>
        </p:nvPicPr>
        <p:blipFill>
          <a:blip r:embed="rId2"/>
          <a:srcRect/>
          <a:stretch>
            <a:fillRect/>
          </a:stretch>
        </p:blipFill>
        <p:spPr bwMode="auto">
          <a:xfrm>
            <a:off x="6877050" y="1773238"/>
            <a:ext cx="1944688" cy="1127125"/>
          </a:xfrm>
          <a:prstGeom prst="rect">
            <a:avLst/>
          </a:prstGeom>
          <a:noFill/>
        </p:spPr>
      </p:pic>
      <p:pic>
        <p:nvPicPr>
          <p:cNvPr id="40965" name="Picture 5" descr="SVC_8A4"/>
          <p:cNvPicPr>
            <a:picLocks noChangeAspect="1" noChangeArrowheads="1"/>
          </p:cNvPicPr>
          <p:nvPr/>
        </p:nvPicPr>
        <p:blipFill>
          <a:blip r:embed="rId3"/>
          <a:srcRect/>
          <a:stretch>
            <a:fillRect/>
          </a:stretch>
        </p:blipFill>
        <p:spPr bwMode="auto">
          <a:xfrm>
            <a:off x="6948488" y="2636838"/>
            <a:ext cx="1800225" cy="604837"/>
          </a:xfrm>
          <a:prstGeom prst="rect">
            <a:avLst/>
          </a:prstGeom>
          <a:noFill/>
        </p:spPr>
      </p:pic>
      <p:pic>
        <p:nvPicPr>
          <p:cNvPr id="40982" name="Picture 22"/>
          <p:cNvPicPr>
            <a:picLocks noChangeAspect="1" noChangeArrowheads="1"/>
          </p:cNvPicPr>
          <p:nvPr/>
        </p:nvPicPr>
        <p:blipFill>
          <a:blip r:embed="rId4"/>
          <a:srcRect/>
          <a:stretch>
            <a:fillRect/>
          </a:stretch>
        </p:blipFill>
        <p:spPr bwMode="auto">
          <a:xfrm>
            <a:off x="7242175" y="3230563"/>
            <a:ext cx="1146175" cy="846137"/>
          </a:xfrm>
          <a:prstGeom prst="rect">
            <a:avLst/>
          </a:prstGeom>
          <a:noFill/>
          <a:ln w="9525">
            <a:noFill/>
            <a:miter lim="800000"/>
            <a:headEnd/>
            <a:tailEnd/>
          </a:ln>
          <a:effectLst/>
        </p:spPr>
      </p:pic>
      <p:pic>
        <p:nvPicPr>
          <p:cNvPr id="48" name="Picture 47" descr="ICON_VM_detail_flat_R2_Q408.png"/>
          <p:cNvPicPr>
            <a:picLocks noChangeAspect="1"/>
          </p:cNvPicPr>
          <p:nvPr/>
        </p:nvPicPr>
        <p:blipFill>
          <a:blip r:embed="rId5"/>
          <a:srcRect/>
          <a:stretch>
            <a:fillRect/>
          </a:stretch>
        </p:blipFill>
        <p:spPr bwMode="auto">
          <a:xfrm>
            <a:off x="7524750" y="4076700"/>
            <a:ext cx="642938" cy="642938"/>
          </a:xfrm>
          <a:prstGeom prst="rect">
            <a:avLst/>
          </a:prstGeom>
          <a:noFill/>
          <a:ln w="9525">
            <a:noFill/>
            <a:miter lim="800000"/>
            <a:headEnd/>
            <a:tailEnd/>
          </a:ln>
          <a:effectLst>
            <a:outerShdw blurRad="50800" dist="38100" dir="8100000" algn="tr" rotWithShape="0">
              <a:prstClr val="black">
                <a:alpha val="40000"/>
              </a:prstClr>
            </a:outerShdw>
          </a:effectLst>
        </p:spPr>
      </p:pic>
      <p:pic>
        <p:nvPicPr>
          <p:cNvPr id="64" name="Picture 158" descr="ICON_VM_ThinApp_only_R2_condensed_Q308"/>
          <p:cNvPicPr>
            <a:picLocks noChangeAspect="1" noChangeArrowheads="1"/>
          </p:cNvPicPr>
          <p:nvPr/>
        </p:nvPicPr>
        <p:blipFill>
          <a:blip r:embed="rId6"/>
          <a:srcRect/>
          <a:stretch>
            <a:fillRect/>
          </a:stretch>
        </p:blipFill>
        <p:spPr bwMode="auto">
          <a:xfrm>
            <a:off x="7380288" y="4797425"/>
            <a:ext cx="863600" cy="666750"/>
          </a:xfrm>
          <a:prstGeom prst="rect">
            <a:avLst/>
          </a:prstGeom>
          <a:noFill/>
          <a:ln w="9525">
            <a:noFill/>
            <a:miter lim="800000"/>
            <a:headEnd/>
            <a:tailEnd/>
          </a:ln>
        </p:spPr>
      </p:pic>
      <p:pic>
        <p:nvPicPr>
          <p:cNvPr id="40985" name="Picture 25" descr="Excel2007Logo"/>
          <p:cNvPicPr>
            <a:picLocks noChangeAspect="1" noChangeArrowheads="1"/>
          </p:cNvPicPr>
          <p:nvPr/>
        </p:nvPicPr>
        <p:blipFill>
          <a:blip r:embed="rId7"/>
          <a:srcRect/>
          <a:stretch>
            <a:fillRect/>
          </a:stretch>
        </p:blipFill>
        <p:spPr bwMode="auto">
          <a:xfrm>
            <a:off x="7596188" y="4802188"/>
            <a:ext cx="498475" cy="4984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 calcmode="lin" valueType="num">
                                      <p:cBhvr additive="base">
                                        <p:cTn id="7" dur="1000" fill="hold"/>
                                        <p:tgtEl>
                                          <p:spTgt spid="40962">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4096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4000"/>
                                  </p:stCondLst>
                                  <p:childTnLst>
                                    <p:set>
                                      <p:cBhvr>
                                        <p:cTn id="12" dur="1" fill="hold">
                                          <p:stCondLst>
                                            <p:cond delay="0"/>
                                          </p:stCondLst>
                                        </p:cTn>
                                        <p:tgtEl>
                                          <p:spTgt spid="40962">
                                            <p:txEl>
                                              <p:pRg st="1" end="1"/>
                                            </p:txEl>
                                          </p:spTgt>
                                        </p:tgtEl>
                                        <p:attrNameLst>
                                          <p:attrName>style.visibility</p:attrName>
                                        </p:attrNameLst>
                                      </p:cBhvr>
                                      <p:to>
                                        <p:strVal val="visible"/>
                                      </p:to>
                                    </p:set>
                                    <p:anim calcmode="lin" valueType="num">
                                      <p:cBhvr additive="base">
                                        <p:cTn id="13" dur="1000" fill="hold"/>
                                        <p:tgtEl>
                                          <p:spTgt spid="40962">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40962">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0"/>
                            </p:stCondLst>
                            <p:childTnLst>
                              <p:par>
                                <p:cTn id="16" presetID="2" presetClass="entr" presetSubtype="2" fill="hold" nodeType="afterEffect">
                                  <p:stCondLst>
                                    <p:cond delay="0"/>
                                  </p:stCondLst>
                                  <p:childTnLst>
                                    <p:set>
                                      <p:cBhvr>
                                        <p:cTn id="17" dur="1" fill="hold">
                                          <p:stCondLst>
                                            <p:cond delay="0"/>
                                          </p:stCondLst>
                                        </p:cTn>
                                        <p:tgtEl>
                                          <p:spTgt spid="40964"/>
                                        </p:tgtEl>
                                        <p:attrNameLst>
                                          <p:attrName>style.visibility</p:attrName>
                                        </p:attrNameLst>
                                      </p:cBhvr>
                                      <p:to>
                                        <p:strVal val="visible"/>
                                      </p:to>
                                    </p:set>
                                    <p:anim calcmode="lin" valueType="num">
                                      <p:cBhvr additive="base">
                                        <p:cTn id="18" dur="500" fill="hold"/>
                                        <p:tgtEl>
                                          <p:spTgt spid="40964"/>
                                        </p:tgtEl>
                                        <p:attrNameLst>
                                          <p:attrName>ppt_x</p:attrName>
                                        </p:attrNameLst>
                                      </p:cBhvr>
                                      <p:tavLst>
                                        <p:tav tm="0">
                                          <p:val>
                                            <p:strVal val="1+#ppt_w/2"/>
                                          </p:val>
                                        </p:tav>
                                        <p:tav tm="100000">
                                          <p:val>
                                            <p:strVal val="#ppt_x"/>
                                          </p:val>
                                        </p:tav>
                                      </p:tavLst>
                                    </p:anim>
                                    <p:anim calcmode="lin" valueType="num">
                                      <p:cBhvr additive="base">
                                        <p:cTn id="19" dur="500" fill="hold"/>
                                        <p:tgtEl>
                                          <p:spTgt spid="4096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5000"/>
                                  </p:stCondLst>
                                  <p:childTnLst>
                                    <p:set>
                                      <p:cBhvr>
                                        <p:cTn id="23" dur="1" fill="hold">
                                          <p:stCondLst>
                                            <p:cond delay="0"/>
                                          </p:stCondLst>
                                        </p:cTn>
                                        <p:tgtEl>
                                          <p:spTgt spid="40962">
                                            <p:txEl>
                                              <p:pRg st="2" end="2"/>
                                            </p:txEl>
                                          </p:spTgt>
                                        </p:tgtEl>
                                        <p:attrNameLst>
                                          <p:attrName>style.visibility</p:attrName>
                                        </p:attrNameLst>
                                      </p:cBhvr>
                                      <p:to>
                                        <p:strVal val="visible"/>
                                      </p:to>
                                    </p:set>
                                    <p:anim calcmode="lin" valueType="num">
                                      <p:cBhvr additive="base">
                                        <p:cTn id="24" dur="1000" fill="hold"/>
                                        <p:tgtEl>
                                          <p:spTgt spid="40962">
                                            <p:txEl>
                                              <p:pRg st="2" end="2"/>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40962">
                                            <p:txEl>
                                              <p:pRg st="2" end="2"/>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0"/>
                                  </p:stCondLst>
                                  <p:childTnLst>
                                    <p:set>
                                      <p:cBhvr>
                                        <p:cTn id="27" dur="1" fill="hold">
                                          <p:stCondLst>
                                            <p:cond delay="0"/>
                                          </p:stCondLst>
                                        </p:cTn>
                                        <p:tgtEl>
                                          <p:spTgt spid="40965"/>
                                        </p:tgtEl>
                                        <p:attrNameLst>
                                          <p:attrName>style.visibility</p:attrName>
                                        </p:attrNameLst>
                                      </p:cBhvr>
                                      <p:to>
                                        <p:strVal val="visible"/>
                                      </p:to>
                                    </p:set>
                                    <p:anim calcmode="lin" valueType="num">
                                      <p:cBhvr additive="base">
                                        <p:cTn id="28" dur="500" fill="hold"/>
                                        <p:tgtEl>
                                          <p:spTgt spid="40965"/>
                                        </p:tgtEl>
                                        <p:attrNameLst>
                                          <p:attrName>ppt_x</p:attrName>
                                        </p:attrNameLst>
                                      </p:cBhvr>
                                      <p:tavLst>
                                        <p:tav tm="0">
                                          <p:val>
                                            <p:strVal val="1+#ppt_w/2"/>
                                          </p:val>
                                        </p:tav>
                                        <p:tav tm="100000">
                                          <p:val>
                                            <p:strVal val="#ppt_x"/>
                                          </p:val>
                                        </p:tav>
                                      </p:tavLst>
                                    </p:anim>
                                    <p:anim calcmode="lin" valueType="num">
                                      <p:cBhvr additive="base">
                                        <p:cTn id="29" dur="500" fill="hold"/>
                                        <p:tgtEl>
                                          <p:spTgt spid="4096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5000"/>
                                  </p:stCondLst>
                                  <p:childTnLst>
                                    <p:set>
                                      <p:cBhvr>
                                        <p:cTn id="33" dur="1" fill="hold">
                                          <p:stCondLst>
                                            <p:cond delay="0"/>
                                          </p:stCondLst>
                                        </p:cTn>
                                        <p:tgtEl>
                                          <p:spTgt spid="40962">
                                            <p:txEl>
                                              <p:pRg st="3" end="3"/>
                                            </p:txEl>
                                          </p:spTgt>
                                        </p:tgtEl>
                                        <p:attrNameLst>
                                          <p:attrName>style.visibility</p:attrName>
                                        </p:attrNameLst>
                                      </p:cBhvr>
                                      <p:to>
                                        <p:strVal val="visible"/>
                                      </p:to>
                                    </p:set>
                                    <p:anim calcmode="lin" valueType="num">
                                      <p:cBhvr additive="base">
                                        <p:cTn id="34" dur="1000" fill="hold"/>
                                        <p:tgtEl>
                                          <p:spTgt spid="40962">
                                            <p:txEl>
                                              <p:pRg st="3" end="3"/>
                                            </p:txEl>
                                          </p:spTgt>
                                        </p:tgtEl>
                                        <p:attrNameLst>
                                          <p:attrName>ppt_x</p:attrName>
                                        </p:attrNameLst>
                                      </p:cBhvr>
                                      <p:tavLst>
                                        <p:tav tm="0">
                                          <p:val>
                                            <p:strVal val="0-#ppt_w/2"/>
                                          </p:val>
                                        </p:tav>
                                        <p:tav tm="100000">
                                          <p:val>
                                            <p:strVal val="#ppt_x"/>
                                          </p:val>
                                        </p:tav>
                                      </p:tavLst>
                                    </p:anim>
                                    <p:anim calcmode="lin" valueType="num">
                                      <p:cBhvr additive="base">
                                        <p:cTn id="35" dur="1000" fill="hold"/>
                                        <p:tgtEl>
                                          <p:spTgt spid="40962">
                                            <p:txEl>
                                              <p:pRg st="3" end="3"/>
                                            </p:txEl>
                                          </p:spTgt>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5000"/>
                                  </p:stCondLst>
                                  <p:childTnLst>
                                    <p:set>
                                      <p:cBhvr>
                                        <p:cTn id="37" dur="1" fill="hold">
                                          <p:stCondLst>
                                            <p:cond delay="0"/>
                                          </p:stCondLst>
                                        </p:cTn>
                                        <p:tgtEl>
                                          <p:spTgt spid="40982"/>
                                        </p:tgtEl>
                                        <p:attrNameLst>
                                          <p:attrName>style.visibility</p:attrName>
                                        </p:attrNameLst>
                                      </p:cBhvr>
                                      <p:to>
                                        <p:strVal val="visible"/>
                                      </p:to>
                                    </p:set>
                                    <p:anim calcmode="lin" valueType="num">
                                      <p:cBhvr additive="base">
                                        <p:cTn id="38" dur="500" fill="hold"/>
                                        <p:tgtEl>
                                          <p:spTgt spid="40982"/>
                                        </p:tgtEl>
                                        <p:attrNameLst>
                                          <p:attrName>ppt_x</p:attrName>
                                        </p:attrNameLst>
                                      </p:cBhvr>
                                      <p:tavLst>
                                        <p:tav tm="0">
                                          <p:val>
                                            <p:strVal val="1+#ppt_w/2"/>
                                          </p:val>
                                        </p:tav>
                                        <p:tav tm="100000">
                                          <p:val>
                                            <p:strVal val="#ppt_x"/>
                                          </p:val>
                                        </p:tav>
                                      </p:tavLst>
                                    </p:anim>
                                    <p:anim calcmode="lin" valueType="num">
                                      <p:cBhvr additive="base">
                                        <p:cTn id="39" dur="500" fill="hold"/>
                                        <p:tgtEl>
                                          <p:spTgt spid="40982"/>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5000"/>
                                  </p:stCondLst>
                                  <p:childTnLst>
                                    <p:set>
                                      <p:cBhvr>
                                        <p:cTn id="43" dur="1" fill="hold">
                                          <p:stCondLst>
                                            <p:cond delay="0"/>
                                          </p:stCondLst>
                                        </p:cTn>
                                        <p:tgtEl>
                                          <p:spTgt spid="40962">
                                            <p:txEl>
                                              <p:pRg st="4" end="4"/>
                                            </p:txEl>
                                          </p:spTgt>
                                        </p:tgtEl>
                                        <p:attrNameLst>
                                          <p:attrName>style.visibility</p:attrName>
                                        </p:attrNameLst>
                                      </p:cBhvr>
                                      <p:to>
                                        <p:strVal val="visible"/>
                                      </p:to>
                                    </p:set>
                                    <p:anim calcmode="lin" valueType="num">
                                      <p:cBhvr additive="base">
                                        <p:cTn id="44" dur="1000" fill="hold"/>
                                        <p:tgtEl>
                                          <p:spTgt spid="40962">
                                            <p:txEl>
                                              <p:pRg st="4" end="4"/>
                                            </p:txEl>
                                          </p:spTgt>
                                        </p:tgtEl>
                                        <p:attrNameLst>
                                          <p:attrName>ppt_x</p:attrName>
                                        </p:attrNameLst>
                                      </p:cBhvr>
                                      <p:tavLst>
                                        <p:tav tm="0">
                                          <p:val>
                                            <p:strVal val="0-#ppt_w/2"/>
                                          </p:val>
                                        </p:tav>
                                        <p:tav tm="100000">
                                          <p:val>
                                            <p:strVal val="#ppt_x"/>
                                          </p:val>
                                        </p:tav>
                                      </p:tavLst>
                                    </p:anim>
                                    <p:anim calcmode="lin" valueType="num">
                                      <p:cBhvr additive="base">
                                        <p:cTn id="45" dur="1000" fill="hold"/>
                                        <p:tgtEl>
                                          <p:spTgt spid="40962">
                                            <p:txEl>
                                              <p:pRg st="4" end="4"/>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5000"/>
                                  </p:stCondLst>
                                  <p:childTnLst>
                                    <p:set>
                                      <p:cBhvr>
                                        <p:cTn id="47" dur="1" fill="hold">
                                          <p:stCondLst>
                                            <p:cond delay="0"/>
                                          </p:stCondLst>
                                        </p:cTn>
                                        <p:tgtEl>
                                          <p:spTgt spid="48"/>
                                        </p:tgtEl>
                                        <p:attrNameLst>
                                          <p:attrName>style.visibility</p:attrName>
                                        </p:attrNameLst>
                                      </p:cBhvr>
                                      <p:to>
                                        <p:strVal val="visible"/>
                                      </p:to>
                                    </p:set>
                                    <p:anim calcmode="lin" valueType="num">
                                      <p:cBhvr additive="base">
                                        <p:cTn id="48" dur="500" fill="hold"/>
                                        <p:tgtEl>
                                          <p:spTgt spid="48"/>
                                        </p:tgtEl>
                                        <p:attrNameLst>
                                          <p:attrName>ppt_x</p:attrName>
                                        </p:attrNameLst>
                                      </p:cBhvr>
                                      <p:tavLst>
                                        <p:tav tm="0">
                                          <p:val>
                                            <p:strVal val="1+#ppt_w/2"/>
                                          </p:val>
                                        </p:tav>
                                        <p:tav tm="100000">
                                          <p:val>
                                            <p:strVal val="#ppt_x"/>
                                          </p:val>
                                        </p:tav>
                                      </p:tavLst>
                                    </p:anim>
                                    <p:anim calcmode="lin" valueType="num">
                                      <p:cBhvr additive="base">
                                        <p:cTn id="49"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5000"/>
                                  </p:stCondLst>
                                  <p:childTnLst>
                                    <p:set>
                                      <p:cBhvr>
                                        <p:cTn id="53" dur="1" fill="hold">
                                          <p:stCondLst>
                                            <p:cond delay="0"/>
                                          </p:stCondLst>
                                        </p:cTn>
                                        <p:tgtEl>
                                          <p:spTgt spid="40962">
                                            <p:txEl>
                                              <p:pRg st="5" end="5"/>
                                            </p:txEl>
                                          </p:spTgt>
                                        </p:tgtEl>
                                        <p:attrNameLst>
                                          <p:attrName>style.visibility</p:attrName>
                                        </p:attrNameLst>
                                      </p:cBhvr>
                                      <p:to>
                                        <p:strVal val="visible"/>
                                      </p:to>
                                    </p:set>
                                    <p:anim calcmode="lin" valueType="num">
                                      <p:cBhvr additive="base">
                                        <p:cTn id="54" dur="1000" fill="hold"/>
                                        <p:tgtEl>
                                          <p:spTgt spid="40962">
                                            <p:txEl>
                                              <p:pRg st="5" end="5"/>
                                            </p:txEl>
                                          </p:spTgt>
                                        </p:tgtEl>
                                        <p:attrNameLst>
                                          <p:attrName>ppt_x</p:attrName>
                                        </p:attrNameLst>
                                      </p:cBhvr>
                                      <p:tavLst>
                                        <p:tav tm="0">
                                          <p:val>
                                            <p:strVal val="0-#ppt_w/2"/>
                                          </p:val>
                                        </p:tav>
                                        <p:tav tm="100000">
                                          <p:val>
                                            <p:strVal val="#ppt_x"/>
                                          </p:val>
                                        </p:tav>
                                      </p:tavLst>
                                    </p:anim>
                                    <p:anim calcmode="lin" valueType="num">
                                      <p:cBhvr additive="base">
                                        <p:cTn id="55" dur="1000" fill="hold"/>
                                        <p:tgtEl>
                                          <p:spTgt spid="40962">
                                            <p:txEl>
                                              <p:pRg st="5" end="5"/>
                                            </p:txEl>
                                          </p:spTgt>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5000"/>
                                  </p:stCondLst>
                                  <p:childTnLst>
                                    <p:set>
                                      <p:cBhvr>
                                        <p:cTn id="57" dur="1" fill="hold">
                                          <p:stCondLst>
                                            <p:cond delay="0"/>
                                          </p:stCondLst>
                                        </p:cTn>
                                        <p:tgtEl>
                                          <p:spTgt spid="64"/>
                                        </p:tgtEl>
                                        <p:attrNameLst>
                                          <p:attrName>style.visibility</p:attrName>
                                        </p:attrNameLst>
                                      </p:cBhvr>
                                      <p:to>
                                        <p:strVal val="visible"/>
                                      </p:to>
                                    </p:set>
                                    <p:anim calcmode="lin" valueType="num">
                                      <p:cBhvr additive="base">
                                        <p:cTn id="58" dur="500" fill="hold"/>
                                        <p:tgtEl>
                                          <p:spTgt spid="64"/>
                                        </p:tgtEl>
                                        <p:attrNameLst>
                                          <p:attrName>ppt_x</p:attrName>
                                        </p:attrNameLst>
                                      </p:cBhvr>
                                      <p:tavLst>
                                        <p:tav tm="0">
                                          <p:val>
                                            <p:strVal val="1+#ppt_w/2"/>
                                          </p:val>
                                        </p:tav>
                                        <p:tav tm="100000">
                                          <p:val>
                                            <p:strVal val="#ppt_x"/>
                                          </p:val>
                                        </p:tav>
                                      </p:tavLst>
                                    </p:anim>
                                    <p:anim calcmode="lin" valueType="num">
                                      <p:cBhvr additive="base">
                                        <p:cTn id="59" dur="500" fill="hold"/>
                                        <p:tgtEl>
                                          <p:spTgt spid="64"/>
                                        </p:tgtEl>
                                        <p:attrNameLst>
                                          <p:attrName>ppt_y</p:attrName>
                                        </p:attrNameLst>
                                      </p:cBhvr>
                                      <p:tavLst>
                                        <p:tav tm="0">
                                          <p:val>
                                            <p:strVal val="#ppt_y"/>
                                          </p:val>
                                        </p:tav>
                                        <p:tav tm="100000">
                                          <p:val>
                                            <p:strVal val="#ppt_y"/>
                                          </p:val>
                                        </p:tav>
                                      </p:tavLst>
                                    </p:anim>
                                  </p:childTnLst>
                                </p:cTn>
                              </p:par>
                            </p:childTnLst>
                          </p:cTn>
                        </p:par>
                        <p:par>
                          <p:cTn id="60" fill="hold">
                            <p:stCondLst>
                              <p:cond delay="6000"/>
                            </p:stCondLst>
                            <p:childTnLst>
                              <p:par>
                                <p:cTn id="61" presetID="2" presetClass="entr" presetSubtype="2" fill="hold" nodeType="afterEffect">
                                  <p:stCondLst>
                                    <p:cond delay="0"/>
                                  </p:stCondLst>
                                  <p:childTnLst>
                                    <p:set>
                                      <p:cBhvr>
                                        <p:cTn id="62" dur="1" fill="hold">
                                          <p:stCondLst>
                                            <p:cond delay="0"/>
                                          </p:stCondLst>
                                        </p:cTn>
                                        <p:tgtEl>
                                          <p:spTgt spid="40985"/>
                                        </p:tgtEl>
                                        <p:attrNameLst>
                                          <p:attrName>style.visibility</p:attrName>
                                        </p:attrNameLst>
                                      </p:cBhvr>
                                      <p:to>
                                        <p:strVal val="visible"/>
                                      </p:to>
                                    </p:set>
                                    <p:anim calcmode="lin" valueType="num">
                                      <p:cBhvr additive="base">
                                        <p:cTn id="63" dur="500" fill="hold"/>
                                        <p:tgtEl>
                                          <p:spTgt spid="40985"/>
                                        </p:tgtEl>
                                        <p:attrNameLst>
                                          <p:attrName>ppt_x</p:attrName>
                                        </p:attrNameLst>
                                      </p:cBhvr>
                                      <p:tavLst>
                                        <p:tav tm="0">
                                          <p:val>
                                            <p:strVal val="1+#ppt_w/2"/>
                                          </p:val>
                                        </p:tav>
                                        <p:tav tm="100000">
                                          <p:val>
                                            <p:strVal val="#ppt_x"/>
                                          </p:val>
                                        </p:tav>
                                      </p:tavLst>
                                    </p:anim>
                                    <p:anim calcmode="lin" valueType="num">
                                      <p:cBhvr additive="base">
                                        <p:cTn id="64" dur="500" fill="hold"/>
                                        <p:tgtEl>
                                          <p:spTgt spid="409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1" descr="iStock_000001472634Medium.jpg"/>
          <p:cNvPicPr>
            <a:picLocks noChangeAspect="1"/>
          </p:cNvPicPr>
          <p:nvPr/>
        </p:nvPicPr>
        <p:blipFill>
          <a:blip r:embed="rId3"/>
          <a:stretch>
            <a:fillRect/>
          </a:stretch>
        </p:blipFill>
        <p:spPr bwMode="auto">
          <a:xfrm>
            <a:off x="4570413" y="3578044"/>
            <a:ext cx="4297100" cy="2274115"/>
          </a:xfrm>
          <a:prstGeom prst="rect">
            <a:avLst/>
          </a:prstGeom>
          <a:noFill/>
          <a:ln>
            <a:noFill/>
          </a:ln>
          <a:effectLst>
            <a:softEdge rad="127000"/>
          </a:effectLst>
        </p:spPr>
      </p:pic>
      <p:sp>
        <p:nvSpPr>
          <p:cNvPr id="41986" name="Title 18"/>
          <p:cNvSpPr>
            <a:spLocks noGrp="1"/>
          </p:cNvSpPr>
          <p:nvPr>
            <p:ph type="title" idx="4294967295"/>
          </p:nvPr>
        </p:nvSpPr>
        <p:spPr>
          <a:xfrm>
            <a:off x="34925" y="188913"/>
            <a:ext cx="8785225" cy="762000"/>
          </a:xfrm>
        </p:spPr>
        <p:txBody>
          <a:bodyPr lIns="45720" rIns="45720">
            <a:spAutoFit/>
          </a:bodyPr>
          <a:lstStyle/>
          <a:p>
            <a:pPr eaLnBrk="1" hangingPunct="1"/>
            <a:r>
              <a:rPr lang="en-US" smtClean="0"/>
              <a:t>The Problem before virtualization</a:t>
            </a:r>
          </a:p>
        </p:txBody>
      </p:sp>
      <p:sp>
        <p:nvSpPr>
          <p:cNvPr id="41987" name="Content Placeholder 23"/>
          <p:cNvSpPr>
            <a:spLocks noGrp="1"/>
          </p:cNvSpPr>
          <p:nvPr>
            <p:ph idx="4294967295"/>
          </p:nvPr>
        </p:nvSpPr>
        <p:spPr>
          <a:xfrm>
            <a:off x="4800600" y="1143000"/>
            <a:ext cx="3962400" cy="2286000"/>
          </a:xfrm>
        </p:spPr>
        <p:txBody>
          <a:bodyPr/>
          <a:lstStyle/>
          <a:p>
            <a:pPr marL="0" indent="0" eaLnBrk="1" hangingPunct="1"/>
            <a:r>
              <a:rPr lang="en-US" sz="2400" smtClean="0"/>
              <a:t>Overwhelming complexity</a:t>
            </a:r>
          </a:p>
          <a:p>
            <a:pPr marL="0" indent="0" eaLnBrk="1" hangingPunct="1"/>
            <a:r>
              <a:rPr lang="en-US" sz="2400" smtClean="0"/>
              <a:t>&gt;70% of IT budgets just to keep the lights on</a:t>
            </a:r>
          </a:p>
          <a:p>
            <a:pPr marL="0" indent="0" eaLnBrk="1" hangingPunct="1"/>
            <a:r>
              <a:rPr lang="en-US" sz="2400" smtClean="0"/>
              <a:t>&lt;30% of IT budgets goes to innovation and competitive advantage</a:t>
            </a:r>
          </a:p>
        </p:txBody>
      </p:sp>
      <p:pic>
        <p:nvPicPr>
          <p:cNvPr id="41988" name="Picture 14"/>
          <p:cNvPicPr>
            <a:picLocks noChangeAspect="1" noChangeArrowheads="1"/>
          </p:cNvPicPr>
          <p:nvPr/>
        </p:nvPicPr>
        <p:blipFill>
          <a:blip r:embed="rId4"/>
          <a:srcRect/>
          <a:stretch>
            <a:fillRect/>
          </a:stretch>
        </p:blipFill>
        <p:spPr bwMode="auto">
          <a:xfrm>
            <a:off x="323850" y="993775"/>
            <a:ext cx="4279900" cy="4840288"/>
          </a:xfrm>
          <a:prstGeom prst="rect">
            <a:avLst/>
          </a:prstGeom>
          <a:noFill/>
          <a:ln w="9525" algn="ctr">
            <a:noFill/>
            <a:miter lim="800000"/>
            <a:headEnd/>
            <a:tailEnd/>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title" idx="4294967295"/>
          </p:nvPr>
        </p:nvSpPr>
        <p:spPr>
          <a:xfrm>
            <a:off x="457200" y="274638"/>
            <a:ext cx="3963988" cy="1152525"/>
          </a:xfrm>
        </p:spPr>
        <p:txBody>
          <a:bodyPr lIns="45720" rIns="45720">
            <a:spAutoFit/>
          </a:bodyPr>
          <a:lstStyle/>
          <a:p>
            <a:pPr eaLnBrk="1" hangingPunct="1"/>
            <a:r>
              <a:rPr lang="en-US" smtClean="0"/>
              <a:t>The Goal</a:t>
            </a:r>
          </a:p>
        </p:txBody>
      </p:sp>
      <p:pic>
        <p:nvPicPr>
          <p:cNvPr id="44034" name="Picture 21" descr="iStock_000001472634Medium.jpg"/>
          <p:cNvPicPr>
            <a:picLocks noChangeAspect="1"/>
          </p:cNvPicPr>
          <p:nvPr/>
        </p:nvPicPr>
        <p:blipFill>
          <a:blip r:embed="rId3"/>
          <a:srcRect b="23555"/>
          <a:stretch>
            <a:fillRect/>
          </a:stretch>
        </p:blipFill>
        <p:spPr bwMode="auto">
          <a:xfrm>
            <a:off x="228600" y="1346200"/>
            <a:ext cx="8661400" cy="4533900"/>
          </a:xfrm>
          <a:prstGeom prst="rect">
            <a:avLst/>
          </a:prstGeom>
          <a:noFill/>
          <a:ln w="9525">
            <a:noFill/>
            <a:miter lim="800000"/>
            <a:headEnd/>
            <a:tailEnd/>
          </a:ln>
        </p:spPr>
      </p:pic>
      <p:sp>
        <p:nvSpPr>
          <p:cNvPr id="20" name="Rectangle 19"/>
          <p:cNvSpPr/>
          <p:nvPr/>
        </p:nvSpPr>
        <p:spPr bwMode="auto">
          <a:xfrm>
            <a:off x="228600" y="1341438"/>
            <a:ext cx="8661400" cy="4541837"/>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sp>
        <p:nvSpPr>
          <p:cNvPr id="44036" name="Rectangle 15"/>
          <p:cNvSpPr>
            <a:spLocks noChangeArrowheads="1"/>
          </p:cNvSpPr>
          <p:nvPr/>
        </p:nvSpPr>
        <p:spPr bwMode="auto">
          <a:xfrm>
            <a:off x="193675" y="2024063"/>
            <a:ext cx="2527300" cy="3232150"/>
          </a:xfrm>
          <a:prstGeom prst="rect">
            <a:avLst/>
          </a:prstGeom>
          <a:noFill/>
          <a:ln w="9525">
            <a:noFill/>
            <a:miter lim="800000"/>
            <a:headEnd/>
            <a:tailEnd/>
          </a:ln>
        </p:spPr>
        <p:txBody>
          <a:bodyPr anchor="ctr">
            <a:spAutoFit/>
          </a:bodyPr>
          <a:lstStyle/>
          <a:p>
            <a:pPr algn="r"/>
            <a:r>
              <a:rPr lang="en-US" sz="4400" b="1">
                <a:solidFill>
                  <a:srgbClr val="FFFFFF"/>
                </a:solidFill>
                <a:cs typeface="Arial" charset="0"/>
              </a:rPr>
              <a:t>IT</a:t>
            </a:r>
            <a:br>
              <a:rPr lang="en-US" sz="4400" b="1">
                <a:solidFill>
                  <a:srgbClr val="FFFFFF"/>
                </a:solidFill>
                <a:cs typeface="Arial" charset="0"/>
              </a:rPr>
            </a:br>
            <a:r>
              <a:rPr lang="en-US" sz="4400" b="1">
                <a:solidFill>
                  <a:srgbClr val="FFFFFF"/>
                </a:solidFill>
                <a:cs typeface="Arial" charset="0"/>
              </a:rPr>
              <a:t>as a Service</a:t>
            </a:r>
          </a:p>
          <a:p>
            <a:pPr algn="r"/>
            <a:r>
              <a:rPr lang="en-US" sz="2400">
                <a:solidFill>
                  <a:srgbClr val="FFFFFF"/>
                </a:solidFill>
                <a:cs typeface="Arial" charset="0"/>
              </a:rPr>
              <a:t>(Internally or </a:t>
            </a:r>
            <a:br>
              <a:rPr lang="en-US" sz="2400">
                <a:solidFill>
                  <a:srgbClr val="FFFFFF"/>
                </a:solidFill>
                <a:cs typeface="Arial" charset="0"/>
              </a:rPr>
            </a:br>
            <a:r>
              <a:rPr lang="en-US" sz="2400">
                <a:solidFill>
                  <a:srgbClr val="FFFFFF"/>
                </a:solidFill>
                <a:cs typeface="Arial" charset="0"/>
              </a:rPr>
              <a:t>Externally </a:t>
            </a:r>
            <a:br>
              <a:rPr lang="en-US" sz="2400">
                <a:solidFill>
                  <a:srgbClr val="FFFFFF"/>
                </a:solidFill>
                <a:cs typeface="Arial" charset="0"/>
              </a:rPr>
            </a:br>
            <a:r>
              <a:rPr lang="en-US" sz="2400">
                <a:solidFill>
                  <a:srgbClr val="FFFFFF"/>
                </a:solidFill>
                <a:cs typeface="Arial" charset="0"/>
              </a:rPr>
              <a:t>Provisioned) </a:t>
            </a:r>
          </a:p>
        </p:txBody>
      </p:sp>
      <p:cxnSp>
        <p:nvCxnSpPr>
          <p:cNvPr id="23" name="Straight Connector 22"/>
          <p:cNvCxnSpPr/>
          <p:nvPr/>
        </p:nvCxnSpPr>
        <p:spPr>
          <a:xfrm rot="5400000">
            <a:off x="1219200" y="3665538"/>
            <a:ext cx="3179763" cy="1587"/>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038" name="Group 28"/>
          <p:cNvGrpSpPr>
            <a:grpSpLocks/>
          </p:cNvGrpSpPr>
          <p:nvPr/>
        </p:nvGrpSpPr>
        <p:grpSpPr bwMode="auto">
          <a:xfrm>
            <a:off x="3656013" y="2081213"/>
            <a:ext cx="4260850" cy="3170237"/>
            <a:chOff x="4874201" y="2715699"/>
            <a:chExt cx="5677686" cy="3169645"/>
          </a:xfrm>
        </p:grpSpPr>
        <p:grpSp>
          <p:nvGrpSpPr>
            <p:cNvPr id="44039" name="Group 21"/>
            <p:cNvGrpSpPr>
              <a:grpSpLocks/>
            </p:cNvGrpSpPr>
            <p:nvPr/>
          </p:nvGrpSpPr>
          <p:grpSpPr bwMode="auto">
            <a:xfrm>
              <a:off x="4874201" y="2715699"/>
              <a:ext cx="5677686" cy="907993"/>
              <a:chOff x="4136870" y="2631548"/>
              <a:chExt cx="7152347" cy="1143826"/>
            </a:xfrm>
          </p:grpSpPr>
          <p:sp>
            <p:nvSpPr>
              <p:cNvPr id="44046" name="Rectangle 17"/>
              <p:cNvSpPr>
                <a:spLocks noChangeArrowheads="1"/>
              </p:cNvSpPr>
              <p:nvPr/>
            </p:nvSpPr>
            <p:spPr bwMode="auto">
              <a:xfrm>
                <a:off x="5196392" y="2806086"/>
                <a:ext cx="6092825" cy="969288"/>
              </a:xfrm>
              <a:prstGeom prst="rect">
                <a:avLst/>
              </a:prstGeom>
              <a:noFill/>
              <a:ln w="9525">
                <a:noFill/>
                <a:miter lim="800000"/>
                <a:headEnd/>
                <a:tailEnd/>
              </a:ln>
            </p:spPr>
            <p:txBody>
              <a:bodyPr>
                <a:spAutoFit/>
              </a:bodyPr>
              <a:lstStyle/>
              <a:p>
                <a:r>
                  <a:rPr lang="en-US" sz="4400">
                    <a:solidFill>
                      <a:srgbClr val="FFFFFF"/>
                    </a:solidFill>
                    <a:cs typeface="Arial" charset="0"/>
                  </a:rPr>
                  <a:t>Efficiency</a:t>
                </a:r>
                <a:endParaRPr lang="en-US" sz="2000">
                  <a:solidFill>
                    <a:srgbClr val="FFFFFF"/>
                  </a:solidFill>
                  <a:cs typeface="Arial" charset="0"/>
                </a:endParaRPr>
              </a:p>
            </p:txBody>
          </p:sp>
          <p:pic>
            <p:nvPicPr>
              <p:cNvPr id="44047" name="Picture 212" descr="ICON_CheckMark_Q308"/>
              <p:cNvPicPr>
                <a:picLocks noChangeAspect="1" noChangeArrowheads="1"/>
              </p:cNvPicPr>
              <p:nvPr/>
            </p:nvPicPr>
            <p:blipFill>
              <a:blip r:embed="rId4"/>
              <a:srcRect/>
              <a:stretch>
                <a:fillRect/>
              </a:stretch>
            </p:blipFill>
            <p:spPr bwMode="auto">
              <a:xfrm>
                <a:off x="4136870" y="2631548"/>
                <a:ext cx="1422030" cy="938213"/>
              </a:xfrm>
              <a:prstGeom prst="rect">
                <a:avLst/>
              </a:prstGeom>
              <a:noFill/>
              <a:ln w="9525">
                <a:noFill/>
                <a:miter lim="800000"/>
                <a:headEnd/>
                <a:tailEnd/>
              </a:ln>
            </p:spPr>
          </p:pic>
        </p:grpSp>
        <p:grpSp>
          <p:nvGrpSpPr>
            <p:cNvPr id="44040" name="Group 22"/>
            <p:cNvGrpSpPr>
              <a:grpSpLocks/>
            </p:cNvGrpSpPr>
            <p:nvPr/>
          </p:nvGrpSpPr>
          <p:grpSpPr bwMode="auto">
            <a:xfrm>
              <a:off x="4874201" y="3846525"/>
              <a:ext cx="5677686" cy="907993"/>
              <a:chOff x="4136870" y="2631548"/>
              <a:chExt cx="7152347" cy="1143826"/>
            </a:xfrm>
          </p:grpSpPr>
          <p:sp>
            <p:nvSpPr>
              <p:cNvPr id="44044" name="Rectangle 23"/>
              <p:cNvSpPr>
                <a:spLocks noChangeArrowheads="1"/>
              </p:cNvSpPr>
              <p:nvPr/>
            </p:nvSpPr>
            <p:spPr bwMode="auto">
              <a:xfrm>
                <a:off x="5196392" y="2806086"/>
                <a:ext cx="6092825" cy="969288"/>
              </a:xfrm>
              <a:prstGeom prst="rect">
                <a:avLst/>
              </a:prstGeom>
              <a:noFill/>
              <a:ln w="9525">
                <a:noFill/>
                <a:miter lim="800000"/>
                <a:headEnd/>
                <a:tailEnd/>
              </a:ln>
            </p:spPr>
            <p:txBody>
              <a:bodyPr>
                <a:spAutoFit/>
              </a:bodyPr>
              <a:lstStyle/>
              <a:p>
                <a:r>
                  <a:rPr lang="en-US" sz="4400">
                    <a:solidFill>
                      <a:srgbClr val="FFFFFF"/>
                    </a:solidFill>
                    <a:cs typeface="Arial" charset="0"/>
                  </a:rPr>
                  <a:t>Control</a:t>
                </a:r>
              </a:p>
            </p:txBody>
          </p:sp>
          <p:pic>
            <p:nvPicPr>
              <p:cNvPr id="44045" name="Picture 212" descr="ICON_CheckMark_Q308"/>
              <p:cNvPicPr>
                <a:picLocks noChangeAspect="1" noChangeArrowheads="1"/>
              </p:cNvPicPr>
              <p:nvPr/>
            </p:nvPicPr>
            <p:blipFill>
              <a:blip r:embed="rId4"/>
              <a:srcRect/>
              <a:stretch>
                <a:fillRect/>
              </a:stretch>
            </p:blipFill>
            <p:spPr bwMode="auto">
              <a:xfrm>
                <a:off x="4136870" y="2631548"/>
                <a:ext cx="1422030" cy="938213"/>
              </a:xfrm>
              <a:prstGeom prst="rect">
                <a:avLst/>
              </a:prstGeom>
              <a:noFill/>
              <a:ln w="9525">
                <a:noFill/>
                <a:miter lim="800000"/>
                <a:headEnd/>
                <a:tailEnd/>
              </a:ln>
            </p:spPr>
          </p:pic>
        </p:grpSp>
        <p:grpSp>
          <p:nvGrpSpPr>
            <p:cNvPr id="44041" name="Group 25"/>
            <p:cNvGrpSpPr>
              <a:grpSpLocks/>
            </p:cNvGrpSpPr>
            <p:nvPr/>
          </p:nvGrpSpPr>
          <p:grpSpPr bwMode="auto">
            <a:xfrm>
              <a:off x="4874201" y="4977351"/>
              <a:ext cx="5677686" cy="907993"/>
              <a:chOff x="4136870" y="2631548"/>
              <a:chExt cx="7152347" cy="1143826"/>
            </a:xfrm>
          </p:grpSpPr>
          <p:sp>
            <p:nvSpPr>
              <p:cNvPr id="44042" name="Rectangle 26"/>
              <p:cNvSpPr>
                <a:spLocks noChangeArrowheads="1"/>
              </p:cNvSpPr>
              <p:nvPr/>
            </p:nvSpPr>
            <p:spPr bwMode="auto">
              <a:xfrm>
                <a:off x="5196392" y="2806086"/>
                <a:ext cx="6092825" cy="969288"/>
              </a:xfrm>
              <a:prstGeom prst="rect">
                <a:avLst/>
              </a:prstGeom>
              <a:noFill/>
              <a:ln w="9525">
                <a:noFill/>
                <a:miter lim="800000"/>
                <a:headEnd/>
                <a:tailEnd/>
              </a:ln>
            </p:spPr>
            <p:txBody>
              <a:bodyPr>
                <a:spAutoFit/>
              </a:bodyPr>
              <a:lstStyle/>
              <a:p>
                <a:r>
                  <a:rPr lang="en-US" sz="4400">
                    <a:solidFill>
                      <a:srgbClr val="FFFFFF"/>
                    </a:solidFill>
                    <a:cs typeface="Arial" charset="0"/>
                  </a:rPr>
                  <a:t>Choice</a:t>
                </a:r>
              </a:p>
            </p:txBody>
          </p:sp>
          <p:pic>
            <p:nvPicPr>
              <p:cNvPr id="44043" name="Picture 212" descr="ICON_CheckMark_Q308"/>
              <p:cNvPicPr>
                <a:picLocks noChangeAspect="1" noChangeArrowheads="1"/>
              </p:cNvPicPr>
              <p:nvPr/>
            </p:nvPicPr>
            <p:blipFill>
              <a:blip r:embed="rId4"/>
              <a:srcRect/>
              <a:stretch>
                <a:fillRect/>
              </a:stretch>
            </p:blipFill>
            <p:spPr bwMode="auto">
              <a:xfrm>
                <a:off x="4136870" y="2631548"/>
                <a:ext cx="1422030" cy="938213"/>
              </a:xfrm>
              <a:prstGeom prst="rect">
                <a:avLst/>
              </a:prstGeom>
              <a:noFill/>
              <a:ln w="9525">
                <a:noFill/>
                <a:miter lim="800000"/>
                <a:headEnd/>
                <a:tailEnd/>
              </a:ln>
            </p:spPr>
          </p:pic>
        </p:grpSp>
      </p:gr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p:cNvSpPr>
          <p:nvPr>
            <p:ph type="title"/>
          </p:nvPr>
        </p:nvSpPr>
        <p:spPr>
          <a:xfrm>
            <a:off x="323850" y="274638"/>
            <a:ext cx="8686800" cy="1143000"/>
          </a:xfrm>
        </p:spPr>
        <p:txBody>
          <a:bodyPr/>
          <a:lstStyle/>
          <a:p>
            <a:r>
              <a:rPr lang="nl-BE" sz="4000" smtClean="0">
                <a:solidFill>
                  <a:srgbClr val="10253F"/>
                </a:solidFill>
              </a:rPr>
              <a:t>How to measure virtualization impact ? </a:t>
            </a:r>
            <a:endParaRPr lang="en-US" sz="4000" smtClean="0">
              <a:solidFill>
                <a:srgbClr val="10253F"/>
              </a:solidFill>
            </a:endParaRPr>
          </a:p>
        </p:txBody>
      </p:sp>
      <p:sp>
        <p:nvSpPr>
          <p:cNvPr id="46082" name="Rectangle 3"/>
          <p:cNvSpPr>
            <a:spLocks noGrp="1"/>
          </p:cNvSpPr>
          <p:nvPr>
            <p:ph type="body" idx="1"/>
          </p:nvPr>
        </p:nvSpPr>
        <p:spPr/>
        <p:txBody>
          <a:bodyPr/>
          <a:lstStyle/>
          <a:p>
            <a:r>
              <a:rPr lang="nl-BE" smtClean="0">
                <a:solidFill>
                  <a:srgbClr val="10253F"/>
                </a:solidFill>
              </a:rPr>
              <a:t>Have much have you saved ?</a:t>
            </a:r>
          </a:p>
          <a:p>
            <a:pPr lvl="1"/>
            <a:r>
              <a:rPr lang="nl-BE" smtClean="0">
                <a:solidFill>
                  <a:srgbClr val="10253F"/>
                </a:solidFill>
              </a:rPr>
              <a:t>Used less HW</a:t>
            </a:r>
          </a:p>
          <a:p>
            <a:pPr lvl="1"/>
            <a:r>
              <a:rPr lang="nl-BE" smtClean="0">
                <a:solidFill>
                  <a:srgbClr val="10253F"/>
                </a:solidFill>
              </a:rPr>
              <a:t>Used current storage more efficient</a:t>
            </a:r>
          </a:p>
          <a:p>
            <a:pPr lvl="1"/>
            <a:r>
              <a:rPr lang="nl-BE" smtClean="0">
                <a:solidFill>
                  <a:srgbClr val="10253F"/>
                </a:solidFill>
              </a:rPr>
              <a:t>Reduced network complexity</a:t>
            </a:r>
          </a:p>
          <a:p>
            <a:pPr lvl="1"/>
            <a:r>
              <a:rPr lang="nl-BE" smtClean="0">
                <a:solidFill>
                  <a:srgbClr val="10253F"/>
                </a:solidFill>
              </a:rPr>
              <a:t>Reduces carbon footprint</a:t>
            </a:r>
            <a:endParaRPr lang="en-US" smtClean="0">
              <a:solidFill>
                <a:srgbClr val="10253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p:cNvSpPr>
          <p:nvPr>
            <p:ph type="title"/>
          </p:nvPr>
        </p:nvSpPr>
        <p:spPr/>
        <p:txBody>
          <a:bodyPr/>
          <a:lstStyle/>
          <a:p>
            <a:r>
              <a:rPr lang="nl-BE" smtClean="0">
                <a:solidFill>
                  <a:srgbClr val="10253F"/>
                </a:solidFill>
              </a:rPr>
              <a:t>Hidden challenges</a:t>
            </a:r>
            <a:endParaRPr lang="en-US" smtClean="0">
              <a:solidFill>
                <a:srgbClr val="10253F"/>
              </a:solidFill>
            </a:endParaRPr>
          </a:p>
        </p:txBody>
      </p:sp>
      <p:sp>
        <p:nvSpPr>
          <p:cNvPr id="47106" name="Rectangle 3"/>
          <p:cNvSpPr>
            <a:spLocks noGrp="1"/>
          </p:cNvSpPr>
          <p:nvPr>
            <p:ph type="body" idx="1"/>
          </p:nvPr>
        </p:nvSpPr>
        <p:spPr/>
        <p:txBody>
          <a:bodyPr/>
          <a:lstStyle/>
          <a:p>
            <a:r>
              <a:rPr lang="nl-BE" smtClean="0">
                <a:solidFill>
                  <a:srgbClr val="10253F"/>
                </a:solidFill>
              </a:rPr>
              <a:t>What are you doing with old HW ?</a:t>
            </a:r>
          </a:p>
          <a:p>
            <a:r>
              <a:rPr lang="nl-BE" smtClean="0">
                <a:solidFill>
                  <a:srgbClr val="10253F"/>
                </a:solidFill>
              </a:rPr>
              <a:t>Utilization rate on under-utilized servers before and afterwards (after virtualization)</a:t>
            </a:r>
            <a:br>
              <a:rPr lang="nl-BE" smtClean="0">
                <a:solidFill>
                  <a:srgbClr val="10253F"/>
                </a:solidFill>
              </a:rPr>
            </a:br>
            <a:r>
              <a:rPr lang="nl-BE" sz="2800" i="1" smtClean="0">
                <a:solidFill>
                  <a:srgbClr val="10253F"/>
                </a:solidFill>
              </a:rPr>
              <a:t>(higher CPU utilization is GOOD)</a:t>
            </a:r>
          </a:p>
          <a:p>
            <a:r>
              <a:rPr lang="nl-BE" smtClean="0">
                <a:solidFill>
                  <a:srgbClr val="10253F"/>
                </a:solidFill>
              </a:rPr>
              <a:t>How do you handle your assets ? (physical servers vs virtual servers)</a:t>
            </a:r>
            <a:endParaRPr lang="en-US" smtClean="0">
              <a:solidFill>
                <a:srgbClr val="10253F"/>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960</TotalTime>
  <Words>1215</Words>
  <Application>Microsoft Office PowerPoint</Application>
  <PresentationFormat>On-screen Show (4:3)</PresentationFormat>
  <Paragraphs>167</Paragraphs>
  <Slides>24</Slides>
  <Notes>5</Notes>
  <HiddenSlides>0</HiddenSlides>
  <MMClips>0</MMClips>
  <ScaleCrop>false</ScaleCrop>
  <HeadingPairs>
    <vt:vector size="6" baseType="variant">
      <vt:variant>
        <vt:lpstr>Fonts Used</vt:lpstr>
      </vt:variant>
      <vt:variant>
        <vt:i4>5</vt:i4>
      </vt:variant>
      <vt:variant>
        <vt:lpstr>Design Template</vt:lpstr>
      </vt:variant>
      <vt:variant>
        <vt:i4>3</vt:i4>
      </vt:variant>
      <vt:variant>
        <vt:lpstr>Slide Titles</vt:lpstr>
      </vt:variant>
      <vt:variant>
        <vt:i4>24</vt:i4>
      </vt:variant>
    </vt:vector>
  </HeadingPairs>
  <TitlesOfParts>
    <vt:vector size="32" baseType="lpstr">
      <vt:lpstr>Arial</vt:lpstr>
      <vt:lpstr>Calibri</vt:lpstr>
      <vt:lpstr>Wingdings</vt:lpstr>
      <vt:lpstr>Wingdings 2</vt:lpstr>
      <vt:lpstr>Times New Roman</vt:lpstr>
      <vt:lpstr>Office Theme</vt:lpstr>
      <vt:lpstr>Custom Design</vt:lpstr>
      <vt:lpstr>1_Custom Design</vt:lpstr>
      <vt:lpstr>Virtualization what is the real return on investment for a company ? </vt:lpstr>
      <vt:lpstr>Virtualization: how it started ... </vt:lpstr>
      <vt:lpstr>Slide 3</vt:lpstr>
      <vt:lpstr>Slide 4</vt:lpstr>
      <vt:lpstr>Virtualization is widespread ...</vt:lpstr>
      <vt:lpstr>The Problem before virtualization</vt:lpstr>
      <vt:lpstr>The Goal</vt:lpstr>
      <vt:lpstr>How to measure virtualization impact ? </vt:lpstr>
      <vt:lpstr>Hidden challenges</vt:lpstr>
      <vt:lpstr>Cost of downtime ?</vt:lpstr>
      <vt:lpstr>Benefits of Lifecycle mgmt</vt:lpstr>
      <vt:lpstr>Translate IT Benefits into Business Value</vt:lpstr>
      <vt:lpstr>Think beyond hardware and energy costs </vt:lpstr>
      <vt:lpstr>Costs &amp; Saving related to virtualization</vt:lpstr>
      <vt:lpstr>Slide 15</vt:lpstr>
      <vt:lpstr>Slide 16</vt:lpstr>
      <vt:lpstr>Why is this important ?</vt:lpstr>
      <vt:lpstr>Reversing The Utilization Trend</vt:lpstr>
      <vt:lpstr>The Original 2-Socket Server</vt:lpstr>
      <vt:lpstr>The Modern 2-Socket Server</vt:lpstr>
      <vt:lpstr>The Modern 2-Socket Server DIMM Ratio</vt:lpstr>
      <vt:lpstr>The Evolution Continues</vt:lpstr>
      <vt:lpstr>Would You Buy This Server?</vt:lpstr>
      <vt:lpstr>Thank You</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crochign</dc:creator>
  <cp:lastModifiedBy>Donald Lemmens</cp:lastModifiedBy>
  <cp:revision>23</cp:revision>
  <dcterms:created xsi:type="dcterms:W3CDTF">2010-01-05T13:17:27Z</dcterms:created>
  <dcterms:modified xsi:type="dcterms:W3CDTF">2010-02-09T00:38:45Z</dcterms:modified>
</cp:coreProperties>
</file>