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embeddings/oleObject8.bin" ContentType="application/vnd.openxmlformats-officedocument.oleObject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slideLayouts/slideLayout3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oleObject7.bin" ContentType="application/vnd.openxmlformats-officedocument.oleObject"/>
  <Override PartName="/docProps/core.xml" ContentType="application/vnd.openxmlformats-package.core-properties+xml"/>
  <Override PartName="/ppt/slideLayouts/slideLayout3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36.xml" ContentType="application/vnd.openxmlformats-officedocument.presentationml.slide+xml"/>
  <Override PartName="/ppt/slides/slide4.xml" ContentType="application/vnd.openxmlformats-officedocument.presentationml.slide+xml"/>
  <Default Extension="emf" ContentType="image/x-emf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embeddings/oleObject6.bin" ContentType="application/vnd.openxmlformats-officedocument.oleObject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Layouts/slideLayout31.xml" ContentType="application/vnd.openxmlformats-officedocument.presentationml.slideLayout+xml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slides/slide42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Default Extension="wmf" ContentType="image/x-wmf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embeddings/oleObject10.bin" ContentType="application/vnd.openxmlformats-officedocument.oleObject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embeddings/oleObject9.bin" ContentType="application/vnd.openxmlformats-officedocument.oleObject"/>
  <Override PartName="/ppt/embeddings/oleObject2.bin" ContentType="application/vnd.openxmlformats-officedocument.oleObject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5" r:id="rId5"/>
    <p:sldId id="266" r:id="rId6"/>
    <p:sldId id="258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97" r:id="rId21"/>
    <p:sldId id="281" r:id="rId22"/>
    <p:sldId id="318" r:id="rId23"/>
    <p:sldId id="282" r:id="rId24"/>
    <p:sldId id="283" r:id="rId25"/>
    <p:sldId id="284" r:id="rId26"/>
    <p:sldId id="285" r:id="rId27"/>
    <p:sldId id="286" r:id="rId28"/>
    <p:sldId id="320" r:id="rId29"/>
    <p:sldId id="321" r:id="rId30"/>
    <p:sldId id="319" r:id="rId31"/>
    <p:sldId id="287" r:id="rId32"/>
    <p:sldId id="288" r:id="rId33"/>
    <p:sldId id="322" r:id="rId34"/>
    <p:sldId id="323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26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1" autoAdjust="0"/>
    <p:restoredTop sz="94707" autoAdjust="0"/>
  </p:normalViewPr>
  <p:slideViewPr>
    <p:cSldViewPr>
      <p:cViewPr varScale="1">
        <p:scale>
          <a:sx n="110" d="100"/>
          <a:sy n="110" d="100"/>
        </p:scale>
        <p:origin x="-7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3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RISLink2010-PPT-content-01c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9B73-7BAC-4873-A448-B27E3716540A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BE9C0-0EFE-4BCB-95E5-CABF6C65C7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RISLink2010-PPT-content-01b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C6039-2A35-4B48-8705-3C8985359CD7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0190A-CFAE-4E9A-A644-03D85E7D2D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RISLink2010-PPT-content-03b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62659-C0DC-4852-BF56-AC3D89520EF6}" type="datetimeFigureOut">
              <a:rPr lang="en-US" smtClean="0"/>
              <a:pPr/>
              <a:t>2/9/10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B3662-4323-403C-8860-B30DF98A8E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oleObject" Target="../embeddings/oleObject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26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slide" Target="slide27.xml"/><Relationship Id="rId5" Type="http://schemas.openxmlformats.org/officeDocument/2006/relationships/image" Target="../media/image33.jpeg"/><Relationship Id="rId6" Type="http://schemas.openxmlformats.org/officeDocument/2006/relationships/slide" Target="slide32.xml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20" Type="http://schemas.openxmlformats.org/officeDocument/2006/relationships/image" Target="../media/image53.png"/><Relationship Id="rId21" Type="http://schemas.openxmlformats.org/officeDocument/2006/relationships/image" Target="../media/image54.png"/><Relationship Id="rId22" Type="http://schemas.openxmlformats.org/officeDocument/2006/relationships/image" Target="../media/image55.png"/><Relationship Id="rId23" Type="http://schemas.openxmlformats.org/officeDocument/2006/relationships/image" Target="../media/image56.png"/><Relationship Id="rId24" Type="http://schemas.openxmlformats.org/officeDocument/2006/relationships/image" Target="../media/image57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7" Type="http://schemas.openxmlformats.org/officeDocument/2006/relationships/image" Target="../media/image50.jpeg"/><Relationship Id="rId18" Type="http://schemas.openxmlformats.org/officeDocument/2006/relationships/image" Target="../media/image51.png"/><Relationship Id="rId19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hyperlink" Target="http://www.spec.org/" TargetMode="External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oleObject" Target="../embeddings/oleObject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3.jpeg"/><Relationship Id="rId3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85.png"/><Relationship Id="rId5" Type="http://schemas.openxmlformats.org/officeDocument/2006/relationships/image" Target="../media/image64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jpeg"/><Relationship Id="rId9" Type="http://schemas.openxmlformats.org/officeDocument/2006/relationships/image" Target="../media/image89.pn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1.png"/><Relationship Id="rId3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jpeg"/><Relationship Id="rId3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RISLink2010-PPT-cov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928934"/>
            <a:ext cx="7772400" cy="1470025"/>
          </a:xfrm>
        </p:spPr>
        <p:txBody>
          <a:bodyPr/>
          <a:lstStyle/>
          <a:p>
            <a:r>
              <a:rPr lang="en-US" dirty="0" smtClean="0"/>
              <a:t>UNIX virtualization: </a:t>
            </a:r>
            <a:br>
              <a:rPr lang="en-US" dirty="0" smtClean="0"/>
            </a:br>
            <a:r>
              <a:rPr lang="en-US" dirty="0" smtClean="0"/>
              <a:t>Experience the POWER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4429132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231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7013"/>
            <a:ext cx="8839199" cy="687387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/>
              <a:t>PowerVM</a:t>
            </a:r>
            <a:r>
              <a:rPr lang="en-US" sz="2800" dirty="0"/>
              <a:t> Lx86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919788" y="3017838"/>
            <a:ext cx="277812" cy="247650"/>
            <a:chOff x="2984" y="1043"/>
            <a:chExt cx="175" cy="158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2984" y="1043"/>
              <a:ext cx="176" cy="159"/>
            </a:xfrm>
            <a:prstGeom prst="rect">
              <a:avLst/>
            </a:prstGeom>
            <a:solidFill>
              <a:srgbClr val="507800"/>
            </a:solidFill>
            <a:ln w="1584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 rot="5400000">
              <a:off x="3041" y="1082"/>
              <a:ext cx="89" cy="76"/>
            </a:xfrm>
            <a:prstGeom prst="triangle">
              <a:avLst>
                <a:gd name="adj" fmla="val 50000"/>
              </a:avLst>
            </a:prstGeom>
            <a:solidFill>
              <a:srgbClr val="5078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4852988" y="2317750"/>
            <a:ext cx="3894137" cy="2139950"/>
          </a:xfrm>
          <a:prstGeom prst="roundRect">
            <a:avLst>
              <a:gd name="adj" fmla="val 2051"/>
            </a:avLst>
          </a:prstGeom>
          <a:solidFill>
            <a:srgbClr val="7DBA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b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sz="1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4849813" y="4362450"/>
            <a:ext cx="3913187" cy="434975"/>
          </a:xfrm>
          <a:prstGeom prst="roundRect">
            <a:avLst>
              <a:gd name="adj" fmla="val 12398"/>
            </a:avLst>
          </a:prstGeom>
          <a:solidFill>
            <a:srgbClr val="CCCCFF"/>
          </a:solidFill>
          <a:ln w="12700">
            <a:solidFill>
              <a:srgbClr val="DCDCD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600" b="1">
                <a:latin typeface="Arial" charset="0"/>
                <a:ea typeface="Arial" charset="0"/>
                <a:cs typeface="Arial" charset="0"/>
              </a:rPr>
              <a:t>Power Systems Platform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962525" y="2616200"/>
            <a:ext cx="2232025" cy="1668463"/>
          </a:xfrm>
          <a:prstGeom prst="roundRect">
            <a:avLst>
              <a:gd name="adj" fmla="val 4713"/>
            </a:avLst>
          </a:prstGeom>
          <a:solidFill>
            <a:srgbClr val="333399"/>
          </a:solidFill>
          <a:ln w="19050">
            <a:noFill/>
            <a:round/>
            <a:headEnd/>
            <a:tailEnd/>
          </a:ln>
          <a:effectLst/>
        </p:spPr>
        <p:txBody>
          <a:bodyPr wrap="none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Supported Linux OS</a:t>
            </a: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5038725" y="3454400"/>
            <a:ext cx="923925" cy="461963"/>
          </a:xfrm>
          <a:prstGeom prst="roundRect">
            <a:avLst>
              <a:gd name="adj" fmla="val 4713"/>
            </a:avLst>
          </a:prstGeom>
          <a:solidFill>
            <a:srgbClr val="99CCFF"/>
          </a:solidFill>
          <a:ln w="19050">
            <a:noFill/>
            <a:round/>
            <a:headEnd/>
            <a:tailEnd/>
          </a:ln>
          <a:effectLst/>
        </p:spPr>
        <p:txBody>
          <a:bodyPr wrap="none" anchor="b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PowerVM </a:t>
            </a:r>
            <a:b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Lx86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7289800" y="2636838"/>
            <a:ext cx="1341438" cy="1647825"/>
          </a:xfrm>
          <a:prstGeom prst="roundRect">
            <a:avLst>
              <a:gd name="adj" fmla="val 11574"/>
            </a:avLst>
          </a:prstGeom>
          <a:solidFill>
            <a:srgbClr val="333399"/>
          </a:solidFill>
          <a:ln w="19050">
            <a:noFill/>
            <a:round/>
            <a:headEnd/>
            <a:tailEnd/>
          </a:ln>
          <a:effectLst/>
        </p:spPr>
        <p:txBody>
          <a:bodyPr wrap="none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AIX OS</a:t>
            </a:r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7381875" y="2955925"/>
            <a:ext cx="1149350" cy="960438"/>
          </a:xfrm>
          <a:prstGeom prst="roundRect">
            <a:avLst>
              <a:gd name="adj" fmla="val 12398"/>
            </a:avLst>
          </a:prstGeom>
          <a:solidFill>
            <a:srgbClr val="99CC00"/>
          </a:solidFill>
          <a:ln w="12700">
            <a:solidFill>
              <a:srgbClr val="FC9C0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AIX 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Application</a:t>
            </a: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5992813" y="2978150"/>
            <a:ext cx="1166812" cy="936625"/>
          </a:xfrm>
          <a:prstGeom prst="roundRect">
            <a:avLst>
              <a:gd name="adj" fmla="val 12398"/>
            </a:avLst>
          </a:prstGeom>
          <a:solidFill>
            <a:schemeClr val="tx1"/>
          </a:solidFill>
          <a:ln w="12700">
            <a:solidFill>
              <a:srgbClr val="FC9C0C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Linux OS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Application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964238" y="2286000"/>
            <a:ext cx="165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 b="1">
                <a:latin typeface="Arial" charset="0"/>
                <a:ea typeface="Arial" charset="0"/>
                <a:cs typeface="Arial" charset="0"/>
              </a:rPr>
              <a:t>       PowerVM</a:t>
            </a:r>
            <a:endParaRPr lang="en-US" sz="1800" b="1" baseline="30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74663" y="1177925"/>
            <a:ext cx="69167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Run x86 Linux applications on Power Systems along with your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AIX, </a:t>
            </a:r>
            <a:r>
              <a:rPr lang="en-US" sz="1400" b="1" i="1" dirty="0" err="1">
                <a:solidFill>
                  <a:srgbClr val="507800"/>
                </a:solidFill>
                <a:ea typeface="Arial" charset="0"/>
                <a:cs typeface="Arial" charset="0"/>
              </a:rPr>
              <a:t>i</a:t>
            </a: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 and Linux applications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304800" y="2343150"/>
            <a:ext cx="43434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Reduces Costs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  <a:b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Simplifies migration of Linux on x86 applications enabling customers to realize the energy and administration savings of consolidation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Strengthens Application Portfolio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 </a:t>
            </a:r>
            <a:b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Run most existing 32-bit x86 Linux applications* with no application changes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Included with all PowerVM Editions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  <a:b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Runs in a Linux partition </a:t>
            </a:r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562600"/>
            <a:ext cx="695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4140200" y="2379663"/>
            <a:ext cx="1671638" cy="2420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DBA00"/>
              </a:gs>
              <a:gs pos="100000">
                <a:srgbClr val="7DBA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284663" y="3408363"/>
            <a:ext cx="1371600" cy="1022350"/>
          </a:xfrm>
          <a:prstGeom prst="rect">
            <a:avLst/>
          </a:prstGeom>
          <a:solidFill>
            <a:schemeClr val="bg1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4" descr="p550 rack angle left"/>
          <p:cNvPicPr>
            <a:picLocks noChangeAspect="1" noChangeArrowheads="1"/>
          </p:cNvPicPr>
          <p:nvPr/>
        </p:nvPicPr>
        <p:blipFill>
          <a:blip r:embed="rId2"/>
          <a:srcRect l="4167" r="12500"/>
          <a:stretch>
            <a:fillRect/>
          </a:stretch>
        </p:blipFill>
        <p:spPr bwMode="auto">
          <a:xfrm>
            <a:off x="4324350" y="3560763"/>
            <a:ext cx="1316038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375525" y="3752850"/>
            <a:ext cx="0" cy="1301750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494463" y="2379663"/>
            <a:ext cx="1760537" cy="2420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DBA00"/>
              </a:gs>
              <a:gs pos="100000">
                <a:srgbClr val="7DBA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3088" y="2473325"/>
            <a:ext cx="911225" cy="2279650"/>
          </a:xfrm>
          <a:prstGeom prst="rect">
            <a:avLst/>
          </a:prstGeom>
          <a:noFill/>
          <a:ln w="38100">
            <a:solidFill>
              <a:srgbClr val="7DBA00"/>
            </a:solidFill>
            <a:miter lim="800000"/>
            <a:headEnd/>
            <a:tailEnd/>
          </a:ln>
          <a:effectLst/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7027863" y="2989263"/>
            <a:ext cx="333375" cy="538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189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446963" y="3740150"/>
            <a:ext cx="334962" cy="538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189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7439025" y="2995613"/>
            <a:ext cx="333375" cy="5365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189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title"/>
          </p:nvPr>
        </p:nvSpPr>
        <p:spPr>
          <a:xfrm>
            <a:off x="152400" y="227013"/>
            <a:ext cx="8839199" cy="687387"/>
          </a:xfrm>
          <a:noFill/>
          <a:ln/>
        </p:spPr>
        <p:txBody>
          <a:bodyPr anchor="t">
            <a:normAutofit/>
          </a:bodyPr>
          <a:lstStyle/>
          <a:p>
            <a:pPr algn="l" defTabSz="1019175"/>
            <a:r>
              <a:rPr lang="en-US" sz="2800" dirty="0" err="1"/>
              <a:t>PowerVM</a:t>
            </a:r>
            <a:r>
              <a:rPr lang="en-US" sz="2800" dirty="0"/>
              <a:t> Live Partition Mobility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287338" y="965200"/>
            <a:ext cx="68707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 typeface="Wingdings" charset="2"/>
              <a:buNone/>
            </a:pPr>
            <a:r>
              <a:rPr lang="en-US" sz="1400" b="1" i="1">
                <a:solidFill>
                  <a:srgbClr val="507800"/>
                </a:solidFill>
                <a:ea typeface="Arial" charset="0"/>
                <a:cs typeface="Arial" charset="0"/>
              </a:rPr>
              <a:t>Move </a:t>
            </a:r>
            <a:r>
              <a:rPr lang="en-US" sz="1400" b="1" i="1" u="sng">
                <a:solidFill>
                  <a:srgbClr val="507800"/>
                </a:solidFill>
                <a:ea typeface="Arial" charset="0"/>
                <a:cs typeface="Arial" charset="0"/>
              </a:rPr>
              <a:t>running</a:t>
            </a:r>
            <a:r>
              <a:rPr lang="en-US" sz="1400" b="1" i="1">
                <a:solidFill>
                  <a:srgbClr val="507800"/>
                </a:solidFill>
                <a:ea typeface="Arial" charset="0"/>
                <a:cs typeface="Arial" charset="0"/>
              </a:rPr>
              <a:t> AIX and Linux operating system workloads from one POWER6 processor-based server to another!</a:t>
            </a: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3886200" y="4919663"/>
            <a:ext cx="5068888" cy="558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7DBA00"/>
              </a:gs>
              <a:gs pos="50000">
                <a:srgbClr val="7DBA00">
                  <a:gamma/>
                  <a:tint val="0"/>
                  <a:invGamma/>
                </a:srgbClr>
              </a:gs>
              <a:gs pos="100000">
                <a:srgbClr val="7DBA00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sz="1600" b="1">
                <a:ea typeface="Arial" charset="0"/>
                <a:cs typeface="Arial" charset="0"/>
              </a:rPr>
              <a:t>Virtualized SAN and Network Infrastructure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57175" y="1981200"/>
            <a:ext cx="36798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Improves Availability</a:t>
            </a:r>
            <a:b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Helps eliminate many planned outages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Balances Workloads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  <a:b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During peaks and to address </a:t>
            </a:r>
            <a:br>
              <a:rPr lang="en-US" sz="1200" i="1"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spikes in workload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Included with PowerVM Enterprise Edition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  <a:b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Supports AIX and Linux partitions with VIOS on Power servers</a:t>
            </a:r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4513263" y="3730625"/>
            <a:ext cx="334962" cy="538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>
                  <a:gamma/>
                  <a:shade val="46275"/>
                  <a:invGamma/>
                </a:srgbClr>
              </a:gs>
              <a:gs pos="5000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189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5562600"/>
            <a:ext cx="711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4948238" y="3730625"/>
            <a:ext cx="333375" cy="5381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F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5311775" y="3629025"/>
            <a:ext cx="1671638" cy="657225"/>
          </a:xfrm>
          <a:prstGeom prst="rightArrow">
            <a:avLst>
              <a:gd name="adj1" fmla="val 50000"/>
              <a:gd name="adj2" fmla="val 63587"/>
            </a:avLst>
          </a:prstGeom>
          <a:gradFill rotWithShape="1">
            <a:gsLst>
              <a:gs pos="0">
                <a:srgbClr val="A1FFFF">
                  <a:gamma/>
                  <a:tint val="35686"/>
                  <a:invGamma/>
                </a:srgbClr>
              </a:gs>
              <a:gs pos="100000">
                <a:srgbClr val="A1FFFF"/>
              </a:gs>
            </a:gsLst>
            <a:lin ang="0" scaled="1"/>
          </a:gradFill>
          <a:ln w="12700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7038975" y="3730625"/>
            <a:ext cx="333375" cy="53816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F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5903913" y="3689350"/>
            <a:ext cx="525462" cy="538163"/>
            <a:chOff x="2265" y="3047"/>
            <a:chExt cx="331" cy="339"/>
          </a:xfrm>
        </p:grpSpPr>
        <p:sp>
          <p:nvSpPr>
            <p:cNvPr id="21" name="AutoShape 22"/>
            <p:cNvSpPr>
              <a:spLocks noChangeArrowheads="1"/>
            </p:cNvSpPr>
            <p:nvPr/>
          </p:nvSpPr>
          <p:spPr bwMode="auto">
            <a:xfrm>
              <a:off x="2265" y="3047"/>
              <a:ext cx="211" cy="3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99FF">
                    <a:alpha val="34000"/>
                  </a:srgbClr>
                </a:gs>
                <a:gs pos="50000">
                  <a:srgbClr val="CC99FF">
                    <a:gamma/>
                    <a:shade val="46275"/>
                    <a:invGamma/>
                  </a:srgbClr>
                </a:gs>
                <a:gs pos="100000">
                  <a:srgbClr val="CC99FF">
                    <a:alpha val="34000"/>
                  </a:srgbClr>
                </a:gs>
              </a:gsLst>
              <a:lin ang="0" scaled="1"/>
            </a:gradFill>
            <a:ln w="63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2325" y="3047"/>
              <a:ext cx="211" cy="3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99FF">
                    <a:alpha val="30000"/>
                  </a:srgbClr>
                </a:gs>
                <a:gs pos="100000">
                  <a:srgbClr val="CC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63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2385" y="3047"/>
              <a:ext cx="211" cy="33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99FF">
                    <a:gamma/>
                    <a:shade val="46275"/>
                    <a:invGamma/>
                  </a:srgbClr>
                </a:gs>
                <a:gs pos="50000">
                  <a:srgbClr val="CC99FF"/>
                </a:gs>
                <a:gs pos="100000">
                  <a:srgbClr val="CC99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6350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7963" y="4298950"/>
            <a:ext cx="8096250" cy="2066925"/>
            <a:chOff x="150" y="2746"/>
            <a:chExt cx="5610" cy="1476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50" y="2746"/>
              <a:ext cx="5610" cy="1476"/>
            </a:xfrm>
            <a:prstGeom prst="roundRect">
              <a:avLst>
                <a:gd name="adj" fmla="val 5282"/>
              </a:avLst>
            </a:prstGeom>
            <a:gradFill rotWithShape="1">
              <a:gsLst>
                <a:gs pos="0">
                  <a:srgbClr val="A6FED8">
                    <a:alpha val="95000"/>
                  </a:srgbClr>
                </a:gs>
                <a:gs pos="100000">
                  <a:srgbClr val="A6FED8">
                    <a:gamma/>
                    <a:tint val="0"/>
                    <a:invGamma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960" y="3504"/>
              <a:ext cx="402" cy="474"/>
              <a:chOff x="960" y="3504"/>
              <a:chExt cx="402" cy="474"/>
            </a:xfrm>
          </p:grpSpPr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1025" y="3756"/>
                <a:ext cx="315" cy="22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82003" tIns="41000" rIns="82003" bIns="41000">
                <a:prstTxWarp prst="textNoShape">
                  <a:avLst/>
                </a:prstTxWarp>
                <a:spAutoFit/>
              </a:bodyPr>
              <a:lstStyle/>
              <a:p>
                <a:pPr algn="ctr" defTabSz="820738">
                  <a:spcBef>
                    <a:spcPct val="0"/>
                  </a:spcBef>
                  <a:buFontTx/>
                  <a:buNone/>
                </a:pPr>
                <a:r>
                  <a:rPr lang="en-US" sz="800" b="1" baseline="-25000">
                    <a:solidFill>
                      <a:srgbClr val="080808"/>
                    </a:solidFill>
                    <a:latin typeface="Arial" charset="0"/>
                    <a:ea typeface="Arial" charset="0"/>
                    <a:cs typeface="Arial" charset="0"/>
                  </a:rPr>
                  <a:t>Workload</a:t>
                </a:r>
              </a:p>
              <a:p>
                <a:pPr algn="ctr" defTabSz="820738">
                  <a:spcBef>
                    <a:spcPct val="0"/>
                  </a:spcBef>
                  <a:buFontTx/>
                  <a:buNone/>
                </a:pPr>
                <a:r>
                  <a:rPr lang="en-US" sz="800" b="1" baseline="-25000">
                    <a:solidFill>
                      <a:srgbClr val="080808"/>
                    </a:solidFill>
                    <a:latin typeface="Arial" charset="0"/>
                    <a:ea typeface="Arial" charset="0"/>
                    <a:cs typeface="Arial" charset="0"/>
                  </a:rPr>
                  <a:t>Partitions</a:t>
                </a:r>
              </a:p>
              <a:p>
                <a:pPr algn="ctr" defTabSz="820738">
                  <a:spcBef>
                    <a:spcPct val="0"/>
                  </a:spcBef>
                  <a:buFontTx/>
                  <a:buNone/>
                </a:pPr>
                <a:r>
                  <a:rPr lang="en-US" sz="800" b="1" baseline="-25000">
                    <a:solidFill>
                      <a:srgbClr val="080808"/>
                    </a:solidFill>
                    <a:latin typeface="Arial" charset="0"/>
                    <a:ea typeface="Arial" charset="0"/>
                    <a:cs typeface="Arial" charset="0"/>
                  </a:rPr>
                  <a:t>Manager</a:t>
                </a:r>
              </a:p>
            </p:txBody>
          </p:sp>
          <p:pic>
            <p:nvPicPr>
              <p:cNvPr id="6" name="Picture 6" descr="conductor_black_white_transparen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960" y="3504"/>
                <a:ext cx="402" cy="28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22250" y="4306888"/>
            <a:ext cx="2971800" cy="2076450"/>
            <a:chOff x="154" y="2742"/>
            <a:chExt cx="2059" cy="1482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154" y="2748"/>
              <a:ext cx="2058" cy="1476"/>
            </a:xfrm>
            <a:prstGeom prst="roundRect">
              <a:avLst>
                <a:gd name="adj" fmla="val 5282"/>
              </a:avLst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73" y="3756"/>
              <a:ext cx="3" cy="288"/>
            </a:xfrm>
            <a:prstGeom prst="line">
              <a:avLst/>
            </a:prstGeom>
            <a:noFill/>
            <a:ln w="762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1791" y="3756"/>
              <a:ext cx="0" cy="277"/>
            </a:xfrm>
            <a:prstGeom prst="line">
              <a:avLst/>
            </a:prstGeom>
            <a:noFill/>
            <a:ln w="7620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202" y="2940"/>
              <a:ext cx="844" cy="844"/>
              <a:chOff x="480" y="2640"/>
              <a:chExt cx="844" cy="844"/>
            </a:xfrm>
          </p:grpSpPr>
          <p:pic>
            <p:nvPicPr>
              <p:cNvPr id="22" name="Picture 12" descr="round_beveled_blue"/>
              <p:cNvPicPr>
                <a:picLocks noChangeAspect="1" noChangeArrowheads="1"/>
              </p:cNvPicPr>
              <p:nvPr/>
            </p:nvPicPr>
            <p:blipFill>
              <a:blip r:embed="rId4"/>
              <a:srcRect r="22200" b="22200"/>
              <a:stretch>
                <a:fillRect/>
              </a:stretch>
            </p:blipFill>
            <p:spPr bwMode="auto">
              <a:xfrm>
                <a:off x="480" y="2640"/>
                <a:ext cx="844" cy="844"/>
              </a:xfrm>
              <a:prstGeom prst="rect">
                <a:avLst/>
              </a:prstGeom>
              <a:noFill/>
            </p:spPr>
          </p:pic>
          <p:grpSp>
            <p:nvGrpSpPr>
              <p:cNvPr id="23" name="Group 13"/>
              <p:cNvGrpSpPr>
                <a:grpSpLocks/>
              </p:cNvGrpSpPr>
              <p:nvPr/>
            </p:nvGrpSpPr>
            <p:grpSpPr bwMode="auto">
              <a:xfrm>
                <a:off x="672" y="2660"/>
                <a:ext cx="419" cy="135"/>
                <a:chOff x="1285" y="1371"/>
                <a:chExt cx="419" cy="135"/>
              </a:xfrm>
            </p:grpSpPr>
            <p:sp>
              <p:nvSpPr>
                <p:cNvPr id="24" name="Oval 14"/>
                <p:cNvSpPr>
                  <a:spLocks noChangeArrowheads="1"/>
                </p:cNvSpPr>
                <p:nvPr/>
              </p:nvSpPr>
              <p:spPr bwMode="auto">
                <a:xfrm>
                  <a:off x="1285" y="1394"/>
                  <a:ext cx="419" cy="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7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340" y="1371"/>
                  <a:ext cx="320" cy="135"/>
                </a:xfrm>
                <a:prstGeom prst="rect">
                  <a:avLst/>
                </a:prstGeom>
                <a:noFill/>
                <a:ln w="12700">
                  <a:noFill/>
                  <a:prstDash val="dash"/>
                  <a:miter lim="800000"/>
                  <a:headEnd/>
                  <a:tailEnd/>
                </a:ln>
                <a:effectLst/>
              </p:spPr>
              <p:txBody>
                <a:bodyPr wrap="none" lIns="81994" tIns="40995" rIns="81994" bIns="40995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20738">
                    <a:spcBef>
                      <a:spcPct val="0"/>
                    </a:spcBef>
                    <a:buFontTx/>
                    <a:buNone/>
                  </a:pPr>
                  <a:r>
                    <a:rPr lang="en-US" sz="700" b="1">
                      <a:solidFill>
                        <a:srgbClr val="0000FF"/>
                      </a:solidFill>
                      <a:latin typeface="Arial" charset="0"/>
                      <a:ea typeface="Arial" charset="0"/>
                      <a:cs typeface="Arial" charset="0"/>
                    </a:rPr>
                    <a:t>AIX # 1</a:t>
                  </a:r>
                </a:p>
              </p:txBody>
            </p:sp>
          </p:grpSp>
        </p:grpSp>
        <p:grpSp>
          <p:nvGrpSpPr>
            <p:cNvPr id="12" name="Group 16"/>
            <p:cNvGrpSpPr>
              <a:grpSpLocks/>
            </p:cNvGrpSpPr>
            <p:nvPr/>
          </p:nvGrpSpPr>
          <p:grpSpPr bwMode="auto">
            <a:xfrm>
              <a:off x="1369" y="2940"/>
              <a:ext cx="844" cy="844"/>
              <a:chOff x="1647" y="2640"/>
              <a:chExt cx="844" cy="844"/>
            </a:xfrm>
          </p:grpSpPr>
          <p:pic>
            <p:nvPicPr>
              <p:cNvPr id="18" name="Picture 17" descr="round_beveled_green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647" y="2640"/>
                <a:ext cx="844" cy="844"/>
              </a:xfrm>
              <a:prstGeom prst="rect">
                <a:avLst/>
              </a:prstGeom>
              <a:noFill/>
            </p:spPr>
          </p:pic>
          <p:grpSp>
            <p:nvGrpSpPr>
              <p:cNvPr id="19" name="Group 18"/>
              <p:cNvGrpSpPr>
                <a:grpSpLocks/>
              </p:cNvGrpSpPr>
              <p:nvPr/>
            </p:nvGrpSpPr>
            <p:grpSpPr bwMode="auto">
              <a:xfrm>
                <a:off x="1844" y="2660"/>
                <a:ext cx="447" cy="135"/>
                <a:chOff x="4879" y="1381"/>
                <a:chExt cx="447" cy="135"/>
              </a:xfrm>
            </p:grpSpPr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>
                  <a:off x="4879" y="1407"/>
                  <a:ext cx="447" cy="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76078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954" y="1381"/>
                  <a:ext cx="320" cy="135"/>
                </a:xfrm>
                <a:prstGeom prst="rect">
                  <a:avLst/>
                </a:prstGeom>
                <a:noFill/>
                <a:ln w="12700">
                  <a:noFill/>
                  <a:prstDash val="dash"/>
                  <a:miter lim="800000"/>
                  <a:headEnd/>
                  <a:tailEnd/>
                </a:ln>
                <a:effectLst/>
              </p:spPr>
              <p:txBody>
                <a:bodyPr wrap="none" lIns="81994" tIns="40995" rIns="81994" bIns="40995">
                  <a:prstTxWarp prst="textNoShape">
                    <a:avLst/>
                  </a:prstTxWarp>
                  <a:spAutoFit/>
                </a:bodyPr>
                <a:lstStyle/>
                <a:p>
                  <a:pPr algn="ctr" defTabSz="820738">
                    <a:spcBef>
                      <a:spcPct val="0"/>
                    </a:spcBef>
                    <a:buFontTx/>
                    <a:buNone/>
                  </a:pPr>
                  <a:r>
                    <a:rPr lang="en-US" sz="700" b="1">
                      <a:solidFill>
                        <a:srgbClr val="0000FF"/>
                      </a:solidFill>
                      <a:latin typeface="Arial" charset="0"/>
                      <a:ea typeface="Arial" charset="0"/>
                      <a:cs typeface="Arial" charset="0"/>
                    </a:rPr>
                    <a:t>AIX # 2</a:t>
                  </a:r>
                </a:p>
              </p:txBody>
            </p:sp>
          </p:grpSp>
        </p:grpSp>
        <p:sp>
          <p:nvSpPr>
            <p:cNvPr id="13" name="Oval 21"/>
            <p:cNvSpPr>
              <a:spLocks noChangeArrowheads="1"/>
            </p:cNvSpPr>
            <p:nvPr/>
          </p:nvSpPr>
          <p:spPr bwMode="auto">
            <a:xfrm>
              <a:off x="1882" y="3228"/>
              <a:ext cx="253" cy="271"/>
            </a:xfrm>
            <a:prstGeom prst="ellipse">
              <a:avLst/>
            </a:prstGeom>
            <a:solidFill>
              <a:srgbClr val="FFCC99"/>
            </a:solidFill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1994" tIns="40995" rIns="81994" bIns="40995" anchor="ctr">
              <a:prstTxWarp prst="textNoShape">
                <a:avLst/>
              </a:prstTxWarp>
            </a:bodyPr>
            <a:lstStyle/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500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Workload</a:t>
              </a:r>
            </a:p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500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Partition</a:t>
              </a:r>
            </a:p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600" b="1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QA</a:t>
              </a:r>
            </a:p>
          </p:txBody>
        </p:sp>
        <p:sp>
          <p:nvSpPr>
            <p:cNvPr id="14" name="Oval 22"/>
            <p:cNvSpPr>
              <a:spLocks noChangeArrowheads="1"/>
            </p:cNvSpPr>
            <p:nvPr/>
          </p:nvSpPr>
          <p:spPr bwMode="auto">
            <a:xfrm>
              <a:off x="220" y="3182"/>
              <a:ext cx="313" cy="336"/>
            </a:xfrm>
            <a:prstGeom prst="ellipse">
              <a:avLst/>
            </a:prstGeom>
            <a:solidFill>
              <a:srgbClr val="D9FFD9"/>
            </a:solidFill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1994" tIns="40995" rIns="81994" bIns="40995" anchor="ctr">
              <a:prstTxWarp prst="textNoShape">
                <a:avLst/>
              </a:prstTxWarp>
            </a:bodyPr>
            <a:lstStyle/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500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Workload</a:t>
              </a:r>
            </a:p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500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Partition</a:t>
              </a:r>
            </a:p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600" b="1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Application</a:t>
              </a:r>
            </a:p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600" b="1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Server</a:t>
              </a:r>
            </a:p>
          </p:txBody>
        </p:sp>
        <p:sp>
          <p:nvSpPr>
            <p:cNvPr id="15" name="Oval 23"/>
            <p:cNvSpPr>
              <a:spLocks noChangeArrowheads="1"/>
            </p:cNvSpPr>
            <p:nvPr/>
          </p:nvSpPr>
          <p:spPr bwMode="auto">
            <a:xfrm>
              <a:off x="442" y="3516"/>
              <a:ext cx="217" cy="234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lIns="81994" tIns="40995" rIns="81994" bIns="40995" anchor="ctr">
              <a:prstTxWarp prst="textNoShape">
                <a:avLst/>
              </a:prstTxWarp>
            </a:bodyPr>
            <a:lstStyle/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400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Workload</a:t>
              </a:r>
            </a:p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400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Partition</a:t>
              </a:r>
            </a:p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US" sz="400" b="1">
                  <a:solidFill>
                    <a:srgbClr val="292929"/>
                  </a:solidFill>
                  <a:latin typeface="Arial" charset="0"/>
                  <a:ea typeface="Arial" charset="0"/>
                  <a:cs typeface="Arial" charset="0"/>
                </a:rPr>
                <a:t>Web</a:t>
              </a:r>
            </a:p>
          </p:txBody>
        </p:sp>
        <p:sp>
          <p:nvSpPr>
            <p:cNvPr id="16" name="AutoShape 24"/>
            <p:cNvSpPr>
              <a:spLocks noChangeArrowheads="1"/>
            </p:cNvSpPr>
            <p:nvPr/>
          </p:nvSpPr>
          <p:spPr bwMode="auto">
            <a:xfrm>
              <a:off x="538" y="3996"/>
              <a:ext cx="1344" cy="9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99"/>
                </a:gs>
                <a:gs pos="50000">
                  <a:srgbClr val="000099">
                    <a:gamma/>
                    <a:tint val="0"/>
                    <a:invGamma/>
                  </a:srgbClr>
                </a:gs>
                <a:gs pos="100000">
                  <a:srgbClr val="000099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rgbClr val="C0C0C0">
                  <a:alpha val="50000"/>
                </a:srgbClr>
              </a:outerShdw>
            </a:effectLst>
          </p:spPr>
          <p:txBody>
            <a:bodyPr wrap="none" lIns="82058" tIns="41029" rIns="82058" bIns="41029" anchor="ctr">
              <a:prstTxWarp prst="textNoShape">
                <a:avLst/>
              </a:prstTxWarp>
            </a:bodyPr>
            <a:lstStyle/>
            <a:p>
              <a:pPr algn="ctr" defTabSz="820738">
                <a:spcBef>
                  <a:spcPct val="0"/>
                </a:spcBef>
                <a:buFontTx/>
                <a:buNone/>
              </a:pPr>
              <a:r>
                <a:rPr lang="en-GB" sz="700" b="1">
                  <a:solidFill>
                    <a:srgbClr val="0000CC"/>
                  </a:solidFill>
                  <a:latin typeface="Gill Sans" charset="0"/>
                  <a:ea typeface="Arial" charset="0"/>
                  <a:cs typeface="Arial" charset="0"/>
                </a:rPr>
                <a:t>NFS and virtualized network infrastructure</a:t>
              </a:r>
            </a:p>
          </p:txBody>
        </p: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240" y="2742"/>
              <a:ext cx="1805" cy="211"/>
            </a:xfrm>
            <a:prstGeom prst="rect">
              <a:avLst/>
            </a:prstGeom>
            <a:solidFill>
              <a:srgbClr val="FFFFFF">
                <a:alpha val="4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prstTxWarp prst="textNoShape">
                <a:avLst/>
              </a:prstTxWarp>
              <a:spAutoFit/>
            </a:bodyPr>
            <a:lstStyle/>
            <a:p>
              <a:pPr defTabSz="820738">
                <a:spcBef>
                  <a:spcPct val="0"/>
                </a:spcBef>
                <a:buFontTx/>
                <a:buNone/>
              </a:pPr>
              <a:r>
                <a:rPr lang="en-US" sz="1400" b="1">
                  <a:solidFill>
                    <a:srgbClr val="080808"/>
                  </a:solidFill>
                  <a:ea typeface="Arial" charset="0"/>
                  <a:cs typeface="Arial" charset="0"/>
                </a:rPr>
                <a:t>Live Application Mobility</a:t>
              </a:r>
            </a:p>
          </p:txBody>
        </p:sp>
      </p:grpSp>
      <p:sp>
        <p:nvSpPr>
          <p:cNvPr id="26" name="AutoShape 26"/>
          <p:cNvSpPr>
            <a:spLocks noChangeArrowheads="1"/>
          </p:cNvSpPr>
          <p:nvPr/>
        </p:nvSpPr>
        <p:spPr bwMode="auto">
          <a:xfrm>
            <a:off x="215900" y="1343025"/>
            <a:ext cx="8096250" cy="2068513"/>
          </a:xfrm>
          <a:prstGeom prst="roundRect">
            <a:avLst>
              <a:gd name="adj" fmla="val 5282"/>
            </a:avLst>
          </a:prstGeom>
          <a:gradFill rotWithShape="1">
            <a:gsLst>
              <a:gs pos="0">
                <a:srgbClr val="BAFFA5">
                  <a:alpha val="95000"/>
                </a:srgbClr>
              </a:gs>
              <a:gs pos="100000">
                <a:srgbClr val="BAFFA5">
                  <a:gamma/>
                  <a:tint val="0"/>
                  <a:invGamma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 algn="ctr" defTabSz="820738">
              <a:spcBef>
                <a:spcPct val="0"/>
              </a:spcBef>
              <a:buFontTx/>
              <a:buNone/>
            </a:pPr>
            <a:endParaRPr lang="en-US" sz="1300" i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2622550" y="1912938"/>
            <a:ext cx="1588" cy="1147762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28"/>
          <p:cNvSpPr>
            <a:spLocks noChangeArrowheads="1"/>
          </p:cNvSpPr>
          <p:nvPr/>
        </p:nvSpPr>
        <p:spPr bwMode="auto">
          <a:xfrm>
            <a:off x="2206625" y="1709738"/>
            <a:ext cx="881063" cy="1211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" name="Picture 29" descr="IBM_520_angle-left_p6_s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4588" y="1979613"/>
            <a:ext cx="458787" cy="806450"/>
          </a:xfrm>
          <a:prstGeom prst="rect">
            <a:avLst/>
          </a:prstGeom>
          <a:noFill/>
        </p:spPr>
      </p:pic>
      <p:sp>
        <p:nvSpPr>
          <p:cNvPr id="30" name="AutoShape 31"/>
          <p:cNvSpPr>
            <a:spLocks noChangeArrowheads="1"/>
          </p:cNvSpPr>
          <p:nvPr/>
        </p:nvSpPr>
        <p:spPr bwMode="auto">
          <a:xfrm>
            <a:off x="1176338" y="1711325"/>
            <a:ext cx="1038225" cy="450850"/>
          </a:xfrm>
          <a:prstGeom prst="rightArrow">
            <a:avLst>
              <a:gd name="adj1" fmla="val 50000"/>
              <a:gd name="adj2" fmla="val 57570"/>
            </a:avLst>
          </a:prstGeom>
          <a:gradFill rotWithShape="1">
            <a:gsLst>
              <a:gs pos="0">
                <a:srgbClr val="A1FFFF">
                  <a:gamma/>
                  <a:tint val="5490"/>
                  <a:invGamma/>
                </a:srgbClr>
              </a:gs>
              <a:gs pos="100000">
                <a:srgbClr val="A1FFFF"/>
              </a:gs>
            </a:gsLst>
            <a:lin ang="0" scaled="1"/>
          </a:gradFill>
          <a:ln w="12700">
            <a:noFill/>
            <a:miter lim="800000"/>
            <a:headEnd/>
            <a:tailEnd type="none" w="lg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32"/>
          <p:cNvSpPr>
            <a:spLocks noChangeArrowheads="1"/>
          </p:cNvSpPr>
          <p:nvPr/>
        </p:nvSpPr>
        <p:spPr bwMode="auto">
          <a:xfrm>
            <a:off x="2552700" y="2455863"/>
            <a:ext cx="168275" cy="266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6FED8">
                  <a:gamma/>
                  <a:shade val="46275"/>
                  <a:invGamma/>
                </a:srgbClr>
              </a:gs>
              <a:gs pos="50000">
                <a:srgbClr val="A6FED8"/>
              </a:gs>
              <a:gs pos="100000">
                <a:srgbClr val="A6FED8">
                  <a:gamma/>
                  <a:shade val="46275"/>
                  <a:invGamma/>
                </a:srgbClr>
              </a:gs>
            </a:gsLst>
            <a:lin ang="189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1174750" y="2178050"/>
            <a:ext cx="1101725" cy="7397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prstTxWarp prst="textNoShape">
              <a:avLst/>
            </a:prstTxWarp>
            <a:spAutoFit/>
          </a:bodyPr>
          <a:lstStyle/>
          <a:p>
            <a:pPr algn="ctr" defTabSz="820738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sz="900" b="1">
                <a:solidFill>
                  <a:srgbClr val="080808"/>
                </a:solidFill>
                <a:latin typeface="Gill Sans" charset="0"/>
                <a:ea typeface="Arial" charset="0"/>
                <a:cs typeface="Arial" charset="0"/>
              </a:rPr>
              <a:t>Movement of the OS and </a:t>
            </a:r>
          </a:p>
          <a:p>
            <a:pPr algn="ctr" defTabSz="820738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sz="900" b="1">
                <a:solidFill>
                  <a:srgbClr val="080808"/>
                </a:solidFill>
                <a:latin typeface="Gill Sans" charset="0"/>
                <a:ea typeface="Arial" charset="0"/>
                <a:cs typeface="Arial" charset="0"/>
              </a:rPr>
              <a:t>applications to a different server with no loss of </a:t>
            </a:r>
          </a:p>
          <a:p>
            <a:pPr algn="ctr" defTabSz="820738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GB" sz="900" b="1">
                <a:solidFill>
                  <a:srgbClr val="080808"/>
                </a:solidFill>
                <a:latin typeface="Gill Sans" charset="0"/>
                <a:ea typeface="Arial" charset="0"/>
                <a:cs typeface="Arial" charset="0"/>
              </a:rPr>
              <a:t>service</a:t>
            </a:r>
          </a:p>
        </p:txBody>
      </p:sp>
      <p:sp>
        <p:nvSpPr>
          <p:cNvPr id="33" name="AutoShape 34"/>
          <p:cNvSpPr>
            <a:spLocks noChangeArrowheads="1"/>
          </p:cNvSpPr>
          <p:nvPr/>
        </p:nvSpPr>
        <p:spPr bwMode="auto">
          <a:xfrm>
            <a:off x="2547938" y="2290763"/>
            <a:ext cx="180975" cy="92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35"/>
          <p:cNvSpPr>
            <a:spLocks noChangeArrowheads="1"/>
          </p:cNvSpPr>
          <p:nvPr/>
        </p:nvSpPr>
        <p:spPr bwMode="auto">
          <a:xfrm>
            <a:off x="2554288" y="2270125"/>
            <a:ext cx="166687" cy="1079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AutoShape 36"/>
          <p:cNvSpPr>
            <a:spLocks noChangeArrowheads="1"/>
          </p:cNvSpPr>
          <p:nvPr/>
        </p:nvSpPr>
        <p:spPr bwMode="auto">
          <a:xfrm>
            <a:off x="2552700" y="2162175"/>
            <a:ext cx="168275" cy="2016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AutoShape 37"/>
          <p:cNvSpPr>
            <a:spLocks noChangeArrowheads="1"/>
          </p:cNvSpPr>
          <p:nvPr/>
        </p:nvSpPr>
        <p:spPr bwMode="auto">
          <a:xfrm>
            <a:off x="2552700" y="2124075"/>
            <a:ext cx="168275" cy="266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7" name="Group 38"/>
          <p:cNvGrpSpPr>
            <a:grpSpLocks/>
          </p:cNvGrpSpPr>
          <p:nvPr/>
        </p:nvGrpSpPr>
        <p:grpSpPr bwMode="auto">
          <a:xfrm>
            <a:off x="1176338" y="1711325"/>
            <a:ext cx="1038225" cy="450850"/>
            <a:chOff x="2256" y="2235"/>
            <a:chExt cx="1440" cy="645"/>
          </a:xfrm>
        </p:grpSpPr>
        <p:sp>
          <p:nvSpPr>
            <p:cNvPr id="38" name="AutoShape 39"/>
            <p:cNvSpPr>
              <a:spLocks noChangeArrowheads="1"/>
            </p:cNvSpPr>
            <p:nvPr/>
          </p:nvSpPr>
          <p:spPr bwMode="auto">
            <a:xfrm>
              <a:off x="2256" y="2235"/>
              <a:ext cx="1440" cy="645"/>
            </a:xfrm>
            <a:prstGeom prst="rightArrow">
              <a:avLst>
                <a:gd name="adj1" fmla="val 50000"/>
                <a:gd name="adj2" fmla="val 55814"/>
              </a:avLst>
            </a:prstGeom>
            <a:gradFill rotWithShape="1">
              <a:gsLst>
                <a:gs pos="0">
                  <a:srgbClr val="A1FFFF">
                    <a:gamma/>
                    <a:tint val="5490"/>
                    <a:invGamma/>
                  </a:srgbClr>
                </a:gs>
                <a:gs pos="100000">
                  <a:srgbClr val="A1FFFF"/>
                </a:gs>
              </a:gsLst>
              <a:lin ang="0" scaled="1"/>
            </a:gra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9" name="Group 40"/>
            <p:cNvGrpSpPr>
              <a:grpSpLocks/>
            </p:cNvGrpSpPr>
            <p:nvPr/>
          </p:nvGrpSpPr>
          <p:grpSpPr bwMode="auto">
            <a:xfrm>
              <a:off x="2822" y="2352"/>
              <a:ext cx="298" cy="384"/>
              <a:chOff x="2888" y="2352"/>
              <a:chExt cx="298" cy="384"/>
            </a:xfrm>
          </p:grpSpPr>
          <p:grpSp>
            <p:nvGrpSpPr>
              <p:cNvPr id="40" name="Group 41"/>
              <p:cNvGrpSpPr>
                <a:grpSpLocks/>
              </p:cNvGrpSpPr>
              <p:nvPr/>
            </p:nvGrpSpPr>
            <p:grpSpPr bwMode="auto">
              <a:xfrm>
                <a:off x="2888" y="2352"/>
                <a:ext cx="298" cy="384"/>
                <a:chOff x="2888" y="2352"/>
                <a:chExt cx="298" cy="384"/>
              </a:xfrm>
            </p:grpSpPr>
            <p:sp>
              <p:nvSpPr>
                <p:cNvPr id="42" name="AutoShape 42"/>
                <p:cNvSpPr>
                  <a:spLocks noChangeArrowheads="1"/>
                </p:cNvSpPr>
                <p:nvPr/>
              </p:nvSpPr>
              <p:spPr bwMode="auto">
                <a:xfrm>
                  <a:off x="2888" y="2352"/>
                  <a:ext cx="232" cy="38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CC99FF">
                        <a:alpha val="34000"/>
                      </a:srgbClr>
                    </a:gs>
                    <a:gs pos="50000">
                      <a:srgbClr val="CC99FF">
                        <a:gamma/>
                        <a:shade val="46275"/>
                        <a:invGamma/>
                      </a:srgbClr>
                    </a:gs>
                    <a:gs pos="100000">
                      <a:srgbClr val="CC99FF">
                        <a:alpha val="34000"/>
                      </a:srgbClr>
                    </a:gs>
                  </a:gsLst>
                  <a:lin ang="0" scaled="1"/>
                </a:gra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AutoShape 43"/>
                <p:cNvSpPr>
                  <a:spLocks noChangeArrowheads="1"/>
                </p:cNvSpPr>
                <p:nvPr/>
              </p:nvSpPr>
              <p:spPr bwMode="auto">
                <a:xfrm>
                  <a:off x="2954" y="2352"/>
                  <a:ext cx="232" cy="38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CC99FF">
                        <a:alpha val="30000"/>
                      </a:srgbClr>
                    </a:gs>
                    <a:gs pos="100000">
                      <a:srgbClr val="CC99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1" name="AutoShape 44"/>
              <p:cNvSpPr>
                <a:spLocks noChangeArrowheads="1"/>
              </p:cNvSpPr>
              <p:nvPr/>
            </p:nvSpPr>
            <p:spPr bwMode="auto">
              <a:xfrm>
                <a:off x="2948" y="2352"/>
                <a:ext cx="232" cy="38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99FF">
                      <a:gamma/>
                      <a:shade val="46275"/>
                      <a:invGamma/>
                    </a:srgbClr>
                  </a:gs>
                  <a:gs pos="5000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4" name="AutoShape 45"/>
          <p:cNvSpPr>
            <a:spLocks noChangeArrowheads="1"/>
          </p:cNvSpPr>
          <p:nvPr/>
        </p:nvSpPr>
        <p:spPr bwMode="auto">
          <a:xfrm>
            <a:off x="2552700" y="2116138"/>
            <a:ext cx="168275" cy="268287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F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5" name="Group 46"/>
          <p:cNvGrpSpPr>
            <a:grpSpLocks/>
          </p:cNvGrpSpPr>
          <p:nvPr/>
        </p:nvGrpSpPr>
        <p:grpSpPr bwMode="auto">
          <a:xfrm>
            <a:off x="1176338" y="1711325"/>
            <a:ext cx="1038225" cy="450850"/>
            <a:chOff x="2256" y="2235"/>
            <a:chExt cx="1440" cy="645"/>
          </a:xfrm>
        </p:grpSpPr>
        <p:sp>
          <p:nvSpPr>
            <p:cNvPr id="46" name="AutoShape 47"/>
            <p:cNvSpPr>
              <a:spLocks noChangeArrowheads="1"/>
            </p:cNvSpPr>
            <p:nvPr/>
          </p:nvSpPr>
          <p:spPr bwMode="auto">
            <a:xfrm>
              <a:off x="2256" y="2235"/>
              <a:ext cx="1440" cy="645"/>
            </a:xfrm>
            <a:prstGeom prst="rightArrow">
              <a:avLst>
                <a:gd name="adj1" fmla="val 50000"/>
                <a:gd name="adj2" fmla="val 55814"/>
              </a:avLst>
            </a:prstGeom>
            <a:gradFill rotWithShape="1">
              <a:gsLst>
                <a:gs pos="0">
                  <a:srgbClr val="A1FFFF">
                    <a:gamma/>
                    <a:tint val="5490"/>
                    <a:invGamma/>
                  </a:srgbClr>
                </a:gs>
                <a:gs pos="100000">
                  <a:srgbClr val="A1FFFF"/>
                </a:gs>
              </a:gsLst>
              <a:lin ang="0" scaled="1"/>
            </a:gra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7" name="Group 48"/>
            <p:cNvGrpSpPr>
              <a:grpSpLocks/>
            </p:cNvGrpSpPr>
            <p:nvPr/>
          </p:nvGrpSpPr>
          <p:grpSpPr bwMode="auto">
            <a:xfrm>
              <a:off x="2822" y="2352"/>
              <a:ext cx="298" cy="384"/>
              <a:chOff x="2888" y="2352"/>
              <a:chExt cx="298" cy="384"/>
            </a:xfrm>
          </p:grpSpPr>
          <p:grpSp>
            <p:nvGrpSpPr>
              <p:cNvPr id="48" name="Group 49"/>
              <p:cNvGrpSpPr>
                <a:grpSpLocks/>
              </p:cNvGrpSpPr>
              <p:nvPr/>
            </p:nvGrpSpPr>
            <p:grpSpPr bwMode="auto">
              <a:xfrm>
                <a:off x="2888" y="2352"/>
                <a:ext cx="298" cy="384"/>
                <a:chOff x="2888" y="2352"/>
                <a:chExt cx="298" cy="384"/>
              </a:xfrm>
            </p:grpSpPr>
            <p:sp>
              <p:nvSpPr>
                <p:cNvPr id="50" name="AutoShape 50"/>
                <p:cNvSpPr>
                  <a:spLocks noChangeArrowheads="1"/>
                </p:cNvSpPr>
                <p:nvPr/>
              </p:nvSpPr>
              <p:spPr bwMode="auto">
                <a:xfrm>
                  <a:off x="2888" y="2352"/>
                  <a:ext cx="232" cy="38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CC99FF">
                        <a:alpha val="34000"/>
                      </a:srgbClr>
                    </a:gs>
                    <a:gs pos="50000">
                      <a:srgbClr val="CC99FF">
                        <a:gamma/>
                        <a:shade val="46275"/>
                        <a:invGamma/>
                      </a:srgbClr>
                    </a:gs>
                    <a:gs pos="100000">
                      <a:srgbClr val="CC99FF">
                        <a:alpha val="34000"/>
                      </a:srgbClr>
                    </a:gs>
                  </a:gsLst>
                  <a:lin ang="0" scaled="1"/>
                </a:gra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AutoShape 51"/>
                <p:cNvSpPr>
                  <a:spLocks noChangeArrowheads="1"/>
                </p:cNvSpPr>
                <p:nvPr/>
              </p:nvSpPr>
              <p:spPr bwMode="auto">
                <a:xfrm>
                  <a:off x="2954" y="2352"/>
                  <a:ext cx="232" cy="38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CC99FF">
                        <a:alpha val="30000"/>
                      </a:srgbClr>
                    </a:gs>
                    <a:gs pos="100000">
                      <a:srgbClr val="CC99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9" name="AutoShape 52"/>
              <p:cNvSpPr>
                <a:spLocks noChangeArrowheads="1"/>
              </p:cNvSpPr>
              <p:nvPr/>
            </p:nvSpPr>
            <p:spPr bwMode="auto">
              <a:xfrm>
                <a:off x="2948" y="2352"/>
                <a:ext cx="232" cy="38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99FF">
                      <a:gamma/>
                      <a:shade val="46275"/>
                      <a:invGamma/>
                    </a:srgbClr>
                  </a:gs>
                  <a:gs pos="5000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2" name="Group 53"/>
          <p:cNvGrpSpPr>
            <a:grpSpLocks/>
          </p:cNvGrpSpPr>
          <p:nvPr/>
        </p:nvGrpSpPr>
        <p:grpSpPr bwMode="auto">
          <a:xfrm>
            <a:off x="1176338" y="1711325"/>
            <a:ext cx="1038225" cy="450850"/>
            <a:chOff x="2256" y="2235"/>
            <a:chExt cx="1440" cy="645"/>
          </a:xfrm>
        </p:grpSpPr>
        <p:sp>
          <p:nvSpPr>
            <p:cNvPr id="53" name="AutoShape 54"/>
            <p:cNvSpPr>
              <a:spLocks noChangeArrowheads="1"/>
            </p:cNvSpPr>
            <p:nvPr/>
          </p:nvSpPr>
          <p:spPr bwMode="auto">
            <a:xfrm>
              <a:off x="2256" y="2235"/>
              <a:ext cx="1440" cy="645"/>
            </a:xfrm>
            <a:prstGeom prst="rightArrow">
              <a:avLst>
                <a:gd name="adj1" fmla="val 50000"/>
                <a:gd name="adj2" fmla="val 55814"/>
              </a:avLst>
            </a:prstGeom>
            <a:gradFill rotWithShape="1">
              <a:gsLst>
                <a:gs pos="0">
                  <a:srgbClr val="A1FFFF">
                    <a:gamma/>
                    <a:tint val="5490"/>
                    <a:invGamma/>
                  </a:srgbClr>
                </a:gs>
                <a:gs pos="100000">
                  <a:srgbClr val="A1FFFF"/>
                </a:gs>
              </a:gsLst>
              <a:lin ang="0" scaled="1"/>
            </a:gra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4" name="Group 55"/>
            <p:cNvGrpSpPr>
              <a:grpSpLocks/>
            </p:cNvGrpSpPr>
            <p:nvPr/>
          </p:nvGrpSpPr>
          <p:grpSpPr bwMode="auto">
            <a:xfrm>
              <a:off x="2822" y="2352"/>
              <a:ext cx="298" cy="384"/>
              <a:chOff x="2888" y="2352"/>
              <a:chExt cx="298" cy="384"/>
            </a:xfrm>
          </p:grpSpPr>
          <p:grpSp>
            <p:nvGrpSpPr>
              <p:cNvPr id="55" name="Group 56"/>
              <p:cNvGrpSpPr>
                <a:grpSpLocks/>
              </p:cNvGrpSpPr>
              <p:nvPr/>
            </p:nvGrpSpPr>
            <p:grpSpPr bwMode="auto">
              <a:xfrm>
                <a:off x="2888" y="2352"/>
                <a:ext cx="298" cy="384"/>
                <a:chOff x="2888" y="2352"/>
                <a:chExt cx="298" cy="384"/>
              </a:xfrm>
            </p:grpSpPr>
            <p:sp>
              <p:nvSpPr>
                <p:cNvPr id="57" name="AutoShape 57"/>
                <p:cNvSpPr>
                  <a:spLocks noChangeArrowheads="1"/>
                </p:cNvSpPr>
                <p:nvPr/>
              </p:nvSpPr>
              <p:spPr bwMode="auto">
                <a:xfrm>
                  <a:off x="2888" y="2352"/>
                  <a:ext cx="232" cy="38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CC99FF">
                        <a:alpha val="34000"/>
                      </a:srgbClr>
                    </a:gs>
                    <a:gs pos="50000">
                      <a:srgbClr val="CC99FF">
                        <a:gamma/>
                        <a:shade val="46275"/>
                        <a:invGamma/>
                      </a:srgbClr>
                    </a:gs>
                    <a:gs pos="100000">
                      <a:srgbClr val="CC99FF">
                        <a:alpha val="34000"/>
                      </a:srgbClr>
                    </a:gs>
                  </a:gsLst>
                  <a:lin ang="0" scaled="1"/>
                </a:gra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AutoShape 58"/>
                <p:cNvSpPr>
                  <a:spLocks noChangeArrowheads="1"/>
                </p:cNvSpPr>
                <p:nvPr/>
              </p:nvSpPr>
              <p:spPr bwMode="auto">
                <a:xfrm>
                  <a:off x="2954" y="2352"/>
                  <a:ext cx="232" cy="38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CC99FF">
                        <a:alpha val="30000"/>
                      </a:srgbClr>
                    </a:gs>
                    <a:gs pos="100000">
                      <a:srgbClr val="CC99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56" name="AutoShape 59"/>
              <p:cNvSpPr>
                <a:spLocks noChangeArrowheads="1"/>
              </p:cNvSpPr>
              <p:nvPr/>
            </p:nvSpPr>
            <p:spPr bwMode="auto">
              <a:xfrm>
                <a:off x="2948" y="2352"/>
                <a:ext cx="232" cy="38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99FF">
                      <a:gamma/>
                      <a:shade val="46275"/>
                      <a:invGamma/>
                    </a:srgbClr>
                  </a:gs>
                  <a:gs pos="5000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9" name="Group 60"/>
          <p:cNvGrpSpPr>
            <a:grpSpLocks/>
          </p:cNvGrpSpPr>
          <p:nvPr/>
        </p:nvGrpSpPr>
        <p:grpSpPr bwMode="auto">
          <a:xfrm>
            <a:off x="1176338" y="1711325"/>
            <a:ext cx="1038225" cy="450850"/>
            <a:chOff x="2256" y="2235"/>
            <a:chExt cx="1440" cy="645"/>
          </a:xfrm>
        </p:grpSpPr>
        <p:sp>
          <p:nvSpPr>
            <p:cNvPr id="60" name="AutoShape 61"/>
            <p:cNvSpPr>
              <a:spLocks noChangeArrowheads="1"/>
            </p:cNvSpPr>
            <p:nvPr/>
          </p:nvSpPr>
          <p:spPr bwMode="auto">
            <a:xfrm>
              <a:off x="2256" y="2235"/>
              <a:ext cx="1440" cy="645"/>
            </a:xfrm>
            <a:prstGeom prst="rightArrow">
              <a:avLst>
                <a:gd name="adj1" fmla="val 50000"/>
                <a:gd name="adj2" fmla="val 55814"/>
              </a:avLst>
            </a:prstGeom>
            <a:gradFill rotWithShape="1">
              <a:gsLst>
                <a:gs pos="0">
                  <a:srgbClr val="A1FFFF">
                    <a:gamma/>
                    <a:tint val="5490"/>
                    <a:invGamma/>
                  </a:srgbClr>
                </a:gs>
                <a:gs pos="100000">
                  <a:srgbClr val="A1FFFF"/>
                </a:gs>
              </a:gsLst>
              <a:lin ang="0" scaled="1"/>
            </a:gradFill>
            <a:ln w="12700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1" name="Group 62"/>
            <p:cNvGrpSpPr>
              <a:grpSpLocks/>
            </p:cNvGrpSpPr>
            <p:nvPr/>
          </p:nvGrpSpPr>
          <p:grpSpPr bwMode="auto">
            <a:xfrm>
              <a:off x="2822" y="2352"/>
              <a:ext cx="298" cy="384"/>
              <a:chOff x="2888" y="2352"/>
              <a:chExt cx="298" cy="384"/>
            </a:xfrm>
          </p:grpSpPr>
          <p:grpSp>
            <p:nvGrpSpPr>
              <p:cNvPr id="62" name="Group 63"/>
              <p:cNvGrpSpPr>
                <a:grpSpLocks/>
              </p:cNvGrpSpPr>
              <p:nvPr/>
            </p:nvGrpSpPr>
            <p:grpSpPr bwMode="auto">
              <a:xfrm>
                <a:off x="2888" y="2352"/>
                <a:ext cx="298" cy="384"/>
                <a:chOff x="2888" y="2352"/>
                <a:chExt cx="298" cy="384"/>
              </a:xfrm>
            </p:grpSpPr>
            <p:sp>
              <p:nvSpPr>
                <p:cNvPr id="64" name="AutoShape 64"/>
                <p:cNvSpPr>
                  <a:spLocks noChangeArrowheads="1"/>
                </p:cNvSpPr>
                <p:nvPr/>
              </p:nvSpPr>
              <p:spPr bwMode="auto">
                <a:xfrm>
                  <a:off x="2888" y="2352"/>
                  <a:ext cx="232" cy="38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CC99FF">
                        <a:alpha val="34000"/>
                      </a:srgbClr>
                    </a:gs>
                    <a:gs pos="50000">
                      <a:srgbClr val="CC99FF">
                        <a:gamma/>
                        <a:shade val="46275"/>
                        <a:invGamma/>
                      </a:srgbClr>
                    </a:gs>
                    <a:gs pos="100000">
                      <a:srgbClr val="CC99FF">
                        <a:alpha val="34000"/>
                      </a:srgbClr>
                    </a:gs>
                  </a:gsLst>
                  <a:lin ang="0" scaled="1"/>
                </a:gra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AutoShape 65"/>
                <p:cNvSpPr>
                  <a:spLocks noChangeArrowheads="1"/>
                </p:cNvSpPr>
                <p:nvPr/>
              </p:nvSpPr>
              <p:spPr bwMode="auto">
                <a:xfrm>
                  <a:off x="2954" y="2352"/>
                  <a:ext cx="232" cy="384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CC99FF">
                        <a:alpha val="30000"/>
                      </a:srgbClr>
                    </a:gs>
                    <a:gs pos="100000">
                      <a:srgbClr val="CC99FF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 w="635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3" name="AutoShape 66"/>
              <p:cNvSpPr>
                <a:spLocks noChangeArrowheads="1"/>
              </p:cNvSpPr>
              <p:nvPr/>
            </p:nvSpPr>
            <p:spPr bwMode="auto">
              <a:xfrm>
                <a:off x="2948" y="2352"/>
                <a:ext cx="232" cy="38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CC99FF">
                      <a:gamma/>
                      <a:shade val="46275"/>
                      <a:invGamma/>
                    </a:srgbClr>
                  </a:gs>
                  <a:gs pos="50000">
                    <a:srgbClr val="CC99FF"/>
                  </a:gs>
                  <a:gs pos="100000">
                    <a:srgbClr val="CC99FF">
                      <a:gamma/>
                      <a:shade val="46275"/>
                      <a:invGamma/>
                    </a:srgbClr>
                  </a:gs>
                </a:gsLst>
                <a:lin ang="0" scaled="1"/>
              </a:gradFill>
              <a:ln w="635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6" name="Line 67"/>
          <p:cNvSpPr>
            <a:spLocks noChangeShapeType="1"/>
          </p:cNvSpPr>
          <p:nvPr/>
        </p:nvSpPr>
        <p:spPr bwMode="auto">
          <a:xfrm>
            <a:off x="769938" y="2916238"/>
            <a:ext cx="1587" cy="160337"/>
          </a:xfrm>
          <a:prstGeom prst="line">
            <a:avLst/>
          </a:prstGeom>
          <a:noFill/>
          <a:ln w="76200">
            <a:solidFill>
              <a:srgbClr val="C0C0C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AutoShape 68"/>
          <p:cNvSpPr>
            <a:spLocks noChangeArrowheads="1"/>
          </p:cNvSpPr>
          <p:nvPr/>
        </p:nvSpPr>
        <p:spPr bwMode="auto">
          <a:xfrm>
            <a:off x="355600" y="1679575"/>
            <a:ext cx="881063" cy="12446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C0C0C0">
                <a:alpha val="50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" name="Picture 69" descr="IBM_595_left_transparent_p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7688" y="1746250"/>
            <a:ext cx="449262" cy="1143000"/>
          </a:xfrm>
          <a:prstGeom prst="rect">
            <a:avLst/>
          </a:prstGeom>
          <a:noFill/>
        </p:spPr>
      </p:pic>
      <p:sp>
        <p:nvSpPr>
          <p:cNvPr id="69" name="AutoShape 70"/>
          <p:cNvSpPr>
            <a:spLocks noChangeArrowheads="1"/>
          </p:cNvSpPr>
          <p:nvPr/>
        </p:nvSpPr>
        <p:spPr bwMode="auto">
          <a:xfrm>
            <a:off x="547688" y="2455863"/>
            <a:ext cx="166687" cy="266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189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AutoShape 71"/>
          <p:cNvSpPr>
            <a:spLocks noChangeArrowheads="1"/>
          </p:cNvSpPr>
          <p:nvPr/>
        </p:nvSpPr>
        <p:spPr bwMode="auto">
          <a:xfrm>
            <a:off x="547688" y="2111375"/>
            <a:ext cx="166687" cy="266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99">
                  <a:gamma/>
                  <a:shade val="46275"/>
                  <a:invGamma/>
                </a:srgbClr>
              </a:gs>
              <a:gs pos="50000">
                <a:srgbClr val="FFCC99"/>
              </a:gs>
              <a:gs pos="100000">
                <a:srgbClr val="FFCC99">
                  <a:gamma/>
                  <a:shade val="46275"/>
                  <a:invGamma/>
                </a:srgbClr>
              </a:gs>
            </a:gsLst>
            <a:lin ang="189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AutoShape 72"/>
          <p:cNvSpPr>
            <a:spLocks noChangeArrowheads="1"/>
          </p:cNvSpPr>
          <p:nvPr/>
        </p:nvSpPr>
        <p:spPr bwMode="auto">
          <a:xfrm>
            <a:off x="763588" y="2455863"/>
            <a:ext cx="166687" cy="266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1890000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AutoShape 73"/>
          <p:cNvSpPr>
            <a:spLocks noChangeArrowheads="1"/>
          </p:cNvSpPr>
          <p:nvPr/>
        </p:nvSpPr>
        <p:spPr bwMode="auto">
          <a:xfrm>
            <a:off x="763588" y="2114550"/>
            <a:ext cx="166687" cy="266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99FF">
                  <a:gamma/>
                  <a:shade val="46275"/>
                  <a:invGamma/>
                </a:srgbClr>
              </a:gs>
              <a:gs pos="50000">
                <a:srgbClr val="CC99FF"/>
              </a:gs>
              <a:gs pos="100000">
                <a:srgbClr val="CC99FF">
                  <a:gamma/>
                  <a:shade val="46275"/>
                  <a:invGamma/>
                </a:srgbClr>
              </a:gs>
            </a:gsLst>
            <a:lin ang="0" scaled="1"/>
          </a:gradFill>
          <a:ln w="63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AutoShape 74"/>
          <p:cNvSpPr>
            <a:spLocks noChangeArrowheads="1"/>
          </p:cNvSpPr>
          <p:nvPr/>
        </p:nvSpPr>
        <p:spPr bwMode="auto">
          <a:xfrm>
            <a:off x="754063" y="2112963"/>
            <a:ext cx="168275" cy="2667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F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AutoShape 75"/>
          <p:cNvSpPr>
            <a:spLocks noChangeArrowheads="1"/>
          </p:cNvSpPr>
          <p:nvPr/>
        </p:nvSpPr>
        <p:spPr bwMode="auto">
          <a:xfrm>
            <a:off x="341313" y="3055938"/>
            <a:ext cx="2730500" cy="3286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99"/>
              </a:gs>
              <a:gs pos="50000">
                <a:srgbClr val="000099">
                  <a:gamma/>
                  <a:tint val="0"/>
                  <a:invGamma/>
                </a:srgbClr>
              </a:gs>
              <a:gs pos="100000">
                <a:srgbClr val="000099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63500" dist="53882" dir="2700000" algn="ctr" rotWithShape="0">
              <a:srgbClr val="C0C0C0">
                <a:alpha val="50000"/>
              </a:srgbClr>
            </a:outerShdw>
          </a:effectLst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pPr algn="ctr" defTabSz="820738">
              <a:spcBef>
                <a:spcPct val="0"/>
              </a:spcBef>
              <a:buFontTx/>
              <a:buNone/>
            </a:pPr>
            <a:r>
              <a:rPr lang="en-GB" sz="900" b="1">
                <a:solidFill>
                  <a:srgbClr val="0000CC"/>
                </a:solidFill>
                <a:latin typeface="Gill Sans" charset="0"/>
                <a:ea typeface="Arial" charset="0"/>
                <a:cs typeface="Arial" charset="0"/>
              </a:rPr>
              <a:t>Virtualized SAN and Network Infrastructure</a:t>
            </a:r>
          </a:p>
        </p:txBody>
      </p:sp>
      <p:sp>
        <p:nvSpPr>
          <p:cNvPr id="75" name="AutoShape 76"/>
          <p:cNvSpPr>
            <a:spLocks noChangeArrowheads="1"/>
          </p:cNvSpPr>
          <p:nvPr/>
        </p:nvSpPr>
        <p:spPr bwMode="auto">
          <a:xfrm>
            <a:off x="215900" y="1343025"/>
            <a:ext cx="2970213" cy="2068513"/>
          </a:xfrm>
          <a:prstGeom prst="roundRect">
            <a:avLst>
              <a:gd name="adj" fmla="val 5282"/>
            </a:avLst>
          </a:prstGeom>
          <a:noFill/>
          <a:ln w="19050">
            <a:solidFill>
              <a:srgbClr val="000066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6" name="Freeform 77"/>
          <p:cNvSpPr>
            <a:spLocks/>
          </p:cNvSpPr>
          <p:nvPr/>
        </p:nvSpPr>
        <p:spPr bwMode="auto">
          <a:xfrm rot="151430">
            <a:off x="1330325" y="4786313"/>
            <a:ext cx="812800" cy="185737"/>
          </a:xfrm>
          <a:custGeom>
            <a:avLst/>
            <a:gdLst/>
            <a:ahLst/>
            <a:cxnLst>
              <a:cxn ang="0">
                <a:pos x="0" y="334"/>
              </a:cxn>
              <a:cxn ang="0">
                <a:pos x="942" y="14"/>
              </a:cxn>
              <a:cxn ang="0">
                <a:pos x="1920" y="252"/>
              </a:cxn>
            </a:cxnLst>
            <a:rect l="0" t="0" r="r" b="b"/>
            <a:pathLst>
              <a:path w="1920" h="334">
                <a:moveTo>
                  <a:pt x="0" y="334"/>
                </a:moveTo>
                <a:cubicBezTo>
                  <a:pt x="311" y="181"/>
                  <a:pt x="622" y="28"/>
                  <a:pt x="942" y="14"/>
                </a:cubicBezTo>
                <a:cubicBezTo>
                  <a:pt x="1262" y="0"/>
                  <a:pt x="1591" y="126"/>
                  <a:pt x="1920" y="252"/>
                </a:cubicBezTo>
              </a:path>
            </a:pathLst>
          </a:custGeom>
          <a:noFill/>
          <a:ln w="3492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8234" tIns="49117" rIns="98234" bIns="4911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78"/>
          <p:cNvSpPr>
            <a:spLocks noChangeArrowheads="1"/>
          </p:cNvSpPr>
          <p:nvPr/>
        </p:nvSpPr>
        <p:spPr bwMode="auto">
          <a:xfrm>
            <a:off x="846138" y="4786313"/>
            <a:ext cx="433387" cy="471487"/>
          </a:xfrm>
          <a:prstGeom prst="ellipse">
            <a:avLst/>
          </a:prstGeom>
          <a:solidFill>
            <a:srgbClr val="99CCFF"/>
          </a:solidFill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lIns="81994" tIns="40995" rIns="81994" bIns="40995" anchor="ctr">
            <a:prstTxWarp prst="textNoShape">
              <a:avLst/>
            </a:prstTxWarp>
          </a:bodyPr>
          <a:lstStyle/>
          <a:p>
            <a:pPr algn="ctr" defTabSz="820738">
              <a:spcBef>
                <a:spcPct val="0"/>
              </a:spcBef>
              <a:buFontTx/>
              <a:buNone/>
            </a:pPr>
            <a:r>
              <a:rPr lang="en-US" sz="600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rPr>
              <a:t>Workload </a:t>
            </a:r>
          </a:p>
          <a:p>
            <a:pPr algn="ctr" defTabSz="820738">
              <a:spcBef>
                <a:spcPct val="0"/>
              </a:spcBef>
              <a:buFontTx/>
              <a:buNone/>
            </a:pPr>
            <a:r>
              <a:rPr lang="en-US" sz="600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rPr>
              <a:t>Partition</a:t>
            </a:r>
          </a:p>
          <a:p>
            <a:pPr algn="ctr" defTabSz="820738">
              <a:spcBef>
                <a:spcPct val="0"/>
              </a:spcBef>
              <a:buFontTx/>
              <a:buNone/>
            </a:pPr>
            <a:r>
              <a:rPr lang="en-US" sz="6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rPr>
              <a:t>eMail</a:t>
            </a:r>
          </a:p>
        </p:txBody>
      </p:sp>
      <p:sp>
        <p:nvSpPr>
          <p:cNvPr id="78" name="Freeform 79"/>
          <p:cNvSpPr>
            <a:spLocks/>
          </p:cNvSpPr>
          <p:nvPr/>
        </p:nvSpPr>
        <p:spPr bwMode="auto">
          <a:xfrm rot="21448570" flipH="1">
            <a:off x="1262063" y="5056188"/>
            <a:ext cx="920750" cy="212725"/>
          </a:xfrm>
          <a:custGeom>
            <a:avLst/>
            <a:gdLst/>
            <a:ahLst/>
            <a:cxnLst>
              <a:cxn ang="0">
                <a:pos x="0" y="334"/>
              </a:cxn>
              <a:cxn ang="0">
                <a:pos x="942" y="14"/>
              </a:cxn>
              <a:cxn ang="0">
                <a:pos x="1920" y="252"/>
              </a:cxn>
            </a:cxnLst>
            <a:rect l="0" t="0" r="r" b="b"/>
            <a:pathLst>
              <a:path w="1920" h="334">
                <a:moveTo>
                  <a:pt x="0" y="334"/>
                </a:moveTo>
                <a:cubicBezTo>
                  <a:pt x="311" y="181"/>
                  <a:pt x="622" y="28"/>
                  <a:pt x="942" y="14"/>
                </a:cubicBezTo>
                <a:cubicBezTo>
                  <a:pt x="1262" y="0"/>
                  <a:pt x="1591" y="126"/>
                  <a:pt x="1920" y="252"/>
                </a:cubicBezTo>
              </a:path>
            </a:pathLst>
          </a:custGeom>
          <a:noFill/>
          <a:ln w="3492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8234" tIns="49117" rIns="98234" bIns="49117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9" name="Picture 80" descr="curved_lines_communication_black"/>
          <p:cNvPicPr>
            <a:picLocks noChangeAspect="1" noChangeArrowheads="1"/>
          </p:cNvPicPr>
          <p:nvPr/>
        </p:nvPicPr>
        <p:blipFill>
          <a:blip r:embed="rId8">
            <a:lum bright="76000" contrast="-100000"/>
          </a:blip>
          <a:srcRect/>
          <a:stretch>
            <a:fillRect/>
          </a:stretch>
        </p:blipFill>
        <p:spPr bwMode="auto">
          <a:xfrm rot="2573696">
            <a:off x="1249363" y="5265738"/>
            <a:ext cx="430212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81" descr="curved_lines_communication_black"/>
          <p:cNvPicPr>
            <a:picLocks noChangeAspect="1" noChangeArrowheads="1"/>
          </p:cNvPicPr>
          <p:nvPr/>
        </p:nvPicPr>
        <p:blipFill>
          <a:blip r:embed="rId9">
            <a:lum bright="76000" contrast="-100000"/>
          </a:blip>
          <a:srcRect/>
          <a:stretch>
            <a:fillRect/>
          </a:stretch>
        </p:blipFill>
        <p:spPr bwMode="auto">
          <a:xfrm rot="19026304">
            <a:off x="1887538" y="5248275"/>
            <a:ext cx="307975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Oval 82"/>
          <p:cNvSpPr>
            <a:spLocks noChangeArrowheads="1"/>
          </p:cNvSpPr>
          <p:nvPr/>
        </p:nvSpPr>
        <p:spPr bwMode="auto">
          <a:xfrm>
            <a:off x="2230438" y="5354638"/>
            <a:ext cx="293687" cy="306387"/>
          </a:xfrm>
          <a:prstGeom prst="ellipse">
            <a:avLst/>
          </a:prstGeom>
          <a:solidFill>
            <a:srgbClr val="CCFFCC"/>
          </a:solidFill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lIns="81994" tIns="40995" rIns="81994" bIns="40995" anchor="ctr">
            <a:prstTxWarp prst="textNoShape">
              <a:avLst/>
            </a:prstTxWarp>
          </a:bodyPr>
          <a:lstStyle/>
          <a:p>
            <a:pPr algn="ctr" defTabSz="820738">
              <a:spcBef>
                <a:spcPct val="0"/>
              </a:spcBef>
              <a:buFontTx/>
              <a:buNone/>
            </a:pPr>
            <a:r>
              <a:rPr lang="en-US" sz="400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rPr>
              <a:t>Workload</a:t>
            </a:r>
          </a:p>
          <a:p>
            <a:pPr algn="ctr" defTabSz="820738">
              <a:spcBef>
                <a:spcPct val="0"/>
              </a:spcBef>
              <a:buFontTx/>
              <a:buNone/>
            </a:pPr>
            <a:r>
              <a:rPr lang="en-US" sz="400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rPr>
              <a:t>Partition</a:t>
            </a:r>
          </a:p>
          <a:p>
            <a:pPr algn="ctr" defTabSz="820738">
              <a:spcBef>
                <a:spcPct val="0"/>
              </a:spcBef>
              <a:buFontTx/>
              <a:buNone/>
            </a:pPr>
            <a:r>
              <a:rPr lang="en-US" sz="500" b="1">
                <a:solidFill>
                  <a:srgbClr val="292929"/>
                </a:solidFill>
                <a:latin typeface="Arial" charset="0"/>
                <a:ea typeface="Arial" charset="0"/>
                <a:cs typeface="Arial" charset="0"/>
              </a:rPr>
              <a:t>Billing</a:t>
            </a:r>
          </a:p>
        </p:txBody>
      </p:sp>
      <p:sp>
        <p:nvSpPr>
          <p:cNvPr id="82" name="Text Box 83"/>
          <p:cNvSpPr txBox="1">
            <a:spLocks noChangeArrowheads="1"/>
          </p:cNvSpPr>
          <p:nvPr/>
        </p:nvSpPr>
        <p:spPr bwMode="auto">
          <a:xfrm>
            <a:off x="3427413" y="1506538"/>
            <a:ext cx="55784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pPr marL="153988" indent="-153988" defTabSz="820738">
              <a:buFontTx/>
              <a:buNone/>
            </a:pPr>
            <a:r>
              <a:rPr lang="en-US" sz="1400" b="1" i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PowerVM Live </a:t>
            </a:r>
            <a:r>
              <a:rPr lang="en-US" sz="1400" b="1" i="1" u="sng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Partition </a:t>
            </a:r>
            <a:r>
              <a:rPr lang="en-US" sz="1400" b="1" i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Mobility</a:t>
            </a:r>
          </a:p>
          <a:p>
            <a:pPr marL="153988" indent="-153988" defTabSz="820738">
              <a:buClr>
                <a:srgbClr val="0000FF"/>
              </a:buClr>
            </a:pPr>
            <a:r>
              <a:rPr lang="en-US" sz="1400" i="1">
                <a:latin typeface="Arial" charset="0"/>
                <a:ea typeface="Arial" charset="0"/>
                <a:cs typeface="Arial" charset="0"/>
              </a:rPr>
              <a:t>Move an entire Logical Partition from one system to another while it is running with almost no impact to end users</a:t>
            </a:r>
          </a:p>
          <a:p>
            <a:pPr marL="153988" indent="-153988" defTabSz="820738">
              <a:buClr>
                <a:srgbClr val="0000FF"/>
              </a:buClr>
            </a:pPr>
            <a:r>
              <a:rPr lang="en-US" sz="1400" i="1">
                <a:latin typeface="Arial" charset="0"/>
                <a:ea typeface="Arial" charset="0"/>
                <a:cs typeface="Arial" charset="0"/>
              </a:rPr>
              <a:t>Moves the entire LPAR including the operating system </a:t>
            </a:r>
          </a:p>
          <a:p>
            <a:pPr marL="153988" indent="-153988" defTabSz="820738">
              <a:buClr>
                <a:srgbClr val="0000FF"/>
              </a:buClr>
            </a:pPr>
            <a:r>
              <a:rPr lang="en-US" sz="1400" i="1">
                <a:latin typeface="Arial" charset="0"/>
                <a:ea typeface="Arial" charset="0"/>
                <a:cs typeface="Arial" charset="0"/>
              </a:rPr>
              <a:t>Requires POWER6, PowerVM Enterprise Edition, and all I/O must be through the Virtual I/O Server</a:t>
            </a:r>
          </a:p>
          <a:p>
            <a:pPr marL="153988" indent="-153988" defTabSz="820738">
              <a:buClr>
                <a:srgbClr val="0000FF"/>
              </a:buClr>
            </a:pPr>
            <a:r>
              <a:rPr lang="en-US" sz="1400" i="1">
                <a:latin typeface="Arial" charset="0"/>
                <a:ea typeface="Arial" charset="0"/>
                <a:cs typeface="Arial" charset="0"/>
              </a:rPr>
              <a:t>Works with partitions running AIX V5.3, AIX 6 and Linux</a:t>
            </a:r>
          </a:p>
        </p:txBody>
      </p:sp>
      <p:sp>
        <p:nvSpPr>
          <p:cNvPr id="83" name="Text Box 84"/>
          <p:cNvSpPr txBox="1">
            <a:spLocks noChangeArrowheads="1"/>
          </p:cNvSpPr>
          <p:nvPr/>
        </p:nvSpPr>
        <p:spPr bwMode="auto">
          <a:xfrm>
            <a:off x="458788" y="1338263"/>
            <a:ext cx="2354262" cy="295275"/>
          </a:xfrm>
          <a:prstGeom prst="rect">
            <a:avLst/>
          </a:prstGeom>
          <a:solidFill>
            <a:srgbClr val="FFFFFF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pPr defTabSz="820738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080808"/>
                </a:solidFill>
                <a:ea typeface="Arial" charset="0"/>
                <a:cs typeface="Arial" charset="0"/>
              </a:rPr>
              <a:t>Live Partition Mobility</a:t>
            </a:r>
          </a:p>
        </p:txBody>
      </p:sp>
      <p:sp>
        <p:nvSpPr>
          <p:cNvPr id="84" name="Text Box 85"/>
          <p:cNvSpPr txBox="1">
            <a:spLocks noChangeArrowheads="1"/>
          </p:cNvSpPr>
          <p:nvPr/>
        </p:nvSpPr>
        <p:spPr bwMode="auto">
          <a:xfrm>
            <a:off x="3427413" y="4445000"/>
            <a:ext cx="5438775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58" tIns="41029" rIns="82058" bIns="41029">
            <a:prstTxWarp prst="textNoShape">
              <a:avLst/>
            </a:prstTxWarp>
          </a:bodyPr>
          <a:lstStyle/>
          <a:p>
            <a:pPr marL="204788" indent="-204788" defTabSz="820738">
              <a:buFontTx/>
              <a:buNone/>
            </a:pPr>
            <a:r>
              <a:rPr lang="en-US" sz="1400" b="1" i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AIX </a:t>
            </a:r>
            <a:r>
              <a:rPr lang="en-US" sz="1400" b="1" i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Live </a:t>
            </a:r>
            <a:r>
              <a:rPr lang="en-US" sz="1400" b="1" i="1" u="sng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Application</a:t>
            </a:r>
            <a:r>
              <a:rPr lang="en-US" sz="1400" b="1" i="1" u="sng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i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Mobility</a:t>
            </a:r>
          </a:p>
          <a:p>
            <a:pPr marL="204788" indent="-204788" defTabSz="820738">
              <a:buClr>
                <a:srgbClr val="0000FF"/>
              </a:buClr>
            </a:pPr>
            <a:r>
              <a:rPr lang="en-US" sz="1400" i="1">
                <a:latin typeface="Arial" charset="0"/>
                <a:ea typeface="Arial" charset="0"/>
                <a:cs typeface="Arial" charset="0"/>
              </a:rPr>
              <a:t>Move a Workload Partition from one AIX system to another AIX system while running with almost no impact to end users</a:t>
            </a:r>
          </a:p>
          <a:p>
            <a:pPr marL="204788" indent="-204788" defTabSz="820738">
              <a:buClr>
                <a:srgbClr val="0000FF"/>
              </a:buClr>
            </a:pPr>
            <a:r>
              <a:rPr lang="en-US" sz="1400" i="1">
                <a:latin typeface="Arial" charset="0"/>
                <a:ea typeface="Arial" charset="0"/>
                <a:cs typeface="Arial" charset="0"/>
              </a:rPr>
              <a:t>Moves only the WPAR, the AIX operating system is not moved</a:t>
            </a:r>
          </a:p>
          <a:p>
            <a:pPr marL="204788" indent="-204788" defTabSz="820738">
              <a:buClr>
                <a:srgbClr val="0000FF"/>
              </a:buClr>
            </a:pPr>
            <a:r>
              <a:rPr lang="en-US" sz="1400" i="1">
                <a:latin typeface="Arial" charset="0"/>
                <a:ea typeface="Arial" charset="0"/>
                <a:cs typeface="Arial" charset="0"/>
              </a:rPr>
              <a:t>Requires AIX 6, Workload Partitions Manager, and all WPAR filesystems must be NFS</a:t>
            </a:r>
          </a:p>
          <a:p>
            <a:pPr marL="204788" indent="-204788" defTabSz="820738">
              <a:buClr>
                <a:srgbClr val="0000FF"/>
              </a:buClr>
            </a:pPr>
            <a:r>
              <a:rPr lang="en-US" sz="1400" i="1">
                <a:latin typeface="Arial" charset="0"/>
                <a:ea typeface="Arial" charset="0"/>
                <a:cs typeface="Arial" charset="0"/>
              </a:rPr>
              <a:t>Works on POWER4™, POWER5™, and POWER6  </a:t>
            </a:r>
          </a:p>
        </p:txBody>
      </p:sp>
      <p:graphicFrame>
        <p:nvGraphicFramePr>
          <p:cNvPr id="85" name="Object 86"/>
          <p:cNvGraphicFramePr>
            <a:graphicFrameLocks noChangeAspect="1"/>
          </p:cNvGraphicFramePr>
          <p:nvPr/>
        </p:nvGraphicFramePr>
        <p:xfrm>
          <a:off x="8153400" y="3505200"/>
          <a:ext cx="838200" cy="838200"/>
        </p:xfrm>
        <a:graphic>
          <a:graphicData uri="http://schemas.openxmlformats.org/presentationml/2006/ole">
            <p:oleObj spid="_x0000_s93186" name="Photo Editor Photo" r:id="rId10" imgW="4114286" imgH="4114286" progId="">
              <p:embed/>
            </p:oleObj>
          </a:graphicData>
        </a:graphic>
      </p:graphicFrame>
      <p:sp>
        <p:nvSpPr>
          <p:cNvPr id="86" name="Rectangle 30"/>
          <p:cNvSpPr>
            <a:spLocks noGrp="1" noChangeArrowheads="1"/>
          </p:cNvSpPr>
          <p:nvPr>
            <p:ph type="title"/>
          </p:nvPr>
        </p:nvSpPr>
        <p:spPr>
          <a:xfrm>
            <a:off x="152400" y="227013"/>
            <a:ext cx="8839199" cy="687387"/>
          </a:xfrm>
        </p:spPr>
        <p:txBody>
          <a:bodyPr>
            <a:normAutofit/>
          </a:bodyPr>
          <a:lstStyle/>
          <a:p>
            <a:pPr algn="l" defTabSz="1019175"/>
            <a:r>
              <a:rPr lang="en-US" sz="2800" dirty="0"/>
              <a:t>Mobility on Power Systems</a:t>
            </a:r>
          </a:p>
        </p:txBody>
      </p:sp>
      <p:pic>
        <p:nvPicPr>
          <p:cNvPr id="87" name="Picture 8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01000" y="609600"/>
            <a:ext cx="8223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55613" y="1371600"/>
            <a:ext cx="845978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N_Port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 Virtualization (NPIV) provides direct </a:t>
            </a: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Fibre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Channel connections from client partitions to SAN resources , simplifying SAN management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Fibre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Channel Host Bus Adapter is owned by VIOS partition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Supported with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PowerVM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Express, Standard, and Enterprise Edition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Supports AIX 5.3 and AIX 6.1 partitions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Power 520, 550, 560, and 570, with an 8 GB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PCIe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Fibre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Channel Adapter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Statement of Direction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IBM intends to support 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N_Port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ID Virtualization (NPIV) on the POWER6 processor-based Power 595,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BladeCenter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JS12, and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BladeCenter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JS22 in 2009.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IBM intends to support NPIV with IBM </a:t>
            </a:r>
            <a:r>
              <a:rPr kumimoji="0" lang="en-US" sz="12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Linux environments in 2009. 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5867400"/>
            <a:ext cx="631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962400" y="3968750"/>
            <a:ext cx="4114800" cy="3810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Hypervisor </a:t>
            </a:r>
          </a:p>
        </p:txBody>
      </p:sp>
      <p:pic>
        <p:nvPicPr>
          <p:cNvPr id="5" name="Picture 6" descr="AIX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130550"/>
            <a:ext cx="538163" cy="520700"/>
          </a:xfrm>
          <a:prstGeom prst="rect">
            <a:avLst/>
          </a:prstGeom>
          <a:noFill/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181600" y="3048000"/>
            <a:ext cx="1447800" cy="92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962400" y="3048000"/>
            <a:ext cx="1219200" cy="9144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VIOS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8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257800" y="3740150"/>
            <a:ext cx="1131888" cy="223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800"/>
              <a:t>Virtual FC Adapter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087813" y="3740150"/>
            <a:ext cx="760412" cy="223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800"/>
              <a:t>FC Adapter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410200" y="39687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4572000" y="39687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3" descr="AIX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130550"/>
            <a:ext cx="538163" cy="520700"/>
          </a:xfrm>
          <a:prstGeom prst="rect">
            <a:avLst/>
          </a:prstGeom>
          <a:noFill/>
        </p:spPr>
      </p:pic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629400" y="3048000"/>
            <a:ext cx="1447800" cy="92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705600" y="3740150"/>
            <a:ext cx="1131888" cy="223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800"/>
              <a:t>Virtual FC Adapter</a:t>
            </a:r>
          </a:p>
        </p:txBody>
      </p:sp>
      <p:pic>
        <p:nvPicPr>
          <p:cNvPr id="15" name="Picture 16" descr="systems_storage_disk_images_ds8000_79x1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429000"/>
            <a:ext cx="631825" cy="1200150"/>
          </a:xfrm>
          <a:prstGeom prst="rect">
            <a:avLst/>
          </a:prstGeom>
          <a:noFill/>
        </p:spPr>
      </p:pic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4267200" y="3962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H="1">
            <a:off x="2209800" y="4114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7391400" y="3962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H="1">
            <a:off x="4419600" y="42672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4419600" y="3962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4038600" y="4495800"/>
            <a:ext cx="472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lvl="1">
              <a:buSzPct val="125000"/>
              <a:buFont typeface="Wingdings" charset="2"/>
              <a:buChar char="ü"/>
            </a:pPr>
            <a:r>
              <a:rPr lang="en-US" sz="1000"/>
              <a:t>Enables use of existing storage management tools  </a:t>
            </a:r>
          </a:p>
          <a:p>
            <a:pPr lvl="1">
              <a:buSzPct val="125000"/>
              <a:buFont typeface="Wingdings" charset="2"/>
              <a:buChar char="ü"/>
            </a:pPr>
            <a:r>
              <a:rPr lang="en-US" sz="1000"/>
              <a:t>Simplifies storage provisioning (i.e. zoning, LUN masking)</a:t>
            </a:r>
          </a:p>
          <a:p>
            <a:pPr lvl="1">
              <a:buSzPct val="125000"/>
              <a:buFont typeface="Wingdings" charset="2"/>
              <a:buChar char="ü"/>
            </a:pPr>
            <a:r>
              <a:rPr lang="en-US" sz="1000"/>
              <a:t>Enables access to SAN devices including tape libraries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>
            <a:off x="2209800" y="42672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4343400" y="39624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4572000" y="4114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7387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NPIV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 flipH="1">
            <a:off x="2428875" y="5041900"/>
            <a:ext cx="9525" cy="457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757488" y="5041900"/>
            <a:ext cx="0" cy="4111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1905000" y="5507038"/>
            <a:ext cx="477838" cy="3984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716088" y="5916613"/>
            <a:ext cx="330200" cy="2317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lin ang="0" scaled="1"/>
          </a:gradFill>
          <a:ln w="9525" cap="rnd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412875" y="6238875"/>
            <a:ext cx="825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DS8000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946400" y="6069013"/>
            <a:ext cx="330200" cy="2317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0" scaled="1"/>
          </a:gradFill>
          <a:ln w="9525" cap="rnd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932113" y="5595938"/>
            <a:ext cx="155575" cy="4587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4852988" y="2336800"/>
            <a:ext cx="0" cy="447675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05475" y="2343150"/>
            <a:ext cx="0" cy="447675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885825" y="1785938"/>
            <a:ext cx="3327400" cy="2862262"/>
          </a:xfrm>
          <a:prstGeom prst="rect">
            <a:avLst/>
          </a:prstGeom>
          <a:solidFill>
            <a:srgbClr val="CCFFFF">
              <a:alpha val="41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217613" y="1990725"/>
            <a:ext cx="2805112" cy="11604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217613" y="3529013"/>
            <a:ext cx="2841625" cy="982662"/>
          </a:xfrm>
          <a:prstGeom prst="rect">
            <a:avLst/>
          </a:prstGeom>
          <a:solidFill>
            <a:srgbClr val="00FFFF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3413125" y="3581400"/>
            <a:ext cx="609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VIOS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343150" y="4429125"/>
            <a:ext cx="184150" cy="612775"/>
          </a:xfrm>
          <a:prstGeom prst="rect">
            <a:avLst/>
          </a:prstGeom>
          <a:solidFill>
            <a:srgbClr val="CC99FF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2681288" y="4437063"/>
            <a:ext cx="155575" cy="612775"/>
          </a:xfrm>
          <a:prstGeom prst="rect">
            <a:avLst/>
          </a:prstGeom>
          <a:solidFill>
            <a:srgbClr val="CC99FF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7" name="Object 18"/>
          <p:cNvGraphicFramePr>
            <a:graphicFrameLocks noChangeAspect="1"/>
          </p:cNvGraphicFramePr>
          <p:nvPr/>
        </p:nvGraphicFramePr>
        <p:xfrm>
          <a:off x="1908175" y="5167313"/>
          <a:ext cx="1285875" cy="752475"/>
        </p:xfrm>
        <a:graphic>
          <a:graphicData uri="http://schemas.openxmlformats.org/presentationml/2006/ole">
            <p:oleObj spid="_x0000_s95234" name="Drawing" r:id="rId3" imgW="990000" imgH="579600" progId="">
              <p:embed/>
            </p:oleObj>
          </a:graphicData>
        </a:graphic>
      </p:graphicFrame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1963738" y="3224213"/>
            <a:ext cx="11525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Virtual SCSI</a:t>
            </a: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1901825" y="4167188"/>
            <a:ext cx="1038225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2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FC Adapters</a:t>
            </a: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2284413" y="5359400"/>
            <a:ext cx="5508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SAN</a:t>
            </a: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auto">
          <a:xfrm>
            <a:off x="2693988" y="2659063"/>
            <a:ext cx="330200" cy="2317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339966"/>
              </a:gs>
              <a:gs pos="100000">
                <a:srgbClr val="339966">
                  <a:gamma/>
                  <a:shade val="46275"/>
                  <a:invGamma/>
                </a:srgbClr>
              </a:gs>
            </a:gsLst>
            <a:lin ang="0" scaled="1"/>
          </a:gradFill>
          <a:ln w="9525" cap="rnd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2163763" y="2649538"/>
            <a:ext cx="330200" cy="2317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0" scaled="1"/>
          </a:gradFill>
          <a:ln w="9525" cap="rnd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2924175" y="2541588"/>
            <a:ext cx="9429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generic scsi disk</a:t>
            </a: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1343025" y="2541588"/>
            <a:ext cx="9429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generic scsi disk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1271588" y="960438"/>
            <a:ext cx="2209800" cy="6223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lIns="82296" tIns="36576" rIns="82296" bIns="36576">
            <a:prstTxWarp prst="textNoShape">
              <a:avLst/>
            </a:prstTxWarp>
            <a:spAutoFit/>
          </a:bodyPr>
          <a:lstStyle/>
          <a:p>
            <a:pPr algn="ctr" fontAlgn="ctr">
              <a:spcBef>
                <a:spcPct val="50000"/>
              </a:spcBef>
              <a:buFontTx/>
              <a:buNone/>
            </a:pPr>
            <a:r>
              <a:rPr lang="en-US" sz="18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 Current </a:t>
            </a:r>
            <a:br>
              <a:rPr lang="en-US" sz="18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Virtual SCSI model</a:t>
            </a:r>
            <a:endParaRPr lang="en-US" sz="1400" b="1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AutoShape 27"/>
          <p:cNvSpPr>
            <a:spLocks/>
          </p:cNvSpPr>
          <p:nvPr/>
        </p:nvSpPr>
        <p:spPr bwMode="auto">
          <a:xfrm>
            <a:off x="693738" y="1781175"/>
            <a:ext cx="92075" cy="1352550"/>
          </a:xfrm>
          <a:prstGeom prst="leftBrace">
            <a:avLst>
              <a:gd name="adj1" fmla="val 122414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296" tIns="36576" rIns="82296" bIns="3657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 rot="16200000">
            <a:off x="75406" y="2213769"/>
            <a:ext cx="804863" cy="37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296" tIns="36576" rIns="82296" bIns="36576">
            <a:prstTxWarp prst="textNoShape">
              <a:avLst/>
            </a:prstTxWarp>
            <a:spAutoFit/>
          </a:bodyPr>
          <a:lstStyle/>
          <a:p>
            <a:pPr algn="ctr" font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Virtualized</a:t>
            </a:r>
          </a:p>
          <a:p>
            <a:pPr algn="ctr" font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disks</a:t>
            </a:r>
          </a:p>
        </p:txBody>
      </p:sp>
      <p:sp>
        <p:nvSpPr>
          <p:cNvPr id="28" name="AutoShape 29"/>
          <p:cNvSpPr>
            <a:spLocks/>
          </p:cNvSpPr>
          <p:nvPr/>
        </p:nvSpPr>
        <p:spPr bwMode="auto">
          <a:xfrm>
            <a:off x="703263" y="3262313"/>
            <a:ext cx="92075" cy="1352550"/>
          </a:xfrm>
          <a:prstGeom prst="leftBrace">
            <a:avLst>
              <a:gd name="adj1" fmla="val 122414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296" tIns="36576" rIns="82296" bIns="3657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 rot="16200000">
            <a:off x="61120" y="3694906"/>
            <a:ext cx="849312" cy="37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296" tIns="36576" rIns="82296" bIns="36576">
            <a:prstTxWarp prst="textNoShape">
              <a:avLst/>
            </a:prstTxWarp>
            <a:spAutoFit/>
          </a:bodyPr>
          <a:lstStyle/>
          <a:p>
            <a:pPr algn="ctr" font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 font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FC Adapter</a:t>
            </a: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 flipH="1">
            <a:off x="7115175" y="4994275"/>
            <a:ext cx="9525" cy="457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7443788" y="4994275"/>
            <a:ext cx="0" cy="4111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 flipH="1">
            <a:off x="6591300" y="5459413"/>
            <a:ext cx="477838" cy="398462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34"/>
          <p:cNvSpPr>
            <a:spLocks noChangeArrowheads="1"/>
          </p:cNvSpPr>
          <p:nvPr/>
        </p:nvSpPr>
        <p:spPr bwMode="auto">
          <a:xfrm>
            <a:off x="7632700" y="6030913"/>
            <a:ext cx="330200" cy="2317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0" scaled="1"/>
          </a:gradFill>
          <a:ln w="9525" cap="rnd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>
            <a:off x="7618413" y="5557838"/>
            <a:ext cx="155575" cy="4587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AutoShape 36"/>
          <p:cNvSpPr>
            <a:spLocks noChangeArrowheads="1"/>
          </p:cNvSpPr>
          <p:nvPr/>
        </p:nvSpPr>
        <p:spPr bwMode="auto">
          <a:xfrm>
            <a:off x="6402388" y="5868988"/>
            <a:ext cx="330200" cy="2317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lin ang="0" scaled="1"/>
          </a:gradFill>
          <a:ln w="9525" cap="rnd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7550150" y="6305550"/>
            <a:ext cx="5794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EMC</a:t>
            </a: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6156325" y="6210300"/>
            <a:ext cx="825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DS8000</a:t>
            </a:r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5362575" y="1747838"/>
            <a:ext cx="3327400" cy="2862262"/>
          </a:xfrm>
          <a:prstGeom prst="rect">
            <a:avLst/>
          </a:prstGeom>
          <a:solidFill>
            <a:srgbClr val="CCFFFF">
              <a:alpha val="41000"/>
            </a:srgb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5694363" y="1971675"/>
            <a:ext cx="2800350" cy="1160463"/>
          </a:xfrm>
          <a:prstGeom prst="rect">
            <a:avLst/>
          </a:prstGeom>
          <a:solidFill>
            <a:srgbClr val="FFFF99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41"/>
          <p:cNvSpPr>
            <a:spLocks noChangeArrowheads="1"/>
          </p:cNvSpPr>
          <p:nvPr/>
        </p:nvSpPr>
        <p:spPr bwMode="auto">
          <a:xfrm>
            <a:off x="5694363" y="3509963"/>
            <a:ext cx="2841625" cy="982662"/>
          </a:xfrm>
          <a:prstGeom prst="rect">
            <a:avLst/>
          </a:prstGeom>
          <a:solidFill>
            <a:srgbClr val="00FFFF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42"/>
          <p:cNvSpPr>
            <a:spLocks noChangeArrowheads="1"/>
          </p:cNvSpPr>
          <p:nvPr/>
        </p:nvSpPr>
        <p:spPr bwMode="auto">
          <a:xfrm>
            <a:off x="7889875" y="3562350"/>
            <a:ext cx="609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VIOS</a:t>
            </a:r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7029450" y="4381500"/>
            <a:ext cx="184150" cy="612775"/>
          </a:xfrm>
          <a:prstGeom prst="rect">
            <a:avLst/>
          </a:prstGeom>
          <a:solidFill>
            <a:srgbClr val="CC99FF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4"/>
          <p:cNvSpPr>
            <a:spLocks noChangeArrowheads="1"/>
          </p:cNvSpPr>
          <p:nvPr/>
        </p:nvSpPr>
        <p:spPr bwMode="auto">
          <a:xfrm>
            <a:off x="7367588" y="4389438"/>
            <a:ext cx="155575" cy="612775"/>
          </a:xfrm>
          <a:prstGeom prst="rect">
            <a:avLst/>
          </a:prstGeom>
          <a:solidFill>
            <a:srgbClr val="CC99FF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44" name="Object 45"/>
          <p:cNvGraphicFramePr>
            <a:graphicFrameLocks noChangeAspect="1"/>
          </p:cNvGraphicFramePr>
          <p:nvPr/>
        </p:nvGraphicFramePr>
        <p:xfrm>
          <a:off x="6594475" y="5119688"/>
          <a:ext cx="1285875" cy="752475"/>
        </p:xfrm>
        <a:graphic>
          <a:graphicData uri="http://schemas.openxmlformats.org/presentationml/2006/ole">
            <p:oleObj spid="_x0000_s95235" name="Drawing" r:id="rId4" imgW="990000" imgH="579600" progId="">
              <p:embed/>
            </p:oleObj>
          </a:graphicData>
        </a:graphic>
      </p:graphicFrame>
      <p:sp>
        <p:nvSpPr>
          <p:cNvPr id="45" name="Rectangle 46"/>
          <p:cNvSpPr>
            <a:spLocks noChangeArrowheads="1"/>
          </p:cNvSpPr>
          <p:nvPr/>
        </p:nvSpPr>
        <p:spPr bwMode="auto">
          <a:xfrm>
            <a:off x="5540375" y="3205163"/>
            <a:ext cx="21542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                        Virtual FC</a:t>
            </a:r>
          </a:p>
        </p:txBody>
      </p:sp>
      <p:sp>
        <p:nvSpPr>
          <p:cNvPr id="46" name="Rectangle 47"/>
          <p:cNvSpPr>
            <a:spLocks noChangeArrowheads="1"/>
          </p:cNvSpPr>
          <p:nvPr/>
        </p:nvSpPr>
        <p:spPr bwMode="auto">
          <a:xfrm>
            <a:off x="6750050" y="4148138"/>
            <a:ext cx="1038225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2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FC Adapters</a:t>
            </a:r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6970713" y="5311775"/>
            <a:ext cx="5508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SAN</a:t>
            </a:r>
          </a:p>
        </p:txBody>
      </p:sp>
      <p:sp>
        <p:nvSpPr>
          <p:cNvPr id="48" name="AutoShape 49"/>
          <p:cNvSpPr>
            <a:spLocks noChangeArrowheads="1"/>
          </p:cNvSpPr>
          <p:nvPr/>
        </p:nvSpPr>
        <p:spPr bwMode="auto">
          <a:xfrm>
            <a:off x="7265988" y="2640013"/>
            <a:ext cx="330200" cy="2317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0" scaled="1"/>
          </a:gradFill>
          <a:ln w="9525" cap="rnd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" name="AutoShape 50"/>
          <p:cNvSpPr>
            <a:spLocks noChangeArrowheads="1"/>
          </p:cNvSpPr>
          <p:nvPr/>
        </p:nvSpPr>
        <p:spPr bwMode="auto">
          <a:xfrm>
            <a:off x="6735763" y="2630488"/>
            <a:ext cx="330200" cy="231775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shade val="46275"/>
                  <a:invGamma/>
                </a:srgbClr>
              </a:gs>
            </a:gsLst>
            <a:lin ang="0" scaled="1"/>
          </a:gradFill>
          <a:ln w="9525" cap="rnd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7754938" y="2590800"/>
            <a:ext cx="57943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EMC</a:t>
            </a:r>
          </a:p>
        </p:txBody>
      </p:sp>
      <p:sp>
        <p:nvSpPr>
          <p:cNvPr id="51" name="Rectangle 52"/>
          <p:cNvSpPr>
            <a:spLocks noChangeArrowheads="1"/>
          </p:cNvSpPr>
          <p:nvPr/>
        </p:nvSpPr>
        <p:spPr bwMode="auto">
          <a:xfrm>
            <a:off x="5861050" y="2609850"/>
            <a:ext cx="8255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DS8000</a:t>
            </a:r>
          </a:p>
        </p:txBody>
      </p:sp>
      <p:sp>
        <p:nvSpPr>
          <p:cNvPr id="52" name="Text Box 53"/>
          <p:cNvSpPr txBox="1">
            <a:spLocks noChangeArrowheads="1"/>
          </p:cNvSpPr>
          <p:nvPr/>
        </p:nvSpPr>
        <p:spPr bwMode="auto">
          <a:xfrm>
            <a:off x="5611813" y="914400"/>
            <a:ext cx="2906712" cy="868363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lIns="82296" tIns="36576" rIns="82296" bIns="36576" anchor="ctr">
            <a:prstTxWarp prst="textNoShape">
              <a:avLst/>
            </a:prstTxWarp>
          </a:bodyPr>
          <a:lstStyle/>
          <a:p>
            <a:pPr algn="ctr" fontAlgn="ctr">
              <a:spcBef>
                <a:spcPct val="0"/>
              </a:spcBef>
              <a:buFontTx/>
              <a:buNone/>
            </a:pPr>
            <a:r>
              <a:rPr lang="en-US" sz="1800" b="1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N-Port ID Virtualization</a:t>
            </a:r>
          </a:p>
        </p:txBody>
      </p:sp>
      <p:sp>
        <p:nvSpPr>
          <p:cNvPr id="53" name="AutoShape 54"/>
          <p:cNvSpPr>
            <a:spLocks/>
          </p:cNvSpPr>
          <p:nvPr/>
        </p:nvSpPr>
        <p:spPr bwMode="auto">
          <a:xfrm>
            <a:off x="5205413" y="3303588"/>
            <a:ext cx="92075" cy="1352550"/>
          </a:xfrm>
          <a:prstGeom prst="leftBrace">
            <a:avLst>
              <a:gd name="adj1" fmla="val 122414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296" tIns="36576" rIns="82296" bIns="3657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Text Box 55"/>
          <p:cNvSpPr txBox="1">
            <a:spLocks noChangeArrowheads="1"/>
          </p:cNvSpPr>
          <p:nvPr/>
        </p:nvSpPr>
        <p:spPr bwMode="auto">
          <a:xfrm rot="16200000">
            <a:off x="4564856" y="3734594"/>
            <a:ext cx="849313" cy="37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296" tIns="36576" rIns="82296" bIns="36576">
            <a:prstTxWarp prst="textNoShape">
              <a:avLst/>
            </a:prstTxWarp>
            <a:spAutoFit/>
          </a:bodyPr>
          <a:lstStyle/>
          <a:p>
            <a:pPr algn="ctr" font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Shared</a:t>
            </a:r>
          </a:p>
          <a:p>
            <a:pPr algn="ctr" font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FC Adapter</a:t>
            </a:r>
          </a:p>
        </p:txBody>
      </p:sp>
      <p:sp>
        <p:nvSpPr>
          <p:cNvPr id="55" name="Text Box 56"/>
          <p:cNvSpPr txBox="1">
            <a:spLocks noChangeArrowheads="1"/>
          </p:cNvSpPr>
          <p:nvPr/>
        </p:nvSpPr>
        <p:spPr bwMode="auto">
          <a:xfrm>
            <a:off x="5327650" y="1785938"/>
            <a:ext cx="714375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296" tIns="36576" rIns="82296" bIns="36576">
            <a:prstTxWarp prst="textNoShape">
              <a:avLst/>
            </a:prstTxWarp>
            <a:spAutoFit/>
          </a:bodyPr>
          <a:lstStyle/>
          <a:p>
            <a:pPr fontAlgn="ctr">
              <a:spcBef>
                <a:spcPct val="5000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POWER6</a:t>
            </a:r>
          </a:p>
        </p:txBody>
      </p:sp>
      <p:sp>
        <p:nvSpPr>
          <p:cNvPr id="56" name="Text Box 57"/>
          <p:cNvSpPr txBox="1">
            <a:spLocks noChangeArrowheads="1"/>
          </p:cNvSpPr>
          <p:nvPr/>
        </p:nvSpPr>
        <p:spPr bwMode="auto">
          <a:xfrm>
            <a:off x="887413" y="1785938"/>
            <a:ext cx="1460500" cy="22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296" tIns="36576" rIns="82296" bIns="36576">
            <a:prstTxWarp prst="textNoShape">
              <a:avLst/>
            </a:prstTxWarp>
            <a:spAutoFit/>
          </a:bodyPr>
          <a:lstStyle/>
          <a:p>
            <a:pPr fontAlgn="ctr">
              <a:spcBef>
                <a:spcPct val="5000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POWER5 or POWER6</a:t>
            </a:r>
          </a:p>
        </p:txBody>
      </p:sp>
      <p:sp>
        <p:nvSpPr>
          <p:cNvPr id="57" name="Freeform 58"/>
          <p:cNvSpPr>
            <a:spLocks/>
          </p:cNvSpPr>
          <p:nvPr/>
        </p:nvSpPr>
        <p:spPr bwMode="auto">
          <a:xfrm>
            <a:off x="1866900" y="3973513"/>
            <a:ext cx="571500" cy="2076450"/>
          </a:xfrm>
          <a:custGeom>
            <a:avLst/>
            <a:gdLst/>
            <a:ahLst/>
            <a:cxnLst>
              <a:cxn ang="0">
                <a:pos x="0" y="1308"/>
              </a:cxn>
              <a:cxn ang="0">
                <a:pos x="348" y="960"/>
              </a:cxn>
              <a:cxn ang="0">
                <a:pos x="360" y="0"/>
              </a:cxn>
            </a:cxnLst>
            <a:rect l="0" t="0" r="r" b="b"/>
            <a:pathLst>
              <a:path w="360" h="1308">
                <a:moveTo>
                  <a:pt x="0" y="1308"/>
                </a:moveTo>
                <a:lnTo>
                  <a:pt x="348" y="960"/>
                </a:lnTo>
                <a:lnTo>
                  <a:pt x="360" y="0"/>
                </a:lnTo>
              </a:path>
            </a:pathLst>
          </a:custGeom>
          <a:noFill/>
          <a:ln w="53975" cap="flat" cmpd="sng">
            <a:solidFill>
              <a:srgbClr val="00FF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63500" dist="74053" dir="3542175" algn="ctr" rotWithShape="0">
              <a:schemeClr val="tx1">
                <a:alpha val="50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8" name="Freeform 59"/>
          <p:cNvSpPr>
            <a:spLocks/>
          </p:cNvSpPr>
          <p:nvPr/>
        </p:nvSpPr>
        <p:spPr bwMode="auto">
          <a:xfrm>
            <a:off x="2819400" y="3962400"/>
            <a:ext cx="352425" cy="2209800"/>
          </a:xfrm>
          <a:custGeom>
            <a:avLst/>
            <a:gdLst/>
            <a:ahLst/>
            <a:cxnLst>
              <a:cxn ang="0">
                <a:pos x="222" y="1392"/>
              </a:cxn>
              <a:cxn ang="0">
                <a:pos x="0" y="954"/>
              </a:cxn>
              <a:cxn ang="0">
                <a:pos x="0" y="0"/>
              </a:cxn>
            </a:cxnLst>
            <a:rect l="0" t="0" r="r" b="b"/>
            <a:pathLst>
              <a:path w="222" h="1392">
                <a:moveTo>
                  <a:pt x="222" y="1392"/>
                </a:moveTo>
                <a:lnTo>
                  <a:pt x="0" y="954"/>
                </a:lnTo>
                <a:lnTo>
                  <a:pt x="0" y="0"/>
                </a:lnTo>
              </a:path>
            </a:pathLst>
          </a:custGeom>
          <a:noFill/>
          <a:ln w="53975" cap="flat" cmpd="sng">
            <a:solidFill>
              <a:srgbClr val="00FF0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63500" dist="74053" dir="3542175" algn="ctr" rotWithShape="0">
              <a:schemeClr val="tx1">
                <a:alpha val="50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9" name="Group 60"/>
          <p:cNvGrpSpPr>
            <a:grpSpLocks/>
          </p:cNvGrpSpPr>
          <p:nvPr/>
        </p:nvGrpSpPr>
        <p:grpSpPr bwMode="auto">
          <a:xfrm>
            <a:off x="2438400" y="2849563"/>
            <a:ext cx="323850" cy="942975"/>
            <a:chOff x="1536" y="1530"/>
            <a:chExt cx="204" cy="594"/>
          </a:xfrm>
        </p:grpSpPr>
        <p:sp>
          <p:nvSpPr>
            <p:cNvPr id="60" name="Line 61"/>
            <p:cNvSpPr>
              <a:spLocks noChangeShapeType="1"/>
            </p:cNvSpPr>
            <p:nvPr/>
          </p:nvSpPr>
          <p:spPr bwMode="auto">
            <a:xfrm flipV="1">
              <a:off x="1740" y="1530"/>
              <a:ext cx="0" cy="594"/>
            </a:xfrm>
            <a:prstGeom prst="line">
              <a:avLst/>
            </a:prstGeom>
            <a:noFill/>
            <a:ln w="53975">
              <a:solidFill>
                <a:srgbClr val="00FF00"/>
              </a:solidFill>
              <a:round/>
              <a:headEnd/>
              <a:tailEnd type="stealth" w="lg" len="lg"/>
            </a:ln>
            <a:effectLst>
              <a:outerShdw blurRad="63500" dist="74053" dir="3542175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V="1">
              <a:off x="1536" y="1530"/>
              <a:ext cx="0" cy="594"/>
            </a:xfrm>
            <a:prstGeom prst="line">
              <a:avLst/>
            </a:prstGeom>
            <a:noFill/>
            <a:ln w="53975">
              <a:solidFill>
                <a:srgbClr val="00FF00"/>
              </a:solidFill>
              <a:round/>
              <a:headEnd/>
              <a:tailEnd type="stealth" w="lg" len="lg"/>
            </a:ln>
            <a:effectLst>
              <a:outerShdw blurRad="63500" dist="74053" dir="3542175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62" name="Group 63"/>
          <p:cNvGrpSpPr>
            <a:grpSpLocks/>
          </p:cNvGrpSpPr>
          <p:nvPr/>
        </p:nvGrpSpPr>
        <p:grpSpPr bwMode="auto">
          <a:xfrm>
            <a:off x="6505575" y="2725738"/>
            <a:ext cx="1247775" cy="3448050"/>
            <a:chOff x="1176" y="2226"/>
            <a:chExt cx="786" cy="1392"/>
          </a:xfrm>
        </p:grpSpPr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1176" y="2238"/>
              <a:ext cx="360" cy="1308"/>
            </a:xfrm>
            <a:custGeom>
              <a:avLst/>
              <a:gdLst/>
              <a:ahLst/>
              <a:cxnLst>
                <a:cxn ang="0">
                  <a:pos x="0" y="1308"/>
                </a:cxn>
                <a:cxn ang="0">
                  <a:pos x="348" y="960"/>
                </a:cxn>
                <a:cxn ang="0">
                  <a:pos x="360" y="0"/>
                </a:cxn>
              </a:cxnLst>
              <a:rect l="0" t="0" r="r" b="b"/>
              <a:pathLst>
                <a:path w="360" h="1308">
                  <a:moveTo>
                    <a:pt x="0" y="1308"/>
                  </a:moveTo>
                  <a:lnTo>
                    <a:pt x="348" y="960"/>
                  </a:lnTo>
                  <a:lnTo>
                    <a:pt x="360" y="0"/>
                  </a:lnTo>
                </a:path>
              </a:pathLst>
            </a:custGeom>
            <a:noFill/>
            <a:ln w="539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63500" dist="74053" dir="3542175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1740" y="2226"/>
              <a:ext cx="222" cy="1392"/>
            </a:xfrm>
            <a:custGeom>
              <a:avLst/>
              <a:gdLst/>
              <a:ahLst/>
              <a:cxnLst>
                <a:cxn ang="0">
                  <a:pos x="222" y="1392"/>
                </a:cxn>
                <a:cxn ang="0">
                  <a:pos x="0" y="954"/>
                </a:cxn>
                <a:cxn ang="0">
                  <a:pos x="0" y="0"/>
                </a:cxn>
              </a:cxnLst>
              <a:rect l="0" t="0" r="r" b="b"/>
              <a:pathLst>
                <a:path w="222" h="1392">
                  <a:moveTo>
                    <a:pt x="222" y="1392"/>
                  </a:moveTo>
                  <a:lnTo>
                    <a:pt x="0" y="954"/>
                  </a:lnTo>
                  <a:lnTo>
                    <a:pt x="0" y="0"/>
                  </a:lnTo>
                </a:path>
              </a:pathLst>
            </a:custGeom>
            <a:noFill/>
            <a:ln w="53975" cap="flat" cmpd="sng">
              <a:solidFill>
                <a:srgbClr val="00FF00"/>
              </a:solidFill>
              <a:prstDash val="solid"/>
              <a:round/>
              <a:headEnd type="none" w="med" len="med"/>
              <a:tailEnd type="stealth" w="lg" len="lg"/>
            </a:ln>
            <a:effectLst>
              <a:outerShdw blurRad="63500" dist="74053" dir="3542175" algn="ctr" rotWithShape="0">
                <a:schemeClr val="tx1">
                  <a:alpha val="50000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65" name="Rectangle 66"/>
          <p:cNvSpPr>
            <a:spLocks noChangeArrowheads="1"/>
          </p:cNvSpPr>
          <p:nvPr/>
        </p:nvSpPr>
        <p:spPr bwMode="auto">
          <a:xfrm>
            <a:off x="152400" y="228600"/>
            <a:ext cx="88392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defTabSz="1019175">
              <a:spcBef>
                <a:spcPct val="0"/>
              </a:spcBef>
              <a:buFontTx/>
              <a:buNone/>
            </a:pPr>
            <a:r>
              <a:rPr lang="en-US" sz="2800" b="1" dirty="0">
                <a:cs typeface="Arial" charset="0"/>
              </a:rPr>
              <a:t>NPIV Simplifies SAN Management</a:t>
            </a:r>
          </a:p>
        </p:txBody>
      </p:sp>
      <p:grpSp>
        <p:nvGrpSpPr>
          <p:cNvPr id="66" name="Group 67"/>
          <p:cNvGrpSpPr>
            <a:grpSpLocks/>
          </p:cNvGrpSpPr>
          <p:nvPr/>
        </p:nvGrpSpPr>
        <p:grpSpPr bwMode="auto">
          <a:xfrm>
            <a:off x="2144713" y="3849688"/>
            <a:ext cx="860425" cy="241300"/>
            <a:chOff x="1351" y="2233"/>
            <a:chExt cx="542" cy="152"/>
          </a:xfrm>
        </p:grpSpPr>
        <p:sp>
          <p:nvSpPr>
            <p:cNvPr id="67" name="AutoShape 68"/>
            <p:cNvSpPr>
              <a:spLocks noChangeArrowheads="1"/>
            </p:cNvSpPr>
            <p:nvPr/>
          </p:nvSpPr>
          <p:spPr bwMode="auto">
            <a:xfrm>
              <a:off x="1685" y="2239"/>
              <a:ext cx="208" cy="146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9966">
                    <a:alpha val="80000"/>
                  </a:srgbClr>
                </a:gs>
                <a:gs pos="100000">
                  <a:srgbClr val="339966">
                    <a:gamma/>
                    <a:tint val="40000"/>
                    <a:invGamma/>
                  </a:srgbClr>
                </a:gs>
              </a:gsLst>
              <a:lin ang="0" scaled="1"/>
            </a:gradFill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68" name="AutoShape 69"/>
            <p:cNvSpPr>
              <a:spLocks noChangeArrowheads="1"/>
            </p:cNvSpPr>
            <p:nvPr/>
          </p:nvSpPr>
          <p:spPr bwMode="auto">
            <a:xfrm>
              <a:off x="1351" y="2233"/>
              <a:ext cx="208" cy="146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rgbClr val="339966">
                    <a:alpha val="80000"/>
                  </a:srgbClr>
                </a:gs>
                <a:gs pos="100000">
                  <a:srgbClr val="339966">
                    <a:gamma/>
                    <a:tint val="40000"/>
                    <a:invGamma/>
                  </a:srgbClr>
                </a:gs>
              </a:gsLst>
              <a:lin ang="0" scaled="1"/>
            </a:gradFill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69" name="Rectangle 70"/>
          <p:cNvSpPr>
            <a:spLocks noChangeArrowheads="1"/>
          </p:cNvSpPr>
          <p:nvPr/>
        </p:nvSpPr>
        <p:spPr bwMode="auto">
          <a:xfrm>
            <a:off x="3422650" y="1981200"/>
            <a:ext cx="4714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AIX</a:t>
            </a:r>
          </a:p>
        </p:txBody>
      </p:sp>
      <p:sp>
        <p:nvSpPr>
          <p:cNvPr id="70" name="Rectangle 71"/>
          <p:cNvSpPr>
            <a:spLocks noChangeArrowheads="1"/>
          </p:cNvSpPr>
          <p:nvPr/>
        </p:nvSpPr>
        <p:spPr bwMode="auto">
          <a:xfrm>
            <a:off x="7986713" y="1981200"/>
            <a:ext cx="4714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400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AIX</a:t>
            </a:r>
          </a:p>
        </p:txBody>
      </p:sp>
      <p:sp>
        <p:nvSpPr>
          <p:cNvPr id="71" name="AutoShape 72"/>
          <p:cNvSpPr>
            <a:spLocks/>
          </p:cNvSpPr>
          <p:nvPr/>
        </p:nvSpPr>
        <p:spPr bwMode="auto">
          <a:xfrm>
            <a:off x="5165725" y="1752600"/>
            <a:ext cx="92075" cy="1352550"/>
          </a:xfrm>
          <a:prstGeom prst="leftBrace">
            <a:avLst>
              <a:gd name="adj1" fmla="val 122414"/>
              <a:gd name="adj2" fmla="val 50000"/>
            </a:avLst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296" tIns="36576" rIns="82296" bIns="36576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Text Box 73"/>
          <p:cNvSpPr txBox="1">
            <a:spLocks noChangeArrowheads="1"/>
          </p:cNvSpPr>
          <p:nvPr/>
        </p:nvSpPr>
        <p:spPr bwMode="auto">
          <a:xfrm rot="16200000">
            <a:off x="4699001" y="2182812"/>
            <a:ext cx="501650" cy="37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2296" tIns="36576" rIns="82296" bIns="36576">
            <a:prstTxWarp prst="textNoShape">
              <a:avLst/>
            </a:prstTxWarp>
            <a:spAutoFit/>
          </a:bodyPr>
          <a:lstStyle/>
          <a:p>
            <a:pPr algn="ctr" fontAlgn="ctr">
              <a:spcBef>
                <a:spcPct val="0"/>
              </a:spcBef>
              <a:buFontTx/>
              <a:buNone/>
            </a:pPr>
            <a:endParaRPr lang="en-US" sz="1000" b="1">
              <a:solidFill>
                <a:srgbClr val="00006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 font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rgbClr val="000066"/>
                </a:solidFill>
                <a:latin typeface="Arial" charset="0"/>
                <a:ea typeface="Arial" charset="0"/>
                <a:cs typeface="Arial" charset="0"/>
              </a:rPr>
              <a:t>Disks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94725" y="6359525"/>
            <a:ext cx="549275" cy="457200"/>
          </a:xfrm>
        </p:spPr>
        <p:txBody>
          <a:bodyPr/>
          <a:lstStyle/>
          <a:p>
            <a:fld id="{4AC93DAA-B646-564A-B661-6595C678D914}" type="slidenum">
              <a:rPr lang="en-US"/>
              <a:pPr/>
              <a:t>15</a:t>
            </a:fld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199" cy="687387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VIOS Virtual Tape Support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5613" y="1371600"/>
            <a:ext cx="86883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Enables client partitions to directly access selected SAS tape devices, sharing resources and simplifying backup &amp; restore operations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SAS adapter is owned by VIOS partition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Included with </a:t>
            </a: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PowerVM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Express, Standard, or Enterprise Edition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Supports AIX 5.3 &amp; 6.1 partitions 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POWER6 processor-based systems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5867400"/>
            <a:ext cx="631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2400" y="3816350"/>
            <a:ext cx="4114800" cy="3810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Hypervisor </a:t>
            </a:r>
          </a:p>
        </p:txBody>
      </p:sp>
      <p:pic>
        <p:nvPicPr>
          <p:cNvPr id="7" name="Picture 6" descr="AIX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2978150"/>
            <a:ext cx="538163" cy="520700"/>
          </a:xfrm>
          <a:prstGeom prst="rect">
            <a:avLst/>
          </a:prstGeom>
          <a:noFill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81600" y="2895600"/>
            <a:ext cx="1447800" cy="92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62400" y="2895600"/>
            <a:ext cx="1219200" cy="9144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VIOS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8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257800" y="3587750"/>
            <a:ext cx="1255713" cy="223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800"/>
              <a:t>Virtual SCSI Adapter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038600" y="3587750"/>
            <a:ext cx="839788" cy="223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800"/>
              <a:t>SAS Adapter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410200" y="38163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4572000" y="3962400"/>
            <a:ext cx="8382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4572000" y="381635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 descr="AIX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2978150"/>
            <a:ext cx="538163" cy="520700"/>
          </a:xfrm>
          <a:prstGeom prst="rect">
            <a:avLst/>
          </a:prstGeom>
          <a:noFill/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629400" y="2895600"/>
            <a:ext cx="1447800" cy="92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705600" y="3587750"/>
            <a:ext cx="1255713" cy="223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None/>
            </a:pPr>
            <a:r>
              <a:rPr lang="en-US" sz="800"/>
              <a:t>Virtual SCSI Adapter</a:t>
            </a: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4267200" y="3810000"/>
            <a:ext cx="0" cy="19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7391400" y="3810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4419600" y="41148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4419600" y="3810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>
            <a:off x="3048000" y="4008438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 descr="IBM System Storage TS2240 Tape Drive Express Mod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703638"/>
            <a:ext cx="1676400" cy="608012"/>
          </a:xfrm>
          <a:prstGeom prst="rect">
            <a:avLst/>
          </a:prstGeom>
          <a:noFill/>
        </p:spPr>
      </p:pic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800600" y="4343400"/>
            <a:ext cx="284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625475" lvl="1" indent="-168275">
              <a:buFontTx/>
              <a:buNone/>
            </a:pPr>
            <a:r>
              <a:rPr lang="en-US" sz="1200"/>
              <a:t>Tape drives supported</a:t>
            </a:r>
          </a:p>
          <a:p>
            <a:pPr marL="625475" lvl="1" indent="-168275"/>
            <a:r>
              <a:rPr lang="en-US" sz="1000"/>
              <a:t>DAT72:  Feature Code 5907</a:t>
            </a:r>
          </a:p>
          <a:p>
            <a:pPr marL="625475" lvl="1" indent="-168275"/>
            <a:r>
              <a:rPr lang="en-US" sz="1000"/>
              <a:t>DAT160:  Feature Code 5619</a:t>
            </a:r>
          </a:p>
          <a:p>
            <a:pPr marL="625475" lvl="1" indent="-168275"/>
            <a:r>
              <a:rPr lang="en-US" sz="1000"/>
              <a:t>HH LTO4:  Feature Code 5746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455613"/>
            <a:ext cx="8231187" cy="687387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 smtClean="0"/>
              <a:t>PowerVM</a:t>
            </a:r>
            <a:r>
              <a:rPr lang="en-US" sz="2800" dirty="0" smtClean="0"/>
              <a:t> </a:t>
            </a:r>
            <a:r>
              <a:rPr lang="en-US" sz="2800" dirty="0"/>
              <a:t>Active Memory™ Sharing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55613" y="1616075"/>
            <a:ext cx="4421187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Partitions with dedicated memory</a:t>
            </a:r>
          </a:p>
          <a:p>
            <a:pPr marL="45720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Memory is allocated to partitions</a:t>
            </a:r>
          </a:p>
          <a:p>
            <a:pPr marL="45720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workload demands change, memory remains dedicated</a:t>
            </a:r>
          </a:p>
          <a:p>
            <a:pPr marL="457200" marR="0" lvl="1" indent="-2270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Memory allocation is not optimized to workload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55613" y="3810000"/>
            <a:ext cx="42418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r>
              <a:rPr lang="en-US" sz="1600" b="1">
                <a:cs typeface="Arial" charset="0"/>
              </a:rPr>
              <a:t>Partitions with shared memory </a:t>
            </a:r>
          </a:p>
          <a:p>
            <a:pPr lvl="1" indent="-227013">
              <a:buFontTx/>
              <a:buChar char="–"/>
            </a:pPr>
            <a:r>
              <a:rPr lang="en-US" sz="1200">
                <a:cs typeface="Arial" charset="0"/>
              </a:rPr>
              <a:t>Memory is allocated to shared pool</a:t>
            </a:r>
          </a:p>
          <a:p>
            <a:pPr lvl="1" indent="-227013">
              <a:buFontTx/>
              <a:buChar char="–"/>
            </a:pPr>
            <a:r>
              <a:rPr lang="en-US" sz="1200">
                <a:cs typeface="Arial" charset="0"/>
              </a:rPr>
              <a:t>Memory is used by partition that needs it enabling more throughput</a:t>
            </a:r>
          </a:p>
          <a:p>
            <a:pPr lvl="1" indent="-227013">
              <a:buFontTx/>
              <a:buChar char="–"/>
            </a:pPr>
            <a:r>
              <a:rPr lang="en-US" sz="1200">
                <a:cs typeface="Arial" charset="0"/>
              </a:rPr>
              <a:t>Higher memory utilization</a:t>
            </a:r>
          </a:p>
        </p:txBody>
      </p:sp>
      <p:graphicFrame>
        <p:nvGraphicFramePr>
          <p:cNvPr id="29" name="Object 5"/>
          <p:cNvGraphicFramePr>
            <a:graphicFrameLocks noChangeAspect="1"/>
          </p:cNvGraphicFramePr>
          <p:nvPr/>
        </p:nvGraphicFramePr>
        <p:xfrm>
          <a:off x="5605463" y="3889375"/>
          <a:ext cx="3157537" cy="2105025"/>
        </p:xfrm>
        <a:graphic>
          <a:graphicData uri="http://schemas.openxmlformats.org/presentationml/2006/ole">
            <p:oleObj spid="_x0000_s97287" name="Chart" r:id="rId3" imgW="6096000" imgH="4064000" progId="MSGraph.Chart.8">
              <p:embed followColorScheme="full"/>
            </p:oleObj>
          </a:graphicData>
        </a:graphic>
      </p:graphicFrame>
      <p:sp>
        <p:nvSpPr>
          <p:cNvPr id="30" name="Line 6"/>
          <p:cNvSpPr>
            <a:spLocks noChangeShapeType="1"/>
          </p:cNvSpPr>
          <p:nvPr/>
        </p:nvSpPr>
        <p:spPr bwMode="auto">
          <a:xfrm flipV="1">
            <a:off x="5935663" y="4356100"/>
            <a:ext cx="1930400" cy="12700"/>
          </a:xfrm>
          <a:prstGeom prst="line">
            <a:avLst/>
          </a:prstGeom>
          <a:noFill/>
          <a:ln w="25400">
            <a:solidFill>
              <a:srgbClr val="66FF33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6707188" y="5805488"/>
            <a:ext cx="47942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45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000" b="1">
                <a:latin typeface="Arial" charset="0"/>
                <a:ea typeface="Arial" charset="0"/>
                <a:cs typeface="Arial" charset="0"/>
              </a:rPr>
              <a:t>Time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 rot="16200000">
            <a:off x="4818857" y="4863306"/>
            <a:ext cx="13462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45000"/>
              </a:spcBef>
              <a:buClr>
                <a:schemeClr val="accent2"/>
              </a:buClr>
              <a:buFont typeface="Wingdings" charset="2"/>
              <a:buNone/>
            </a:pPr>
            <a:r>
              <a:rPr lang="en-US" sz="1000">
                <a:latin typeface="Arial" charset="0"/>
                <a:ea typeface="Arial" charset="0"/>
                <a:cs typeface="Arial" charset="0"/>
              </a:rPr>
              <a:t>Memory Usage (GB)</a:t>
            </a:r>
          </a:p>
        </p:txBody>
      </p:sp>
      <p:cxnSp>
        <p:nvCxnSpPr>
          <p:cNvPr id="33" name="AutoShape 12"/>
          <p:cNvCxnSpPr>
            <a:cxnSpLocks noChangeShapeType="1"/>
          </p:cNvCxnSpPr>
          <p:nvPr/>
        </p:nvCxnSpPr>
        <p:spPr bwMode="auto">
          <a:xfrm>
            <a:off x="5605463" y="4943475"/>
            <a:ext cx="0" cy="0"/>
          </a:xfrm>
          <a:prstGeom prst="straightConnector1">
            <a:avLst/>
          </a:prstGeom>
          <a:noFill/>
          <a:ln w="9525">
            <a:noFill/>
            <a:round/>
            <a:headEnd/>
            <a:tailEnd/>
          </a:ln>
          <a:effectLst/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1143000"/>
            <a:ext cx="4432300" cy="275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OleChart spid="29" grpId="0"/>
      <p:bldP spid="30" grpId="0" animBg="1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1905000"/>
            <a:ext cx="6845300" cy="4572000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7012"/>
            <a:ext cx="8839200" cy="687388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/>
              <a:t>PowerVM</a:t>
            </a:r>
            <a:r>
              <a:rPr lang="en-US" sz="2800" dirty="0"/>
              <a:t> Editions</a:t>
            </a:r>
          </a:p>
        </p:txBody>
      </p:sp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562600"/>
            <a:ext cx="695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What is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PowerVM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r>
              <a:rPr lang="en-US" dirty="0" smtClean="0"/>
              <a:t>More ……Power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138" y="1143000"/>
            <a:ext cx="770572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PowerVM</a:t>
            </a:r>
            <a:endParaRPr lang="en-US" dirty="0" smtClean="0"/>
          </a:p>
          <a:p>
            <a:r>
              <a:rPr lang="en-US" dirty="0" smtClean="0"/>
              <a:t>More ……Power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00" y="1995488"/>
            <a:ext cx="2438400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191000" y="1412875"/>
            <a:ext cx="4479925" cy="4759325"/>
            <a:chOff x="0" y="0"/>
            <a:chExt cx="2822" cy="2998"/>
          </a:xfrm>
        </p:grpSpPr>
        <p:pic>
          <p:nvPicPr>
            <p:cNvPr id="5" name="Picture 9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" y="0"/>
              <a:ext cx="2145" cy="16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6" name="Rectangle 10"/>
            <p:cNvSpPr>
              <a:spLocks/>
            </p:cNvSpPr>
            <p:nvPr/>
          </p:nvSpPr>
          <p:spPr bwMode="auto">
            <a:xfrm>
              <a:off x="0" y="1848"/>
              <a:ext cx="2822" cy="11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>
                <a:lnSpc>
                  <a:spcPct val="100000"/>
                </a:lnSpc>
                <a:buClr>
                  <a:srgbClr val="73B532"/>
                </a:buClr>
                <a:buSzPct val="125000"/>
                <a:buFont typeface="Lucida Grande" charset="0"/>
                <a:buChar char="✓"/>
              </a:pPr>
              <a:r>
                <a:rPr lang="en-US" sz="2400">
                  <a:solidFill>
                    <a:schemeClr val="tx1"/>
                  </a:solidFill>
                  <a:ea typeface="ヒラギノ角ゴ ProN W3" charset="-128"/>
                  <a:cs typeface="ヒラギノ角ゴ ProN W3" charset="-128"/>
                  <a:sym typeface="Arial" charset="0"/>
                </a:rPr>
                <a:t>4, 6 or 8 cores per socket</a:t>
              </a:r>
            </a:p>
            <a:p>
              <a:pPr marL="39688">
                <a:lnSpc>
                  <a:spcPct val="100000"/>
                </a:lnSpc>
                <a:buClr>
                  <a:srgbClr val="73B532"/>
                </a:buClr>
                <a:buSzPct val="125000"/>
                <a:buFont typeface="Lucida Grande" charset="0"/>
                <a:buChar char="✓"/>
              </a:pPr>
              <a:r>
                <a:rPr lang="en-US" sz="2400">
                  <a:solidFill>
                    <a:schemeClr val="tx1"/>
                  </a:solidFill>
                  <a:ea typeface="ヒラギノ角ゴ ProN W3" charset="-128"/>
                  <a:cs typeface="ヒラギノ角ゴ ProN W3" charset="-128"/>
                  <a:sym typeface="Arial" charset="0"/>
                </a:rPr>
                <a:t>3.0 to 4.14 GHz</a:t>
              </a:r>
            </a:p>
            <a:p>
              <a:pPr marL="39688">
                <a:lnSpc>
                  <a:spcPct val="100000"/>
                </a:lnSpc>
                <a:buClr>
                  <a:srgbClr val="73B532"/>
                </a:buClr>
                <a:buSzPct val="125000"/>
                <a:buFont typeface="Lucida Grande" charset="0"/>
                <a:buChar char="✓"/>
              </a:pPr>
              <a:r>
                <a:rPr lang="en-US" sz="2400">
                  <a:solidFill>
                    <a:schemeClr val="tx1"/>
                  </a:solidFill>
                  <a:ea typeface="ヒラギノ角ゴ ProN W3" charset="-128"/>
                  <a:cs typeface="ヒラギノ角ゴ ProN W3" charset="-128"/>
                  <a:sym typeface="Arial" charset="0"/>
                </a:rPr>
                <a:t>Up to 4 threads per core</a:t>
              </a:r>
            </a:p>
            <a:p>
              <a:pPr marL="39688">
                <a:lnSpc>
                  <a:spcPct val="100000"/>
                </a:lnSpc>
                <a:buClr>
                  <a:srgbClr val="73B532"/>
                </a:buClr>
                <a:buSzPct val="125000"/>
                <a:buFont typeface="Lucida Grande" charset="0"/>
                <a:buChar char="✓"/>
              </a:pPr>
              <a:r>
                <a:rPr lang="en-US" sz="2400">
                  <a:solidFill>
                    <a:schemeClr val="tx1"/>
                  </a:solidFill>
                  <a:ea typeface="ヒラギノ角ゴ ProN W3" charset="-128"/>
                  <a:cs typeface="ヒラギノ角ゴ ProN W3" charset="-128"/>
                  <a:sym typeface="Arial" charset="0"/>
                </a:rPr>
                <a:t>Integrated eDRAM L3 Cache</a:t>
              </a:r>
            </a:p>
            <a:p>
              <a:pPr marL="39688">
                <a:lnSpc>
                  <a:spcPct val="100000"/>
                </a:lnSpc>
                <a:buClr>
                  <a:srgbClr val="73B532"/>
                </a:buClr>
                <a:buSzPct val="125000"/>
                <a:buFont typeface="Lucida Grande" charset="0"/>
                <a:buChar char="✓"/>
              </a:pPr>
              <a:r>
                <a:rPr lang="en-US" sz="2400">
                  <a:solidFill>
                    <a:schemeClr val="tx1"/>
                  </a:solidFill>
                  <a:ea typeface="ヒラギノ角ゴ ProN W3" charset="-128"/>
                  <a:cs typeface="ヒラギノ角ゴ ProN W3" charset="-128"/>
                  <a:sym typeface="Arial" charset="0"/>
                </a:rPr>
                <a:t>Dynamic Energy Optimization</a:t>
              </a:r>
            </a:p>
          </p:txBody>
        </p:sp>
      </p:grpSp>
      <p:sp>
        <p:nvSpPr>
          <p:cNvPr id="7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 lIns="50800" tIns="50800" rIns="81279" bIns="50800">
            <a:normAutofit/>
          </a:bodyPr>
          <a:lstStyle/>
          <a:p>
            <a:pPr marL="39688" algn="l" eaLnBrk="1" hangingPunct="1"/>
            <a:r>
              <a:rPr lang="en-US" sz="2800" dirty="0"/>
              <a:t>Technology Leadership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 rot="282274">
            <a:off x="599246" y="527674"/>
            <a:ext cx="8562890" cy="3057525"/>
            <a:chOff x="658" y="1414"/>
            <a:chExt cx="4051" cy="156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 rot="-901323">
              <a:off x="658" y="1517"/>
              <a:ext cx="4038" cy="1463"/>
            </a:xfrm>
            <a:prstGeom prst="rightArrow">
              <a:avLst>
                <a:gd name="adj1" fmla="val 50000"/>
                <a:gd name="adj2" fmla="val 69002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C0C0C0">
                    <a:alpha val="81000"/>
                  </a:srgb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 rot="-901323">
              <a:off x="671" y="1414"/>
              <a:ext cx="4038" cy="1463"/>
            </a:xfrm>
            <a:prstGeom prst="rightArrow">
              <a:avLst>
                <a:gd name="adj1" fmla="val 50000"/>
                <a:gd name="adj2" fmla="val 69002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FFCC00">
                    <a:alpha val="81000"/>
                  </a:srgbClr>
                </a:gs>
              </a:gsLst>
              <a:lin ang="18900000" scaled="1"/>
            </a:gradFill>
            <a:ln w="9525">
              <a:solidFill>
                <a:srgbClr val="FFCC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 descr="P7 DD1m 2b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1027112"/>
            <a:ext cx="1547813" cy="1238250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1412" cy="500063"/>
          </a:xfrm>
        </p:spPr>
        <p:txBody>
          <a:bodyPr>
            <a:noAutofit/>
          </a:bodyPr>
          <a:lstStyle/>
          <a:p>
            <a:pPr algn="l" defTabSz="1019175"/>
            <a:r>
              <a:rPr lang="en-US" sz="2800" dirty="0"/>
              <a:t>Processor Technology Roadmap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1019175" y="6340475"/>
            <a:ext cx="77914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Power4diesmall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738" y="2151062"/>
            <a:ext cx="129857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" y="6386512"/>
            <a:ext cx="126365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l" defTabSz="1012825">
              <a:lnSpc>
                <a:spcPct val="100000"/>
              </a:lnSpc>
              <a:buClrTx/>
              <a:buFontTx/>
              <a:buNone/>
            </a:pPr>
            <a:r>
              <a:rPr lang="en-US" sz="2000" b="0">
                <a:latin typeface="Tahoma" charset="0"/>
              </a:rPr>
              <a:t>2001</a:t>
            </a:r>
          </a:p>
        </p:txBody>
      </p:sp>
      <p:sp>
        <p:nvSpPr>
          <p:cNvPr id="11" name="Rectangl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4138" y="4395787"/>
            <a:ext cx="2011362" cy="1828800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48677" tIns="0" rIns="0" bIns="0" anchor="ctr">
            <a:prstTxWarp prst="textNoShape">
              <a:avLst/>
            </a:prstTxWarp>
          </a:bodyPr>
          <a:lstStyle/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/>
              <a:t> Dual Core 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/>
              <a:t> Chip Multi Processing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/>
              <a:t> Distributed Switch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/>
              <a:t> Shared L2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/>
              <a:t> Dynamic LPARs (32)</a:t>
            </a:r>
          </a:p>
        </p:txBody>
      </p:sp>
      <p:pic>
        <p:nvPicPr>
          <p:cNvPr id="12" name="Picture 11" descr="power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0788" y="1706562"/>
            <a:ext cx="1311275" cy="1295400"/>
          </a:xfrm>
          <a:prstGeom prst="rect">
            <a:avLst/>
          </a:prstGeom>
          <a:noFill/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306638" y="6407150"/>
            <a:ext cx="1679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l" defTabSz="1012825">
              <a:lnSpc>
                <a:spcPct val="100000"/>
              </a:lnSpc>
              <a:buClrTx/>
              <a:buFontTx/>
              <a:buNone/>
            </a:pPr>
            <a:r>
              <a:rPr lang="en-US" sz="2000" b="0">
                <a:latin typeface="Tahoma" charset="0"/>
              </a:rPr>
              <a:t>2004  </a:t>
            </a:r>
          </a:p>
        </p:txBody>
      </p:sp>
      <p:sp>
        <p:nvSpPr>
          <p:cNvPr id="14" name="Rectangle 1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141538" y="4395787"/>
            <a:ext cx="2011362" cy="1830388"/>
          </a:xfrm>
          <a:prstGeom prst="rect">
            <a:avLst/>
          </a:prstGeom>
          <a:solidFill>
            <a:srgbClr val="8DFF7E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48677" tIns="0" rIns="0" bIns="0" anchor="ctr">
            <a:prstTxWarp prst="textNoShape">
              <a:avLst/>
            </a:prstTxWarp>
          </a:bodyPr>
          <a:lstStyle/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Dual Core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Enhanced Scaling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SMT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Distributed Switch +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Core Parallelism +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FP Performance +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Memory bandwidth +</a:t>
            </a:r>
          </a:p>
          <a:p>
            <a:pPr indent="82550" algn="l" defTabSz="819150" eaLnBrk="0" hangingPunct="0">
              <a:lnSpc>
                <a:spcPct val="90000"/>
              </a:lnSpc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Virtualization</a:t>
            </a:r>
          </a:p>
        </p:txBody>
      </p:sp>
      <p:pic>
        <p:nvPicPr>
          <p:cNvPr id="15" name="Picture 14" descr="P6_Chi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35500" y="1347787"/>
            <a:ext cx="1136650" cy="1211263"/>
          </a:xfrm>
          <a:prstGeom prst="rect">
            <a:avLst/>
          </a:prstGeom>
          <a:noFill/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4587875" y="6407150"/>
            <a:ext cx="12334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l" defTabSz="1012825">
              <a:lnSpc>
                <a:spcPct val="100000"/>
              </a:lnSpc>
              <a:buClrTx/>
              <a:buFontTx/>
              <a:buNone/>
            </a:pPr>
            <a:r>
              <a:rPr lang="en-US" sz="2000" b="0">
                <a:latin typeface="Tahoma" charset="0"/>
              </a:rPr>
              <a:t>2007  </a:t>
            </a:r>
          </a:p>
        </p:txBody>
      </p:sp>
      <p:sp>
        <p:nvSpPr>
          <p:cNvPr id="17" name="Rectangl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198938" y="4395787"/>
            <a:ext cx="1820862" cy="1830388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48677" tIns="0" rIns="0" bIns="0" anchor="ctr">
            <a:prstTxWarp prst="textNoShape">
              <a:avLst/>
            </a:prstTxWarp>
          </a:bodyPr>
          <a:lstStyle/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Dual Core</a:t>
            </a:r>
          </a:p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High Frequencies </a:t>
            </a:r>
          </a:p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Virtualization +</a:t>
            </a:r>
          </a:p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Memory Subsystem +</a:t>
            </a:r>
          </a:p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Altivec </a:t>
            </a:r>
          </a:p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Instruction Retry</a:t>
            </a:r>
          </a:p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Dyn Energy Mgmt</a:t>
            </a:r>
          </a:p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SMT +</a:t>
            </a:r>
          </a:p>
          <a:p>
            <a:pPr marL="123825" indent="-123825" algn="l" defTabSz="827088" eaLnBrk="0" hangingPunct="0">
              <a:lnSpc>
                <a:spcPct val="90000"/>
              </a:lnSpc>
              <a:buClr>
                <a:schemeClr val="tx1"/>
              </a:buClr>
              <a:buSzPct val="80000"/>
              <a:buFont typeface="Wingdings" charset="2"/>
              <a:buChar char="§"/>
            </a:pPr>
            <a:r>
              <a:rPr lang="en-US" sz="1200">
                <a:solidFill>
                  <a:srgbClr val="000000"/>
                </a:solidFill>
              </a:rPr>
              <a:t>Protection Keys</a:t>
            </a:r>
          </a:p>
        </p:txBody>
      </p:sp>
      <p:sp>
        <p:nvSpPr>
          <p:cNvPr id="18" name="Text Box 1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096000" y="6407150"/>
            <a:ext cx="16811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l" defTabSz="1012825">
              <a:lnSpc>
                <a:spcPct val="100000"/>
              </a:lnSpc>
              <a:buClrTx/>
              <a:buFontTx/>
              <a:buNone/>
            </a:pPr>
            <a:r>
              <a:rPr lang="en-US" sz="2000" b="0" dirty="0"/>
              <a:t>2010  </a:t>
            </a:r>
          </a:p>
        </p:txBody>
      </p:sp>
      <p:sp>
        <p:nvSpPr>
          <p:cNvPr id="19" name="Rectangle 1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6019800" y="4395787"/>
            <a:ext cx="1744662" cy="1828800"/>
          </a:xfrm>
          <a:prstGeom prst="rect">
            <a:avLst/>
          </a:prstGeom>
          <a:solidFill>
            <a:srgbClr val="FF9999">
              <a:alpha val="5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48670" tIns="0" rIns="0" bIns="0" anchor="ctr">
            <a:prstTxWarp prst="textNoShape">
              <a:avLst/>
            </a:prstTxWarp>
          </a:bodyPr>
          <a:lstStyle/>
          <a:p>
            <a:pPr marL="123825" indent="-123825" algn="l" defTabSz="819150"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dirty="0"/>
              <a:t>Multi Core</a:t>
            </a:r>
          </a:p>
          <a:p>
            <a:pPr marL="123825" indent="-123825" algn="l" defTabSz="819150"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dirty="0"/>
              <a:t>On-Chip </a:t>
            </a:r>
            <a:r>
              <a:rPr lang="en-US" sz="1200" dirty="0" err="1"/>
              <a:t>eDRAM</a:t>
            </a:r>
            <a:r>
              <a:rPr lang="en-US" sz="1200" dirty="0"/>
              <a:t> </a:t>
            </a:r>
          </a:p>
          <a:p>
            <a:pPr marL="123825" indent="-123825" algn="l" defTabSz="819150"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dirty="0"/>
              <a:t>Power Optimized Cores</a:t>
            </a:r>
          </a:p>
          <a:p>
            <a:pPr marL="123825" indent="-123825" algn="l" defTabSz="819150"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dirty="0" err="1"/>
              <a:t>Mem</a:t>
            </a:r>
            <a:r>
              <a:rPr lang="en-US" sz="1200" dirty="0"/>
              <a:t> Subsystem ++</a:t>
            </a:r>
          </a:p>
          <a:p>
            <a:pPr marL="123825" indent="-123825" algn="l" defTabSz="819150"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dirty="0"/>
              <a:t>SMT++</a:t>
            </a:r>
          </a:p>
          <a:p>
            <a:pPr marL="123825" indent="-123825" algn="l" defTabSz="819150"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dirty="0"/>
              <a:t>Reliability +</a:t>
            </a:r>
          </a:p>
          <a:p>
            <a:pPr marL="123825" indent="-123825" algn="l" defTabSz="819150"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dirty="0"/>
              <a:t>VSM &amp; VSX (</a:t>
            </a:r>
            <a:r>
              <a:rPr lang="en-US" sz="1200" dirty="0" err="1"/>
              <a:t>AltiVec</a:t>
            </a:r>
            <a:r>
              <a:rPr lang="en-US" sz="1200" dirty="0"/>
              <a:t>)</a:t>
            </a:r>
          </a:p>
          <a:p>
            <a:pPr marL="123825" indent="-123825" algn="l" defTabSz="819150">
              <a:buClr>
                <a:schemeClr val="tx1"/>
              </a:buClr>
              <a:buSzPct val="85000"/>
              <a:buFont typeface="Wingdings" charset="2"/>
              <a:buChar char="§"/>
            </a:pPr>
            <a:r>
              <a:rPr lang="en-US" sz="1200" dirty="0"/>
              <a:t>Protection Keys+</a:t>
            </a:r>
          </a:p>
        </p:txBody>
      </p:sp>
      <p:sp>
        <p:nvSpPr>
          <p:cNvPr id="20" name="Text 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970838" y="2020887"/>
            <a:ext cx="1096962" cy="4984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18900000" scaled="1"/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800">
                <a:latin typeface="Arial Narrow" charset="0"/>
              </a:rPr>
              <a:t>POWER8</a:t>
            </a:r>
            <a:endParaRPr lang="en-US" sz="1400" b="0">
              <a:latin typeface="Arial Narrow" charset="0"/>
            </a:endParaRP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8013700" y="836612"/>
            <a:ext cx="1011238" cy="1106488"/>
            <a:chOff x="5599" y="656"/>
            <a:chExt cx="637" cy="697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5599" y="656"/>
              <a:ext cx="637" cy="697"/>
            </a:xfrm>
            <a:prstGeom prst="rect">
              <a:avLst/>
            </a:prstGeom>
            <a:solidFill>
              <a:srgbClr val="993300">
                <a:alpha val="64999"/>
              </a:srgbClr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688" y="753"/>
              <a:ext cx="460" cy="503"/>
            </a:xfrm>
            <a:prstGeom prst="rect">
              <a:avLst/>
            </a:prstGeom>
            <a:solidFill>
              <a:srgbClr val="993300">
                <a:alpha val="81000"/>
              </a:srgbClr>
            </a:solidFill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772400" y="4395787"/>
            <a:ext cx="1219200" cy="1828800"/>
          </a:xfrm>
          <a:prstGeom prst="rect">
            <a:avLst/>
          </a:prstGeom>
          <a:solidFill>
            <a:srgbClr val="FFC081">
              <a:alpha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48668" tIns="0" rIns="0" bIns="0" anchor="ctr">
            <a:prstTxWarp prst="textNoShape">
              <a:avLst/>
            </a:prstTxWarp>
          </a:bodyPr>
          <a:lstStyle/>
          <a:p>
            <a:pPr marL="123825" indent="-123825" algn="l" defTabSz="819150">
              <a:buClr>
                <a:srgbClr val="000099"/>
              </a:buClr>
              <a:buFont typeface="Wingdings" charset="2"/>
              <a:buChar char="§"/>
            </a:pPr>
            <a:r>
              <a:rPr lang="en-US" sz="1200"/>
              <a:t>Concept Phase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42925" y="3844925"/>
            <a:ext cx="1100138" cy="4984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18900000" scaled="1"/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800">
                <a:latin typeface="Arial Narrow" charset="0"/>
              </a:rPr>
              <a:t>POWER4</a:t>
            </a:r>
          </a:p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400" b="0">
                <a:latin typeface="Arial Narrow" charset="0"/>
              </a:rPr>
              <a:t>180 nm</a:t>
            </a:r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2586038" y="3179762"/>
            <a:ext cx="1098550" cy="49688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18900000" scaled="1"/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800">
                <a:latin typeface="Arial Narrow" charset="0"/>
              </a:rPr>
              <a:t>POWER5</a:t>
            </a:r>
          </a:p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400" b="0">
                <a:latin typeface="Arial Narrow" charset="0"/>
              </a:rPr>
              <a:t>130 nm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4656138" y="2727325"/>
            <a:ext cx="1100137" cy="500062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18900000" scaled="1"/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800">
                <a:latin typeface="Arial Narrow" charset="0"/>
              </a:rPr>
              <a:t>POWER6</a:t>
            </a:r>
          </a:p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400" b="0">
                <a:latin typeface="Arial Narrow" charset="0"/>
              </a:rPr>
              <a:t>65 nm</a:t>
            </a:r>
          </a:p>
        </p:txBody>
      </p:sp>
      <p:sp>
        <p:nvSpPr>
          <p:cNvPr id="28" name="Text Box 2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337300" y="2352675"/>
            <a:ext cx="1096963" cy="4984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18900000" scaled="1"/>
          </a:gra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800">
                <a:latin typeface="Arial Narrow" charset="0"/>
              </a:rPr>
              <a:t>POWER7</a:t>
            </a:r>
          </a:p>
          <a:p>
            <a:pPr defTabSz="1012825">
              <a:lnSpc>
                <a:spcPct val="90000"/>
              </a:lnSpc>
              <a:buClrTx/>
              <a:buFontTx/>
              <a:buNone/>
            </a:pPr>
            <a:r>
              <a:rPr lang="en-US" sz="1400" b="0">
                <a:latin typeface="Arial Narrow" charset="0"/>
              </a:rPr>
              <a:t>45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76213" y="152400"/>
            <a:ext cx="8815387" cy="685800"/>
          </a:xfrm>
        </p:spPr>
        <p:txBody>
          <a:bodyPr lIns="50800" tIns="50800" rIns="132080" bIns="50800">
            <a:normAutofit/>
          </a:bodyPr>
          <a:lstStyle/>
          <a:p>
            <a:pPr marL="39688" algn="l"/>
            <a:r>
              <a:rPr lang="en-US" sz="2800" dirty="0"/>
              <a:t>Power Systems – February 2010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3213100" y="596900"/>
            <a:ext cx="4029075" cy="4030663"/>
            <a:chOff x="0" y="0"/>
            <a:chExt cx="2538" cy="2539"/>
          </a:xfrm>
        </p:grpSpPr>
        <p:pic>
          <p:nvPicPr>
            <p:cNvPr id="5" name="Picture 7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2538" cy="2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10"/>
          <p:cNvSpPr>
            <a:spLocks/>
          </p:cNvSpPr>
          <p:nvPr/>
        </p:nvSpPr>
        <p:spPr bwMode="auto">
          <a:xfrm>
            <a:off x="2190750" y="5365750"/>
            <a:ext cx="2425700" cy="317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8100" tIns="38100" rIns="82946" bIns="38100" anchor="ctr">
            <a:prstTxWarp prst="textNoShape">
              <a:avLst/>
            </a:prstTxWarp>
          </a:bodyPr>
          <a:lstStyle/>
          <a:p>
            <a:pPr marL="6350" algn="ctr">
              <a:lnSpc>
                <a:spcPct val="100000"/>
              </a:lnSpc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IBM Systems Software</a:t>
            </a:r>
          </a:p>
        </p:txBody>
      </p:sp>
      <p:pic>
        <p:nvPicPr>
          <p:cNvPr id="7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7950" y="592138"/>
            <a:ext cx="1147763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0800" y="2954338"/>
            <a:ext cx="115093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3213" y="4070350"/>
            <a:ext cx="1073150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1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6688" y="3605213"/>
            <a:ext cx="552450" cy="915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Group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3038" y="609600"/>
            <a:ext cx="1139825" cy="328613"/>
          </a:xfrm>
          <a:prstGeom prst="rect">
            <a:avLst/>
          </a:prstGeom>
          <a:noFill/>
        </p:spPr>
      </p:pic>
      <p:pic>
        <p:nvPicPr>
          <p:cNvPr id="12" name="Group 18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02413" y="4833938"/>
            <a:ext cx="779462" cy="347662"/>
          </a:xfrm>
          <a:prstGeom prst="rect">
            <a:avLst/>
          </a:prstGeom>
          <a:noFill/>
        </p:spPr>
      </p:pic>
      <p:pic>
        <p:nvPicPr>
          <p:cNvPr id="13" name="Group 21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33475" y="4505325"/>
            <a:ext cx="1285875" cy="328613"/>
          </a:xfrm>
          <a:prstGeom prst="rect">
            <a:avLst/>
          </a:prstGeom>
          <a:noFill/>
        </p:spPr>
      </p:pic>
      <p:grpSp>
        <p:nvGrpSpPr>
          <p:cNvPr id="14" name="Group 24"/>
          <p:cNvGrpSpPr>
            <a:grpSpLocks/>
          </p:cNvGrpSpPr>
          <p:nvPr/>
        </p:nvGrpSpPr>
        <p:grpSpPr bwMode="auto">
          <a:xfrm>
            <a:off x="2217738" y="5749925"/>
            <a:ext cx="2217737" cy="628650"/>
            <a:chOff x="0" y="0"/>
            <a:chExt cx="1397" cy="396"/>
          </a:xfrm>
        </p:grpSpPr>
        <p:pic>
          <p:nvPicPr>
            <p:cNvPr id="15" name="Picture 25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441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6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7" y="0"/>
              <a:ext cx="442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7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55" y="0"/>
              <a:ext cx="442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oup 28"/>
          <p:cNvGrpSpPr>
            <a:grpSpLocks/>
          </p:cNvGrpSpPr>
          <p:nvPr/>
        </p:nvGrpSpPr>
        <p:grpSpPr bwMode="auto">
          <a:xfrm>
            <a:off x="328613" y="5289550"/>
            <a:ext cx="1038225" cy="917575"/>
            <a:chOff x="0" y="0"/>
            <a:chExt cx="654" cy="578"/>
          </a:xfrm>
        </p:grpSpPr>
        <p:pic>
          <p:nvPicPr>
            <p:cNvPr id="19" name="Picture 29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284" y="8"/>
              <a:ext cx="370" cy="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30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0" y="0"/>
              <a:ext cx="327" cy="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31"/>
          <p:cNvSpPr>
            <a:spLocks/>
          </p:cNvSpPr>
          <p:nvPr/>
        </p:nvSpPr>
        <p:spPr bwMode="auto">
          <a:xfrm>
            <a:off x="168275" y="1050925"/>
            <a:ext cx="4279900" cy="257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82943" bIns="38100">
            <a:prstTxWarp prst="textNoShape">
              <a:avLst/>
            </a:prstTxWarp>
          </a:bodyPr>
          <a:lstStyle/>
          <a:p>
            <a:pPr marL="158750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New POWER7 in middle of the line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750 Express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755 for HPC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770 modular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780 modular high-end</a:t>
            </a:r>
          </a:p>
          <a:p>
            <a:pPr marL="158750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POWER6 continues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520, Blades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550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560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570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575</a:t>
            </a:r>
          </a:p>
          <a:p>
            <a:pPr marL="615950" lvl="1" indent="-152400">
              <a:lnSpc>
                <a:spcPct val="100000"/>
              </a:lnSpc>
              <a:buClr>
                <a:srgbClr val="004679"/>
              </a:buClr>
              <a:buSzPct val="100000"/>
              <a:buFont typeface="Wingdings" charset="2"/>
              <a:buChar char="§"/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595</a:t>
            </a:r>
          </a:p>
        </p:txBody>
      </p:sp>
      <p:pic>
        <p:nvPicPr>
          <p:cNvPr id="22" name="Picture 32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29475" y="3613150"/>
            <a:ext cx="1438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33"/>
          <p:cNvGrpSpPr>
            <a:grpSpLocks/>
          </p:cNvGrpSpPr>
          <p:nvPr/>
        </p:nvGrpSpPr>
        <p:grpSpPr bwMode="auto">
          <a:xfrm>
            <a:off x="2543175" y="4583113"/>
            <a:ext cx="1595438" cy="720725"/>
            <a:chOff x="0" y="0"/>
            <a:chExt cx="1005" cy="454"/>
          </a:xfrm>
        </p:grpSpPr>
        <p:pic>
          <p:nvPicPr>
            <p:cNvPr id="24" name="Picture 34"/>
            <p:cNvPicPr>
              <a:picLocks noChangeArrowheads="1"/>
            </p:cNvPicPr>
            <p:nvPr/>
          </p:nvPicPr>
          <p:blipFill>
            <a:blip r:embed="rId15"/>
            <a:srcRect l="11148" r="8748"/>
            <a:stretch>
              <a:fillRect/>
            </a:stretch>
          </p:blipFill>
          <p:spPr bwMode="auto">
            <a:xfrm>
              <a:off x="666" y="0"/>
              <a:ext cx="339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5"/>
            <p:cNvPicPr>
              <a:picLocks noChangeArrowheads="1"/>
            </p:cNvPicPr>
            <p:nvPr/>
          </p:nvPicPr>
          <p:blipFill>
            <a:blip r:embed="rId16"/>
            <a:srcRect l="12372" r="10995"/>
            <a:stretch>
              <a:fillRect/>
            </a:stretch>
          </p:blipFill>
          <p:spPr bwMode="auto">
            <a:xfrm>
              <a:off x="334" y="0"/>
              <a:ext cx="324" cy="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6"/>
            <p:cNvPicPr>
              <a:picLocks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0" y="5"/>
              <a:ext cx="3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oup 37"/>
          <p:cNvGrpSpPr>
            <a:grpSpLocks/>
          </p:cNvGrpSpPr>
          <p:nvPr/>
        </p:nvGrpSpPr>
        <p:grpSpPr bwMode="auto">
          <a:xfrm>
            <a:off x="5508625" y="4338638"/>
            <a:ext cx="1147763" cy="317500"/>
            <a:chOff x="0" y="0"/>
            <a:chExt cx="723" cy="200"/>
          </a:xfrm>
        </p:grpSpPr>
        <p:sp>
          <p:nvSpPr>
            <p:cNvPr id="28" name="Rectangle 38"/>
            <p:cNvSpPr>
              <a:spLocks/>
            </p:cNvSpPr>
            <p:nvPr/>
          </p:nvSpPr>
          <p:spPr bwMode="auto">
            <a:xfrm>
              <a:off x="0" y="10"/>
              <a:ext cx="723" cy="18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1200">
                <a:solidFill>
                  <a:srgbClr val="000000"/>
                </a:solidFill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29" name="Rectangle 39"/>
            <p:cNvSpPr>
              <a:spLocks/>
            </p:cNvSpPr>
            <p:nvPr/>
          </p:nvSpPr>
          <p:spPr bwMode="auto">
            <a:xfrm>
              <a:off x="6" y="0"/>
              <a:ext cx="710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00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600">
                  <a:solidFill>
                    <a:schemeClr val="tx1"/>
                  </a:solidFill>
                  <a:ea typeface="ヒラギノ角ゴ ProN W3" charset="-128"/>
                  <a:cs typeface="Arial" charset="0"/>
                  <a:sym typeface="Arial" charset="0"/>
                </a:rPr>
                <a:t>Power 755</a:t>
              </a:r>
            </a:p>
          </p:txBody>
        </p:sp>
      </p:grpSp>
      <p:grpSp>
        <p:nvGrpSpPr>
          <p:cNvPr id="30" name="Group 40"/>
          <p:cNvGrpSpPr>
            <a:grpSpLocks/>
          </p:cNvGrpSpPr>
          <p:nvPr/>
        </p:nvGrpSpPr>
        <p:grpSpPr bwMode="auto">
          <a:xfrm>
            <a:off x="298450" y="4910138"/>
            <a:ext cx="1068388" cy="317500"/>
            <a:chOff x="0" y="0"/>
            <a:chExt cx="673" cy="200"/>
          </a:xfrm>
        </p:grpSpPr>
        <p:sp>
          <p:nvSpPr>
            <p:cNvPr id="31" name="Rectangle 41"/>
            <p:cNvSpPr>
              <a:spLocks/>
            </p:cNvSpPr>
            <p:nvPr/>
          </p:nvSpPr>
          <p:spPr bwMode="auto">
            <a:xfrm>
              <a:off x="0" y="13"/>
              <a:ext cx="672" cy="1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1200">
                <a:solidFill>
                  <a:srgbClr val="000000"/>
                </a:solidFill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32" name="Rectangle 42"/>
            <p:cNvSpPr>
              <a:spLocks/>
            </p:cNvSpPr>
            <p:nvPr/>
          </p:nvSpPr>
          <p:spPr bwMode="auto">
            <a:xfrm>
              <a:off x="0" y="0"/>
              <a:ext cx="673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00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600">
                  <a:solidFill>
                    <a:schemeClr val="tx1"/>
                  </a:solidFill>
                  <a:ea typeface="ヒラギノ角ゴ ProN W3" charset="-128"/>
                  <a:cs typeface="Arial" charset="0"/>
                  <a:sym typeface="Arial" charset="0"/>
                </a:rPr>
                <a:t>JS Blades</a:t>
              </a:r>
            </a:p>
          </p:txBody>
        </p:sp>
      </p:grpSp>
      <p:grpSp>
        <p:nvGrpSpPr>
          <p:cNvPr id="33" name="Group 43"/>
          <p:cNvGrpSpPr>
            <a:grpSpLocks/>
          </p:cNvGrpSpPr>
          <p:nvPr/>
        </p:nvGrpSpPr>
        <p:grpSpPr bwMode="auto">
          <a:xfrm>
            <a:off x="4364038" y="1471613"/>
            <a:ext cx="1143000" cy="317500"/>
            <a:chOff x="0" y="0"/>
            <a:chExt cx="720" cy="200"/>
          </a:xfrm>
        </p:grpSpPr>
        <p:sp>
          <p:nvSpPr>
            <p:cNvPr id="34" name="Rectangle 44"/>
            <p:cNvSpPr>
              <a:spLocks/>
            </p:cNvSpPr>
            <p:nvPr/>
          </p:nvSpPr>
          <p:spPr bwMode="auto">
            <a:xfrm>
              <a:off x="0" y="16"/>
              <a:ext cx="720" cy="167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1200">
                <a:solidFill>
                  <a:srgbClr val="000000"/>
                </a:solidFill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35" name="Rectangle 45"/>
            <p:cNvSpPr>
              <a:spLocks/>
            </p:cNvSpPr>
            <p:nvPr/>
          </p:nvSpPr>
          <p:spPr bwMode="auto">
            <a:xfrm>
              <a:off x="5" y="0"/>
              <a:ext cx="709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00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600">
                  <a:solidFill>
                    <a:schemeClr val="tx1"/>
                  </a:solidFill>
                  <a:ea typeface="ヒラギノ角ゴ ProN W3" charset="-128"/>
                  <a:cs typeface="Arial" charset="0"/>
                  <a:sym typeface="Arial" charset="0"/>
                </a:rPr>
                <a:t>Power 770</a:t>
              </a:r>
            </a:p>
          </p:txBody>
        </p:sp>
      </p:grpSp>
      <p:grpSp>
        <p:nvGrpSpPr>
          <p:cNvPr id="36" name="Group 46"/>
          <p:cNvGrpSpPr>
            <a:grpSpLocks/>
          </p:cNvGrpSpPr>
          <p:nvPr/>
        </p:nvGrpSpPr>
        <p:grpSpPr bwMode="auto">
          <a:xfrm>
            <a:off x="3340100" y="2503488"/>
            <a:ext cx="1149350" cy="317500"/>
            <a:chOff x="0" y="0"/>
            <a:chExt cx="724" cy="200"/>
          </a:xfrm>
        </p:grpSpPr>
        <p:sp>
          <p:nvSpPr>
            <p:cNvPr id="37" name="Rectangle 47"/>
            <p:cNvSpPr>
              <a:spLocks/>
            </p:cNvSpPr>
            <p:nvPr/>
          </p:nvSpPr>
          <p:spPr bwMode="auto">
            <a:xfrm>
              <a:off x="0" y="0"/>
              <a:ext cx="724" cy="199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1200">
                <a:solidFill>
                  <a:srgbClr val="000000"/>
                </a:solidFill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38" name="Rectangle 48"/>
            <p:cNvSpPr>
              <a:spLocks/>
            </p:cNvSpPr>
            <p:nvPr/>
          </p:nvSpPr>
          <p:spPr bwMode="auto">
            <a:xfrm>
              <a:off x="7" y="0"/>
              <a:ext cx="709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00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600">
                  <a:solidFill>
                    <a:schemeClr val="tx1"/>
                  </a:solidFill>
                  <a:ea typeface="ヒラギノ角ゴ ProN W3" charset="-128"/>
                  <a:cs typeface="Arial" charset="0"/>
                  <a:sym typeface="Arial" charset="0"/>
                </a:rPr>
                <a:t>Power 750</a:t>
              </a:r>
            </a:p>
          </p:txBody>
        </p:sp>
      </p:grpSp>
      <p:grpSp>
        <p:nvGrpSpPr>
          <p:cNvPr id="39" name="Group 49"/>
          <p:cNvGrpSpPr>
            <a:grpSpLocks/>
          </p:cNvGrpSpPr>
          <p:nvPr/>
        </p:nvGrpSpPr>
        <p:grpSpPr bwMode="auto">
          <a:xfrm>
            <a:off x="5389563" y="1012825"/>
            <a:ext cx="1144587" cy="317500"/>
            <a:chOff x="0" y="0"/>
            <a:chExt cx="721" cy="200"/>
          </a:xfrm>
        </p:grpSpPr>
        <p:sp>
          <p:nvSpPr>
            <p:cNvPr id="40" name="Rectangle 50"/>
            <p:cNvSpPr>
              <a:spLocks/>
            </p:cNvSpPr>
            <p:nvPr/>
          </p:nvSpPr>
          <p:spPr bwMode="auto">
            <a:xfrm>
              <a:off x="0" y="17"/>
              <a:ext cx="721" cy="166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 sz="1200">
                <a:solidFill>
                  <a:srgbClr val="000000"/>
                </a:solidFill>
                <a:ea typeface="ヒラギノ角ゴ ProN W3" charset="-128"/>
                <a:cs typeface="ヒラギノ角ゴ ProN W3" charset="-128"/>
                <a:sym typeface="Arial" charset="0"/>
              </a:endParaRPr>
            </a:p>
          </p:txBody>
        </p:sp>
        <p:sp>
          <p:nvSpPr>
            <p:cNvPr id="41" name="Rectangle 51"/>
            <p:cNvSpPr>
              <a:spLocks/>
            </p:cNvSpPr>
            <p:nvPr/>
          </p:nvSpPr>
          <p:spPr bwMode="auto">
            <a:xfrm>
              <a:off x="5" y="0"/>
              <a:ext cx="710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00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1600">
                  <a:solidFill>
                    <a:schemeClr val="tx1"/>
                  </a:solidFill>
                  <a:ea typeface="ヒラギノ角ゴ ProN W3" charset="-128"/>
                  <a:cs typeface="Arial" charset="0"/>
                  <a:sym typeface="Arial" charset="0"/>
                </a:rPr>
                <a:t>Power 780</a:t>
              </a:r>
            </a:p>
          </p:txBody>
        </p:sp>
      </p:grpSp>
      <p:pic>
        <p:nvPicPr>
          <p:cNvPr id="42" name="Picture 52"/>
          <p:cNvPicPr>
            <a:picLocks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357813" y="3836988"/>
            <a:ext cx="1165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3"/>
          <p:cNvPicPr>
            <a:picLocks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870575" y="1344613"/>
            <a:ext cx="846138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4"/>
          <p:cNvPicPr>
            <a:picLocks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497263" y="3287713"/>
            <a:ext cx="11636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Group 55"/>
          <p:cNvPicPr>
            <a:picLocks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083425" y="4114800"/>
            <a:ext cx="1169988" cy="328613"/>
          </a:xfrm>
          <a:prstGeom prst="rect">
            <a:avLst/>
          </a:prstGeom>
          <a:noFill/>
        </p:spPr>
      </p:pic>
      <p:pic>
        <p:nvPicPr>
          <p:cNvPr id="46" name="Picture 58"/>
          <p:cNvPicPr>
            <a:picLocks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856163" y="2309813"/>
            <a:ext cx="741362" cy="1046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7" name="Group 59"/>
          <p:cNvPicPr>
            <a:picLocks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328988" y="2895600"/>
            <a:ext cx="1169987" cy="341313"/>
          </a:xfrm>
          <a:prstGeom prst="rect">
            <a:avLst/>
          </a:prstGeom>
          <a:noFill/>
        </p:spPr>
      </p:pic>
      <p:pic>
        <p:nvPicPr>
          <p:cNvPr id="48" name="Group 62"/>
          <p:cNvPicPr>
            <a:picLocks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4340225" y="1798638"/>
            <a:ext cx="1206500" cy="328612"/>
          </a:xfrm>
          <a:prstGeom prst="rect">
            <a:avLst/>
          </a:prstGeom>
          <a:noFill/>
        </p:spPr>
      </p:pic>
      <p:sp>
        <p:nvSpPr>
          <p:cNvPr id="49" name="Rectangle 10"/>
          <p:cNvSpPr>
            <a:spLocks/>
          </p:cNvSpPr>
          <p:nvPr/>
        </p:nvSpPr>
        <p:spPr bwMode="auto">
          <a:xfrm>
            <a:off x="4724400" y="3416300"/>
            <a:ext cx="1143000" cy="317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38100" tIns="38100" rIns="82946" bIns="38100" anchor="ctr">
            <a:prstTxWarp prst="textNoShape">
              <a:avLst/>
            </a:prstTxWarp>
          </a:bodyPr>
          <a:lstStyle/>
          <a:p>
            <a:pPr marL="6350" algn="ctr">
              <a:lnSpc>
                <a:spcPct val="100000"/>
              </a:lnSpc>
            </a:pPr>
            <a:r>
              <a:rPr lang="en-US" sz="16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560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2760663"/>
            <a:ext cx="4279900" cy="177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Rectangle 9"/>
          <p:cNvSpPr>
            <a:spLocks/>
          </p:cNvSpPr>
          <p:nvPr/>
        </p:nvSpPr>
        <p:spPr bwMode="auto">
          <a:xfrm>
            <a:off x="4913313" y="2882900"/>
            <a:ext cx="3443287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4 Socket 4U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6 or 8 cores per socket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3.0 to 3.55 GHz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Energy-Star Qualified</a:t>
            </a:r>
          </a:p>
        </p:txBody>
      </p:sp>
      <p:sp>
        <p:nvSpPr>
          <p:cNvPr id="16" name="Rectangle 8"/>
          <p:cNvSpPr>
            <a:spLocks/>
          </p:cNvSpPr>
          <p:nvPr/>
        </p:nvSpPr>
        <p:spPr bwMode="auto">
          <a:xfrm>
            <a:off x="127000" y="1193800"/>
            <a:ext cx="5372100" cy="731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</a:pPr>
            <a:r>
              <a:rPr lang="en-US" sz="4800" dirty="0">
                <a:solidFill>
                  <a:srgbClr val="73B532"/>
                </a:solidFill>
                <a:sym typeface="Arial" charset="0"/>
              </a:rPr>
              <a:t>Power 750 Express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867400" y="2209800"/>
            <a:ext cx="3200400" cy="322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1- to 4-socket server</a:t>
            </a: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6-core and 8-core POWER7 processor modules </a:t>
            </a:r>
          </a:p>
          <a:p>
            <a:pPr marL="346075" lvl="1" indent="-109538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 6-core 3.3 GHz</a:t>
            </a:r>
          </a:p>
          <a:p>
            <a:pPr marL="346075" lvl="1" indent="-109538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 8-core 3.0, 3.3 GHz and 8-core 3.55 GHz(32-core) </a:t>
            </a: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Up to 512 GB of Memory</a:t>
            </a: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ENERGY STAR-qualified</a:t>
            </a: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Light Path Diagnostics</a:t>
            </a:r>
            <a:endParaRPr lang="en-US" sz="1600" i="1" dirty="0" smtClean="0">
              <a:solidFill>
                <a:srgbClr val="0066FF"/>
              </a:solidFill>
              <a:latin typeface="Verdana" charset="0"/>
              <a:ea typeface="MS PGothic" pitchFamily="34" charset="-128"/>
              <a:cs typeface="MS PGothic" pitchFamily="34" charset="-128"/>
            </a:endParaRP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</a:pPr>
            <a:endParaRPr lang="en-US" sz="1600" i="1" dirty="0">
              <a:solidFill>
                <a:srgbClr val="0066FF"/>
              </a:solidFill>
              <a:latin typeface="Verdana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6200" y="1455738"/>
            <a:ext cx="5486400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i="1" dirty="0">
                <a:solidFill>
                  <a:srgbClr val="0066FF"/>
                </a:solidFill>
                <a:ea typeface="Arial" charset="0"/>
                <a:cs typeface="Arial" charset="0"/>
              </a:rPr>
              <a:t>Performance</a:t>
            </a: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More than </a:t>
            </a:r>
            <a:r>
              <a:rPr lang="en-US" sz="1600" b="1" i="1" dirty="0">
                <a:solidFill>
                  <a:schemeClr val="tx1"/>
                </a:solidFill>
                <a:ea typeface="Arial" charset="0"/>
                <a:cs typeface="Arial" charset="0"/>
              </a:rPr>
              <a:t>two and a half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times better performance than Sun SPARC Enterprise T5440</a:t>
            </a: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</a:pP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Greater than </a:t>
            </a:r>
            <a:r>
              <a:rPr lang="en-US" sz="1600" b="1" i="1" dirty="0">
                <a:solidFill>
                  <a:schemeClr val="tx1"/>
                </a:solidFill>
                <a:ea typeface="Arial" charset="0"/>
                <a:cs typeface="Arial" charset="0"/>
              </a:rPr>
              <a:t>six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times the performance of Sun SPARC Enterprise M4000 and </a:t>
            </a:r>
            <a:r>
              <a:rPr lang="en-US" sz="1600" b="1" i="1" dirty="0">
                <a:solidFill>
                  <a:schemeClr val="tx1"/>
                </a:solidFill>
                <a:ea typeface="Arial" charset="0"/>
                <a:cs typeface="Arial" charset="0"/>
              </a:rPr>
              <a:t>ten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times the performance of HP Integrity rx6600</a:t>
            </a:r>
          </a:p>
          <a:p>
            <a:pPr>
              <a:lnSpc>
                <a:spcPct val="100000"/>
              </a:lnSpc>
              <a:buClr>
                <a:srgbClr val="0066FF"/>
              </a:buClr>
            </a:pPr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66FF"/>
              </a:buClr>
            </a:pPr>
            <a:r>
              <a:rPr lang="en-US" sz="2000" b="1" i="1" dirty="0">
                <a:solidFill>
                  <a:srgbClr val="0066FF"/>
                </a:solidFill>
                <a:ea typeface="Arial" charset="0"/>
                <a:cs typeface="Arial" charset="0"/>
              </a:rPr>
              <a:t>Energy Efficient</a:t>
            </a:r>
            <a:endParaRPr lang="en-US" sz="2000" dirty="0">
              <a:solidFill>
                <a:srgbClr val="0066FF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600" b="1" i="1" dirty="0">
                <a:solidFill>
                  <a:schemeClr val="tx1"/>
                </a:solidFill>
                <a:ea typeface="Arial" charset="0"/>
                <a:cs typeface="Arial" charset="0"/>
              </a:rPr>
              <a:t>Four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times better performance per watt than Sun SPARC Enterprise T5440</a:t>
            </a: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</a:pP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More than </a:t>
            </a:r>
            <a:r>
              <a:rPr lang="en-US" sz="1600" b="1" i="1" dirty="0">
                <a:solidFill>
                  <a:schemeClr val="tx1"/>
                </a:solidFill>
                <a:ea typeface="Arial" charset="0"/>
                <a:cs typeface="Arial" charset="0"/>
              </a:rPr>
              <a:t>eight 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times better performance per watt than Sun SPARC Enterprise M4000 and HP Integrity rx6600</a:t>
            </a:r>
          </a:p>
          <a:p>
            <a:pPr>
              <a:lnSpc>
                <a:spcPct val="100000"/>
              </a:lnSpc>
              <a:buClr>
                <a:srgbClr val="0066FF"/>
              </a:buClr>
              <a:buFont typeface="Wingdings" charset="2"/>
              <a:buChar char="ü"/>
            </a:pPr>
            <a:endParaRPr lang="en-US" sz="14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66FF"/>
              </a:buClr>
              <a:buFont typeface="Wingdings" charset="2"/>
              <a:buNone/>
            </a:pPr>
            <a:r>
              <a:rPr lang="en-US" sz="2000" b="1" i="1" dirty="0">
                <a:solidFill>
                  <a:srgbClr val="0066FF"/>
                </a:solidFill>
                <a:ea typeface="Arial" charset="0"/>
                <a:cs typeface="Arial" charset="0"/>
              </a:rPr>
              <a:t>Reduce costs through consolidation</a:t>
            </a:r>
            <a:endParaRPr lang="en-US" sz="2000" dirty="0">
              <a:solidFill>
                <a:srgbClr val="0066FF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</a:pPr>
            <a:r>
              <a:rPr lang="en-US" sz="14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Consolidate 92 Sun </a:t>
            </a:r>
            <a:r>
              <a:rPr lang="en-US" sz="1600" dirty="0" err="1">
                <a:solidFill>
                  <a:schemeClr val="tx1"/>
                </a:solidFill>
                <a:ea typeface="Arial" charset="0"/>
                <a:cs typeface="Arial" charset="0"/>
              </a:rPr>
              <a:t>UltraSPARC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® T1 or 29 </a:t>
            </a:r>
            <a:r>
              <a:rPr lang="en-US" sz="1600" dirty="0" err="1">
                <a:solidFill>
                  <a:schemeClr val="tx1"/>
                </a:solidFill>
                <a:ea typeface="Arial" charset="0"/>
                <a:cs typeface="Arial" charset="0"/>
              </a:rPr>
              <a:t>UltraSPARC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®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T2 servers into </a:t>
            </a:r>
            <a:r>
              <a:rPr lang="en-US" sz="1600" b="1" i="1" dirty="0">
                <a:solidFill>
                  <a:schemeClr val="tx1"/>
                </a:solidFill>
                <a:ea typeface="Arial" charset="0"/>
                <a:cs typeface="Arial" charset="0"/>
              </a:rPr>
              <a:t>one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Power 750</a:t>
            </a: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5562600"/>
            <a:ext cx="990600" cy="1038225"/>
          </a:xfrm>
          <a:noFill/>
        </p:spPr>
      </p:pic>
      <p:pic>
        <p:nvPicPr>
          <p:cNvPr id="5" name="Picture 6" descr="215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0" y="5562600"/>
            <a:ext cx="68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0668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791200" y="914400"/>
            <a:ext cx="3200400" cy="4495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535613" y="1804988"/>
            <a:ext cx="360838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 b="1">
                <a:solidFill>
                  <a:schemeClr val="accent1"/>
                </a:solidFill>
              </a:rPr>
              <a:t>IBM Power 750 Express</a:t>
            </a:r>
            <a:br>
              <a:rPr lang="en-US" sz="1800" b="1">
                <a:solidFill>
                  <a:schemeClr val="accent1"/>
                </a:solidFill>
              </a:rPr>
            </a:br>
            <a:r>
              <a:rPr lang="en-US" sz="1400" b="1">
                <a:solidFill>
                  <a:schemeClr val="accent1"/>
                </a:solidFill>
              </a:rPr>
              <a:t>(8233-E8B)</a:t>
            </a:r>
          </a:p>
        </p:txBody>
      </p:sp>
      <p:pic>
        <p:nvPicPr>
          <p:cNvPr id="9" name="Picture 10" descr="energyst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1066800"/>
            <a:ext cx="88741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0" y="6019800"/>
            <a:ext cx="44577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9728" tIns="54864" rIns="109728" bIns="54864" anchor="b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ja-JP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pitchFamily="34" charset="-128"/>
                <a:cs typeface="MS PGothic" pitchFamily="34" charset="-128"/>
              </a:rPr>
              <a:t>Source: SPECint_rate2006. For the latest SPEC benchmark results, visit  </a:t>
            </a:r>
            <a:r>
              <a:rPr lang="en-US" altLang="ja-JP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pitchFamily="34" charset="-128"/>
                <a:cs typeface="MS PGothic" pitchFamily="34" charset="-128"/>
                <a:hlinkClick r:id="rId6"/>
              </a:rPr>
              <a:t>http://www.spec.org</a:t>
            </a:r>
            <a:r>
              <a:rPr lang="en-US" altLang="ja-JP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pitchFamily="34" charset="-128"/>
                <a:cs typeface="MS PGothic" pitchFamily="34" charset="-128"/>
              </a:rPr>
              <a:t>.</a:t>
            </a:r>
            <a:br>
              <a:rPr lang="en-US" altLang="ja-JP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pitchFamily="34" charset="-128"/>
                <a:cs typeface="MS PGothic" pitchFamily="34" charset="-128"/>
              </a:rPr>
            </a:br>
            <a:r>
              <a:rPr lang="en-US" altLang="ja-JP" sz="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pitchFamily="34" charset="-128"/>
                <a:cs typeface="MS PGothic" pitchFamily="34" charset="-128"/>
              </a:rPr>
              <a:t> </a:t>
            </a:r>
            <a:r>
              <a:rPr lang="en-US" altLang="ja-JP" sz="800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rPr>
              <a:t>See Power 750 power and efficiency claims page in backup for full substantiation detail</a:t>
            </a: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5638800" y="5867400"/>
            <a:ext cx="2638425" cy="685800"/>
            <a:chOff x="3552" y="3696"/>
            <a:chExt cx="1662" cy="432"/>
          </a:xfrm>
        </p:grpSpPr>
        <p:pic>
          <p:nvPicPr>
            <p:cNvPr id="12" name="Picture 13" descr="AIX_pres_trans_white-bckgr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552" y="3696"/>
              <a:ext cx="52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4" descr="Linux_pres_trans_white-bck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689" y="3696"/>
              <a:ext cx="52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128" y="3696"/>
              <a:ext cx="528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28600"/>
            <a:ext cx="8686800" cy="639763"/>
          </a:xfrm>
          <a:noFill/>
        </p:spPr>
        <p:txBody>
          <a:bodyPr lIns="91418" tIns="45709" rIns="91418" bIns="45709" anchor="b">
            <a:normAutofit/>
          </a:bodyPr>
          <a:lstStyle/>
          <a:p>
            <a:pPr algn="l" eaLnBrk="1" hangingPunct="1"/>
            <a:r>
              <a:rPr lang="en-US" sz="2800" i="1" dirty="0"/>
              <a:t>IBM Power 750 Express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750 Performa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81200"/>
            <a:ext cx="6172200" cy="3471863"/>
          </a:xfrm>
          <a:prstGeom prst="rect">
            <a:avLst/>
          </a:prstGeom>
          <a:noFill/>
        </p:spPr>
      </p:pic>
      <p:sp>
        <p:nvSpPr>
          <p:cNvPr id="22" name="Rectangle 8"/>
          <p:cNvSpPr>
            <a:spLocks/>
          </p:cNvSpPr>
          <p:nvPr/>
        </p:nvSpPr>
        <p:spPr bwMode="auto">
          <a:xfrm>
            <a:off x="671513" y="1524000"/>
            <a:ext cx="433070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POWER7 continues to break the rules</a:t>
            </a:r>
          </a:p>
          <a:p>
            <a:pPr algn="ctr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with more performance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1536700" y="2362200"/>
            <a:ext cx="2197100" cy="190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lang="en-US" sz="13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SPECint_rate</a:t>
            </a:r>
          </a:p>
        </p:txBody>
      </p:sp>
      <p:sp>
        <p:nvSpPr>
          <p:cNvPr id="24" name="Rectangle 10"/>
          <p:cNvSpPr>
            <a:spLocks/>
          </p:cNvSpPr>
          <p:nvPr/>
        </p:nvSpPr>
        <p:spPr bwMode="auto">
          <a:xfrm>
            <a:off x="520700" y="5410200"/>
            <a:ext cx="11557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Itanium</a:t>
            </a:r>
          </a:p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HP rx6600</a:t>
            </a:r>
          </a:p>
        </p:txBody>
      </p:sp>
      <p:sp>
        <p:nvSpPr>
          <p:cNvPr id="25" name="Rectangle 11"/>
          <p:cNvSpPr>
            <a:spLocks/>
          </p:cNvSpPr>
          <p:nvPr/>
        </p:nvSpPr>
        <p:spPr bwMode="auto">
          <a:xfrm>
            <a:off x="1766888" y="5410200"/>
            <a:ext cx="1128712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SPARC </a:t>
            </a:r>
            <a:b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</a:b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Sun T5440</a:t>
            </a:r>
          </a:p>
        </p:txBody>
      </p:sp>
      <p:sp>
        <p:nvSpPr>
          <p:cNvPr id="26" name="Rectangle 12"/>
          <p:cNvSpPr>
            <a:spLocks/>
          </p:cNvSpPr>
          <p:nvPr/>
        </p:nvSpPr>
        <p:spPr bwMode="auto">
          <a:xfrm>
            <a:off x="3067050" y="5410200"/>
            <a:ext cx="971550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x86</a:t>
            </a:r>
          </a:p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HP DL585</a:t>
            </a:r>
          </a:p>
          <a:p>
            <a:pPr marL="39688" algn="ctr">
              <a:lnSpc>
                <a:spcPct val="100000"/>
              </a:lnSpc>
            </a:pPr>
            <a:endParaRPr lang="en-US" sz="1400" b="1">
              <a:solidFill>
                <a:schemeClr val="tx1"/>
              </a:solidFill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>
            <a:off x="4114800" y="5410200"/>
            <a:ext cx="1371600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POWER7</a:t>
            </a:r>
          </a:p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 750</a:t>
            </a:r>
          </a:p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with PowerVM</a:t>
            </a:r>
          </a:p>
        </p:txBody>
      </p:sp>
      <p:sp>
        <p:nvSpPr>
          <p:cNvPr id="28" name="Rectangle 14"/>
          <p:cNvSpPr>
            <a:spLocks/>
          </p:cNvSpPr>
          <p:nvPr/>
        </p:nvSpPr>
        <p:spPr bwMode="auto">
          <a:xfrm>
            <a:off x="152400" y="152400"/>
            <a:ext cx="8788400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The highest performing 4-socket system on the planet</a:t>
            </a:r>
          </a:p>
        </p:txBody>
      </p:sp>
      <p:grpSp>
        <p:nvGrpSpPr>
          <p:cNvPr id="29" name="Group 15"/>
          <p:cNvGrpSpPr>
            <a:grpSpLocks/>
          </p:cNvGrpSpPr>
          <p:nvPr/>
        </p:nvGrpSpPr>
        <p:grpSpPr bwMode="auto">
          <a:xfrm>
            <a:off x="5629275" y="2316163"/>
            <a:ext cx="3276600" cy="2025650"/>
            <a:chOff x="0" y="0"/>
            <a:chExt cx="2064" cy="1276"/>
          </a:xfrm>
        </p:grpSpPr>
        <p:sp>
          <p:nvSpPr>
            <p:cNvPr id="30" name="Rectangle 16"/>
            <p:cNvSpPr>
              <a:spLocks/>
            </p:cNvSpPr>
            <p:nvPr/>
          </p:nvSpPr>
          <p:spPr bwMode="auto">
            <a:xfrm>
              <a:off x="120" y="0"/>
              <a:ext cx="184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lnSpc>
                  <a:spcPct val="100000"/>
                </a:lnSpc>
              </a:pPr>
              <a:r>
                <a:rPr lang="en-US" sz="3600">
                  <a:solidFill>
                    <a:srgbClr val="7CB61F"/>
                  </a:solidFill>
                  <a:ea typeface="Arial" charset="0"/>
                  <a:cs typeface="Arial" charset="0"/>
                  <a:sym typeface="Arial" charset="0"/>
                </a:rPr>
                <a:t>Power 750</a:t>
              </a:r>
            </a:p>
          </p:txBody>
        </p:sp>
        <p:pic>
          <p:nvPicPr>
            <p:cNvPr id="31" name="Picture 17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428"/>
              <a:ext cx="2064" cy="8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750 Performa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389188"/>
            <a:ext cx="5562600" cy="3214687"/>
          </a:xfrm>
          <a:prstGeom prst="rect">
            <a:avLst/>
          </a:prstGeom>
          <a:noFill/>
        </p:spPr>
      </p:pic>
      <p:sp>
        <p:nvSpPr>
          <p:cNvPr id="14" name="Rectangle 6"/>
          <p:cNvSpPr>
            <a:spLocks/>
          </p:cNvSpPr>
          <p:nvPr/>
        </p:nvSpPr>
        <p:spPr bwMode="auto">
          <a:xfrm>
            <a:off x="152400" y="228600"/>
            <a:ext cx="88392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The most energy efficient 4-socket system on the planet</a:t>
            </a:r>
          </a:p>
          <a:p>
            <a:pPr marL="39688">
              <a:lnSpc>
                <a:spcPct val="100000"/>
              </a:lnSpc>
            </a:pPr>
            <a:endParaRPr lang="en-US" sz="2000" i="1" dirty="0">
              <a:solidFill>
                <a:srgbClr val="00487B"/>
              </a:solidFill>
              <a:ea typeface="Arial" charset="0"/>
              <a:cs typeface="Arial" charset="0"/>
              <a:sym typeface="Arial" charset="0"/>
            </a:endParaRPr>
          </a:p>
          <a:p>
            <a:pPr marL="39688">
              <a:lnSpc>
                <a:spcPct val="100000"/>
              </a:lnSpc>
            </a:pPr>
            <a:r>
              <a:rPr lang="en-US" sz="2000" i="1" dirty="0">
                <a:solidFill>
                  <a:srgbClr val="00487B"/>
                </a:solidFill>
                <a:ea typeface="Arial" charset="0"/>
                <a:cs typeface="Arial" charset="0"/>
                <a:sym typeface="Arial" charset="0"/>
              </a:rPr>
              <a:t>The first Energy Star certified RISC system</a:t>
            </a:r>
          </a:p>
        </p:txBody>
      </p:sp>
      <p:sp>
        <p:nvSpPr>
          <p:cNvPr id="15" name="Rectangle 9"/>
          <p:cNvSpPr>
            <a:spLocks/>
          </p:cNvSpPr>
          <p:nvPr/>
        </p:nvSpPr>
        <p:spPr bwMode="auto">
          <a:xfrm>
            <a:off x="4800600" y="2717800"/>
            <a:ext cx="2260600" cy="190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lang="en-US" sz="13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Performance Per Watt</a:t>
            </a:r>
          </a:p>
        </p:txBody>
      </p:sp>
      <p:sp>
        <p:nvSpPr>
          <p:cNvPr id="16" name="Rectangle 10"/>
          <p:cNvSpPr>
            <a:spLocks/>
          </p:cNvSpPr>
          <p:nvPr/>
        </p:nvSpPr>
        <p:spPr bwMode="auto">
          <a:xfrm>
            <a:off x="4038600" y="2184400"/>
            <a:ext cx="4635500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Most energy efficient systems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 bwMode="auto">
          <a:xfrm>
            <a:off x="727075" y="2036763"/>
            <a:ext cx="2921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3600">
                <a:solidFill>
                  <a:srgbClr val="7CB61F"/>
                </a:solidFill>
                <a:ea typeface="Arial" charset="0"/>
                <a:cs typeface="Arial" charset="0"/>
                <a:sym typeface="Arial" charset="0"/>
              </a:rPr>
              <a:t>Power 750</a:t>
            </a:r>
          </a:p>
        </p:txBody>
      </p:sp>
      <p:pic>
        <p:nvPicPr>
          <p:cNvPr id="18" name="Picture 1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75" y="2716213"/>
            <a:ext cx="3276600" cy="1346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470400"/>
            <a:ext cx="1816100" cy="185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" name="Rectangle 10"/>
          <p:cNvSpPr>
            <a:spLocks/>
          </p:cNvSpPr>
          <p:nvPr/>
        </p:nvSpPr>
        <p:spPr bwMode="auto">
          <a:xfrm>
            <a:off x="3886200" y="5537200"/>
            <a:ext cx="11430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Itanium</a:t>
            </a:r>
          </a:p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HP rx6600</a:t>
            </a:r>
          </a:p>
        </p:txBody>
      </p:sp>
      <p:sp>
        <p:nvSpPr>
          <p:cNvPr id="29" name="Rectangle 11"/>
          <p:cNvSpPr>
            <a:spLocks/>
          </p:cNvSpPr>
          <p:nvPr/>
        </p:nvSpPr>
        <p:spPr bwMode="auto">
          <a:xfrm>
            <a:off x="5029200" y="5537200"/>
            <a:ext cx="114300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SPARC Sun T5440</a:t>
            </a:r>
          </a:p>
        </p:txBody>
      </p:sp>
      <p:sp>
        <p:nvSpPr>
          <p:cNvPr id="32" name="Rectangle 12"/>
          <p:cNvSpPr>
            <a:spLocks/>
          </p:cNvSpPr>
          <p:nvPr/>
        </p:nvSpPr>
        <p:spPr bwMode="auto">
          <a:xfrm>
            <a:off x="6343650" y="5537200"/>
            <a:ext cx="971550" cy="230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x86</a:t>
            </a:r>
          </a:p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HP DL585</a:t>
            </a:r>
          </a:p>
          <a:p>
            <a:pPr marL="39688" algn="ctr">
              <a:lnSpc>
                <a:spcPct val="100000"/>
              </a:lnSpc>
            </a:pPr>
            <a:endParaRPr lang="en-US" sz="1400" b="1">
              <a:solidFill>
                <a:schemeClr val="tx1"/>
              </a:solidFill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7372350" y="5537200"/>
            <a:ext cx="1371600" cy="687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POWER7</a:t>
            </a:r>
          </a:p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 750</a:t>
            </a:r>
          </a:p>
          <a:p>
            <a:pPr marL="39688" algn="ctr">
              <a:lnSpc>
                <a:spcPct val="100000"/>
              </a:lnSpc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with PowerVM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50 Performa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371600"/>
            <a:ext cx="8991600" cy="4043363"/>
          </a:xfrm>
          <a:prstGeom prst="rect">
            <a:avLst/>
          </a:prstGeom>
          <a:noFill/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4876800" y="4953000"/>
            <a:ext cx="1588" cy="1176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3051175" y="5943600"/>
            <a:ext cx="113506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4-sockets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5265738" y="5943600"/>
            <a:ext cx="113506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8-sockets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6973888" y="5943600"/>
            <a:ext cx="126206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32-sockets</a:t>
            </a:r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2063750" y="5211763"/>
            <a:ext cx="90011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24-core</a:t>
            </a:r>
            <a: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  <a:t/>
            </a:r>
            <a:b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</a:b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HP DL585</a:t>
            </a:r>
          </a:p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AMD</a:t>
            </a: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3003550" y="5211763"/>
            <a:ext cx="947738" cy="42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32-core</a:t>
            </a:r>
            <a: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  <a:t/>
            </a:r>
            <a:b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</a:b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Sun T5440</a:t>
            </a: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3962400" y="5211763"/>
            <a:ext cx="928688" cy="42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32-core</a:t>
            </a:r>
            <a: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  <a:t/>
            </a:r>
            <a:b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</a:b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Power 750</a:t>
            </a:r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5870575" y="5211763"/>
            <a:ext cx="928688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48-core </a:t>
            </a:r>
          </a:p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Sun x4640</a:t>
            </a:r>
          </a:p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AMD</a:t>
            </a: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6861175" y="5211763"/>
            <a:ext cx="987425" cy="42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128-core</a:t>
            </a:r>
            <a: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  <a:t/>
            </a:r>
            <a:b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</a:b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Sun M9000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6856413" y="4953000"/>
            <a:ext cx="1587" cy="1174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4986338" y="5211763"/>
            <a:ext cx="900112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48-core </a:t>
            </a:r>
          </a:p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HP DL785</a:t>
            </a:r>
          </a:p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AMD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905000" y="4953000"/>
            <a:ext cx="1588" cy="1176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693738" y="5945188"/>
            <a:ext cx="1135062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2-sockets</a:t>
            </a:r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533400" y="5181600"/>
            <a:ext cx="1312863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8-core</a:t>
            </a:r>
            <a: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  <a:t/>
            </a:r>
            <a:br>
              <a:rPr lang="en-US" sz="1400">
                <a:solidFill>
                  <a:schemeClr val="tx1"/>
                </a:solidFill>
                <a:latin typeface="MS PGothic" pitchFamily="34" charset="-128"/>
                <a:ea typeface="ヒラギノ角ゴ ProN W3" charset="-128"/>
                <a:cs typeface="Arial" charset="0"/>
                <a:sym typeface="MS PGothic" pitchFamily="34" charset="-128"/>
              </a:rPr>
            </a:b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Sun Fire X4270</a:t>
            </a:r>
          </a:p>
          <a:p>
            <a:pPr marL="39688" algn="ctr">
              <a:lnSpc>
                <a:spcPct val="100000"/>
              </a:lnSpc>
            </a:pPr>
            <a:r>
              <a:rPr lang="en-US" sz="14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Xeon 5500</a:t>
            </a:r>
          </a:p>
        </p:txBody>
      </p:sp>
      <p:sp>
        <p:nvSpPr>
          <p:cNvPr id="1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152400"/>
            <a:ext cx="8928100" cy="1219200"/>
          </a:xfrm>
        </p:spPr>
        <p:txBody>
          <a:bodyPr lIns="50800" tIns="50800" rIns="81279" bIns="50800">
            <a:normAutofit/>
          </a:bodyPr>
          <a:lstStyle/>
          <a:p>
            <a:pPr marL="39688"/>
            <a:r>
              <a:rPr lang="en-US" sz="2800" dirty="0"/>
              <a:t>More SAP performance than any 8-socket system in the industry</a:t>
            </a: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250825" y="1219200"/>
            <a:ext cx="6667500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US" sz="2000" i="1" dirty="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Comparable to a 128-core, 32-socket Sun M9000</a:t>
            </a:r>
          </a:p>
        </p:txBody>
      </p:sp>
      <p:pic>
        <p:nvPicPr>
          <p:cNvPr id="21" name="Picture 20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819400"/>
            <a:ext cx="1752600" cy="727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" name="Rectangle 22"/>
          <p:cNvSpPr>
            <a:spLocks/>
          </p:cNvSpPr>
          <p:nvPr/>
        </p:nvSpPr>
        <p:spPr bwMode="auto">
          <a:xfrm>
            <a:off x="241300" y="1371600"/>
            <a:ext cx="3808413" cy="146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</a:pPr>
            <a:r>
              <a:rPr lang="en-US" sz="9600">
                <a:solidFill>
                  <a:srgbClr val="004679"/>
                </a:solidFill>
                <a:sym typeface="Arial" charset="0"/>
              </a:rPr>
              <a:t>15,600</a:t>
            </a: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4038600" y="1706563"/>
            <a:ext cx="350520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SAP users on SAP SD 2 Tier</a:t>
            </a:r>
          </a:p>
        </p:txBody>
      </p:sp>
      <p:sp>
        <p:nvSpPr>
          <p:cNvPr id="24" name="Rectangle 16"/>
          <p:cNvSpPr>
            <a:spLocks/>
          </p:cNvSpPr>
          <p:nvPr/>
        </p:nvSpPr>
        <p:spPr bwMode="auto">
          <a:xfrm>
            <a:off x="381000" y="3581400"/>
            <a:ext cx="3276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600">
                <a:solidFill>
                  <a:srgbClr val="7CB61F"/>
                </a:solidFill>
                <a:ea typeface="Arial" charset="0"/>
                <a:cs typeface="Arial" charset="0"/>
                <a:sym typeface="Arial" charset="0"/>
              </a:rPr>
              <a:t>Power 750 Express with DB2</a:t>
            </a:r>
          </a:p>
        </p:txBody>
      </p:sp>
      <p:sp>
        <p:nvSpPr>
          <p:cNvPr id="25" name="Rectangle 25"/>
          <p:cNvSpPr>
            <a:spLocks/>
          </p:cNvSpPr>
          <p:nvPr/>
        </p:nvSpPr>
        <p:spPr bwMode="auto">
          <a:xfrm>
            <a:off x="3124200" y="6280150"/>
            <a:ext cx="3030538" cy="425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  <a:buFontTx/>
              <a:buChar char="•"/>
            </a:pPr>
            <a:r>
              <a:rPr lang="en-US" sz="9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Best SAP 2-Tier Results for 2, 4 , 8 and 16 sockets. </a:t>
            </a:r>
          </a:p>
          <a:p>
            <a:pPr marL="39688">
              <a:lnSpc>
                <a:spcPct val="100000"/>
              </a:lnSpc>
              <a:buFontTx/>
              <a:buChar char="•"/>
            </a:pPr>
            <a:r>
              <a:rPr lang="en-US" sz="900">
                <a:solidFill>
                  <a:schemeClr val="tx1"/>
                </a:solidFill>
                <a:ea typeface="ヒラギノ角ゴ ProN W3" charset="-128"/>
                <a:cs typeface="Arial" charset="0"/>
                <a:sym typeface="Arial" charset="0"/>
              </a:rPr>
              <a:t>See SAP Benchmarks chart for detail or SAP website</a:t>
            </a:r>
          </a:p>
          <a:p>
            <a:pPr marL="39688">
              <a:lnSpc>
                <a:spcPct val="100000"/>
              </a:lnSpc>
            </a:pPr>
            <a:r>
              <a:rPr lang="en-US" sz="1000">
                <a:ea typeface="ヒラギノ角ゴ ProN W3" charset="-128"/>
                <a:cs typeface="Arial" charset="0"/>
                <a:sym typeface="Arial" charset="0"/>
              </a:rPr>
              <a:t>http://www.sap.com/solutions/benchmark/sd2tier.epx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2292350"/>
            <a:ext cx="8763000" cy="3910012"/>
          </a:xfrm>
          <a:noFill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0" y="6202362"/>
            <a:ext cx="36909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700">
                <a:solidFill>
                  <a:schemeClr val="tx1"/>
                </a:solidFill>
                <a:ea typeface="Arial" charset="0"/>
                <a:cs typeface="Arial" charset="0"/>
              </a:rPr>
              <a:t>See Power 750 compared to POWER5+ and POWER6+ servers substantiation for detail.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85800" y="1173162"/>
            <a:ext cx="7772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FontTx/>
              <a:buChar char="•"/>
            </a:pPr>
            <a:r>
              <a:rPr lang="en-US" sz="1800">
                <a:solidFill>
                  <a:srgbClr val="0066FF"/>
                </a:solidFill>
                <a:ea typeface="Arial" charset="0"/>
                <a:cs typeface="Arial" charset="0"/>
              </a:rPr>
              <a:t> </a:t>
            </a:r>
            <a:r>
              <a:rPr lang="en-US" sz="2000" i="1">
                <a:solidFill>
                  <a:srgbClr val="0066FF"/>
                </a:solidFill>
                <a:ea typeface="Arial" charset="0"/>
                <a:cs typeface="Arial" charset="0"/>
              </a:rPr>
              <a:t>More than quadruples performance of POWER5+ servers</a:t>
            </a:r>
          </a:p>
          <a:p>
            <a:pPr>
              <a:lnSpc>
                <a:spcPct val="100000"/>
              </a:lnSpc>
            </a:pPr>
            <a:endParaRPr lang="en-US" sz="2000" i="1">
              <a:solidFill>
                <a:srgbClr val="0066FF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FontTx/>
              <a:buChar char="•"/>
            </a:pPr>
            <a:r>
              <a:rPr lang="en-US" sz="2000" i="1">
                <a:solidFill>
                  <a:srgbClr val="0066FF"/>
                </a:solidFill>
                <a:ea typeface="Arial" charset="0"/>
                <a:cs typeface="Arial" charset="0"/>
              </a:rPr>
              <a:t> More than triples performance of POWER6+ servers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 rot="20567276">
            <a:off x="2819400" y="3554412"/>
            <a:ext cx="3814763" cy="590550"/>
          </a:xfrm>
          <a:prstGeom prst="rightArrow">
            <a:avLst>
              <a:gd name="adj1" fmla="val 50000"/>
              <a:gd name="adj2" fmla="val 161492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 rot="20606874">
            <a:off x="3022600" y="3741737"/>
            <a:ext cx="32194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</a:rPr>
              <a:t>Capacity for more workloads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6096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i="1" dirty="0"/>
              <a:t>Power 750 Express</a:t>
            </a:r>
            <a:r>
              <a:rPr lang="en-US" sz="2800" i="1" dirty="0" smtClean="0"/>
              <a:t> system </a:t>
            </a:r>
            <a:r>
              <a:rPr lang="en-US" sz="2800" i="1" dirty="0"/>
              <a:t>performance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762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800" i="1" dirty="0"/>
              <a:t>Power 750</a:t>
            </a:r>
            <a:r>
              <a:rPr lang="en-US" sz="2800" i="1" dirty="0" smtClean="0"/>
              <a:t> performance </a:t>
            </a:r>
            <a:r>
              <a:rPr lang="en-US" sz="2800" i="1" dirty="0"/>
              <a:t>per </a:t>
            </a:r>
            <a:r>
              <a:rPr lang="en-US" sz="2800" i="1" dirty="0" smtClean="0"/>
              <a:t>watt</a:t>
            </a:r>
            <a:endParaRPr lang="en-US" sz="2800" i="1" dirty="0">
              <a:solidFill>
                <a:srgbClr val="009900"/>
              </a:solidFill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192588" y="6172200"/>
            <a:ext cx="42100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800">
                <a:solidFill>
                  <a:schemeClr val="tx1"/>
                </a:solidFill>
                <a:ea typeface="Arial" charset="0"/>
                <a:cs typeface="Arial" charset="0"/>
              </a:rPr>
              <a:t>See Power 750 compared to POWER5+ and POWER6+ servers substantiation for detail.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04800" y="1295400"/>
            <a:ext cx="6934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</a:pPr>
            <a:r>
              <a:rPr lang="en-US" sz="2000" i="1">
                <a:solidFill>
                  <a:srgbClr val="009900"/>
                </a:solidFill>
                <a:ea typeface="Arial" charset="0"/>
                <a:cs typeface="Arial" charset="0"/>
              </a:rPr>
              <a:t> </a:t>
            </a:r>
            <a:r>
              <a:rPr lang="en-US" sz="2000" i="1">
                <a:solidFill>
                  <a:srgbClr val="0066FF"/>
                </a:solidFill>
                <a:ea typeface="Arial" charset="0"/>
                <a:cs typeface="Arial" charset="0"/>
              </a:rPr>
              <a:t>More than 5X performance/watt of POWER5+ servers</a:t>
            </a:r>
          </a:p>
          <a:p>
            <a:pPr>
              <a:lnSpc>
                <a:spcPct val="100000"/>
              </a:lnSpc>
              <a:buClr>
                <a:srgbClr val="0066FF"/>
              </a:buClr>
            </a:pPr>
            <a:endParaRPr lang="en-US" sz="2000" i="1">
              <a:solidFill>
                <a:srgbClr val="0066FF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</a:pPr>
            <a:r>
              <a:rPr lang="en-US" sz="2000" i="1">
                <a:solidFill>
                  <a:srgbClr val="0066FF"/>
                </a:solidFill>
                <a:ea typeface="Arial" charset="0"/>
                <a:cs typeface="Arial" charset="0"/>
              </a:rPr>
              <a:t> More than triples performance/watt of POWER6+ servers</a:t>
            </a: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2438400"/>
            <a:ext cx="8763000" cy="36496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PowerVM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More ……Power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6200" y="1397000"/>
            <a:ext cx="51816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Aft>
                <a:spcPct val="30000"/>
              </a:spcAft>
              <a:tabLst>
                <a:tab pos="635000" algn="l"/>
              </a:tabLst>
            </a:pPr>
            <a:r>
              <a:rPr lang="en-US" sz="2000" b="1" dirty="0">
                <a:solidFill>
                  <a:srgbClr val="0066FF"/>
                </a:solidFill>
                <a:ea typeface="Arial" charset="0"/>
                <a:cs typeface="Arial" charset="0"/>
              </a:rPr>
              <a:t>Performance per node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spcAft>
                <a:spcPct val="30000"/>
              </a:spcAft>
              <a:buClr>
                <a:srgbClr val="0066FF"/>
              </a:buClr>
              <a:buFontTx/>
              <a:buChar char="•"/>
              <a:tabLst>
                <a:tab pos="635000" algn="l"/>
              </a:tabLst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2X improvement in Single Instruction Multiple Data (SIMD) acceleration </a:t>
            </a:r>
          </a:p>
          <a:p>
            <a:pPr marL="165100" lvl="1">
              <a:lnSpc>
                <a:spcPct val="100000"/>
              </a:lnSpc>
              <a:spcAft>
                <a:spcPct val="30000"/>
              </a:spcAft>
              <a:buClr>
                <a:srgbClr val="0066FF"/>
              </a:buClr>
              <a:buFont typeface="Arial" charset="0"/>
              <a:buChar char="−"/>
              <a:tabLst>
                <a:tab pos="635000" algn="l"/>
              </a:tabLst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Full </a:t>
            </a:r>
            <a:r>
              <a:rPr lang="en-US" sz="1600" dirty="0" err="1">
                <a:solidFill>
                  <a:schemeClr val="tx1"/>
                </a:solidFill>
                <a:ea typeface="Arial" charset="0"/>
                <a:cs typeface="Arial" charset="0"/>
              </a:rPr>
              <a:t>AltiVec</a:t>
            </a: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™ (VMX) instruction set support</a:t>
            </a:r>
          </a:p>
          <a:p>
            <a:pPr marL="165100" lvl="1">
              <a:lnSpc>
                <a:spcPct val="100000"/>
              </a:lnSpc>
              <a:buClr>
                <a:srgbClr val="0066FF"/>
              </a:buClr>
              <a:buFont typeface="Arial" charset="0"/>
              <a:buChar char="−"/>
              <a:tabLst>
                <a:tab pos="635000" algn="l"/>
              </a:tabLst>
            </a:pPr>
            <a:r>
              <a:rPr lang="en-US" sz="1600" dirty="0">
                <a:solidFill>
                  <a:schemeClr val="tx1"/>
                </a:solidFill>
                <a:ea typeface="Arial" charset="0"/>
                <a:cs typeface="Arial" charset="0"/>
              </a:rPr>
              <a:t> Extended VSX instruction set</a:t>
            </a:r>
          </a:p>
          <a:p>
            <a:pPr>
              <a:lnSpc>
                <a:spcPct val="100000"/>
              </a:lnSpc>
              <a:buClr>
                <a:srgbClr val="0066FF"/>
              </a:buClr>
              <a:tabLst>
                <a:tab pos="635000" algn="l"/>
              </a:tabLst>
            </a:pPr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  <a:tabLst>
                <a:tab pos="635000" algn="l"/>
              </a:tabLst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Up to 8.4 </a:t>
            </a:r>
            <a:r>
              <a:rPr lang="en-US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TFlops</a:t>
            </a: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per Rack (10 nodes per Rack)</a:t>
            </a:r>
          </a:p>
          <a:p>
            <a:pPr>
              <a:lnSpc>
                <a:spcPct val="100000"/>
              </a:lnSpc>
              <a:buClr>
                <a:srgbClr val="0066FF"/>
              </a:buClr>
              <a:tabLst>
                <a:tab pos="635000" algn="l"/>
              </a:tabLst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  <a:tabLst>
                <a:tab pos="635000" algn="l"/>
              </a:tabLst>
            </a:pPr>
            <a:r>
              <a:rPr lang="fr-FR" sz="1800" dirty="0">
                <a:solidFill>
                  <a:schemeClr val="tx1"/>
                </a:solidFill>
                <a:ea typeface="Arial" charset="0"/>
                <a:cs typeface="Arial" charset="0"/>
              </a:rPr>
              <a:t> Cluster </a:t>
            </a:r>
            <a:r>
              <a:rPr lang="fr-FR" sz="1800" dirty="0" err="1">
                <a:solidFill>
                  <a:schemeClr val="tx1"/>
                </a:solidFill>
                <a:ea typeface="Arial" charset="0"/>
                <a:cs typeface="Arial" charset="0"/>
              </a:rPr>
              <a:t>Interconnect</a:t>
            </a:r>
            <a:endParaRPr lang="fr-FR" sz="18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marL="165100" lvl="1">
              <a:lnSpc>
                <a:spcPct val="100000"/>
              </a:lnSpc>
              <a:buClr>
                <a:srgbClr val="0066FF"/>
              </a:buClr>
              <a:buFont typeface="Arial" charset="0"/>
              <a:buChar char="−"/>
              <a:tabLst>
                <a:tab pos="635000" algn="l"/>
              </a:tabLst>
            </a:pPr>
            <a:r>
              <a:rPr lang="fr-FR" sz="18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  <a:r>
              <a:rPr lang="fr-FR" sz="1600" dirty="0">
                <a:solidFill>
                  <a:schemeClr val="tx1"/>
                </a:solidFill>
                <a:ea typeface="Arial" charset="0"/>
                <a:cs typeface="Arial" charset="0"/>
              </a:rPr>
              <a:t>2-Port </a:t>
            </a:r>
            <a:r>
              <a:rPr lang="fr-FR" sz="1600" dirty="0" err="1">
                <a:solidFill>
                  <a:schemeClr val="tx1"/>
                </a:solidFill>
                <a:ea typeface="Arial" charset="0"/>
                <a:cs typeface="Arial" charset="0"/>
              </a:rPr>
              <a:t>InfiniBand</a:t>
            </a:r>
            <a:r>
              <a:rPr lang="fr-FR" sz="1600" dirty="0">
                <a:solidFill>
                  <a:schemeClr val="tx1"/>
                </a:solidFill>
                <a:ea typeface="Arial" charset="0"/>
                <a:cs typeface="Arial" charset="0"/>
              </a:rPr>
              <a:t> 12X DDR</a:t>
            </a:r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66FF"/>
              </a:buClr>
              <a:tabLst>
                <a:tab pos="635000" algn="l"/>
              </a:tabLst>
            </a:pPr>
            <a:endParaRPr lang="en-US" sz="1600" dirty="0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  <a:tabLst>
                <a:tab pos="635000" algn="l"/>
              </a:tabLst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IBM HPC software stack </a:t>
            </a:r>
          </a:p>
          <a:p>
            <a:pPr>
              <a:lnSpc>
                <a:spcPct val="100000"/>
              </a:lnSpc>
              <a:buClr>
                <a:srgbClr val="0066FF"/>
              </a:buClr>
              <a:tabLst>
                <a:tab pos="635000" algn="l"/>
              </a:tabLst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0066FF"/>
              </a:buClr>
              <a:buFontTx/>
              <a:buChar char="•"/>
              <a:tabLst>
                <a:tab pos="635000" algn="l"/>
              </a:tabLst>
            </a:pPr>
            <a:r>
              <a:rPr lang="en-US" sz="1800" dirty="0">
                <a:solidFill>
                  <a:schemeClr val="tx1"/>
                </a:solidFill>
                <a:ea typeface="Arial" charset="0"/>
                <a:cs typeface="Arial" charset="0"/>
              </a:rPr>
              <a:t> Boost frequency for better performance &amp; performance/watt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30188"/>
            <a:ext cx="8839200" cy="531812"/>
          </a:xfrm>
          <a:noFill/>
        </p:spPr>
        <p:txBody>
          <a:bodyPr lIns="91418" tIns="45709" rIns="91418" bIns="45709" anchor="b">
            <a:normAutofit/>
          </a:bodyPr>
          <a:lstStyle/>
          <a:p>
            <a:pPr algn="l" eaLnBrk="1" hangingPunct="1"/>
            <a:r>
              <a:rPr lang="en-US" sz="2800" i="1" dirty="0"/>
              <a:t>IBM Power 755</a:t>
            </a:r>
          </a:p>
        </p:txBody>
      </p:sp>
      <p:pic>
        <p:nvPicPr>
          <p:cNvPr id="4" name="Picture 4" descr="energysta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48600" y="1219200"/>
            <a:ext cx="1112838" cy="990600"/>
          </a:xfrm>
          <a:noFill/>
        </p:spPr>
      </p:pic>
      <p:pic>
        <p:nvPicPr>
          <p:cNvPr id="5" name="Picture 5" descr="215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9100" y="5186363"/>
            <a:ext cx="830263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486400" y="1143000"/>
            <a:ext cx="3581400" cy="3962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800600" y="2057400"/>
            <a:ext cx="3608388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b="1">
                <a:solidFill>
                  <a:schemeClr val="accent1"/>
                </a:solidFill>
              </a:rPr>
              <a:t>IBM Power 755</a:t>
            </a:r>
            <a:br>
              <a:rPr lang="en-US" sz="2000" b="1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(8236-E8C)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486400" y="2635250"/>
            <a:ext cx="3657600" cy="239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4-socket, 4U server</a:t>
            </a: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8-core POWER7 processors </a:t>
            </a:r>
          </a:p>
          <a:p>
            <a:pPr marL="346075" lvl="1" indent="-109538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 32-core 3.3GHz configuration</a:t>
            </a: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Up to 256GB of memory</a:t>
            </a: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Up to 64 clustered nodes</a:t>
            </a: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  <a:buFont typeface="Wingdings" charset="2"/>
              <a:buChar char="§"/>
            </a:pPr>
            <a:r>
              <a:rPr lang="en-US" sz="1600" i="1" dirty="0">
                <a:solidFill>
                  <a:srgbClr val="0066FF"/>
                </a:solidFill>
                <a:latin typeface="Verdana" charset="0"/>
                <a:ea typeface="MS PGothic" pitchFamily="34" charset="-128"/>
                <a:cs typeface="MS PGothic" pitchFamily="34" charset="-128"/>
              </a:rPr>
              <a:t>Energy Star-qualified</a:t>
            </a:r>
            <a:endParaRPr lang="en-US" sz="1600" i="1" dirty="0" smtClean="0">
              <a:solidFill>
                <a:srgbClr val="0066FF"/>
              </a:solidFill>
              <a:latin typeface="Verdana" charset="0"/>
              <a:ea typeface="MS PGothic" pitchFamily="34" charset="-128"/>
              <a:cs typeface="MS PGothic" pitchFamily="34" charset="-128"/>
            </a:endParaRPr>
          </a:p>
          <a:p>
            <a:pPr marL="111125" indent="-111125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>
                <a:srgbClr val="0066FF"/>
              </a:buClr>
            </a:pPr>
            <a:endParaRPr lang="en-US" sz="1600" i="1" dirty="0">
              <a:solidFill>
                <a:srgbClr val="0066FF"/>
              </a:solidFill>
              <a:latin typeface="Verdana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719763" y="5562600"/>
            <a:ext cx="1976437" cy="685800"/>
            <a:chOff x="2352" y="3408"/>
            <a:chExt cx="1101" cy="384"/>
          </a:xfrm>
        </p:grpSpPr>
        <p:pic>
          <p:nvPicPr>
            <p:cNvPr id="10" name="Picture 10" descr="AIX_pres_trans_white-bckgrn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52" y="3408"/>
              <a:ext cx="52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 descr="Linux_pres_trans_white-bck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8" y="3408"/>
              <a:ext cx="525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2600" y="1295400"/>
            <a:ext cx="22098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28600" y="762000"/>
            <a:ext cx="4002088" cy="5689600"/>
            <a:chOff x="0" y="0"/>
            <a:chExt cx="2521" cy="3584"/>
          </a:xfrm>
        </p:grpSpPr>
        <p:sp>
          <p:nvSpPr>
            <p:cNvPr id="5" name="Rectangle 11"/>
            <p:cNvSpPr>
              <a:spLocks/>
            </p:cNvSpPr>
            <p:nvPr/>
          </p:nvSpPr>
          <p:spPr bwMode="auto">
            <a:xfrm>
              <a:off x="0" y="0"/>
              <a:ext cx="1953" cy="4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>
                <a:lnSpc>
                  <a:spcPct val="100000"/>
                </a:lnSpc>
              </a:pPr>
              <a:r>
                <a:rPr lang="en-US" sz="4800" b="1">
                  <a:solidFill>
                    <a:srgbClr val="73B532"/>
                  </a:solidFill>
                  <a:sym typeface="Arial" charset="0"/>
                </a:rPr>
                <a:t>Power 770</a:t>
              </a:r>
            </a:p>
          </p:txBody>
        </p:sp>
        <p:pic>
          <p:nvPicPr>
            <p:cNvPr id="6" name="Picture 1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9" y="432"/>
              <a:ext cx="2232" cy="3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7" name="Rectangle 9"/>
          <p:cNvSpPr>
            <a:spLocks/>
          </p:cNvSpPr>
          <p:nvPr/>
        </p:nvSpPr>
        <p:spPr bwMode="auto">
          <a:xfrm>
            <a:off x="4760913" y="2514600"/>
            <a:ext cx="4381500" cy="176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12 or 16 core 4U Nodes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Up to 4 Nodes per system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3.1 and 3.5 GHz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Capacity on Demand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Enterprise 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/>
          </p:cNvSpPr>
          <p:nvPr/>
        </p:nvSpPr>
        <p:spPr bwMode="auto">
          <a:xfrm>
            <a:off x="609600" y="2489200"/>
            <a:ext cx="3617913" cy="292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New Modular High-End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Up to 64 Cores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TurboCore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3.86 or 4.14 GHz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Capacity on Demand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Enterprise RAS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24x7 Warranty</a:t>
            </a:r>
          </a:p>
          <a:p>
            <a:pPr marL="39688">
              <a:lnSpc>
                <a:spcPct val="100000"/>
              </a:lnSpc>
              <a:buClr>
                <a:srgbClr val="73B532"/>
              </a:buClr>
              <a:buSzPct val="125000"/>
              <a:buFont typeface="Lucida Grande" charset="0"/>
              <a:buChar char="✓"/>
            </a:pPr>
            <a:r>
              <a:rPr lang="en-US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PowerCare</a:t>
            </a:r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2755900" y="931863"/>
            <a:ext cx="5688013" cy="5524500"/>
            <a:chOff x="0" y="0"/>
            <a:chExt cx="3583" cy="3480"/>
          </a:xfrm>
        </p:grpSpPr>
        <p:sp>
          <p:nvSpPr>
            <p:cNvPr id="6" name="Rectangle 11"/>
            <p:cNvSpPr>
              <a:spLocks/>
            </p:cNvSpPr>
            <p:nvPr/>
          </p:nvSpPr>
          <p:spPr bwMode="auto">
            <a:xfrm>
              <a:off x="0" y="269"/>
              <a:ext cx="1889" cy="4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>
                <a:lnSpc>
                  <a:spcPct val="100000"/>
                </a:lnSpc>
              </a:pPr>
              <a:r>
                <a:rPr lang="en-US" sz="4800">
                  <a:solidFill>
                    <a:srgbClr val="73B532"/>
                  </a:solidFill>
                  <a:sym typeface="Arial" charset="0"/>
                </a:rPr>
                <a:t>Power 780</a:t>
              </a:r>
            </a:p>
          </p:txBody>
        </p:sp>
        <p:pic>
          <p:nvPicPr>
            <p:cNvPr id="7" name="Picture 1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11" y="0"/>
              <a:ext cx="1472" cy="34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93"/>
          <p:cNvGraphicFramePr>
            <a:graphicFrameLocks noGrp="1"/>
          </p:cNvGraphicFramePr>
          <p:nvPr>
            <p:ph idx="1"/>
          </p:nvPr>
        </p:nvGraphicFramePr>
        <p:xfrm>
          <a:off x="3048000" y="690645"/>
          <a:ext cx="5938838" cy="5848895"/>
        </p:xfrm>
        <a:graphic>
          <a:graphicData uri="http://schemas.openxmlformats.org/drawingml/2006/table">
            <a:tbl>
              <a:tblPr/>
              <a:tblGrid>
                <a:gridCol w="2221486"/>
                <a:gridCol w="1668633"/>
                <a:gridCol w="2048719"/>
              </a:tblGrid>
              <a:tr h="416091">
                <a:tc gridSpan="3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Power 770  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849" marR="54849" marT="36567" marB="274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380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Processor Technology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 Cores @ 3.55 GHz</a:t>
                      </a:r>
                    </a:p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Cores @ 3.1 GHz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88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L3 Cache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On Chip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3806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Redundant Power &amp; Cooling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3806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Redundant Server Processor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 /  Two Enclosure minimum 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88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Redundant Clock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  / Two Enclosure minimum 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88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Concurrent  Add Support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88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Concurrent Service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877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09" marR="45709" marT="36567" marB="274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Single Enclosure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Enclosures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</a:tr>
              <a:tr h="247877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Processors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 to 2 Sockets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Sockets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8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DDR3 Memory (Buffered)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 to 512 GB</a:t>
                      </a:r>
                    </a:p>
                  </a:txBody>
                  <a:tcPr marL="54860" marR="54860" marT="36573" marB="274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 to  2 TB</a:t>
                      </a:r>
                    </a:p>
                  </a:txBody>
                  <a:tcPr marL="54860" marR="54860" marT="36573" marB="274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47877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SAS / SSD  SFF Bays 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  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8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 Bays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  Slim-line </a:t>
                      </a:r>
                    </a:p>
                  </a:txBody>
                  <a:tcPr marL="0" marR="0" marT="36573" marB="274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4  Slim-line </a:t>
                      </a:r>
                    </a:p>
                  </a:txBody>
                  <a:tcPr marL="0" marR="0" marT="36573" marB="274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77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SAS / SATA Controller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/ 1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/ 4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77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 (Internal)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 PCIe 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 PCIe 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77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GX++ Bus Slots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040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Ethernet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Std: Quad 1Gbt </a:t>
                      </a:r>
                    </a:p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Opt: Dual 10Gbt  + Dual 1 Gbt</a:t>
                      </a:r>
                    </a:p>
                  </a:txBody>
                  <a:tcPr marL="54856" marR="54856" marT="36571" marB="274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Std: Four Quad 1Gbt </a:t>
                      </a:r>
                    </a:p>
                    <a:p>
                      <a:pPr marL="114300" marR="0" lvl="0" indent="-11430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Opt: Four x Dual 10Gbt + Dual 1 Gbt</a:t>
                      </a:r>
                    </a:p>
                  </a:txBody>
                  <a:tcPr marL="54856" marR="54856" marT="36571" marB="274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77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USB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877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Remote I/O Drawers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Max: 4  T19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Max: 16  T19   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 Box 84"/>
          <p:cNvSpPr txBox="1">
            <a:spLocks noChangeArrowheads="1"/>
          </p:cNvSpPr>
          <p:nvPr/>
        </p:nvSpPr>
        <p:spPr bwMode="auto">
          <a:xfrm>
            <a:off x="334963" y="4191000"/>
            <a:ext cx="1722437" cy="6463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1433" tIns="45718" rIns="91433" bIns="45718">
            <a:prstTxWarp prst="textNoShape">
              <a:avLst/>
            </a:prstTxWarp>
            <a:spAutoFit/>
          </a:bodyPr>
          <a:lstStyle/>
          <a:p>
            <a:pPr defTabSz="1012825">
              <a:lnSpc>
                <a:spcPct val="100000"/>
              </a:lnSpc>
            </a:pPr>
            <a:r>
              <a:rPr lang="en-US" dirty="0" err="1"/>
              <a:t>Maint</a:t>
            </a:r>
            <a:r>
              <a:rPr lang="en-US" dirty="0"/>
              <a:t> Coverage</a:t>
            </a:r>
          </a:p>
          <a:p>
            <a:pPr defTabSz="1012825">
              <a:lnSpc>
                <a:spcPct val="100000"/>
              </a:lnSpc>
            </a:pPr>
            <a:r>
              <a:rPr lang="en-US" dirty="0"/>
              <a:t>9 </a:t>
            </a:r>
            <a:r>
              <a:rPr lang="en-US" dirty="0" err="1"/>
              <a:t>x</a:t>
            </a:r>
            <a:r>
              <a:rPr lang="en-US" dirty="0"/>
              <a:t> 5  </a:t>
            </a:r>
          </a:p>
        </p:txBody>
      </p:sp>
      <p:pic>
        <p:nvPicPr>
          <p:cNvPr id="4" name="Picture 90" descr="ps_power_770_lef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5" t="10732" r="3226" b="22372"/>
          <a:stretch>
            <a:fillRect/>
          </a:stretch>
        </p:blipFill>
        <p:spPr bwMode="auto">
          <a:xfrm>
            <a:off x="136525" y="2209799"/>
            <a:ext cx="2546793" cy="1376363"/>
          </a:xfrm>
          <a:prstGeom prst="rect">
            <a:avLst/>
          </a:prstGeom>
          <a:noFill/>
        </p:spPr>
      </p:pic>
      <p:sp>
        <p:nvSpPr>
          <p:cNvPr id="5" name="Text Box 94"/>
          <p:cNvSpPr txBox="1">
            <a:spLocks noChangeArrowheads="1"/>
          </p:cNvSpPr>
          <p:nvPr/>
        </p:nvSpPr>
        <p:spPr bwMode="auto">
          <a:xfrm>
            <a:off x="223838" y="3638550"/>
            <a:ext cx="263048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1258" tIns="50630" rIns="101258" bIns="50630">
            <a:prstTxWarp prst="textNoShape">
              <a:avLst/>
            </a:prstTxWarp>
            <a:spAutoFit/>
          </a:bodyPr>
          <a:lstStyle/>
          <a:p>
            <a:pPr algn="l" defTabSz="1012825">
              <a:lnSpc>
                <a:spcPct val="100000"/>
              </a:lnSpc>
              <a:buClrTx/>
              <a:buFontTx/>
              <a:buNone/>
            </a:pPr>
            <a:r>
              <a:rPr lang="en-US" sz="2000" b="0"/>
              <a:t>4U x 32 inches Depth</a:t>
            </a: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360363" y="5864225"/>
            <a:ext cx="2403475" cy="765175"/>
            <a:chOff x="551" y="2256"/>
            <a:chExt cx="2025" cy="624"/>
          </a:xfrm>
        </p:grpSpPr>
        <p:pic>
          <p:nvPicPr>
            <p:cNvPr id="7" name="Picture 22" descr="Linux_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0" y="2261"/>
              <a:ext cx="606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3" descr="AIX_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1" y="2261"/>
              <a:ext cx="606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9" name="Object 98"/>
            <p:cNvGraphicFramePr>
              <a:graphicFrameLocks noChangeAspect="1"/>
            </p:cNvGraphicFramePr>
            <p:nvPr/>
          </p:nvGraphicFramePr>
          <p:xfrm>
            <a:off x="1248" y="2256"/>
            <a:ext cx="624" cy="624"/>
          </p:xfrm>
          <a:graphic>
            <a:graphicData uri="http://schemas.openxmlformats.org/presentationml/2006/ole">
              <p:oleObj spid="_x0000_s109570" name="Photo Editor Photo" r:id="rId6" imgW="4409524" imgH="4409524" progId="">
                <p:embed/>
              </p:oleObj>
            </a:graphicData>
          </a:graphic>
        </p:graphicFrame>
      </p:grp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3988" y="185737"/>
            <a:ext cx="8761412" cy="500063"/>
          </a:xfrm>
        </p:spPr>
        <p:txBody>
          <a:bodyPr>
            <a:noAutofit/>
          </a:bodyPr>
          <a:lstStyle/>
          <a:p>
            <a:pPr algn="l" defTabSz="1019175"/>
            <a:r>
              <a:rPr lang="en-US" sz="2800" dirty="0"/>
              <a:t>Power</a:t>
            </a:r>
            <a:r>
              <a:rPr lang="en-US" altLang="zh-CN" sz="2800" dirty="0">
                <a:ea typeface="SimSun" pitchFamily="2" charset="-122"/>
                <a:cs typeface="SimSun" pitchFamily="2" charset="-122"/>
              </a:rPr>
              <a:t> 770</a:t>
            </a:r>
            <a:endParaRPr lang="en-US" sz="2800" dirty="0">
              <a:ea typeface="SimSun" pitchFamily="2" charset="-122"/>
              <a:cs typeface="SimSun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1412" cy="500063"/>
          </a:xfrm>
        </p:spPr>
        <p:txBody>
          <a:bodyPr>
            <a:noAutofit/>
          </a:bodyPr>
          <a:lstStyle/>
          <a:p>
            <a:pPr algn="l" defTabSz="1019175"/>
            <a:r>
              <a:rPr lang="en-US" sz="2800" dirty="0"/>
              <a:t>Power</a:t>
            </a:r>
            <a:r>
              <a:rPr lang="en-US" altLang="zh-CN" sz="2800" dirty="0">
                <a:ea typeface="SimSun" pitchFamily="2" charset="-122"/>
                <a:cs typeface="SimSun" pitchFamily="2" charset="-122"/>
              </a:rPr>
              <a:t> 780</a:t>
            </a:r>
            <a:endParaRPr lang="en-US" sz="2800" dirty="0">
              <a:ea typeface="SimSun" pitchFamily="2" charset="-122"/>
              <a:cs typeface="SimSun" pitchFamily="2" charset="-122"/>
            </a:endParaRPr>
          </a:p>
        </p:txBody>
      </p:sp>
      <p:sp>
        <p:nvSpPr>
          <p:cNvPr id="3" name="Text Box 86"/>
          <p:cNvSpPr txBox="1">
            <a:spLocks noChangeArrowheads="1"/>
          </p:cNvSpPr>
          <p:nvPr/>
        </p:nvSpPr>
        <p:spPr bwMode="auto">
          <a:xfrm>
            <a:off x="196850" y="4876800"/>
            <a:ext cx="1803585" cy="929481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3" tIns="45718" rIns="91433" bIns="45718">
            <a:prstTxWarp prst="textNoShape">
              <a:avLst/>
            </a:prstTxWarp>
            <a:spAutoFit/>
          </a:bodyPr>
          <a:lstStyle/>
          <a:p>
            <a:pPr defTabSz="1012825">
              <a:lnSpc>
                <a:spcPct val="100000"/>
              </a:lnSpc>
            </a:pPr>
            <a:r>
              <a:rPr lang="en-US" sz="1600"/>
              <a:t>Maint Coverage </a:t>
            </a:r>
          </a:p>
          <a:p>
            <a:pPr defTabSz="1012825">
              <a:lnSpc>
                <a:spcPct val="100000"/>
              </a:lnSpc>
            </a:pPr>
            <a:r>
              <a:rPr lang="en-US" sz="1600"/>
              <a:t>24 X 7</a:t>
            </a:r>
          </a:p>
          <a:p>
            <a:pPr defTabSz="1012825">
              <a:lnSpc>
                <a:spcPct val="100000"/>
              </a:lnSpc>
              <a:spcBef>
                <a:spcPct val="40000"/>
              </a:spcBef>
            </a:pPr>
            <a:r>
              <a:rPr lang="en-US" sz="1600"/>
              <a:t>PowerCare Support</a:t>
            </a:r>
          </a:p>
        </p:txBody>
      </p:sp>
      <p:pic>
        <p:nvPicPr>
          <p:cNvPr id="4" name="Picture 91" descr="ps_780_rack_g__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40" t="8333" r="26341" b="5833"/>
          <a:stretch>
            <a:fillRect/>
          </a:stretch>
        </p:blipFill>
        <p:spPr bwMode="auto">
          <a:xfrm>
            <a:off x="501650" y="609600"/>
            <a:ext cx="1830388" cy="4191000"/>
          </a:xfrm>
          <a:prstGeom prst="rect">
            <a:avLst/>
          </a:prstGeom>
          <a:noFill/>
        </p:spPr>
      </p:pic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52400" y="5864225"/>
            <a:ext cx="2403475" cy="765175"/>
            <a:chOff x="551" y="2256"/>
            <a:chExt cx="2025" cy="624"/>
          </a:xfrm>
        </p:grpSpPr>
        <p:pic>
          <p:nvPicPr>
            <p:cNvPr id="6" name="Picture 22" descr="Linux_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70" y="2261"/>
              <a:ext cx="606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3" descr="AIX_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1" y="2261"/>
              <a:ext cx="606" cy="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8" name="Object 97"/>
            <p:cNvGraphicFramePr>
              <a:graphicFrameLocks noChangeAspect="1"/>
            </p:cNvGraphicFramePr>
            <p:nvPr/>
          </p:nvGraphicFramePr>
          <p:xfrm>
            <a:off x="1248" y="2256"/>
            <a:ext cx="624" cy="624"/>
          </p:xfrm>
          <a:graphic>
            <a:graphicData uri="http://schemas.openxmlformats.org/presentationml/2006/ole">
              <p:oleObj spid="_x0000_s110594" name="Photo Editor Photo" r:id="rId6" imgW="4409524" imgH="4409524" progId="">
                <p:embed/>
              </p:oleObj>
            </a:graphicData>
          </a:graphic>
        </p:graphicFrame>
      </p:grpSp>
      <p:graphicFrame>
        <p:nvGraphicFramePr>
          <p:cNvPr id="9" name="Group 93"/>
          <p:cNvGraphicFramePr>
            <a:graphicFrameLocks noGrp="1"/>
          </p:cNvGraphicFramePr>
          <p:nvPr>
            <p:ph idx="1"/>
          </p:nvPr>
        </p:nvGraphicFramePr>
        <p:xfrm>
          <a:off x="2895600" y="685800"/>
          <a:ext cx="6096001" cy="5889109"/>
        </p:xfrm>
        <a:graphic>
          <a:graphicData uri="http://schemas.openxmlformats.org/drawingml/2006/table">
            <a:tbl>
              <a:tblPr/>
              <a:tblGrid>
                <a:gridCol w="2279840"/>
                <a:gridCol w="1712344"/>
                <a:gridCol w="2103817"/>
              </a:tblGrid>
              <a:tr h="452438">
                <a:tc gridSpan="3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Power 780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54849" marR="54849" marT="36567" marB="27424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Processor Technology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Cores  @  4.1 GHz     TurboCore</a:t>
                      </a:r>
                    </a:p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Cores  @  3.8 GHz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L3 Cache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On Chip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Redundant Power &amp; Cooling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Redundant Server Processor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 /  Two Enclosure minimum 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Redundant Clock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  / Two Enclosure minimum 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Concurrent  Add Support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Concurrent Service</a:t>
                      </a:r>
                    </a:p>
                  </a:txBody>
                  <a:tcPr marL="45716" marR="0" marT="36572" marB="274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Yes</a:t>
                      </a:r>
                    </a:p>
                  </a:txBody>
                  <a:tcPr marL="54860" marR="54860" marT="36573" marB="2742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09" marR="45709" marT="36567" marB="274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Single Enclosure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Enclosures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Processors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Sockets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Sockets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DDR3 Memory (Buffered)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 to 512 GB</a:t>
                      </a:r>
                    </a:p>
                  </a:txBody>
                  <a:tcPr marL="54860" marR="54860" marT="36573" marB="274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Up to  2 TB</a:t>
                      </a:r>
                    </a:p>
                  </a:txBody>
                  <a:tcPr marL="54860" marR="54860" marT="36573" marB="274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SAS / SSD  SFF Bays 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  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 Bays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58738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1  Slim-line </a:t>
                      </a:r>
                    </a:p>
                  </a:txBody>
                  <a:tcPr marL="0" marR="0" marT="36573" marB="274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58738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4  Slim-line </a:t>
                      </a:r>
                    </a:p>
                  </a:txBody>
                  <a:tcPr marL="0" marR="0" marT="36573" marB="2742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SAS / SATA Controller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 / 1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 / 4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PCIe (Internal)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6 PCIe 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24 PCIe 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GX++ Bus Slots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Ethernet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Std: Quad 1Gbt </a:t>
                      </a:r>
                    </a:p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Opt: Dual 10Gbt  + Dual 1 Gbt</a:t>
                      </a:r>
                    </a:p>
                  </a:txBody>
                  <a:tcPr marL="54856" marR="54856" marT="36571" marB="274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-11430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Std: Four Quad 1Gbt </a:t>
                      </a:r>
                    </a:p>
                    <a:p>
                      <a:pPr marL="114300" marR="0" lvl="0" indent="-11430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99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Opt: Four x Dual 10Gbt  + Dual 1 Gbt</a:t>
                      </a:r>
                    </a:p>
                  </a:txBody>
                  <a:tcPr marL="54856" marR="54856" marT="36571" marB="27427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USB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Remote I/O Drawers</a:t>
                      </a:r>
                    </a:p>
                  </a:txBody>
                  <a:tcPr marL="45718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6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Max: 4  T19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7588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99FF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Max: 16  T19   </a:t>
                      </a:r>
                    </a:p>
                  </a:txBody>
                  <a:tcPr marL="54849" marR="54849" marT="36567" marB="274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683625" cy="257175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2800" dirty="0"/>
              <a:t>What is </a:t>
            </a:r>
            <a:r>
              <a:rPr lang="en-US" sz="2800" dirty="0" err="1"/>
              <a:t>TurboCore</a:t>
            </a:r>
            <a:r>
              <a:rPr lang="en-US" sz="2800" dirty="0"/>
              <a:t>?  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130300"/>
            <a:ext cx="4608513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549" tIns="41275" rIns="82549" bIns="41275" numCol="1" anchor="t" anchorCtr="0" compatLnSpc="1">
            <a:prstTxWarp prst="textNoShape">
              <a:avLst/>
            </a:prstTxWarp>
          </a:bodyPr>
          <a:lstStyle/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Technology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Four of the eight cores and L2 cache are turned off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Shared L3 cache is now doubled for remaining cores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Remaining cores run at 4.1 GHz frequency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Remaining cores share memory and I/O bandwidth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Provides up to 22% per core performance gain compared to having all eight cores turned on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Unused cores are powered off to improve energy efficiency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Implementation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3.8 GHz processors are purchased with Power 780 system as needed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Required number of activations are purchased with Power 780 system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System is configured by user for TurboCore mode operations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System is powered on and cores are made available in TurboCore mode (up to 4 cores per processor)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System can be reconfigured by user with a reboot</a:t>
            </a:r>
          </a:p>
          <a:p>
            <a:pPr marL="168275" marR="0" lvl="0" indent="-168275" algn="l" defTabSz="10175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The entire system is either in TurboCore mode or MaxCore mode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432675" y="5435600"/>
            <a:ext cx="920750" cy="5016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lIns="82549" tIns="41275" rIns="82549" bIns="41275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</a:rPr>
              <a:t>Unused </a:t>
            </a:r>
          </a:p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</a:rPr>
              <a:t>Core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84838" y="5454650"/>
            <a:ext cx="1109662" cy="482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lIns="82549" tIns="41275" rIns="82549" bIns="41275"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</a:rPr>
              <a:t>TurboCore</a:t>
            </a:r>
          </a:p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</a:rPr>
              <a:t>Cores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295900" y="1327150"/>
            <a:ext cx="3395663" cy="37290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8134350" y="1866900"/>
            <a:ext cx="2238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8134350" y="2751138"/>
            <a:ext cx="2238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V="1">
            <a:off x="8134350" y="4079875"/>
            <a:ext cx="2238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V="1">
            <a:off x="8140700" y="3192463"/>
            <a:ext cx="2254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8134350" y="2308225"/>
            <a:ext cx="2238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8140700" y="3636963"/>
            <a:ext cx="2254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3" descr="75%"/>
          <p:cNvSpPr>
            <a:spLocks noChangeArrowheads="1"/>
          </p:cNvSpPr>
          <p:nvPr/>
        </p:nvSpPr>
        <p:spPr bwMode="auto">
          <a:xfrm rot="16200000">
            <a:off x="6604794" y="4226719"/>
            <a:ext cx="560388" cy="171450"/>
          </a:xfrm>
          <a:prstGeom prst="rect">
            <a:avLst/>
          </a:prstGeom>
          <a:pattFill prst="pct75">
            <a:fgClr>
              <a:schemeClr val="tx1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4" descr="75%"/>
          <p:cNvSpPr>
            <a:spLocks noChangeArrowheads="1"/>
          </p:cNvSpPr>
          <p:nvPr/>
        </p:nvSpPr>
        <p:spPr bwMode="auto">
          <a:xfrm>
            <a:off x="5562600" y="4024313"/>
            <a:ext cx="2574925" cy="192087"/>
          </a:xfrm>
          <a:prstGeom prst="rect">
            <a:avLst/>
          </a:prstGeom>
          <a:pattFill prst="pct75">
            <a:fgClr>
              <a:schemeClr val="tx1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5" descr="75%"/>
          <p:cNvSpPr>
            <a:spLocks noChangeArrowheads="1"/>
          </p:cNvSpPr>
          <p:nvPr/>
        </p:nvSpPr>
        <p:spPr bwMode="auto">
          <a:xfrm>
            <a:off x="5562600" y="1701800"/>
            <a:ext cx="2574925" cy="193675"/>
          </a:xfrm>
          <a:prstGeom prst="rect">
            <a:avLst/>
          </a:prstGeom>
          <a:pattFill prst="pct75">
            <a:fgClr>
              <a:schemeClr val="tx1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5975350" y="2359025"/>
            <a:ext cx="0" cy="1195388"/>
          </a:xfrm>
          <a:prstGeom prst="line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6526213" y="2359025"/>
            <a:ext cx="0" cy="1195388"/>
          </a:xfrm>
          <a:prstGeom prst="line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7248525" y="2359025"/>
            <a:ext cx="0" cy="1195388"/>
          </a:xfrm>
          <a:prstGeom prst="line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7796213" y="2359025"/>
            <a:ext cx="0" cy="1195388"/>
          </a:xfrm>
          <a:prstGeom prst="line">
            <a:avLst/>
          </a:prstGeom>
          <a:noFill/>
          <a:ln w="57150">
            <a:solidFill>
              <a:srgbClr val="996633"/>
            </a:solidFill>
            <a:round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5732463" y="1446213"/>
            <a:ext cx="481012" cy="920750"/>
            <a:chOff x="3441" y="1052"/>
            <a:chExt cx="459" cy="697"/>
          </a:xfrm>
        </p:grpSpPr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3441" y="1052"/>
              <a:ext cx="459" cy="498"/>
            </a:xfrm>
            <a:prstGeom prst="rect">
              <a:avLst/>
            </a:prstGeom>
            <a:solidFill>
              <a:srgbClr val="F8FF6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P7</a:t>
              </a:r>
            </a:p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Core</a:t>
              </a: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441" y="1550"/>
              <a:ext cx="459" cy="19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300" b="1">
                  <a:solidFill>
                    <a:schemeClr val="tx1"/>
                  </a:solidFill>
                  <a:ea typeface="Arial" charset="0"/>
                  <a:cs typeface="Arial" charset="0"/>
                </a:rPr>
                <a:t>L2</a:t>
              </a:r>
            </a:p>
          </p:txBody>
        </p:sp>
      </p:grpSp>
      <p:grpSp>
        <p:nvGrpSpPr>
          <p:cNvPr id="23" name="Group 23"/>
          <p:cNvGrpSpPr>
            <a:grpSpLocks/>
          </p:cNvGrpSpPr>
          <p:nvPr/>
        </p:nvGrpSpPr>
        <p:grpSpPr bwMode="auto">
          <a:xfrm>
            <a:off x="6288088" y="1446213"/>
            <a:ext cx="481012" cy="920750"/>
            <a:chOff x="3900" y="1052"/>
            <a:chExt cx="459" cy="697"/>
          </a:xfrm>
        </p:grpSpPr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900" y="1052"/>
              <a:ext cx="459" cy="498"/>
            </a:xfrm>
            <a:prstGeom prst="rect">
              <a:avLst/>
            </a:prstGeom>
            <a:solidFill>
              <a:srgbClr val="F8FF6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P7</a:t>
              </a:r>
            </a:p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Core</a:t>
              </a: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3900" y="1550"/>
              <a:ext cx="459" cy="19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300" b="1">
                  <a:solidFill>
                    <a:schemeClr val="tx1"/>
                  </a:solidFill>
                  <a:ea typeface="Arial" charset="0"/>
                  <a:cs typeface="Arial" charset="0"/>
                </a:rPr>
                <a:t>L2</a:t>
              </a:r>
            </a:p>
          </p:txBody>
        </p:sp>
      </p:grpSp>
      <p:sp>
        <p:nvSpPr>
          <p:cNvPr id="26" name="Rectangle 26"/>
          <p:cNvSpPr>
            <a:spLocks noChangeArrowheads="1"/>
          </p:cNvSpPr>
          <p:nvPr/>
        </p:nvSpPr>
        <p:spPr bwMode="auto">
          <a:xfrm rot="16200000">
            <a:off x="6743700" y="3625850"/>
            <a:ext cx="301625" cy="2238375"/>
          </a:xfrm>
          <a:prstGeom prst="rect">
            <a:avLst/>
          </a:prstGeom>
          <a:solidFill>
            <a:srgbClr val="008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6" tIns="45708" rIns="91416" bIns="45708" anchor="ctr" anchorCtr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600" b="1">
                <a:solidFill>
                  <a:schemeClr val="bg1"/>
                </a:solidFill>
                <a:ea typeface="Arial" charset="0"/>
                <a:cs typeface="Arial" charset="0"/>
              </a:rPr>
              <a:t>Memory Interface </a:t>
            </a:r>
          </a:p>
        </p:txBody>
      </p: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6288088" y="3565525"/>
            <a:ext cx="481012" cy="915988"/>
            <a:chOff x="3962" y="2740"/>
            <a:chExt cx="408" cy="693"/>
          </a:xfrm>
        </p:grpSpPr>
        <p:sp>
          <p:nvSpPr>
            <p:cNvPr id="28" name="Rectangle 28"/>
            <p:cNvSpPr>
              <a:spLocks noChangeArrowheads="1"/>
            </p:cNvSpPr>
            <p:nvPr/>
          </p:nvSpPr>
          <p:spPr bwMode="auto">
            <a:xfrm>
              <a:off x="3962" y="2935"/>
              <a:ext cx="408" cy="498"/>
            </a:xfrm>
            <a:prstGeom prst="rect">
              <a:avLst/>
            </a:prstGeom>
            <a:solidFill>
              <a:srgbClr val="F8FF6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P7</a:t>
              </a:r>
            </a:p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Core</a:t>
              </a:r>
            </a:p>
          </p:txBody>
        </p:sp>
        <p:sp>
          <p:nvSpPr>
            <p:cNvPr id="29" name="Rectangle 29"/>
            <p:cNvSpPr>
              <a:spLocks noChangeArrowheads="1"/>
            </p:cNvSpPr>
            <p:nvPr/>
          </p:nvSpPr>
          <p:spPr bwMode="auto">
            <a:xfrm>
              <a:off x="3962" y="2740"/>
              <a:ext cx="408" cy="19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300" b="1">
                  <a:solidFill>
                    <a:schemeClr val="tx1"/>
                  </a:solidFill>
                  <a:ea typeface="Arial" charset="0"/>
                  <a:cs typeface="Arial" charset="0"/>
                </a:rPr>
                <a:t>L2</a:t>
              </a:r>
            </a:p>
          </p:txBody>
        </p:sp>
      </p:grp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5732463" y="3565525"/>
            <a:ext cx="481012" cy="915988"/>
            <a:chOff x="3450" y="2740"/>
            <a:chExt cx="408" cy="693"/>
          </a:xfrm>
        </p:grpSpPr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3450" y="2935"/>
              <a:ext cx="408" cy="498"/>
            </a:xfrm>
            <a:prstGeom prst="rect">
              <a:avLst/>
            </a:prstGeom>
            <a:solidFill>
              <a:srgbClr val="F8FF6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P7</a:t>
              </a:r>
            </a:p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Core</a:t>
              </a:r>
            </a:p>
          </p:txBody>
        </p:sp>
        <p:sp>
          <p:nvSpPr>
            <p:cNvPr id="32" name="Rectangle 32"/>
            <p:cNvSpPr>
              <a:spLocks noChangeArrowheads="1"/>
            </p:cNvSpPr>
            <p:nvPr/>
          </p:nvSpPr>
          <p:spPr bwMode="auto">
            <a:xfrm>
              <a:off x="3450" y="2740"/>
              <a:ext cx="408" cy="19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300" b="1">
                  <a:solidFill>
                    <a:schemeClr val="tx1"/>
                  </a:solidFill>
                  <a:ea typeface="Arial" charset="0"/>
                  <a:cs typeface="Arial" charset="0"/>
                </a:rPr>
                <a:t>L2</a:t>
              </a:r>
            </a:p>
          </p:txBody>
        </p:sp>
      </p:grpSp>
      <p:grpSp>
        <p:nvGrpSpPr>
          <p:cNvPr id="33" name="Group 33"/>
          <p:cNvGrpSpPr>
            <a:grpSpLocks/>
          </p:cNvGrpSpPr>
          <p:nvPr/>
        </p:nvGrpSpPr>
        <p:grpSpPr bwMode="auto">
          <a:xfrm>
            <a:off x="7004050" y="1446213"/>
            <a:ext cx="481013" cy="920750"/>
            <a:chOff x="3441" y="1052"/>
            <a:chExt cx="459" cy="697"/>
          </a:xfrm>
        </p:grpSpPr>
        <p:sp>
          <p:nvSpPr>
            <p:cNvPr id="34" name="Rectangle 34"/>
            <p:cNvSpPr>
              <a:spLocks noChangeArrowheads="1"/>
            </p:cNvSpPr>
            <p:nvPr/>
          </p:nvSpPr>
          <p:spPr bwMode="auto">
            <a:xfrm>
              <a:off x="3441" y="1052"/>
              <a:ext cx="459" cy="498"/>
            </a:xfrm>
            <a:prstGeom prst="rect">
              <a:avLst/>
            </a:prstGeom>
            <a:solidFill>
              <a:srgbClr val="F8FF6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P7</a:t>
              </a:r>
            </a:p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Core</a:t>
              </a:r>
            </a:p>
          </p:txBody>
        </p:sp>
        <p:sp>
          <p:nvSpPr>
            <p:cNvPr id="35" name="Rectangle 35"/>
            <p:cNvSpPr>
              <a:spLocks noChangeArrowheads="1"/>
            </p:cNvSpPr>
            <p:nvPr/>
          </p:nvSpPr>
          <p:spPr bwMode="auto">
            <a:xfrm>
              <a:off x="3441" y="1550"/>
              <a:ext cx="459" cy="19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300" b="1">
                  <a:solidFill>
                    <a:schemeClr val="tx1"/>
                  </a:solidFill>
                  <a:ea typeface="Arial" charset="0"/>
                  <a:cs typeface="Arial" charset="0"/>
                </a:rPr>
                <a:t>L2</a:t>
              </a:r>
            </a:p>
          </p:txBody>
        </p:sp>
      </p:grp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7567613" y="1446213"/>
            <a:ext cx="481012" cy="657225"/>
          </a:xfrm>
          <a:prstGeom prst="rect">
            <a:avLst/>
          </a:prstGeom>
          <a:solidFill>
            <a:srgbClr val="F8FF6F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>
            <a:prstTxWarp prst="textNoShape">
              <a:avLst/>
            </a:prstTxWarp>
          </a:bodyPr>
          <a:lstStyle/>
          <a:p>
            <a:pPr algn="ctr">
              <a:buClr>
                <a:schemeClr val="accent2"/>
              </a:buClr>
              <a:buFont typeface="Wingdings" charset="2"/>
              <a:buNone/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</a:rPr>
              <a:t>P7</a:t>
            </a:r>
          </a:p>
          <a:p>
            <a:pPr algn="ctr">
              <a:buClr>
                <a:schemeClr val="accent2"/>
              </a:buClr>
              <a:buFont typeface="Wingdings" charset="2"/>
              <a:buNone/>
            </a:pPr>
            <a:r>
              <a:rPr lang="en-US" sz="1400" b="1">
                <a:solidFill>
                  <a:schemeClr val="tx1"/>
                </a:solidFill>
                <a:ea typeface="Arial" charset="0"/>
                <a:cs typeface="Arial" charset="0"/>
              </a:rPr>
              <a:t>Core</a:t>
            </a: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7558088" y="2103438"/>
            <a:ext cx="481012" cy="263525"/>
          </a:xfrm>
          <a:prstGeom prst="rect">
            <a:avLst/>
          </a:prstGeom>
          <a:solidFill>
            <a:srgbClr val="FFCC99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>
            <a:prstTxWarp prst="textNoShape">
              <a:avLst/>
            </a:prstTxWarp>
          </a:bodyPr>
          <a:lstStyle/>
          <a:p>
            <a:pPr algn="ctr"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tx1"/>
                </a:solidFill>
                <a:ea typeface="Arial" charset="0"/>
                <a:cs typeface="Arial" charset="0"/>
              </a:rPr>
              <a:t>L2</a:t>
            </a:r>
          </a:p>
        </p:txBody>
      </p:sp>
      <p:grpSp>
        <p:nvGrpSpPr>
          <p:cNvPr id="38" name="Group 38"/>
          <p:cNvGrpSpPr>
            <a:grpSpLocks/>
          </p:cNvGrpSpPr>
          <p:nvPr/>
        </p:nvGrpSpPr>
        <p:grpSpPr bwMode="auto">
          <a:xfrm>
            <a:off x="7558088" y="3565525"/>
            <a:ext cx="481012" cy="915988"/>
            <a:chOff x="3962" y="2740"/>
            <a:chExt cx="408" cy="693"/>
          </a:xfrm>
        </p:grpSpPr>
        <p:sp>
          <p:nvSpPr>
            <p:cNvPr id="39" name="Rectangle 39"/>
            <p:cNvSpPr>
              <a:spLocks noChangeArrowheads="1"/>
            </p:cNvSpPr>
            <p:nvPr/>
          </p:nvSpPr>
          <p:spPr bwMode="auto">
            <a:xfrm>
              <a:off x="3962" y="2935"/>
              <a:ext cx="408" cy="498"/>
            </a:xfrm>
            <a:prstGeom prst="rect">
              <a:avLst/>
            </a:prstGeom>
            <a:solidFill>
              <a:srgbClr val="F8FF6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P7</a:t>
              </a:r>
            </a:p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Core</a:t>
              </a:r>
            </a:p>
          </p:txBody>
        </p:sp>
        <p:sp>
          <p:nvSpPr>
            <p:cNvPr id="40" name="Rectangle 40"/>
            <p:cNvSpPr>
              <a:spLocks noChangeArrowheads="1"/>
            </p:cNvSpPr>
            <p:nvPr/>
          </p:nvSpPr>
          <p:spPr bwMode="auto">
            <a:xfrm>
              <a:off x="3962" y="2740"/>
              <a:ext cx="408" cy="19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300" b="1">
                  <a:solidFill>
                    <a:schemeClr val="tx1"/>
                  </a:solidFill>
                  <a:ea typeface="Arial" charset="0"/>
                  <a:cs typeface="Arial" charset="0"/>
                </a:rPr>
                <a:t>L2</a:t>
              </a:r>
            </a:p>
          </p:txBody>
        </p:sp>
      </p:grpSp>
      <p:grpSp>
        <p:nvGrpSpPr>
          <p:cNvPr id="41" name="Group 41"/>
          <p:cNvGrpSpPr>
            <a:grpSpLocks/>
          </p:cNvGrpSpPr>
          <p:nvPr/>
        </p:nvGrpSpPr>
        <p:grpSpPr bwMode="auto">
          <a:xfrm>
            <a:off x="6994525" y="3565525"/>
            <a:ext cx="481013" cy="915988"/>
            <a:chOff x="3450" y="2740"/>
            <a:chExt cx="408" cy="693"/>
          </a:xfrm>
        </p:grpSpPr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3450" y="2935"/>
              <a:ext cx="408" cy="498"/>
            </a:xfrm>
            <a:prstGeom prst="rect">
              <a:avLst/>
            </a:prstGeom>
            <a:solidFill>
              <a:srgbClr val="F8FF6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P7</a:t>
              </a:r>
            </a:p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</a:rPr>
                <a:t>Core</a:t>
              </a:r>
            </a:p>
          </p:txBody>
        </p:sp>
        <p:sp>
          <p:nvSpPr>
            <p:cNvPr id="43" name="Rectangle 43"/>
            <p:cNvSpPr>
              <a:spLocks noChangeArrowheads="1"/>
            </p:cNvSpPr>
            <p:nvPr/>
          </p:nvSpPr>
          <p:spPr bwMode="auto">
            <a:xfrm>
              <a:off x="3450" y="2740"/>
              <a:ext cx="408" cy="199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16" tIns="45708" rIns="91416" bIns="45708" anchor="ctr">
              <a:prstTxWarp prst="textNoShape">
                <a:avLst/>
              </a:prstTxWarp>
            </a:bodyPr>
            <a:lstStyle/>
            <a:p>
              <a:pPr algn="ctr">
                <a:buClr>
                  <a:schemeClr val="accent2"/>
                </a:buClr>
                <a:buFont typeface="Wingdings" charset="2"/>
                <a:buNone/>
              </a:pPr>
              <a:r>
                <a:rPr lang="en-US" sz="1300" b="1">
                  <a:solidFill>
                    <a:schemeClr val="tx1"/>
                  </a:solidFill>
                  <a:ea typeface="Arial" charset="0"/>
                  <a:cs typeface="Arial" charset="0"/>
                </a:rPr>
                <a:t>L2</a:t>
              </a:r>
            </a:p>
          </p:txBody>
        </p:sp>
      </p:grpSp>
      <p:sp>
        <p:nvSpPr>
          <p:cNvPr id="44" name="Rectangle 44" descr="75%"/>
          <p:cNvSpPr>
            <a:spLocks noChangeArrowheads="1"/>
          </p:cNvSpPr>
          <p:nvPr/>
        </p:nvSpPr>
        <p:spPr bwMode="auto">
          <a:xfrm rot="16200000">
            <a:off x="6919119" y="2875756"/>
            <a:ext cx="2520950" cy="173038"/>
          </a:xfrm>
          <a:prstGeom prst="rect">
            <a:avLst/>
          </a:prstGeom>
          <a:pattFill prst="pct75">
            <a:fgClr>
              <a:schemeClr val="tx1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45" descr="75%"/>
          <p:cNvSpPr>
            <a:spLocks noChangeArrowheads="1"/>
          </p:cNvSpPr>
          <p:nvPr/>
        </p:nvSpPr>
        <p:spPr bwMode="auto">
          <a:xfrm rot="16200000">
            <a:off x="4321969" y="2875756"/>
            <a:ext cx="2520950" cy="173038"/>
          </a:xfrm>
          <a:prstGeom prst="rect">
            <a:avLst/>
          </a:prstGeom>
          <a:pattFill prst="pct75">
            <a:fgClr>
              <a:schemeClr val="tx1"/>
            </a:fgClr>
            <a:bgClr>
              <a:srgbClr val="FFFF99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5422900" y="2611438"/>
            <a:ext cx="263525" cy="682625"/>
          </a:xfrm>
          <a:prstGeom prst="rect">
            <a:avLst/>
          </a:prstGeom>
          <a:solidFill>
            <a:srgbClr val="FF9900"/>
          </a:solidFill>
          <a:ln w="6350">
            <a:noFill/>
            <a:miter lim="800000"/>
            <a:headEnd/>
            <a:tailEnd/>
          </a:ln>
        </p:spPr>
        <p:txBody>
          <a:bodyPr wrap="none" lIns="91416" tIns="45708" rIns="91416" bIns="45708" anchor="ctr"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</a:rPr>
              <a:t>G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</a:rPr>
              <a:t>X</a:t>
            </a: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>
            <a:off x="8359775" y="1684338"/>
            <a:ext cx="187325" cy="2522537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45708" rIns="0" bIns="45708" anchor="ctr" anchorCtr="1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S</a:t>
            </a:r>
          </a:p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M</a:t>
            </a:r>
          </a:p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P</a:t>
            </a:r>
          </a:p>
          <a:p>
            <a:pPr algn="ctr">
              <a:lnSpc>
                <a:spcPct val="85000"/>
              </a:lnSpc>
            </a:pPr>
            <a:endParaRPr lang="en-US" sz="1600" b="1">
              <a:solidFill>
                <a:schemeClr val="tx1"/>
              </a:solidFill>
              <a:ea typeface="Arial" charset="0"/>
              <a:cs typeface="Arial" charset="0"/>
            </a:endParaRPr>
          </a:p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F</a:t>
            </a:r>
          </a:p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A</a:t>
            </a:r>
          </a:p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B</a:t>
            </a:r>
          </a:p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R</a:t>
            </a:r>
          </a:p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I</a:t>
            </a:r>
          </a:p>
          <a:p>
            <a:pPr algn="ctr">
              <a:lnSpc>
                <a:spcPct val="85000"/>
              </a:lnSpc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5483225" y="1708150"/>
            <a:ext cx="19685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bg1"/>
                </a:solidFill>
                <a:ea typeface="Arial" charset="0"/>
                <a:cs typeface="Arial" charset="0"/>
              </a:rPr>
              <a:t>P</a:t>
            </a:r>
          </a:p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bg1"/>
                </a:solidFill>
                <a:ea typeface="Arial" charset="0"/>
                <a:cs typeface="Arial" charset="0"/>
              </a:rPr>
              <a:t>O</a:t>
            </a:r>
          </a:p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bg1"/>
                </a:solidFill>
                <a:ea typeface="Arial" charset="0"/>
                <a:cs typeface="Arial" charset="0"/>
              </a:rPr>
              <a:t>W</a:t>
            </a:r>
          </a:p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bg1"/>
                </a:solidFill>
                <a:ea typeface="Arial" charset="0"/>
                <a:cs typeface="Arial" charset="0"/>
              </a:rPr>
              <a:t>E</a:t>
            </a:r>
          </a:p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bg1"/>
                </a:solidFill>
                <a:ea typeface="Arial" charset="0"/>
                <a:cs typeface="Arial" charset="0"/>
              </a:rPr>
              <a:t>R</a:t>
            </a: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5483225" y="3502025"/>
            <a:ext cx="1968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bg1"/>
                </a:solidFill>
                <a:ea typeface="Arial" charset="0"/>
                <a:cs typeface="Arial" charset="0"/>
              </a:rPr>
              <a:t>B</a:t>
            </a:r>
          </a:p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bg1"/>
                </a:solidFill>
                <a:ea typeface="Arial" charset="0"/>
                <a:cs typeface="Arial" charset="0"/>
              </a:rPr>
              <a:t>U</a:t>
            </a:r>
          </a:p>
          <a:p>
            <a:pPr algn="ctr">
              <a:lnSpc>
                <a:spcPct val="85000"/>
              </a:lnSpc>
              <a:buClr>
                <a:schemeClr val="accent2"/>
              </a:buClr>
              <a:buFont typeface="Wingdings" charset="2"/>
              <a:buNone/>
            </a:pPr>
            <a:r>
              <a:rPr lang="en-US" sz="1300" b="1">
                <a:solidFill>
                  <a:schemeClr val="bg1"/>
                </a:solidFill>
                <a:ea typeface="Arial" charset="0"/>
                <a:cs typeface="Arial" charset="0"/>
              </a:rPr>
              <a:t>S</a:t>
            </a: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5821363" y="2549525"/>
            <a:ext cx="2109787" cy="763588"/>
          </a:xfrm>
          <a:prstGeom prst="rect">
            <a:avLst/>
          </a:prstGeom>
          <a:solidFill>
            <a:schemeClr val="bg2"/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lIns="91416" tIns="45708" rIns="91416" bIns="45708" anchor="ctr">
            <a:prstTxWarp prst="textNoShape">
              <a:avLst/>
            </a:prstTxWarp>
          </a:bodyPr>
          <a:lstStyle/>
          <a:p>
            <a:pPr algn="ctr">
              <a:buClr>
                <a:schemeClr val="accent2"/>
              </a:buClr>
              <a:buFont typeface="Wingdings" charset="2"/>
              <a:buNone/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</a:rPr>
              <a:t>L3 Cache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7567613" y="1454150"/>
            <a:ext cx="485775" cy="90170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6992938" y="1454150"/>
            <a:ext cx="485775" cy="915988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7567613" y="3571875"/>
            <a:ext cx="485775" cy="91757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6992938" y="3573463"/>
            <a:ext cx="485775" cy="915987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6289675" y="1454150"/>
            <a:ext cx="487363" cy="908050"/>
          </a:xfrm>
          <a:prstGeom prst="rect">
            <a:avLst/>
          </a:prstGeom>
          <a:noFill/>
          <a:ln w="57150">
            <a:solidFill>
              <a:srgbClr val="0707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5726113" y="1454150"/>
            <a:ext cx="487362" cy="908050"/>
          </a:xfrm>
          <a:prstGeom prst="rect">
            <a:avLst/>
          </a:prstGeom>
          <a:noFill/>
          <a:ln w="57150">
            <a:solidFill>
              <a:srgbClr val="0707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6289675" y="3556000"/>
            <a:ext cx="487363" cy="933450"/>
          </a:xfrm>
          <a:prstGeom prst="rect">
            <a:avLst/>
          </a:prstGeom>
          <a:noFill/>
          <a:ln w="57150">
            <a:solidFill>
              <a:srgbClr val="0707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5726113" y="3556000"/>
            <a:ext cx="487362" cy="933450"/>
          </a:xfrm>
          <a:prstGeom prst="rect">
            <a:avLst/>
          </a:prstGeom>
          <a:noFill/>
          <a:ln w="57150">
            <a:solidFill>
              <a:srgbClr val="0707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2400" y="381000"/>
            <a:ext cx="8813800" cy="2743200"/>
            <a:chOff x="0" y="-136"/>
            <a:chExt cx="5552" cy="1728"/>
          </a:xfrm>
        </p:grpSpPr>
        <p:sp>
          <p:nvSpPr>
            <p:cNvPr id="3" name="Rectangle 10"/>
            <p:cNvSpPr>
              <a:spLocks/>
            </p:cNvSpPr>
            <p:nvPr/>
          </p:nvSpPr>
          <p:spPr bwMode="auto">
            <a:xfrm>
              <a:off x="48" y="696"/>
              <a:ext cx="5504" cy="8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>
                <a:lnSpc>
                  <a:spcPct val="110000"/>
                </a:lnSpc>
              </a:pPr>
              <a:r>
                <a:rPr lang="en-US" sz="18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Number of HP Integrity Superdome 64-core systems utilized at 30% that can be consolidated into a single IBM Power 780 modular high-end system utilized at 80% saving 87% of the cores for software licensing, reduces floor space required from </a:t>
              </a:r>
              <a:br>
                <a:rPr lang="en-US" sz="18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</a:br>
              <a:r>
                <a:rPr lang="en-US" sz="18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80 square feet to just 7.6, and reduces energy costs by 92%.</a:t>
              </a:r>
            </a:p>
            <a:p>
              <a:pPr marL="39688">
                <a:lnSpc>
                  <a:spcPct val="110000"/>
                </a:lnSpc>
              </a:pPr>
              <a:r>
                <a:rPr lang="en-US" sz="18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  </a:t>
              </a:r>
              <a:br>
                <a:rPr lang="en-US" sz="18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</a:br>
              <a:endPara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4" name="Rectangle 11"/>
            <p:cNvSpPr>
              <a:spLocks/>
            </p:cNvSpPr>
            <p:nvPr/>
          </p:nvSpPr>
          <p:spPr bwMode="auto">
            <a:xfrm>
              <a:off x="0" y="-136"/>
              <a:ext cx="1971" cy="9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>
                <a:lnSpc>
                  <a:spcPct val="100000"/>
                </a:lnSpc>
              </a:pPr>
              <a:r>
                <a:rPr lang="en-US" sz="9600">
                  <a:solidFill>
                    <a:srgbClr val="FFA400"/>
                  </a:solidFill>
                  <a:sym typeface="Arial" charset="0"/>
                </a:rPr>
                <a:t>8 to 1</a:t>
              </a:r>
            </a:p>
          </p:txBody>
        </p:sp>
      </p:grpSp>
      <p:pic>
        <p:nvPicPr>
          <p:cNvPr id="5" name="Picture 1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3063" y="4167188"/>
            <a:ext cx="769937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1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1225" y="4167188"/>
            <a:ext cx="769938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1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0975" y="4167188"/>
            <a:ext cx="769938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1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1675" y="4167188"/>
            <a:ext cx="769938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1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0788" y="4167188"/>
            <a:ext cx="769937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17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1488" y="4167188"/>
            <a:ext cx="769937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167188"/>
            <a:ext cx="769938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9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4167188"/>
            <a:ext cx="768350" cy="196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6858000" y="3987800"/>
            <a:ext cx="1600200" cy="1970088"/>
            <a:chOff x="0" y="0"/>
            <a:chExt cx="1008" cy="1241"/>
          </a:xfrm>
        </p:grpSpPr>
        <p:pic>
          <p:nvPicPr>
            <p:cNvPr id="14" name="Picture 21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8" y="57"/>
              <a:ext cx="512" cy="1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5" name="Picture 22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" y="438"/>
              <a:ext cx="608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23"/>
            <p:cNvSpPr>
              <a:spLocks/>
            </p:cNvSpPr>
            <p:nvPr/>
          </p:nvSpPr>
          <p:spPr bwMode="auto">
            <a:xfrm>
              <a:off x="0" y="0"/>
              <a:ext cx="1008" cy="1232"/>
            </a:xfrm>
            <a:prstGeom prst="rect">
              <a:avLst/>
            </a:prstGeom>
            <a:noFill/>
            <a:ln w="12700">
              <a:solidFill>
                <a:srgbClr val="004679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>
                <a:solidFill>
                  <a:srgbClr val="000000"/>
                </a:solidFill>
                <a:sym typeface="Arial" charset="0"/>
              </a:endParaRPr>
            </a:p>
          </p:txBody>
        </p:sp>
      </p:grpSp>
      <p:sp>
        <p:nvSpPr>
          <p:cNvPr id="17" name="Rectangle 24"/>
          <p:cNvSpPr>
            <a:spLocks/>
          </p:cNvSpPr>
          <p:nvPr/>
        </p:nvSpPr>
        <p:spPr bwMode="auto">
          <a:xfrm>
            <a:off x="2768600" y="3352800"/>
            <a:ext cx="6134100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lnSpc>
                <a:spcPct val="100000"/>
              </a:lnSpc>
            </a:pPr>
            <a:r>
              <a:rPr lang="en-US" sz="3200">
                <a:solidFill>
                  <a:srgbClr val="00487B"/>
                </a:solidFill>
                <a:sym typeface="Arial" charset="0"/>
              </a:rPr>
              <a:t>Super Power indeed.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381000" y="444500"/>
            <a:ext cx="8458200" cy="13208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</a:pPr>
            <a:r>
              <a:rPr lang="en-US" sz="9600">
                <a:solidFill>
                  <a:srgbClr val="00753E"/>
                </a:solidFill>
                <a:sym typeface="Arial" charset="0"/>
              </a:rPr>
              <a:t>84%</a:t>
            </a:r>
          </a:p>
        </p:txBody>
      </p:sp>
      <p:sp>
        <p:nvSpPr>
          <p:cNvPr id="3" name="Rectangle 11"/>
          <p:cNvSpPr>
            <a:spLocks/>
          </p:cNvSpPr>
          <p:nvPr/>
        </p:nvSpPr>
        <p:spPr bwMode="auto">
          <a:xfrm>
            <a:off x="381000" y="1841500"/>
            <a:ext cx="8516938" cy="977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  <a:spcBef>
                <a:spcPts val="625"/>
              </a:spcBef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Reduction in  energy usage moving from POWER5 to POWER7.</a:t>
            </a:r>
          </a:p>
          <a:p>
            <a:pPr marL="39688">
              <a:lnSpc>
                <a:spcPct val="100000"/>
              </a:lnSpc>
              <a:spcBef>
                <a:spcPts val="625"/>
              </a:spcBef>
            </a:pP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Savings extend to floor space, software license costs, </a:t>
            </a:r>
            <a:b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and maintenance. Increase your performance and capacity.</a:t>
            </a:r>
          </a:p>
        </p:txBody>
      </p: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762000" y="2895600"/>
            <a:ext cx="8007350" cy="2876550"/>
            <a:chOff x="480" y="1824"/>
            <a:chExt cx="5044" cy="1812"/>
          </a:xfrm>
        </p:grpSpPr>
        <p:sp>
          <p:nvSpPr>
            <p:cNvPr id="5" name="AutoShape 12"/>
            <p:cNvSpPr>
              <a:spLocks/>
            </p:cNvSpPr>
            <p:nvPr/>
          </p:nvSpPr>
          <p:spPr bwMode="auto">
            <a:xfrm>
              <a:off x="2522" y="1976"/>
              <a:ext cx="376" cy="528"/>
            </a:xfrm>
            <a:prstGeom prst="rightArrow">
              <a:avLst>
                <a:gd name="adj1" fmla="val 50000"/>
                <a:gd name="adj2" fmla="val 48208"/>
              </a:avLst>
            </a:prstGeom>
            <a:gradFill rotWithShape="0">
              <a:gsLst>
                <a:gs pos="0">
                  <a:srgbClr val="0097D6">
                    <a:alpha val="0"/>
                  </a:srgbClr>
                </a:gs>
                <a:gs pos="100000">
                  <a:srgbClr val="00753E"/>
                </a:gs>
              </a:gsLst>
              <a:lin ang="5400000" scaled="1"/>
            </a:gradFill>
            <a:ln w="3175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</a:pPr>
              <a:endParaRPr lang="en-US">
                <a:solidFill>
                  <a:srgbClr val="000000"/>
                </a:solidFill>
                <a:sym typeface="Arial" charset="0"/>
              </a:endParaRPr>
            </a:p>
          </p:txBody>
        </p:sp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4060" y="2038"/>
              <a:ext cx="644" cy="405"/>
              <a:chOff x="3444" y="2403"/>
              <a:chExt cx="644" cy="405"/>
            </a:xfrm>
          </p:grpSpPr>
          <p:grpSp>
            <p:nvGrpSpPr>
              <p:cNvPr id="15" name="Group 19"/>
              <p:cNvGrpSpPr>
                <a:grpSpLocks/>
              </p:cNvGrpSpPr>
              <p:nvPr/>
            </p:nvGrpSpPr>
            <p:grpSpPr bwMode="auto">
              <a:xfrm>
                <a:off x="3696" y="2448"/>
                <a:ext cx="392" cy="360"/>
                <a:chOff x="0" y="0"/>
                <a:chExt cx="392" cy="360"/>
              </a:xfrm>
            </p:grpSpPr>
            <p:pic>
              <p:nvPicPr>
                <p:cNvPr id="17" name="Picture 20"/>
                <p:cNvPicPr>
                  <a:picLocks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0" y="97"/>
                  <a:ext cx="392" cy="2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" name="Picture 21"/>
                <p:cNvPicPr>
                  <a:picLocks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92" cy="2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6" name="Picture 22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444" y="2403"/>
                <a:ext cx="232" cy="3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Rectangle 31"/>
            <p:cNvSpPr>
              <a:spLocks/>
            </p:cNvSpPr>
            <p:nvPr/>
          </p:nvSpPr>
          <p:spPr bwMode="auto">
            <a:xfrm>
              <a:off x="528" y="2672"/>
              <a:ext cx="1784" cy="44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>
                <a:lnSpc>
                  <a:spcPct val="100000"/>
                </a:lnSpc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POWER5 570</a:t>
              </a:r>
              <a:r>
                <a:rPr lang="en-US" sz="14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 systems</a:t>
              </a:r>
            </a:p>
            <a:p>
              <a:pPr marL="39688">
                <a:lnSpc>
                  <a:spcPct val="100000"/>
                </a:lnSpc>
              </a:pPr>
              <a:r>
                <a:rPr lang="en-US" sz="1400" i="1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64 cores @ 1.9 GHz</a:t>
              </a:r>
            </a:p>
            <a:p>
              <a:pPr marL="39688">
                <a:lnSpc>
                  <a:spcPct val="100000"/>
                </a:lnSpc>
              </a:pPr>
              <a:r>
                <a:rPr lang="en-US" sz="1400" i="1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30% utilization</a:t>
              </a:r>
            </a:p>
          </p:txBody>
        </p:sp>
        <p:grpSp>
          <p:nvGrpSpPr>
            <p:cNvPr id="8" name="Group 45"/>
            <p:cNvGrpSpPr>
              <a:grpSpLocks/>
            </p:cNvGrpSpPr>
            <p:nvPr/>
          </p:nvGrpSpPr>
          <p:grpSpPr bwMode="auto">
            <a:xfrm>
              <a:off x="480" y="1824"/>
              <a:ext cx="633" cy="832"/>
              <a:chOff x="480" y="2160"/>
              <a:chExt cx="633" cy="832"/>
            </a:xfrm>
          </p:grpSpPr>
          <p:pic>
            <p:nvPicPr>
              <p:cNvPr id="13" name="Picture 3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0" y="2160"/>
                <a:ext cx="361" cy="8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4" name="Picture 3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52" y="2160"/>
                <a:ext cx="361" cy="8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sp>
          <p:nvSpPr>
            <p:cNvPr id="9" name="Rectangle 34"/>
            <p:cNvSpPr>
              <a:spLocks/>
            </p:cNvSpPr>
            <p:nvPr/>
          </p:nvSpPr>
          <p:spPr bwMode="auto">
            <a:xfrm>
              <a:off x="1949" y="1895"/>
              <a:ext cx="371" cy="6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>
                <a:lnSpc>
                  <a:spcPct val="100000"/>
                </a:lnSpc>
              </a:pPr>
              <a:r>
                <a:rPr lang="en-US" sz="7200">
                  <a:solidFill>
                    <a:srgbClr val="00753E"/>
                  </a:solidFill>
                  <a:sym typeface="Arial" charset="0"/>
                </a:rPr>
                <a:t>4</a:t>
              </a:r>
            </a:p>
          </p:txBody>
        </p:sp>
        <p:sp>
          <p:nvSpPr>
            <p:cNvPr id="10" name="Rectangle 36"/>
            <p:cNvSpPr>
              <a:spLocks/>
            </p:cNvSpPr>
            <p:nvPr/>
          </p:nvSpPr>
          <p:spPr bwMode="auto">
            <a:xfrm>
              <a:off x="3600" y="2992"/>
              <a:ext cx="1924" cy="6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>
                <a:lnSpc>
                  <a:spcPct val="120000"/>
                </a:lnSpc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50% </a:t>
              </a:r>
              <a:r>
                <a:rPr lang="en-US" sz="12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effective capacity increase</a:t>
              </a:r>
            </a:p>
            <a:p>
              <a:pPr marL="39688">
                <a:lnSpc>
                  <a:spcPct val="120000"/>
                </a:lnSpc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84% </a:t>
              </a:r>
              <a:r>
                <a:rPr lang="en-US" sz="12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reduction in energy usage</a:t>
              </a:r>
            </a:p>
            <a:p>
              <a:pPr marL="39688">
                <a:lnSpc>
                  <a:spcPct val="120000"/>
                </a:lnSpc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~$250K</a:t>
              </a:r>
              <a:r>
                <a:rPr lang="en-US" sz="12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 maintenance savings over 3 years</a:t>
              </a:r>
            </a:p>
            <a:p>
              <a:pPr marL="39688">
                <a:lnSpc>
                  <a:spcPct val="120000"/>
                </a:lnSpc>
              </a:pPr>
              <a:r>
                <a:rPr lang="en-US" sz="1400" b="1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&gt; $1M </a:t>
              </a:r>
              <a:r>
                <a:rPr lang="en-US" sz="1200">
                  <a:solidFill>
                    <a:schemeClr val="tx1"/>
                  </a:solidFill>
                  <a:ea typeface="Arial" charset="0"/>
                  <a:cs typeface="Arial" charset="0"/>
                  <a:sym typeface="Arial" charset="0"/>
                </a:rPr>
                <a:t>savings in software licensing</a:t>
              </a:r>
            </a:p>
          </p:txBody>
        </p:sp>
        <p:sp>
          <p:nvSpPr>
            <p:cNvPr id="11" name="Rectangle 41"/>
            <p:cNvSpPr>
              <a:spLocks/>
            </p:cNvSpPr>
            <p:nvPr/>
          </p:nvSpPr>
          <p:spPr bwMode="auto">
            <a:xfrm>
              <a:off x="3600" y="2544"/>
              <a:ext cx="1160" cy="44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>
                <a:lnSpc>
                  <a:spcPct val="100000"/>
                </a:lnSpc>
              </a:pPr>
              <a:r>
                <a:rPr lang="en-US" sz="1400" b="1">
                  <a:solidFill>
                    <a:srgbClr val="00753E"/>
                  </a:solidFill>
                  <a:ea typeface="Arial" charset="0"/>
                  <a:cs typeface="Arial" charset="0"/>
                  <a:sym typeface="Arial" charset="0"/>
                </a:rPr>
                <a:t>Power 770</a:t>
              </a:r>
            </a:p>
            <a:p>
              <a:pPr marL="39688">
                <a:lnSpc>
                  <a:spcPct val="100000"/>
                </a:lnSpc>
                <a:buClr>
                  <a:srgbClr val="000000"/>
                </a:buClr>
                <a:buSzPct val="125000"/>
                <a:buFont typeface="Arial" charset="0"/>
                <a:buNone/>
              </a:pPr>
              <a:r>
                <a:rPr lang="en-US" sz="1400" i="1">
                  <a:solidFill>
                    <a:srgbClr val="00753E"/>
                  </a:solidFill>
                  <a:ea typeface="Arial" charset="0"/>
                  <a:cs typeface="Arial" charset="0"/>
                  <a:sym typeface="Arial" charset="0"/>
                </a:rPr>
                <a:t>24 cores @ 3.5 GHz</a:t>
              </a:r>
            </a:p>
            <a:p>
              <a:pPr marL="39688">
                <a:lnSpc>
                  <a:spcPct val="100000"/>
                </a:lnSpc>
                <a:buClr>
                  <a:srgbClr val="000000"/>
                </a:buClr>
                <a:buSzPct val="125000"/>
                <a:buFont typeface="Arial" charset="0"/>
                <a:buNone/>
              </a:pPr>
              <a:r>
                <a:rPr lang="en-US" sz="1400" i="1">
                  <a:solidFill>
                    <a:srgbClr val="00753E"/>
                  </a:solidFill>
                  <a:ea typeface="Arial" charset="0"/>
                  <a:cs typeface="Arial" charset="0"/>
                  <a:sym typeface="Arial" charset="0"/>
                </a:rPr>
                <a:t>60% utilization</a:t>
              </a:r>
            </a:p>
          </p:txBody>
        </p:sp>
        <p:sp>
          <p:nvSpPr>
            <p:cNvPr id="12" name="Rectangle 42"/>
            <p:cNvSpPr>
              <a:spLocks/>
            </p:cNvSpPr>
            <p:nvPr/>
          </p:nvSpPr>
          <p:spPr bwMode="auto">
            <a:xfrm>
              <a:off x="3101" y="1895"/>
              <a:ext cx="371" cy="6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prstTxWarp prst="textNoShape">
                <a:avLst/>
              </a:prstTxWarp>
              <a:spAutoFit/>
            </a:bodyPr>
            <a:lstStyle/>
            <a:p>
              <a:pPr marL="39688">
                <a:lnSpc>
                  <a:spcPct val="100000"/>
                </a:lnSpc>
              </a:pPr>
              <a:r>
                <a:rPr lang="en-US" sz="7200">
                  <a:solidFill>
                    <a:srgbClr val="00753E"/>
                  </a:solidFill>
                  <a:sym typeface="Arial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683625" cy="280987"/>
          </a:xfrm>
        </p:spPr>
        <p:txBody>
          <a:bodyPr lIns="50800" tIns="50800" rIns="81279" bIns="50800">
            <a:noAutofit/>
          </a:bodyPr>
          <a:lstStyle/>
          <a:p>
            <a:pPr marL="39688" algn="l"/>
            <a:r>
              <a:rPr lang="en-US" sz="2800" dirty="0"/>
              <a:t>POWER7 High-End Server Statement of Direction</a:t>
            </a:r>
          </a:p>
        </p:txBody>
      </p:sp>
      <p:sp>
        <p:nvSpPr>
          <p:cNvPr id="3" name="Rectangle 7"/>
          <p:cNvSpPr txBox="1">
            <a:spLocks noChangeArrowheads="1"/>
          </p:cNvSpPr>
          <p:nvPr/>
        </p:nvSpPr>
        <p:spPr bwMode="auto">
          <a:xfrm>
            <a:off x="381000" y="1371600"/>
            <a:ext cx="6096000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0800" tIns="50800" rIns="81279" bIns="50800" numCol="1" anchor="t" anchorCtr="0" compatLnSpc="1">
            <a:prstTxWarp prst="textNoShape">
              <a:avLst/>
            </a:prstTxWarp>
          </a:bodyPr>
          <a:lstStyle/>
          <a:p>
            <a:pPr marL="225425" marR="0" lvl="0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Clr>
                <a:srgbClr val="00477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IBM plans to deliver a new high-end server in 2010 </a:t>
            </a:r>
            <a:b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up to 256 POWER7 processor cores </a:t>
            </a:r>
            <a:b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Clr>
                <a:srgbClr val="00477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Designed to operate within the same  physical footprint and energy envelope of the current 64-core Power 595 server. </a:t>
            </a:r>
          </a:p>
          <a:p>
            <a:pPr marL="225425" marR="0" lvl="0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Clr>
                <a:srgbClr val="00477A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Clr>
                <a:srgbClr val="00477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High-Voltage DC Power option</a:t>
            </a:r>
          </a:p>
          <a:p>
            <a:pPr marL="225425" marR="0" lvl="0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Clr>
                <a:srgbClr val="00477A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Clr>
                <a:srgbClr val="00477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IBM also plans to provide an upgrade path from the current IBM Power 595 server with 12X I/O to the new POWER7 high-end server.   </a:t>
            </a:r>
          </a:p>
          <a:p>
            <a:pPr marL="225425" marR="0" lvl="0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Clr>
                <a:srgbClr val="00477A"/>
              </a:buClr>
              <a:buSzTx/>
              <a:buFont typeface="Wingdings" charset="2"/>
              <a:buChar char="§"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5425" marR="0" lvl="0" indent="-225425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Clr>
                <a:srgbClr val="00477A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Enterprises with multiple systems leveraging PowerVM Live Partition Mobility may use this function to maintain application availability during the upgrade process.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1638" y="1716088"/>
            <a:ext cx="2105025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5850" y="1982788"/>
            <a:ext cx="17081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6"/>
          <p:cNvGraphicFramePr>
            <a:graphicFrameLocks noGrp="1"/>
          </p:cNvGraphicFramePr>
          <p:nvPr/>
        </p:nvGraphicFramePr>
        <p:xfrm>
          <a:off x="1281113" y="3351213"/>
          <a:ext cx="7862887" cy="2890838"/>
        </p:xfrm>
        <a:graphic>
          <a:graphicData uri="http://schemas.openxmlformats.org/drawingml/2006/table">
            <a:tbl>
              <a:tblPr/>
              <a:tblGrid>
                <a:gridCol w="3338512"/>
                <a:gridCol w="1111250"/>
                <a:gridCol w="3413125"/>
              </a:tblGrid>
              <a:tr h="14478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00477A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73B532"/>
                          </a:solidFill>
                          <a:effectLst/>
                          <a:latin typeface="Arial" charset="0"/>
                          <a:sym typeface="Arial" charset="0"/>
                        </a:rPr>
                        <a:t>Virtualization without Limits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A2C46A"/>
                        </a:buClr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Drive over 90% utilization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A2C46A"/>
                        </a:buClr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Dynamically scale per demand</a:t>
                      </a:r>
                    </a:p>
                  </a:txBody>
                  <a:tcPr marL="50800" marR="50800" marT="50800" marB="50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00477A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0800" marR="50800" marT="50800" marB="50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00477A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9AE9"/>
                          </a:solidFill>
                          <a:effectLst/>
                          <a:latin typeface="Arial" charset="0"/>
                          <a:sym typeface="Arial" charset="0"/>
                        </a:rPr>
                        <a:t>Dynamic Energy Optimization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0097EB"/>
                        </a:buClr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70-90% energy cost reduction 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0097EB"/>
                        </a:buClr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EnergyScale™ technologies</a:t>
                      </a:r>
                    </a:p>
                  </a:txBody>
                  <a:tcPr marL="50800" marR="50800" marT="50800" marB="50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30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00477A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6B00"/>
                          </a:solidFill>
                          <a:effectLst/>
                          <a:latin typeface="Arial" charset="0"/>
                          <a:sym typeface="Arial" charset="0"/>
                        </a:rPr>
                        <a:t>Resiliency without Downtime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FFA152"/>
                        </a:buClr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Roadmap to continuous availability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FFA152"/>
                        </a:buClr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High availability systems &amp; scaling</a:t>
                      </a:r>
                    </a:p>
                  </a:txBody>
                  <a:tcPr marL="50800" marR="50800" marT="50800" marB="50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00477A"/>
                        </a:buClr>
                        <a:buSzTx/>
                        <a:buFont typeface="Wingdings" charset="2"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50800" marR="50800" marT="50800" marB="50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00477A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9E9A"/>
                          </a:solidFill>
                          <a:effectLst/>
                          <a:latin typeface="Arial" charset="0"/>
                          <a:sym typeface="Arial" charset="0"/>
                        </a:rPr>
                        <a:t>Management with Automation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17A3A0"/>
                        </a:buClr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VMControl to manage virtualization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"/>
                        </a:spcAft>
                        <a:buClr>
                          <a:srgbClr val="17A3A0"/>
                        </a:buClr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Automation to reduce task time</a:t>
                      </a:r>
                    </a:p>
                  </a:txBody>
                  <a:tcPr marL="50800" marR="50800" marT="50800" marB="50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3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4225" y="4749800"/>
            <a:ext cx="1252538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3298825"/>
            <a:ext cx="1262063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656388" y="1166813"/>
            <a:ext cx="1651000" cy="481012"/>
            <a:chOff x="0" y="0"/>
            <a:chExt cx="1040" cy="303"/>
          </a:xfrm>
        </p:grpSpPr>
        <p:pic>
          <p:nvPicPr>
            <p:cNvPr id="6" name="Picture 33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15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4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8" y="0"/>
              <a:ext cx="304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5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5" y="0"/>
              <a:ext cx="295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36"/>
          <p:cNvSpPr>
            <a:spLocks/>
          </p:cNvSpPr>
          <p:nvPr/>
        </p:nvSpPr>
        <p:spPr bwMode="auto">
          <a:xfrm>
            <a:off x="458788" y="2659063"/>
            <a:ext cx="3784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sym typeface="Arial" charset="0"/>
              </a:rPr>
              <a:t>Workload-Optimizing Systems</a:t>
            </a:r>
          </a:p>
        </p:txBody>
      </p:sp>
      <p:pic>
        <p:nvPicPr>
          <p:cNvPr id="10" name="Picture 3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8875" y="996950"/>
            <a:ext cx="11906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8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1950" y="4759325"/>
            <a:ext cx="933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9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00613" y="3406775"/>
            <a:ext cx="639762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0"/>
          <p:cNvSpPr>
            <a:spLocks/>
          </p:cNvSpPr>
          <p:nvPr/>
        </p:nvSpPr>
        <p:spPr bwMode="auto">
          <a:xfrm>
            <a:off x="6200775" y="1738313"/>
            <a:ext cx="2667000" cy="102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lnSpc>
                <a:spcPct val="100000"/>
              </a:lnSpc>
              <a:spcBef>
                <a:spcPts val="600"/>
              </a:spcBef>
            </a:pPr>
            <a:r>
              <a:rPr lang="en-US" sz="1500" b="1">
                <a:solidFill>
                  <a:srgbClr val="7CB61F"/>
                </a:solidFill>
                <a:sym typeface="Arial" charset="0"/>
              </a:rPr>
              <a:t>AIX - the future of UNIX</a:t>
            </a:r>
          </a:p>
          <a:p>
            <a:pPr marL="39688" algn="ctr">
              <a:lnSpc>
                <a:spcPct val="100000"/>
              </a:lnSpc>
              <a:spcBef>
                <a:spcPts val="600"/>
              </a:spcBef>
            </a:pPr>
            <a:r>
              <a:rPr lang="en-US" sz="1500" b="1">
                <a:solidFill>
                  <a:srgbClr val="6FA5D6"/>
                </a:solidFill>
                <a:sym typeface="Arial" charset="0"/>
              </a:rPr>
              <a:t>Total integration with i</a:t>
            </a:r>
          </a:p>
          <a:p>
            <a:pPr marL="39688" algn="ctr">
              <a:lnSpc>
                <a:spcPct val="100000"/>
              </a:lnSpc>
              <a:spcBef>
                <a:spcPts val="600"/>
              </a:spcBef>
            </a:pPr>
            <a:r>
              <a:rPr lang="en-US" sz="1500" b="1">
                <a:solidFill>
                  <a:schemeClr val="tx1"/>
                </a:solidFill>
                <a:sym typeface="Arial" charset="0"/>
              </a:rPr>
              <a:t>Scalable Linux ready </a:t>
            </a:r>
            <a:br>
              <a:rPr lang="en-US" sz="1500" b="1">
                <a:solidFill>
                  <a:schemeClr val="tx1"/>
                </a:solidFill>
                <a:sym typeface="Arial" charset="0"/>
              </a:rPr>
            </a:br>
            <a:r>
              <a:rPr lang="en-US" sz="1500" b="1">
                <a:solidFill>
                  <a:schemeClr val="tx1"/>
                </a:solidFill>
                <a:sym typeface="Arial" charset="0"/>
              </a:rPr>
              <a:t>for x86 consolidation</a:t>
            </a:r>
          </a:p>
        </p:txBody>
      </p:sp>
      <p:sp>
        <p:nvSpPr>
          <p:cNvPr id="14" name="Rectangle 42"/>
          <p:cNvSpPr>
            <a:spLocks/>
          </p:cNvSpPr>
          <p:nvPr/>
        </p:nvSpPr>
        <p:spPr bwMode="auto">
          <a:xfrm>
            <a:off x="4122738" y="1489075"/>
            <a:ext cx="496887" cy="85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>
              <a:lnSpc>
                <a:spcPct val="100000"/>
              </a:lnSpc>
            </a:pPr>
            <a:r>
              <a:rPr lang="en-US" sz="6000" b="1">
                <a:solidFill>
                  <a:srgbClr val="00487B"/>
                </a:solidFill>
                <a:ea typeface="Arial" charset="0"/>
                <a:cs typeface="Arial" charset="0"/>
                <a:sym typeface="Arial" charset="0"/>
              </a:rPr>
              <a:t>+</a:t>
            </a:r>
          </a:p>
        </p:txBody>
      </p:sp>
      <p:pic>
        <p:nvPicPr>
          <p:cNvPr id="15" name="Picture 43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87438" y="1162050"/>
            <a:ext cx="2286000" cy="1498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" name="Rectangle 44"/>
          <p:cNvSpPr>
            <a:spLocks/>
          </p:cNvSpPr>
          <p:nvPr/>
        </p:nvSpPr>
        <p:spPr bwMode="auto">
          <a:xfrm>
            <a:off x="3505200" y="6096000"/>
            <a:ext cx="5422900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lnSpc>
                <a:spcPct val="100000"/>
              </a:lnSpc>
            </a:pPr>
            <a:r>
              <a:rPr lang="en-US" sz="20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Smarter Systems for a Smarter Planet.</a:t>
            </a:r>
          </a:p>
        </p:txBody>
      </p:sp>
      <p:sp>
        <p:nvSpPr>
          <p:cNvPr id="17" name="Rectangle 41"/>
          <p:cNvSpPr>
            <a:spLocks/>
          </p:cNvSpPr>
          <p:nvPr/>
        </p:nvSpPr>
        <p:spPr bwMode="auto">
          <a:xfrm>
            <a:off x="174625" y="228600"/>
            <a:ext cx="87884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Power your planet.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01638" y="2798762"/>
            <a:ext cx="1055687" cy="1314450"/>
          </a:xfrm>
          <a:prstGeom prst="rect">
            <a:avLst/>
          </a:prstGeom>
          <a:solidFill>
            <a:srgbClr val="7DBA00">
              <a:alpha val="25000"/>
            </a:srgbClr>
          </a:solidFill>
          <a:ln w="12700">
            <a:solidFill>
              <a:srgbClr val="7DBA00"/>
            </a:solidFill>
            <a:miter lim="800000"/>
            <a:headEnd/>
            <a:tailEnd/>
          </a:ln>
          <a:effectLst/>
        </p:spPr>
        <p:txBody>
          <a:bodyPr lIns="41025" tIns="0" rIns="0" bIns="0">
            <a:prstTxWarp prst="textNoShape">
              <a:avLst/>
            </a:prstTxWarp>
          </a:bodyPr>
          <a:lstStyle/>
          <a:p>
            <a:pPr defTabSz="820738">
              <a:lnSpc>
                <a:spcPct val="80000"/>
              </a:lnSpc>
              <a:buClr>
                <a:srgbClr val="3333FF"/>
              </a:buClr>
              <a:buFont typeface="Wingdings" charset="2"/>
              <a:buNone/>
              <a:tabLst>
                <a:tab pos="103188" algn="l"/>
              </a:tabLst>
            </a:pPr>
            <a:endParaRPr lang="en-US" sz="100">
              <a:latin typeface="Arial" charset="0"/>
              <a:ea typeface="Arial" charset="0"/>
              <a:cs typeface="Arial" charset="0"/>
            </a:endParaRPr>
          </a:p>
          <a:p>
            <a:pPr defTabSz="820738">
              <a:lnSpc>
                <a:spcPct val="80000"/>
              </a:lnSpc>
              <a:buClr>
                <a:srgbClr val="3333FF"/>
              </a:buClr>
              <a:buFont typeface="Wingdings" charset="2"/>
              <a:buNone/>
              <a:tabLst>
                <a:tab pos="103188" algn="l"/>
              </a:tabLst>
            </a:pPr>
            <a:r>
              <a:rPr lang="en-US" sz="1400">
                <a:latin typeface="Arial" charset="0"/>
                <a:ea typeface="Arial" charset="0"/>
                <a:cs typeface="Arial" charset="0"/>
              </a:rPr>
              <a:t>IBM develops </a:t>
            </a:r>
            <a:r>
              <a:rPr lang="en-US" sz="1400" b="1">
                <a:latin typeface="Arial" charset="0"/>
                <a:ea typeface="Arial" charset="0"/>
                <a:cs typeface="Arial" charset="0"/>
              </a:rPr>
              <a:t>hypervisor</a:t>
            </a:r>
            <a:r>
              <a:rPr lang="en-US" sz="1400">
                <a:latin typeface="Arial" charset="0"/>
                <a:ea typeface="Arial" charset="0"/>
                <a:cs typeface="Arial" charset="0"/>
              </a:rPr>
              <a:t> that would become VM on the mainframe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55750" y="2801937"/>
            <a:ext cx="1092200" cy="1311275"/>
          </a:xfrm>
          <a:prstGeom prst="rect">
            <a:avLst/>
          </a:prstGeom>
          <a:solidFill>
            <a:srgbClr val="7DBA00">
              <a:alpha val="39999"/>
            </a:srgbClr>
          </a:solidFill>
          <a:ln w="12700">
            <a:solidFill>
              <a:srgbClr val="7DBA00"/>
            </a:solidFill>
            <a:miter lim="800000"/>
            <a:headEnd/>
            <a:tailEnd/>
          </a:ln>
          <a:effectLst/>
        </p:spPr>
        <p:txBody>
          <a:bodyPr lIns="41025" tIns="0" rIns="0" bIns="0">
            <a:prstTxWarp prst="textNoShape">
              <a:avLst/>
            </a:prstTxWarp>
          </a:bodyPr>
          <a:lstStyle/>
          <a:p>
            <a:pPr defTabSz="820738" eaLnBrk="0" hangingPunc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sz="1300" b="1" dirty="0">
                <a:latin typeface="Arial MT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IBM announces first machines to do 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physical partitioning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33675" y="2801937"/>
            <a:ext cx="1012825" cy="1311275"/>
          </a:xfrm>
          <a:prstGeom prst="rect">
            <a:avLst/>
          </a:prstGeom>
          <a:solidFill>
            <a:srgbClr val="7DBA00">
              <a:alpha val="55000"/>
            </a:srgbClr>
          </a:solidFill>
          <a:ln w="12700">
            <a:solidFill>
              <a:srgbClr val="7DBA00"/>
            </a:solidFill>
            <a:miter lim="800000"/>
            <a:headEnd/>
            <a:tailEnd/>
          </a:ln>
          <a:effectLst/>
        </p:spPr>
        <p:txBody>
          <a:bodyPr lIns="41025" tIns="0" rIns="0" bIns="0">
            <a:prstTxWarp prst="textNoShape">
              <a:avLst/>
            </a:prstTxWarp>
          </a:bodyPr>
          <a:lstStyle/>
          <a:p>
            <a:pPr defTabSz="820738" eaLnBrk="0" hangingPunct="0">
              <a:spcBef>
                <a:spcPct val="0"/>
              </a:spcBef>
              <a:buFontTx/>
              <a:buNone/>
              <a:tabLst>
                <a:tab pos="204788" algn="l"/>
              </a:tabLst>
            </a:pPr>
            <a:r>
              <a:rPr lang="en-US" sz="1300" b="1">
                <a:latin typeface="Arial MT" charset="0"/>
                <a:ea typeface="Arial" charset="0"/>
                <a:cs typeface="Arial" charset="0"/>
              </a:rPr>
              <a:t> </a:t>
            </a:r>
            <a:r>
              <a:rPr lang="en-US" sz="1400">
                <a:latin typeface="Arial" charset="0"/>
                <a:ea typeface="Arial" charset="0"/>
                <a:cs typeface="Arial" charset="0"/>
              </a:rPr>
              <a:t>IBM announces </a:t>
            </a:r>
            <a:r>
              <a:rPr lang="en-US" sz="1400" b="1">
                <a:latin typeface="Arial" charset="0"/>
                <a:ea typeface="Arial" charset="0"/>
                <a:cs typeface="Arial" charset="0"/>
              </a:rPr>
              <a:t>LPAR on the mainframe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840163" y="2809875"/>
            <a:ext cx="960437" cy="1303337"/>
          </a:xfrm>
          <a:prstGeom prst="rect">
            <a:avLst/>
          </a:prstGeom>
          <a:solidFill>
            <a:srgbClr val="7DBA00">
              <a:alpha val="70000"/>
            </a:srgbClr>
          </a:solidFill>
          <a:ln w="12700">
            <a:solidFill>
              <a:srgbClr val="7DBA00"/>
            </a:solidFill>
            <a:miter lim="800000"/>
            <a:headEnd/>
            <a:tailEnd/>
          </a:ln>
          <a:effectLst/>
        </p:spPr>
        <p:txBody>
          <a:bodyPr lIns="41025" tIns="0" rIns="0" bIns="0">
            <a:prstTxWarp prst="textNoShape">
              <a:avLst/>
            </a:prstTxWarp>
          </a:bodyPr>
          <a:lstStyle/>
          <a:p>
            <a:pPr defTabSz="820738" eaLnBrk="0" hangingPunct="0">
              <a:spcBef>
                <a:spcPct val="0"/>
              </a:spcBef>
              <a:buFontTx/>
              <a:buNone/>
              <a:tabLst>
                <a:tab pos="103188" algn="l"/>
              </a:tabLst>
            </a:pPr>
            <a:r>
              <a:rPr lang="en-US"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IBM announces</a:t>
            </a: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LPAR </a:t>
            </a:r>
            <a:r>
              <a:rPr lang="en-US"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 POWER™</a:t>
            </a:r>
          </a:p>
        </p:txBody>
      </p:sp>
      <p:sp>
        <p:nvSpPr>
          <p:cNvPr id="10" name="Freeform 6"/>
          <p:cNvSpPr>
            <a:spLocks noChangeArrowheads="1"/>
          </p:cNvSpPr>
          <p:nvPr/>
        </p:nvSpPr>
        <p:spPr bwMode="auto">
          <a:xfrm>
            <a:off x="374650" y="1676400"/>
            <a:ext cx="8553450" cy="977900"/>
          </a:xfrm>
          <a:custGeom>
            <a:avLst/>
            <a:gdLst/>
            <a:ahLst/>
            <a:cxnLst>
              <a:cxn ang="0">
                <a:pos x="2812" y="737"/>
              </a:cxn>
              <a:cxn ang="0">
                <a:pos x="4875" y="737"/>
              </a:cxn>
              <a:cxn ang="0">
                <a:pos x="4875" y="902"/>
              </a:cxn>
              <a:cxn ang="0">
                <a:pos x="5691" y="452"/>
              </a:cxn>
              <a:cxn ang="0">
                <a:pos x="4875" y="0"/>
              </a:cxn>
              <a:cxn ang="0">
                <a:pos x="4875" y="157"/>
              </a:cxn>
              <a:cxn ang="0">
                <a:pos x="0" y="155"/>
              </a:cxn>
              <a:cxn ang="0">
                <a:pos x="0" y="733"/>
              </a:cxn>
            </a:cxnLst>
            <a:rect l="0" t="0" r="r" b="b"/>
            <a:pathLst>
              <a:path w="5691" h="902">
                <a:moveTo>
                  <a:pt x="2812" y="737"/>
                </a:moveTo>
                <a:lnTo>
                  <a:pt x="4875" y="737"/>
                </a:lnTo>
                <a:lnTo>
                  <a:pt x="4875" y="902"/>
                </a:lnTo>
                <a:lnTo>
                  <a:pt x="5691" y="452"/>
                </a:lnTo>
                <a:lnTo>
                  <a:pt x="4875" y="0"/>
                </a:lnTo>
                <a:lnTo>
                  <a:pt x="4875" y="157"/>
                </a:lnTo>
                <a:lnTo>
                  <a:pt x="0" y="155"/>
                </a:lnTo>
                <a:lnTo>
                  <a:pt x="0" y="733"/>
                </a:lnTo>
                <a:close/>
              </a:path>
            </a:pathLst>
          </a:custGeom>
          <a:gradFill rotWithShape="0">
            <a:gsLst>
              <a:gs pos="0">
                <a:srgbClr val="7DBA00"/>
              </a:gs>
              <a:gs pos="100000">
                <a:srgbClr val="A3F400"/>
              </a:gs>
            </a:gsLst>
            <a:lin ang="2700000" scaled="1"/>
          </a:gradFill>
          <a:ln w="12700">
            <a:noFill/>
            <a:round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42938" y="1974850"/>
            <a:ext cx="12636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20738" eaLnBrk="0" hangingPunc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1967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687513" y="1965325"/>
            <a:ext cx="5651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820738" eaLnBrk="0" hangingPunc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1973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62263" y="1974850"/>
            <a:ext cx="5651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820738" eaLnBrk="0" hangingPunc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1987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876800" y="2808287"/>
            <a:ext cx="1200150" cy="1304925"/>
          </a:xfrm>
          <a:prstGeom prst="rect">
            <a:avLst/>
          </a:prstGeom>
          <a:solidFill>
            <a:srgbClr val="7DBA00">
              <a:alpha val="85001"/>
            </a:srgbClr>
          </a:solidFill>
          <a:ln w="12700">
            <a:solidFill>
              <a:srgbClr val="7DBA00"/>
            </a:solidFill>
            <a:miter lim="800000"/>
            <a:headEnd/>
            <a:tailEnd/>
          </a:ln>
          <a:effectLst/>
        </p:spPr>
        <p:txBody>
          <a:bodyPr lIns="41025" tIns="0" rIns="0" bIns="0">
            <a:prstTxWarp prst="textNoShape">
              <a:avLst/>
            </a:prstTxWarp>
          </a:bodyPr>
          <a:lstStyle/>
          <a:p>
            <a:pPr defTabSz="820738" eaLnBrk="0" hangingPunct="0">
              <a:spcBef>
                <a:spcPct val="0"/>
              </a:spcBef>
              <a:buFontTx/>
              <a:buNone/>
              <a:tabLst>
                <a:tab pos="103188" algn="l"/>
              </a:tabLst>
            </a:pPr>
            <a:r>
              <a:rPr lang="en-US" sz="13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IBM intro’s POWER Hypervisor™ for System p™ and System i™</a:t>
            </a:r>
            <a:endParaRPr lang="en-US" sz="13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620000" y="2798762"/>
            <a:ext cx="1211263" cy="1314450"/>
          </a:xfrm>
          <a:prstGeom prst="rect">
            <a:avLst/>
          </a:prstGeom>
          <a:solidFill>
            <a:srgbClr val="7DBA00"/>
          </a:solidFill>
          <a:ln w="12700">
            <a:solidFill>
              <a:srgbClr val="7DBA00"/>
            </a:solidFill>
            <a:miter lim="800000"/>
            <a:headEnd/>
            <a:tailEnd/>
          </a:ln>
          <a:effectLst/>
        </p:spPr>
        <p:txBody>
          <a:bodyPr lIns="41025" tIns="0" rIns="0" bIns="0">
            <a:prstTxWarp prst="textNoShape">
              <a:avLst/>
            </a:prstTxWarp>
          </a:bodyPr>
          <a:lstStyle/>
          <a:p>
            <a:pPr defTabSz="820738" eaLnBrk="0" hangingPunct="0">
              <a:spcBef>
                <a:spcPct val="0"/>
              </a:spcBef>
              <a:buFontTx/>
              <a:buNone/>
              <a:tabLst>
                <a:tab pos="103188" algn="l"/>
              </a:tabLst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IBM announces PowerVM</a:t>
            </a:r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283325" y="1976437"/>
            <a:ext cx="5651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820738" eaLnBrk="0" hangingPunc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2007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099050" y="1966912"/>
            <a:ext cx="744538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820738" eaLnBrk="0" hangingPunc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2004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952875" y="1965325"/>
            <a:ext cx="5651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820738" eaLnBrk="0" hangingPunc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1999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421563" y="1962150"/>
            <a:ext cx="565150" cy="30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defTabSz="820738" eaLnBrk="0" hangingPunct="0">
              <a:spcBef>
                <a:spcPct val="0"/>
              </a:spcBef>
              <a:spcAft>
                <a:spcPct val="15000"/>
              </a:spcAft>
              <a:buFontTx/>
              <a:buNone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2008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6124575" y="2798762"/>
            <a:ext cx="1419225" cy="1314450"/>
          </a:xfrm>
          <a:prstGeom prst="rect">
            <a:avLst/>
          </a:prstGeom>
          <a:solidFill>
            <a:srgbClr val="7DBA00"/>
          </a:solidFill>
          <a:ln w="12700">
            <a:solidFill>
              <a:srgbClr val="7DBA00"/>
            </a:solidFill>
            <a:miter lim="800000"/>
            <a:headEnd/>
            <a:tailEnd/>
          </a:ln>
          <a:effectLst/>
        </p:spPr>
        <p:txBody>
          <a:bodyPr lIns="41025" tIns="0" rIns="0" bIns="0">
            <a:prstTxWarp prst="textNoShape">
              <a:avLst/>
            </a:prstTxWarp>
          </a:bodyPr>
          <a:lstStyle/>
          <a:p>
            <a:pPr defTabSz="820738" eaLnBrk="0" hangingPunct="0">
              <a:spcBef>
                <a:spcPct val="0"/>
              </a:spcBef>
              <a:buFontTx/>
              <a:buNone/>
              <a:tabLst>
                <a:tab pos="103188" algn="l"/>
              </a:tabLst>
            </a:pPr>
            <a:r>
              <a:rPr lang="en-US" sz="1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IBM announces POWER6™,</a:t>
            </a: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the first UNIX</a:t>
            </a:r>
            <a:r>
              <a:rPr lang="en-US" sz="1400" b="1" baseline="30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®</a:t>
            </a: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servers with Live Partition Mobility</a:t>
            </a:r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24800" y="3505200"/>
            <a:ext cx="4429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762000" y="4494212"/>
            <a:ext cx="7010400" cy="137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403225" indent="-403225">
              <a:lnSpc>
                <a:spcPct val="150000"/>
              </a:lnSpc>
              <a:spcBef>
                <a:spcPct val="0"/>
              </a:spcBef>
              <a:buClr>
                <a:srgbClr val="507800"/>
              </a:buClr>
              <a:buSzPct val="150000"/>
              <a:buFont typeface="Wingdings" charset="2"/>
              <a:buNone/>
            </a:pPr>
            <a:r>
              <a:rPr lang="en-US" sz="1400" b="1" dirty="0" err="1">
                <a:latin typeface="Arial" charset="0"/>
                <a:ea typeface="Arial" charset="0"/>
                <a:cs typeface="Arial" charset="0"/>
              </a:rPr>
              <a:t>PowerVM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is the leading virtualization platform for UNIX, IBM </a:t>
            </a:r>
            <a:r>
              <a:rPr lang="en-US" sz="1400" b="1" dirty="0" err="1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and Linux</a:t>
            </a:r>
            <a:r>
              <a:rPr lang="en-US" sz="1400" b="1" baseline="30000" dirty="0">
                <a:latin typeface="Arial" charset="0"/>
                <a:ea typeface="Arial" charset="0"/>
                <a:cs typeface="Arial" charset="0"/>
              </a:rPr>
              <a:t>®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 clients</a:t>
            </a:r>
          </a:p>
          <a:p>
            <a:pPr marL="403225" indent="-403225">
              <a:lnSpc>
                <a:spcPct val="150000"/>
              </a:lnSpc>
              <a:spcBef>
                <a:spcPct val="0"/>
              </a:spcBef>
              <a:buClr>
                <a:srgbClr val="507800"/>
              </a:buClr>
              <a:buSzPct val="150000"/>
              <a:buFont typeface="Wingdings" charset="2"/>
              <a:buChar char="ü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Unify virtualization branding &amp; technology for AIX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®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and Linux</a:t>
            </a:r>
          </a:p>
          <a:p>
            <a:pPr marL="403225" indent="-403225">
              <a:lnSpc>
                <a:spcPct val="150000"/>
              </a:lnSpc>
              <a:spcBef>
                <a:spcPct val="0"/>
              </a:spcBef>
              <a:buClr>
                <a:srgbClr val="507800"/>
              </a:buClr>
              <a:buSzPct val="150000"/>
              <a:buFont typeface="Wingdings" charset="2"/>
              <a:buChar char="ü"/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Exploit 40 years of IBM virtualization leadership</a:t>
            </a:r>
          </a:p>
          <a:p>
            <a:pPr marL="403225" indent="-403225">
              <a:lnSpc>
                <a:spcPct val="150000"/>
              </a:lnSpc>
              <a:spcBef>
                <a:spcPct val="0"/>
              </a:spcBef>
              <a:buClr>
                <a:srgbClr val="008000"/>
              </a:buClr>
              <a:buSzPct val="150000"/>
              <a:buFont typeface="Wingdings" charset="2"/>
              <a:buChar char="ü"/>
            </a:pP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Rectangle 19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687387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IBM’s History of Virtualization Leadership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93700" y="1219200"/>
            <a:ext cx="85979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A 40 year tradition continues with </a:t>
            </a:r>
            <a:r>
              <a:rPr lang="en-US" sz="1400" b="1" i="1" dirty="0" err="1">
                <a:solidFill>
                  <a:srgbClr val="507800"/>
                </a:solidFill>
                <a:ea typeface="Arial" charset="0"/>
                <a:cs typeface="Arial" charset="0"/>
              </a:rPr>
              <a:t>PowerVM</a:t>
            </a: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/>
          </p:cNvSpPr>
          <p:nvPr/>
        </p:nvSpPr>
        <p:spPr bwMode="auto">
          <a:xfrm>
            <a:off x="174625" y="1455737"/>
            <a:ext cx="5854700" cy="78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 Systems offers balanced systems designs that </a:t>
            </a:r>
            <a:r>
              <a:rPr lang="en-US" sz="1800" b="1" u="sng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automatically optimize</a:t>
            </a: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workload performance and capacity at either a system or VM level </a:t>
            </a:r>
          </a:p>
        </p:txBody>
      </p:sp>
      <p:sp>
        <p:nvSpPr>
          <p:cNvPr id="3" name="Rectangle 7"/>
          <p:cNvSpPr>
            <a:spLocks/>
          </p:cNvSpPr>
          <p:nvPr/>
        </p:nvSpPr>
        <p:spPr bwMode="auto">
          <a:xfrm>
            <a:off x="171450" y="2719387"/>
            <a:ext cx="8458200" cy="2044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  <a:spcBef>
                <a:spcPts val="600"/>
              </a:spcBef>
              <a:buClr>
                <a:srgbClr val="7CB61F"/>
              </a:buClr>
              <a:buSzPct val="100000"/>
              <a:buFont typeface="Lucida Grande" charset="0"/>
              <a:buChar char="✓"/>
            </a:pP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TurboCore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™ for max per core performance for databases</a:t>
            </a:r>
          </a:p>
          <a:p>
            <a:pPr marL="39688">
              <a:lnSpc>
                <a:spcPct val="100000"/>
              </a:lnSpc>
              <a:spcBef>
                <a:spcPts val="600"/>
              </a:spcBef>
              <a:buClr>
                <a:srgbClr val="7CB61F"/>
              </a:buClr>
              <a:buSzPct val="100000"/>
              <a:buFont typeface="Lucida Grande" charset="0"/>
              <a:buChar char="✓"/>
            </a:pP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MaxCore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for incredible parallelization and high capacity</a:t>
            </a:r>
          </a:p>
          <a:p>
            <a:pPr marL="39688">
              <a:lnSpc>
                <a:spcPct val="100000"/>
              </a:lnSpc>
              <a:spcBef>
                <a:spcPts val="600"/>
              </a:spcBef>
              <a:buClr>
                <a:srgbClr val="7CB61F"/>
              </a:buClr>
              <a:buSzPct val="100000"/>
              <a:buFont typeface="Lucida Grande" charset="0"/>
              <a:buChar char="✓"/>
            </a:pP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Intelligent Threads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utilize more threads when workloads benefit</a:t>
            </a:r>
          </a:p>
          <a:p>
            <a:pPr marL="39688">
              <a:lnSpc>
                <a:spcPct val="100000"/>
              </a:lnSpc>
              <a:spcBef>
                <a:spcPts val="600"/>
              </a:spcBef>
              <a:buClr>
                <a:srgbClr val="7CB61F"/>
              </a:buClr>
              <a:buSzPct val="100000"/>
              <a:buFont typeface="Lucida Grande" charset="0"/>
              <a:buChar char="✓"/>
            </a:pP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Intelligent Cache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technology optimizes cache utilization flowing it from core to core</a:t>
            </a:r>
          </a:p>
          <a:p>
            <a:pPr marL="39688">
              <a:lnSpc>
                <a:spcPct val="100000"/>
              </a:lnSpc>
              <a:spcBef>
                <a:spcPts val="600"/>
              </a:spcBef>
              <a:buClr>
                <a:srgbClr val="7CB61F"/>
              </a:buClr>
              <a:buSzPct val="100000"/>
              <a:buFont typeface="Lucida Grande" charset="0"/>
              <a:buChar char="✓"/>
            </a:pP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Intelligent Energy Optimization 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maximizes performance when thermal conditions allow</a:t>
            </a:r>
          </a:p>
          <a:p>
            <a:pPr marL="39688">
              <a:lnSpc>
                <a:spcPct val="100000"/>
              </a:lnSpc>
              <a:spcBef>
                <a:spcPts val="600"/>
              </a:spcBef>
              <a:buClr>
                <a:srgbClr val="7CB61F"/>
              </a:buClr>
              <a:buSzPct val="100000"/>
              <a:buFont typeface="Lucida Grande" charset="0"/>
              <a:buChar char="✓"/>
            </a:pP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Active Memory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™</a:t>
            </a: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Expansion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provides more memory for SAP</a:t>
            </a:r>
          </a:p>
          <a:p>
            <a:pPr marL="39688">
              <a:lnSpc>
                <a:spcPct val="100000"/>
              </a:lnSpc>
              <a:spcBef>
                <a:spcPts val="600"/>
              </a:spcBef>
              <a:buClr>
                <a:srgbClr val="7CB61F"/>
              </a:buClr>
              <a:buSzPct val="100000"/>
              <a:buFont typeface="Lucida Grande" charset="0"/>
              <a:buChar char="✓"/>
            </a:pP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6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Solid State Drives</a:t>
            </a:r>
            <a:r>
              <a:rPr lang="en-US" sz="16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optimize high I/O access applications</a:t>
            </a:r>
          </a:p>
        </p:txBody>
      </p:sp>
      <p:sp>
        <p:nvSpPr>
          <p:cNvPr id="4" name="Rectangle 8"/>
          <p:cNvSpPr>
            <a:spLocks/>
          </p:cNvSpPr>
          <p:nvPr/>
        </p:nvSpPr>
        <p:spPr bwMode="auto">
          <a:xfrm>
            <a:off x="317500" y="5449887"/>
            <a:ext cx="7302500" cy="673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>
              <a:lnSpc>
                <a:spcPct val="100000"/>
              </a:lnSpc>
            </a:pPr>
            <a:r>
              <a:rPr lang="en-US">
                <a:solidFill>
                  <a:srgbClr val="00487B"/>
                </a:solidFill>
                <a:sym typeface="Arial" charset="0"/>
              </a:rPr>
              <a:t>Workload-Optimizing Features make POWER7 </a:t>
            </a:r>
            <a:br>
              <a:rPr lang="en-US">
                <a:solidFill>
                  <a:srgbClr val="00487B"/>
                </a:solidFill>
                <a:sym typeface="Arial" charset="0"/>
              </a:rPr>
            </a:br>
            <a:r>
              <a:rPr lang="en-US">
                <a:solidFill>
                  <a:srgbClr val="00487B"/>
                </a:solidFill>
                <a:sym typeface="Arial" charset="0"/>
              </a:rPr>
              <a:t>#1 in Transaction </a:t>
            </a:r>
            <a:r>
              <a:rPr lang="en-US" u="sng">
                <a:solidFill>
                  <a:srgbClr val="00487B"/>
                </a:solidFill>
                <a:sym typeface="Arial" charset="0"/>
              </a:rPr>
              <a:t>and</a:t>
            </a:r>
            <a:r>
              <a:rPr lang="en-US">
                <a:solidFill>
                  <a:srgbClr val="00487B"/>
                </a:solidFill>
                <a:sym typeface="Arial" charset="0"/>
              </a:rPr>
              <a:t> Throughput Computing</a:t>
            </a:r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174624" y="228600"/>
            <a:ext cx="8740775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</a:pPr>
            <a:r>
              <a:rPr lang="en-US" sz="2800" dirty="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Power is Workload Optimization</a:t>
            </a:r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9600" y="685800"/>
            <a:ext cx="1117600" cy="261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4463" y="4383087"/>
            <a:ext cx="1150937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4470400"/>
            <a:ext cx="21082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025900"/>
            <a:ext cx="3589338" cy="241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8"/>
          <p:cNvSpPr>
            <a:spLocks/>
          </p:cNvSpPr>
          <p:nvPr/>
        </p:nvSpPr>
        <p:spPr bwMode="auto">
          <a:xfrm>
            <a:off x="225425" y="228600"/>
            <a:ext cx="87884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</a:pPr>
            <a:r>
              <a:rPr lang="en-US" sz="2800">
                <a:solidFill>
                  <a:srgbClr val="74C134"/>
                </a:solidFill>
                <a:sym typeface="Arial" charset="0"/>
              </a:rPr>
              <a:t>Power is Virtualization </a:t>
            </a:r>
            <a:r>
              <a:rPr lang="en-US" sz="2800" u="sng">
                <a:solidFill>
                  <a:srgbClr val="74C134"/>
                </a:solidFill>
                <a:sym typeface="Arial" charset="0"/>
              </a:rPr>
              <a:t>without</a:t>
            </a:r>
            <a:r>
              <a:rPr lang="en-US" sz="2800">
                <a:solidFill>
                  <a:srgbClr val="74C134"/>
                </a:solidFill>
                <a:sym typeface="Arial" charset="0"/>
              </a:rPr>
              <a:t> Limits</a:t>
            </a:r>
          </a:p>
        </p:txBody>
      </p:sp>
      <p:pic>
        <p:nvPicPr>
          <p:cNvPr id="5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9013" y="698500"/>
            <a:ext cx="14224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/>
          </p:cNvSpPr>
          <p:nvPr/>
        </p:nvSpPr>
        <p:spPr bwMode="auto">
          <a:xfrm>
            <a:off x="241300" y="1308100"/>
            <a:ext cx="6794500" cy="309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-2421" bIns="0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40000"/>
              </a:spcBef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Performance without penalty - all benchmarks </a:t>
            </a:r>
            <a:b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</a:b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published in a virtualized environment</a:t>
            </a:r>
          </a:p>
          <a:p>
            <a:pPr>
              <a:lnSpc>
                <a:spcPct val="100000"/>
              </a:lnSpc>
              <a:spcBef>
                <a:spcPct val="40000"/>
              </a:spcBef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Consolidate</a:t>
            </a: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AIX &amp; i databases with Linux application </a:t>
            </a:r>
            <a:b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servers on one system or a system pool</a:t>
            </a:r>
          </a:p>
          <a:p>
            <a:pPr>
              <a:lnSpc>
                <a:spcPct val="100000"/>
              </a:lnSpc>
              <a:spcBef>
                <a:spcPct val="40000"/>
              </a:spcBef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Up to 32x the VM size &amp; 8x the memory</a:t>
            </a: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of VMware and D</a:t>
            </a: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ynamically add &amp; </a:t>
            </a:r>
            <a:r>
              <a:rPr lang="en-US" sz="1800" b="1" u="sng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remove</a:t>
            </a: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VM resources</a:t>
            </a: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unlike VMware</a:t>
            </a:r>
          </a:p>
          <a:p>
            <a:pPr>
              <a:lnSpc>
                <a:spcPct val="100000"/>
              </a:lnSpc>
              <a:spcBef>
                <a:spcPct val="40000"/>
              </a:spcBef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Live Partition Mobility</a:t>
            </a: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with VM’s of any size up to </a:t>
            </a:r>
            <a:b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entire system unlike VMware</a:t>
            </a:r>
          </a:p>
          <a:p>
            <a:pPr>
              <a:lnSpc>
                <a:spcPct val="100000"/>
              </a:lnSpc>
              <a:spcBef>
                <a:spcPct val="40000"/>
              </a:spcBef>
            </a:pPr>
            <a:r>
              <a:rPr lang="en-US" sz="18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Drive systems to over 90% utilization</a:t>
            </a: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 </a:t>
            </a:r>
            <a:b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</a:br>
            <a:r>
              <a:rPr lang="en-US" sz="18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for maximum ROI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6200" y="3919538"/>
            <a:ext cx="3683000" cy="2455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7"/>
          <p:cNvSpPr>
            <a:spLocks/>
          </p:cNvSpPr>
          <p:nvPr/>
        </p:nvSpPr>
        <p:spPr bwMode="auto">
          <a:xfrm>
            <a:off x="228600" y="1265238"/>
            <a:ext cx="63246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  <a:spcBef>
                <a:spcPts val="1150"/>
              </a:spcBef>
            </a:pPr>
            <a:r>
              <a:rPr lang="en-US" sz="17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PowerHA SystemMirror for AIX and i </a:t>
            </a:r>
            <a:r>
              <a:rPr lang="en-US" sz="17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provide active/standby datacenter and multi-site disk clustering solutions for resiliency</a:t>
            </a:r>
          </a:p>
          <a:p>
            <a:pPr marL="39688">
              <a:lnSpc>
                <a:spcPct val="100000"/>
              </a:lnSpc>
              <a:spcBef>
                <a:spcPts val="1150"/>
              </a:spcBef>
            </a:pPr>
            <a:r>
              <a:rPr lang="en-US" sz="17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PowerHA pureScale </a:t>
            </a:r>
            <a:r>
              <a:rPr lang="en-US" sz="17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provides active/active high performance data transfer, cluster coordination, and centralized locking and is built-into DB2 pureScale</a:t>
            </a:r>
          </a:p>
          <a:p>
            <a:pPr marL="39688">
              <a:lnSpc>
                <a:spcPct val="100000"/>
              </a:lnSpc>
              <a:spcBef>
                <a:spcPts val="1150"/>
              </a:spcBef>
            </a:pPr>
            <a:r>
              <a:rPr lang="en-US" sz="1700" b="1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PowerVM Live Partition Mobility </a:t>
            </a:r>
            <a:r>
              <a:rPr lang="en-US" sz="1700">
                <a:solidFill>
                  <a:schemeClr val="tx1"/>
                </a:solidFill>
                <a:ea typeface="Arial" charset="0"/>
                <a:cs typeface="Arial" charset="0"/>
                <a:sym typeface="Arial" charset="0"/>
              </a:rPr>
              <a:t>enables planned system downtime without application downtime</a:t>
            </a:r>
          </a:p>
        </p:txBody>
      </p:sp>
      <p:pic>
        <p:nvPicPr>
          <p:cNvPr id="4" name="Picture 8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" y="4525963"/>
            <a:ext cx="1460500" cy="180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9013" y="711200"/>
            <a:ext cx="14224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"/>
          <p:cNvSpPr>
            <a:spLocks/>
          </p:cNvSpPr>
          <p:nvPr/>
        </p:nvSpPr>
        <p:spPr bwMode="auto">
          <a:xfrm>
            <a:off x="228600" y="254000"/>
            <a:ext cx="87884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lnSpc>
                <a:spcPct val="100000"/>
              </a:lnSpc>
            </a:pPr>
            <a:r>
              <a:rPr lang="en-US" sz="2800" dirty="0">
                <a:solidFill>
                  <a:srgbClr val="FF7100"/>
                </a:solidFill>
                <a:sym typeface="Arial" charset="0"/>
              </a:rPr>
              <a:t>Power is Resiliency without Downtime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ISLink2010-PPT-cov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2657504"/>
            <a:ext cx="2819400" cy="420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2928934"/>
            <a:ext cx="7772400" cy="2252666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65738" y="1844675"/>
            <a:ext cx="3417887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7" tIns="45719" rIns="91437" bIns="45719"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50000"/>
              </a:spcBef>
              <a:buClr>
                <a:schemeClr val="folHlink"/>
              </a:buClr>
              <a:buSzPct val="260000"/>
              <a:buFont typeface="Wingdings" charset="2"/>
              <a:buNone/>
            </a:pPr>
            <a:r>
              <a:rPr lang="en-US" sz="1400" b="1">
                <a:latin typeface="Arial" charset="0"/>
                <a:ea typeface="Arial" charset="0"/>
                <a:cs typeface="Arial" charset="0"/>
              </a:rPr>
              <a:t>PowerVM Editions </a:t>
            </a:r>
            <a:r>
              <a:rPr lang="en-US" sz="1400">
                <a:latin typeface="Arial" charset="0"/>
                <a:ea typeface="Arial" charset="0"/>
                <a:cs typeface="Arial" charset="0"/>
              </a:rPr>
              <a:t>feature</a:t>
            </a:r>
          </a:p>
          <a:p>
            <a:pPr marL="228600" indent="-228600">
              <a:spcBef>
                <a:spcPct val="50000"/>
              </a:spcBef>
              <a:buClr>
                <a:schemeClr val="folHlink"/>
              </a:buClr>
              <a:buSzPct val="260000"/>
              <a:buFont typeface="Wingdings" charset="2"/>
              <a:buNone/>
            </a:pPr>
            <a:r>
              <a:rPr lang="en-US" sz="1400">
                <a:latin typeface="Arial" charset="0"/>
                <a:ea typeface="Arial" charset="0"/>
                <a:cs typeface="Arial" charset="0"/>
              </a:rPr>
              <a:t>   Micro-Partitioning™</a:t>
            </a:r>
          </a:p>
          <a:p>
            <a:pPr marL="228600" indent="-228600">
              <a:spcBef>
                <a:spcPct val="50000"/>
              </a:spcBef>
              <a:buClr>
                <a:schemeClr val="folHlink"/>
              </a:buClr>
              <a:buSzPct val="260000"/>
              <a:buFont typeface="Wingdings" charset="2"/>
              <a:buNone/>
            </a:pPr>
            <a:r>
              <a:rPr lang="en-US" sz="1400">
                <a:latin typeface="Arial" charset="0"/>
                <a:ea typeface="Arial" charset="0"/>
                <a:cs typeface="Arial" charset="0"/>
              </a:rPr>
              <a:t>   Virtual I/O Server</a:t>
            </a:r>
          </a:p>
          <a:p>
            <a:pPr marL="228600" indent="-228600">
              <a:spcBef>
                <a:spcPct val="50000"/>
              </a:spcBef>
              <a:buClr>
                <a:schemeClr val="folHlink"/>
              </a:buClr>
              <a:buSzPct val="260000"/>
              <a:buFont typeface="Wingdings" charset="2"/>
              <a:buNone/>
            </a:pPr>
            <a:r>
              <a:rPr lang="en-US" sz="1400">
                <a:latin typeface="Arial" charset="0"/>
                <a:ea typeface="Arial" charset="0"/>
                <a:cs typeface="Arial" charset="0"/>
              </a:rPr>
              <a:t>   Integrated Virtualization Manager</a:t>
            </a:r>
          </a:p>
          <a:p>
            <a:pPr marL="228600" indent="-228600">
              <a:spcBef>
                <a:spcPct val="50000"/>
              </a:spcBef>
              <a:buClr>
                <a:schemeClr val="folHlink"/>
              </a:buClr>
              <a:buSzPct val="260000"/>
              <a:buFont typeface="Wingdings" charset="2"/>
              <a:buNone/>
            </a:pPr>
            <a:r>
              <a:rPr lang="en-US" sz="1400">
                <a:latin typeface="Arial" charset="0"/>
                <a:ea typeface="Arial" charset="0"/>
                <a:cs typeface="Arial" charset="0"/>
              </a:rPr>
              <a:t>   Live Partition Mobility</a:t>
            </a:r>
          </a:p>
          <a:p>
            <a:pPr marL="228600" indent="-228600">
              <a:spcBef>
                <a:spcPct val="50000"/>
              </a:spcBef>
              <a:buClr>
                <a:schemeClr val="folHlink"/>
              </a:buClr>
              <a:buSzPct val="260000"/>
              <a:buFont typeface="Wingdings" charset="2"/>
              <a:buNone/>
            </a:pPr>
            <a:r>
              <a:rPr lang="en-US" sz="1400">
                <a:latin typeface="Arial" charset="0"/>
                <a:ea typeface="Arial" charset="0"/>
                <a:cs typeface="Arial" charset="0"/>
              </a:rPr>
              <a:t>   Lx86  </a:t>
            </a:r>
          </a:p>
        </p:txBody>
      </p:sp>
      <p:pic>
        <p:nvPicPr>
          <p:cNvPr id="7" name="Picture 6" descr="POWER6 Logo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419600"/>
            <a:ext cx="561975" cy="812800"/>
          </a:xfrm>
          <a:prstGeom prst="rect">
            <a:avLst/>
          </a:prstGeom>
          <a:noFill/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334000" y="5257800"/>
            <a:ext cx="2046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7" tIns="45719" rIns="91437" bIns="45719"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50000"/>
              </a:spcBef>
              <a:buClr>
                <a:schemeClr val="folHlink"/>
              </a:buClr>
              <a:buSzPct val="260000"/>
              <a:buFont typeface="Wingdings" charset="2"/>
              <a:buNone/>
            </a:pPr>
            <a:r>
              <a:rPr lang="en-US" sz="1400">
                <a:latin typeface="Arial" charset="0"/>
                <a:ea typeface="Arial" charset="0"/>
                <a:cs typeface="Arial" charset="0"/>
              </a:rPr>
              <a:t>Logical Partitioning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2209800"/>
            <a:ext cx="2001838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Object 10"/>
          <p:cNvGraphicFramePr>
            <a:graphicFrameLocks noChangeAspect="1"/>
          </p:cNvGraphicFramePr>
          <p:nvPr/>
        </p:nvGraphicFramePr>
        <p:xfrm>
          <a:off x="685800" y="2667000"/>
          <a:ext cx="838200" cy="838200"/>
        </p:xfrm>
        <a:graphic>
          <a:graphicData uri="http://schemas.openxmlformats.org/presentationml/2006/ole">
            <p:oleObj spid="_x0000_s47106" name="Photo Editor Photo" r:id="rId5" imgW="4114286" imgH="4114286" progId="">
              <p:embed/>
            </p:oleObj>
          </a:graphicData>
        </a:graphic>
      </p:graphicFrame>
      <p:graphicFrame>
        <p:nvGraphicFramePr>
          <p:cNvPr id="11" name="Object 12"/>
          <p:cNvGraphicFramePr>
            <a:graphicFrameLocks noChangeAspect="1"/>
          </p:cNvGraphicFramePr>
          <p:nvPr/>
        </p:nvGraphicFramePr>
        <p:xfrm>
          <a:off x="533400" y="3886200"/>
          <a:ext cx="838200" cy="838200"/>
        </p:xfrm>
        <a:graphic>
          <a:graphicData uri="http://schemas.openxmlformats.org/presentationml/2006/ole">
            <p:oleObj spid="_x0000_s47107" name="Photo Editor Photo" r:id="rId6" imgW="4114286" imgH="4114286" progId="">
              <p:embed/>
            </p:oleObj>
          </a:graphicData>
        </a:graphic>
      </p:graphicFrame>
      <p:graphicFrame>
        <p:nvGraphicFramePr>
          <p:cNvPr id="12" name="Object 13"/>
          <p:cNvGraphicFramePr>
            <a:graphicFrameLocks noChangeAspect="1"/>
          </p:cNvGraphicFramePr>
          <p:nvPr/>
        </p:nvGraphicFramePr>
        <p:xfrm>
          <a:off x="1524000" y="3352800"/>
          <a:ext cx="869950" cy="838200"/>
        </p:xfrm>
        <a:graphic>
          <a:graphicData uri="http://schemas.openxmlformats.org/presentationml/2006/ole">
            <p:oleObj spid="_x0000_s47108" name="Photo Editor Photo" r:id="rId7" imgW="4409524" imgH="4409524" progId="">
              <p:embed/>
            </p:oleObj>
          </a:graphicData>
        </a:graphic>
      </p:graphicFrame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152400" y="5638800"/>
            <a:ext cx="8763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PowerVM is the new umbrella branding term for Power™ Systems Virtualization (Logical Partitioning, Micro-Partitioning, POWER Hypervisor™, Virtual I/O Server, etc.)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65100" y="1219200"/>
            <a:ext cx="85979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Hardware and software that delivers industry-leading virtualization on IBM POWER processor-based servers for UNIX, </a:t>
            </a:r>
            <a:r>
              <a:rPr lang="en-US" sz="1400" b="1" i="1" dirty="0" err="1">
                <a:solidFill>
                  <a:srgbClr val="507800"/>
                </a:solidFill>
                <a:ea typeface="Arial" charset="0"/>
                <a:cs typeface="Arial" charset="0"/>
              </a:rPr>
              <a:t>i</a:t>
            </a: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 and Linux clients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687388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What is </a:t>
            </a:r>
            <a:r>
              <a:rPr lang="en-US" sz="2800" dirty="0" err="1"/>
              <a:t>PowerVM</a:t>
            </a:r>
            <a:r>
              <a:rPr lang="en-US" sz="2800" dirty="0"/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687388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/>
              <a:t>PowerVM</a:t>
            </a:r>
            <a:r>
              <a:rPr lang="en-US" sz="2800" dirty="0"/>
              <a:t> Technologies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2263" y="990600"/>
            <a:ext cx="691673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The leading virtualization platform for UNIX, </a:t>
            </a:r>
            <a:r>
              <a:rPr lang="en-US" sz="1400" b="1" i="1" dirty="0" err="1">
                <a:solidFill>
                  <a:srgbClr val="507800"/>
                </a:solidFill>
                <a:ea typeface="Arial" charset="0"/>
                <a:cs typeface="Arial" charset="0"/>
              </a:rPr>
              <a:t>i</a:t>
            </a: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 and Linux enables a more agile and responsive infrastructure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81000" y="1828800"/>
            <a:ext cx="46878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Hypervisor 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 for multiple operating environments</a:t>
            </a: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Dynamic Logical Partitioning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Micro-partitioning, resource movement</a:t>
            </a: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Shared Processor Pools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Cap processor resources for a group of partitions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endParaRPr kumimoji="0" lang="en-US" sz="9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Virtual I/O Server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Virtualizes resources for client partitions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Integrated Virtualization Manager 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Simplifies partition management for entry systems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endParaRPr kumimoji="0" lang="en-US" sz="9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Lx86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Supports x86 Linux applications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Live Partition Mobility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 running AIX and Linux partitions</a:t>
            </a: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Char char="Ø"/>
              <a:tabLst/>
              <a:defRPr/>
            </a:pPr>
            <a:r>
              <a: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System Planning Tool</a:t>
            </a:r>
          </a:p>
          <a:p>
            <a:pPr marL="342900" marR="0" lvl="1" indent="0" algn="l" defTabSz="914400" rtl="0" eaLnBrk="1" fontAlgn="base" latinLnBrk="0" hangingPunct="1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507800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Simplifies the planning for and installation of Power servers with PowerVM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029200" y="3657600"/>
            <a:ext cx="3810000" cy="3810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Hypervisor 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029200" y="2743200"/>
            <a:ext cx="990600" cy="9144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VIOS</a:t>
            </a:r>
          </a:p>
        </p:txBody>
      </p:sp>
      <p:pic>
        <p:nvPicPr>
          <p:cNvPr id="11" name="Picture 10" descr="Linux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825750"/>
            <a:ext cx="842962" cy="814388"/>
          </a:xfrm>
          <a:prstGeom prst="rect">
            <a:avLst/>
          </a:prstGeom>
          <a:noFill/>
        </p:spPr>
      </p:pic>
      <p:pic>
        <p:nvPicPr>
          <p:cNvPr id="12" name="Picture 11" descr="AIX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2825750"/>
            <a:ext cx="842963" cy="814388"/>
          </a:xfrm>
          <a:prstGeom prst="rect">
            <a:avLst/>
          </a:prstGeom>
          <a:noFill/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989763" y="2819400"/>
          <a:ext cx="869950" cy="838200"/>
        </p:xfrm>
        <a:graphic>
          <a:graphicData uri="http://schemas.openxmlformats.org/presentationml/2006/ole">
            <p:oleObj spid="_x0000_s48130" name="Photo Editor Photo" r:id="rId5" imgW="4409524" imgH="4409524" progId="">
              <p:embed/>
            </p:oleObj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019800" y="2743200"/>
            <a:ext cx="914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934200" y="2743200"/>
            <a:ext cx="9144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848600" y="2743200"/>
            <a:ext cx="990600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en-US" sz="140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5715000"/>
            <a:ext cx="695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5800" y="5562600"/>
            <a:ext cx="6937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05200" y="2057400"/>
            <a:ext cx="56388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7" tIns="45719" rIns="91437" bIns="45719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507800"/>
              </a:buClr>
              <a:buFont typeface="Wingdings" charset="2"/>
              <a:buChar char="§"/>
            </a:pPr>
            <a:endParaRPr lang="en-US" sz="140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507800"/>
              </a:buClr>
              <a:buFont typeface="Wingdings" charset="2"/>
              <a:buChar char="§"/>
            </a:pPr>
            <a:endParaRPr lang="en-US" sz="140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507800"/>
              </a:buClr>
              <a:buFont typeface="Wingdings" charset="2"/>
              <a:buChar char="§"/>
            </a:pPr>
            <a:endParaRPr lang="en-US" sz="140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507800"/>
              </a:buClr>
              <a:buFont typeface="Wingdings" charset="2"/>
              <a:buChar char="§"/>
            </a:pPr>
            <a:endParaRPr lang="en-US" sz="140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507800"/>
              </a:buClr>
              <a:buFont typeface="Wingdings" charset="2"/>
              <a:buChar char="§"/>
            </a:pPr>
            <a:endParaRPr lang="en-US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8463" y="1390650"/>
            <a:ext cx="6916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Supports multiple operating systems on a single server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400800" y="3657600"/>
            <a:ext cx="2438400" cy="3810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Hypervisor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400800" y="2895600"/>
            <a:ext cx="762000" cy="762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239000" y="2895600"/>
            <a:ext cx="762000" cy="762000"/>
          </a:xfrm>
          <a:prstGeom prst="rect">
            <a:avLst/>
          </a:prstGeom>
          <a:solidFill>
            <a:srgbClr val="5078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AIX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8077200" y="2895600"/>
            <a:ext cx="762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Linux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81000" y="1905000"/>
            <a:ext cx="5791200" cy="379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Reduces Costs</a:t>
            </a:r>
          </a:p>
          <a:p>
            <a:pPr marL="625475" lvl="1" indent="-168275">
              <a:spcBef>
                <a:spcPct val="75000"/>
              </a:spcBef>
              <a:buSzPct val="120000"/>
              <a:buFont typeface="Wingdings" charset="2"/>
              <a:buChar char="§"/>
            </a:pPr>
            <a:r>
              <a:rPr lang="en-US" sz="1200" i="1">
                <a:ea typeface="Arial" charset="0"/>
                <a:cs typeface="Arial" charset="0"/>
              </a:rPr>
              <a:t>Supports AIX, i and Linux operating system partitions on one server</a:t>
            </a:r>
          </a:p>
          <a:p>
            <a:pPr marL="625475" lvl="1" indent="-168275">
              <a:spcBef>
                <a:spcPct val="75000"/>
              </a:spcBef>
              <a:buSzPct val="120000"/>
              <a:buFont typeface="Wingdings" charset="2"/>
              <a:buChar char="§"/>
            </a:pPr>
            <a:r>
              <a:rPr lang="en-US" sz="1200" i="1">
                <a:ea typeface="Arial" charset="0"/>
                <a:cs typeface="Arial" charset="0"/>
              </a:rPr>
              <a:t>Micro-Partitioning supports up to 10 partitions per processor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Increases Flexibility</a:t>
            </a:r>
          </a:p>
          <a:p>
            <a:pPr marL="625475" lvl="1" indent="-168275">
              <a:spcBef>
                <a:spcPct val="75000"/>
              </a:spcBef>
              <a:buSzPct val="120000"/>
              <a:buFont typeface="Wingdings" charset="2"/>
              <a:buChar char="§"/>
            </a:pPr>
            <a:r>
              <a:rPr lang="en-US" sz="1200" i="1">
                <a:ea typeface="Arial" charset="0"/>
                <a:cs typeface="Arial" charset="0"/>
              </a:rPr>
              <a:t>Partitions can have capped or uncapped processor resources</a:t>
            </a:r>
          </a:p>
          <a:p>
            <a:pPr marL="625475" lvl="1" indent="-168275">
              <a:spcBef>
                <a:spcPct val="75000"/>
              </a:spcBef>
              <a:buSzPct val="120000"/>
              <a:buFont typeface="Wingdings" charset="2"/>
              <a:buChar char="§"/>
            </a:pPr>
            <a:r>
              <a:rPr lang="en-US" sz="1200" i="1">
                <a:ea typeface="Arial" charset="0"/>
                <a:cs typeface="Arial" charset="0"/>
              </a:rPr>
              <a:t>Processor resources can automatically move between partitions</a:t>
            </a:r>
          </a:p>
          <a:p>
            <a:pPr marL="625475" lvl="1" indent="-168275">
              <a:spcBef>
                <a:spcPct val="75000"/>
              </a:spcBef>
              <a:buSzPct val="120000"/>
              <a:buFont typeface="Wingdings" charset="2"/>
              <a:buChar char="§"/>
            </a:pPr>
            <a:r>
              <a:rPr lang="en-US" sz="1200" i="1">
                <a:ea typeface="Arial" charset="0"/>
                <a:cs typeface="Arial" charset="0"/>
              </a:rPr>
              <a:t>Shared processor pools enables capping of a group of partitions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Included with all PowerVM Editions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</a:p>
          <a:p>
            <a:pPr marL="625475" lvl="1" indent="-168275">
              <a:spcBef>
                <a:spcPct val="75000"/>
              </a:spcBef>
              <a:buSzPct val="120000"/>
              <a:buFont typeface="Wingdings" charset="2"/>
              <a:buChar char="§"/>
            </a:pPr>
            <a:r>
              <a:rPr lang="en-US" sz="1200" i="1">
                <a:ea typeface="Arial" charset="0"/>
                <a:cs typeface="Arial" charset="0"/>
              </a:rPr>
              <a:t>Supports AIX, i and Linux partitions</a:t>
            </a:r>
          </a:p>
          <a:p>
            <a:pPr marL="625475" lvl="1" indent="-168275">
              <a:spcBef>
                <a:spcPct val="75000"/>
              </a:spcBef>
              <a:buSzPct val="120000"/>
              <a:buFont typeface="Wingdings" charset="2"/>
              <a:buChar char="§"/>
            </a:pPr>
            <a:r>
              <a:rPr lang="en-US" sz="1200" i="1">
                <a:ea typeface="Arial" charset="0"/>
                <a:cs typeface="Arial" charset="0"/>
              </a:rPr>
              <a:t>Managed by Hardware Management Console or Integrated Virtualization Manager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199" cy="687387"/>
          </a:xfrm>
        </p:spPr>
        <p:txBody>
          <a:bodyPr>
            <a:normAutofit/>
          </a:bodyPr>
          <a:lstStyle/>
          <a:p>
            <a:r>
              <a:rPr lang="en-US" sz="2800" dirty="0" err="1"/>
              <a:t>PowerVM</a:t>
            </a:r>
            <a:r>
              <a:rPr lang="en-US" sz="2800" dirty="0"/>
              <a:t> Dynamic Logical Partitioning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7013"/>
            <a:ext cx="8839199" cy="687387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/>
              <a:t>PowerVM</a:t>
            </a:r>
            <a:r>
              <a:rPr lang="en-US" sz="2800" dirty="0"/>
              <a:t> Virtual I/O Server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8463" y="1390650"/>
            <a:ext cx="6916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i="1">
                <a:solidFill>
                  <a:srgbClr val="507800"/>
                </a:solidFill>
                <a:ea typeface="Arial" charset="0"/>
                <a:cs typeface="Arial" charset="0"/>
              </a:rPr>
              <a:t>Virtualizes resources for client partitions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410200" y="3733800"/>
            <a:ext cx="228600" cy="15240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5410200" y="3962400"/>
            <a:ext cx="304800" cy="3048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562600" y="4114800"/>
            <a:ext cx="304800" cy="3048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715000" y="4267200"/>
            <a:ext cx="304800" cy="3048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5562600"/>
            <a:ext cx="695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57175" y="1981200"/>
            <a:ext cx="3933825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Reduces Costs</a:t>
            </a:r>
            <a:r>
              <a:rPr lang="en-US" sz="1600" b="1" i="1" dirty="0">
                <a:solidFill>
                  <a:schemeClr val="folHlink"/>
                </a:solidFill>
                <a:ea typeface="Arial" charset="0"/>
                <a:cs typeface="Arial" charset="0"/>
              </a:rPr>
              <a:t>  </a:t>
            </a:r>
            <a:br>
              <a:rPr lang="en-US" sz="1600" b="1" i="1" dirty="0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 dirty="0">
                <a:ea typeface="Arial" charset="0"/>
                <a:cs typeface="Arial" charset="0"/>
              </a:rPr>
              <a:t>Share physical SCSI and Ethernet resources between partitions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Increases Flexibility</a:t>
            </a:r>
            <a:r>
              <a:rPr lang="en-US" sz="1600" b="1" i="1" dirty="0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  <a:br>
              <a:rPr lang="en-US" sz="1600" b="1" i="1" dirty="0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 dirty="0">
                <a:ea typeface="Arial" charset="0"/>
                <a:cs typeface="Arial" charset="0"/>
              </a:rPr>
              <a:t>Create partitions on the fly with no requirement for additional hardware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Included with all </a:t>
            </a:r>
            <a:r>
              <a:rPr lang="en-US" sz="1600" b="1" i="1" dirty="0" err="1">
                <a:solidFill>
                  <a:srgbClr val="507800"/>
                </a:solidFill>
                <a:ea typeface="Arial" charset="0"/>
                <a:cs typeface="Arial" charset="0"/>
              </a:rPr>
              <a:t>PowerVM</a:t>
            </a:r>
            <a:r>
              <a:rPr lang="en-US" sz="1600" b="1" i="1" dirty="0">
                <a:solidFill>
                  <a:srgbClr val="507800"/>
                </a:solidFill>
                <a:ea typeface="Arial" charset="0"/>
                <a:cs typeface="Arial" charset="0"/>
              </a:rPr>
              <a:t> Editions</a:t>
            </a:r>
            <a:r>
              <a:rPr lang="en-US" sz="1600" b="1" i="1" dirty="0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  <a:br>
              <a:rPr lang="en-US" sz="1600" b="1" i="1" dirty="0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 dirty="0">
                <a:ea typeface="Arial" charset="0"/>
                <a:cs typeface="Arial" charset="0"/>
              </a:rPr>
              <a:t>Supports AIX, </a:t>
            </a:r>
            <a:r>
              <a:rPr lang="en-US" sz="1200" i="1" dirty="0" err="1">
                <a:ea typeface="Arial" charset="0"/>
                <a:cs typeface="Arial" charset="0"/>
              </a:rPr>
              <a:t>i</a:t>
            </a:r>
            <a:r>
              <a:rPr lang="en-US" sz="1200" i="1" dirty="0">
                <a:ea typeface="Arial" charset="0"/>
                <a:cs typeface="Arial" charset="0"/>
              </a:rPr>
              <a:t> 6.1 and Linux partitions</a:t>
            </a:r>
            <a:endParaRPr lang="en-US" sz="1600" i="1" dirty="0">
              <a:ea typeface="Arial" charset="0"/>
              <a:cs typeface="Arial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257800" y="3276600"/>
            <a:ext cx="3505200" cy="3810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Power Hypervisor 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5257800" y="2514600"/>
            <a:ext cx="990600" cy="762000"/>
          </a:xfrm>
          <a:prstGeom prst="rect">
            <a:avLst/>
          </a:prstGeom>
          <a:solidFill>
            <a:srgbClr val="7DBA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VIOS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324600" y="2514600"/>
            <a:ext cx="762000" cy="762000"/>
          </a:xfrm>
          <a:prstGeom prst="rect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</a:t>
            </a: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7162800" y="2514600"/>
            <a:ext cx="762000" cy="762000"/>
          </a:xfrm>
          <a:prstGeom prst="rect">
            <a:avLst/>
          </a:prstGeom>
          <a:solidFill>
            <a:srgbClr val="5078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AIX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8001000" y="2514600"/>
            <a:ext cx="762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Linux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199" cy="687387"/>
          </a:xfrm>
        </p:spPr>
        <p:txBody>
          <a:bodyPr>
            <a:normAutofit/>
          </a:bodyPr>
          <a:lstStyle/>
          <a:p>
            <a:pPr algn="l"/>
            <a:r>
              <a:rPr lang="en-US" sz="2800" dirty="0" err="1"/>
              <a:t>PowerVM</a:t>
            </a:r>
            <a:r>
              <a:rPr lang="en-US" sz="2800" dirty="0"/>
              <a:t> Integrated Virtualization Manager</a:t>
            </a:r>
          </a:p>
        </p:txBody>
      </p:sp>
      <p:pic>
        <p:nvPicPr>
          <p:cNvPr id="3" name="Picture 4" descr="full_ivm_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8050" y="2201863"/>
            <a:ext cx="4108450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2212194" algn="ctr" rotWithShape="0">
              <a:srgbClr val="39549F">
                <a:alpha val="74998"/>
              </a:srgbClr>
            </a:outerShdw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33400" y="1328738"/>
            <a:ext cx="6916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400" b="1" i="1">
                <a:solidFill>
                  <a:srgbClr val="507800"/>
                </a:solidFill>
                <a:ea typeface="Arial" charset="0"/>
                <a:cs typeface="Arial" charset="0"/>
              </a:rPr>
              <a:t>A virtualization solution for small and mid-size companies  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5562600"/>
            <a:ext cx="6953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04800" y="2133600"/>
            <a:ext cx="40386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Simplifies Management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  <a:b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Brower-based tool for creating and managing partitions</a:t>
            </a:r>
            <a:endParaRPr lang="en-US" sz="1600" b="1" i="1">
              <a:solidFill>
                <a:srgbClr val="507800"/>
              </a:solidFill>
              <a:ea typeface="Arial" charset="0"/>
              <a:cs typeface="Arial" charset="0"/>
            </a:endParaRP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Reduces Costs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 </a:t>
            </a:r>
            <a:b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Eliminates the need to purchase a dedicated hardware console</a:t>
            </a:r>
          </a:p>
          <a:p>
            <a:pPr marL="228600" indent="-228600">
              <a:spcBef>
                <a:spcPct val="75000"/>
              </a:spcBef>
              <a:buSzPct val="120000"/>
              <a:buFont typeface="Wingdings" charset="2"/>
              <a:buChar char="ü"/>
            </a:pPr>
            <a:r>
              <a:rPr lang="en-US" sz="1600" b="1" i="1">
                <a:solidFill>
                  <a:srgbClr val="507800"/>
                </a:solidFill>
                <a:ea typeface="Arial" charset="0"/>
                <a:cs typeface="Arial" charset="0"/>
              </a:rPr>
              <a:t>Included with all PowerVM Editions</a:t>
            </a:r>
            <a: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  <a:t> </a:t>
            </a:r>
            <a:br>
              <a:rPr lang="en-US" sz="1600" b="1" i="1">
                <a:solidFill>
                  <a:schemeClr val="folHlink"/>
                </a:solidFill>
                <a:ea typeface="Arial" charset="0"/>
                <a:cs typeface="Arial" charset="0"/>
              </a:rPr>
            </a:br>
            <a:r>
              <a:rPr lang="en-US" sz="1200" i="1">
                <a:ea typeface="Arial" charset="0"/>
                <a:cs typeface="Arial" charset="0"/>
              </a:rPr>
              <a:t>Runs in the Virtual I/O Server partition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3202</Words>
  <Application>Microsoft Macintosh PowerPoint</Application>
  <PresentationFormat>On-screen Show (4:3)</PresentationFormat>
  <Paragraphs>691</Paragraphs>
  <Slides>43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Office Theme</vt:lpstr>
      <vt:lpstr>Custom Design</vt:lpstr>
      <vt:lpstr>1_Custom Design</vt:lpstr>
      <vt:lpstr>Photo Editor Photo</vt:lpstr>
      <vt:lpstr>Drawing</vt:lpstr>
      <vt:lpstr>Chart</vt:lpstr>
      <vt:lpstr>UNIX virtualization:  Experience the POWER</vt:lpstr>
      <vt:lpstr>Agenda</vt:lpstr>
      <vt:lpstr>Agenda</vt:lpstr>
      <vt:lpstr>IBM’s History of Virtualization Leadership</vt:lpstr>
      <vt:lpstr>What is PowerVM? </vt:lpstr>
      <vt:lpstr>PowerVM Technologies</vt:lpstr>
      <vt:lpstr>PowerVM Dynamic Logical Partitioning</vt:lpstr>
      <vt:lpstr>PowerVM Virtual I/O Server</vt:lpstr>
      <vt:lpstr>PowerVM Integrated Virtualization Manager</vt:lpstr>
      <vt:lpstr>PowerVM Lx86</vt:lpstr>
      <vt:lpstr>PowerVM Live Partition Mobility</vt:lpstr>
      <vt:lpstr>Mobility on Power Systems</vt:lpstr>
      <vt:lpstr>NPIV</vt:lpstr>
      <vt:lpstr>Slide 14</vt:lpstr>
      <vt:lpstr>VIOS Virtual Tape Support</vt:lpstr>
      <vt:lpstr>PowerVM Active Memory™ Sharing</vt:lpstr>
      <vt:lpstr>PowerVM Editions</vt:lpstr>
      <vt:lpstr>Agenda</vt:lpstr>
      <vt:lpstr>Slide 19</vt:lpstr>
      <vt:lpstr>Technology Leadership</vt:lpstr>
      <vt:lpstr>Processor Technology Roadmap</vt:lpstr>
      <vt:lpstr>Power Systems – February 2010</vt:lpstr>
      <vt:lpstr>Slide 23</vt:lpstr>
      <vt:lpstr>IBM Power 750 Express</vt:lpstr>
      <vt:lpstr>Slide 25</vt:lpstr>
      <vt:lpstr>Slide 26</vt:lpstr>
      <vt:lpstr>More SAP performance than any 8-socket system in the industry</vt:lpstr>
      <vt:lpstr>Power 750 Express system performance</vt:lpstr>
      <vt:lpstr>Power 750 performance per watt</vt:lpstr>
      <vt:lpstr>IBM Power 755</vt:lpstr>
      <vt:lpstr>Slide 31</vt:lpstr>
      <vt:lpstr>Slide 32</vt:lpstr>
      <vt:lpstr>Power 770</vt:lpstr>
      <vt:lpstr>Power 780</vt:lpstr>
      <vt:lpstr>What is TurboCore?   </vt:lpstr>
      <vt:lpstr>Slide 36</vt:lpstr>
      <vt:lpstr>Slide 37</vt:lpstr>
      <vt:lpstr>POWER7 High-End Server Statement of Direction</vt:lpstr>
      <vt:lpstr>Slide 39</vt:lpstr>
      <vt:lpstr>Slide 40</vt:lpstr>
      <vt:lpstr>Slide 41</vt:lpstr>
      <vt:lpstr>Slide 42</vt:lpstr>
      <vt:lpstr>Questions?  Thank you 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crochign</dc:creator>
  <cp:lastModifiedBy>Bart Van de Putte</cp:lastModifiedBy>
  <cp:revision>80</cp:revision>
  <dcterms:created xsi:type="dcterms:W3CDTF">2010-02-09T13:18:44Z</dcterms:created>
  <dcterms:modified xsi:type="dcterms:W3CDTF">2010-02-09T14:25:23Z</dcterms:modified>
</cp:coreProperties>
</file>