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5" r:id="rId7"/>
    <p:sldId id="266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52" d="100"/>
          <a:sy n="52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contino@iriscorporate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Secured and Trusted Information Sphere in Different 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752600"/>
          </a:xfrm>
        </p:spPr>
        <p:txBody>
          <a:bodyPr/>
          <a:lstStyle/>
          <a:p>
            <a:r>
              <a:rPr lang="en-US" dirty="0" smtClean="0"/>
              <a:t>Giuseppe Contino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 : Infrastructure &amp; architecture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1285860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Define the network topology based on the requirement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Do we have to create separate network for very critical information 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Do we need partner access to information that require specific extranet security configuration, software and hardware 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…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Define the storage strategy based on the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Do I need a physically encrypted storage 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Do I need a secured addressable storage (such as IBM DR550 or </a:t>
            </a:r>
            <a:r>
              <a:rPr lang="en-US" dirty="0" err="1" smtClean="0"/>
              <a:t>Centera</a:t>
            </a:r>
            <a:r>
              <a:rPr lang="en-US" dirty="0" smtClean="0"/>
              <a:t>) 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you cannot browse the content, you need to know the ID to get the content, it ensure that there’s no access outside the application which created the content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Information Security needs a strong expertise in complex ICT</a:t>
            </a:r>
          </a:p>
          <a:p>
            <a:r>
              <a:rPr lang="en-US" dirty="0" smtClean="0"/>
              <a:t>Infrastructure.</a:t>
            </a:r>
            <a:endParaRPr lang="en-US" dirty="0"/>
          </a:p>
        </p:txBody>
      </p:sp>
      <p:pic>
        <p:nvPicPr>
          <p:cNvPr id="51204" name="Picture 4" descr="http://delamagente.files.wordpress.com/2009/08/network_secu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14884"/>
            <a:ext cx="2143108" cy="160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 : Content &amp; Container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 descr="http://ials.sas.ac.uk/library/iservice/images/docum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72074"/>
            <a:ext cx="2071672" cy="1611300"/>
          </a:xfrm>
          <a:prstGeom prst="rect">
            <a:avLst/>
          </a:prstGeom>
          <a:noFill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1285860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Configure your repository to have a clear distinction for critical type of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Users should not define themselves if it’s critical or not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Automate security definition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Users should have limited options defining security on critical information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Automate process that enforce compliance and risk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Track and enforce trust by getting sure an information is correctly approved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needed, define separate container for very critical information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Define audit trail based on the requirement per type of information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 : Rules &amp; Process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28596" y="12858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1285860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Information are critical because, in many case, they are key in some process or decisions and they are subjects to specific rules: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Example: </a:t>
            </a:r>
            <a:r>
              <a:rPr lang="en-US" dirty="0" smtClean="0"/>
              <a:t>A customer contract is critical because it’s the reference if any problem or legal issues come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Define rules that protect critical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Example: </a:t>
            </a:r>
            <a:r>
              <a:rPr lang="en-US" dirty="0" smtClean="0"/>
              <a:t>A contract could not be changed after it has been signed by the customer -&gt; this rule impact the security after a certain point of the document lifecycle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Define process that enforce critical information trust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Example: </a:t>
            </a:r>
            <a:r>
              <a:rPr lang="en-US" dirty="0" smtClean="0"/>
              <a:t>A contract must be approved before being sent</a:t>
            </a:r>
          </a:p>
          <a:p>
            <a:pPr lvl="1"/>
            <a:r>
              <a:rPr lang="en-US" dirty="0" smtClean="0"/>
              <a:t>-&gt; this is a content based processed automated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Define rules that restrict operation on critical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u="sng" dirty="0" smtClean="0"/>
              <a:t>Example:</a:t>
            </a:r>
            <a:r>
              <a:rPr lang="en-US" dirty="0" smtClean="0"/>
              <a:t> this medical report could not be printed or sent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This could be achieved combining ECM and DRM platform</a:t>
            </a:r>
          </a:p>
          <a:p>
            <a:endParaRPr lang="en-US" dirty="0" smtClean="0"/>
          </a:p>
        </p:txBody>
      </p:sp>
      <p:pic>
        <p:nvPicPr>
          <p:cNvPr id="53250" name="Picture 2" descr="http://www.indierockforum.com/images/re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429132"/>
            <a:ext cx="2071702" cy="1890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Review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security and trust requires:</a:t>
            </a:r>
          </a:p>
          <a:p>
            <a:pPr lvl="1"/>
            <a:r>
              <a:rPr lang="en-US" dirty="0" smtClean="0"/>
              <a:t>Network security</a:t>
            </a:r>
          </a:p>
          <a:p>
            <a:pPr lvl="1"/>
            <a:r>
              <a:rPr lang="en-US" dirty="0" smtClean="0"/>
              <a:t>Storage architecture</a:t>
            </a:r>
          </a:p>
          <a:p>
            <a:pPr lvl="1"/>
            <a:r>
              <a:rPr lang="en-US" dirty="0" smtClean="0"/>
              <a:t>Certificate based authentication</a:t>
            </a:r>
          </a:p>
          <a:p>
            <a:pPr lvl="1"/>
            <a:r>
              <a:rPr lang="en-US" dirty="0" smtClean="0"/>
              <a:t>Right Management</a:t>
            </a:r>
          </a:p>
          <a:p>
            <a:pPr lvl="1"/>
            <a:r>
              <a:rPr lang="en-US" dirty="0" smtClean="0"/>
              <a:t>Content Management</a:t>
            </a:r>
          </a:p>
          <a:p>
            <a:pPr lvl="1"/>
            <a:r>
              <a:rPr lang="en-US" dirty="0" smtClean="0"/>
              <a:t>Process Management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 global approach to achieve pragmatically requirements and address all issues </a:t>
            </a:r>
          </a:p>
        </p:txBody>
      </p:sp>
      <p:pic>
        <p:nvPicPr>
          <p:cNvPr id="55298" name="Picture 2" descr="http://images.apple.com/fr/aoc/images/overview_tab_security1_20080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1336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1752600"/>
          </a:xfrm>
        </p:spPr>
        <p:txBody>
          <a:bodyPr/>
          <a:lstStyle/>
          <a:p>
            <a:r>
              <a:rPr lang="en-US" dirty="0" smtClean="0"/>
              <a:t>Q&amp;A</a:t>
            </a:r>
          </a:p>
          <a:p>
            <a:r>
              <a:rPr lang="en-US" dirty="0" smtClean="0">
                <a:hlinkClick r:id="rId3"/>
              </a:rPr>
              <a:t>Giuseppe.contino@iriscorporate.com</a:t>
            </a:r>
            <a:endParaRPr lang="en-US" dirty="0" smtClean="0"/>
          </a:p>
          <a:p>
            <a:r>
              <a:rPr lang="en-US" dirty="0" smtClean="0"/>
              <a:t>+352 691 497 535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has dramatically changed the way we think about security and trust information</a:t>
            </a:r>
          </a:p>
          <a:p>
            <a:r>
              <a:rPr lang="en-US" dirty="0" smtClean="0"/>
              <a:t>Electronic information is not seen as trusted as paper information</a:t>
            </a:r>
          </a:p>
          <a:p>
            <a:r>
              <a:rPr lang="en-US" dirty="0" smtClean="0"/>
              <a:t>Electronic information is not seen as secured as paper information</a:t>
            </a:r>
          </a:p>
          <a:p>
            <a:pPr>
              <a:buNone/>
            </a:pPr>
            <a:r>
              <a:rPr lang="en-US" dirty="0" smtClean="0"/>
              <a:t>…but why ? And what’s the </a:t>
            </a:r>
          </a:p>
          <a:p>
            <a:pPr>
              <a:buNone/>
            </a:pPr>
            <a:r>
              <a:rPr lang="en-US" dirty="0" smtClean="0"/>
              <a:t>operational reality ? What are</a:t>
            </a:r>
          </a:p>
          <a:p>
            <a:pPr>
              <a:buNone/>
            </a:pPr>
            <a:r>
              <a:rPr lang="en-US" dirty="0" smtClean="0"/>
              <a:t>the options ?</a:t>
            </a:r>
          </a:p>
          <a:p>
            <a:endParaRPr lang="en-US" dirty="0"/>
          </a:p>
        </p:txBody>
      </p:sp>
      <p:pic>
        <p:nvPicPr>
          <p:cNvPr id="5122" name="Picture 2" descr="http://www.hometips.com/catimages/011810_home_secu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619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 from the real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HR: </a:t>
            </a:r>
            <a:r>
              <a:rPr lang="en-US" dirty="0" smtClean="0"/>
              <a:t>I prefer to store the HR Files in a secured and locked physical cabinet because I don’t know who can really access my electronic files</a:t>
            </a:r>
          </a:p>
          <a:p>
            <a:r>
              <a:rPr lang="en-US" u="sng" dirty="0" smtClean="0"/>
              <a:t>Sales: </a:t>
            </a:r>
            <a:r>
              <a:rPr lang="en-US" dirty="0" smtClean="0"/>
              <a:t>I need the physical copy of the proposal sent to the customer because I cannot trust the electronic one (I don’t know if it’s the version sent to the customer) and I need to solve a problem…</a:t>
            </a:r>
          </a:p>
          <a:p>
            <a:r>
              <a:rPr lang="en-US" u="sng" dirty="0" smtClean="0"/>
              <a:t>Banking: </a:t>
            </a:r>
            <a:r>
              <a:rPr lang="en-US" dirty="0" smtClean="0"/>
              <a:t>Classic email or internet communication is not sufficient to exchange trusted information, we have to be sure about the sender identity…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 you trust an electronic information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 know </a:t>
            </a:r>
            <a:r>
              <a:rPr lang="en-US" b="1" dirty="0" smtClean="0"/>
              <a:t>the author</a:t>
            </a:r>
          </a:p>
          <a:p>
            <a:r>
              <a:rPr lang="en-US" dirty="0" smtClean="0"/>
              <a:t>I know </a:t>
            </a:r>
            <a:r>
              <a:rPr lang="en-US" b="1" dirty="0" smtClean="0"/>
              <a:t>the final approver</a:t>
            </a:r>
          </a:p>
          <a:p>
            <a:r>
              <a:rPr lang="en-US" dirty="0" smtClean="0"/>
              <a:t>I can </a:t>
            </a:r>
            <a:r>
              <a:rPr lang="en-US" b="1" dirty="0" smtClean="0"/>
              <a:t>verify the validity</a:t>
            </a:r>
          </a:p>
          <a:p>
            <a:r>
              <a:rPr lang="en-US" dirty="0" smtClean="0"/>
              <a:t>I’m able to </a:t>
            </a:r>
            <a:r>
              <a:rPr lang="en-US" b="1" dirty="0" smtClean="0"/>
              <a:t>make a cross-check</a:t>
            </a:r>
          </a:p>
          <a:p>
            <a:r>
              <a:rPr lang="en-US" b="1" dirty="0" smtClean="0"/>
              <a:t>I’m sure that’s the latest version approved</a:t>
            </a:r>
          </a:p>
          <a:p>
            <a:r>
              <a:rPr lang="en-US" b="1" dirty="0" smtClean="0"/>
              <a:t>I made myself the information</a:t>
            </a:r>
          </a:p>
          <a:p>
            <a:pPr>
              <a:buNone/>
            </a:pPr>
            <a:r>
              <a:rPr lang="en-US" b="1" dirty="0" smtClean="0"/>
              <a:t>…and I’m sure no one changed it…</a:t>
            </a:r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</p:txBody>
      </p:sp>
      <p:pic>
        <p:nvPicPr>
          <p:cNvPr id="44034" name="Picture 2" descr="http://static.pcinpact.com/images/bd/news/53209-approved-approuve-label-etiquette-confi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714884"/>
            <a:ext cx="2612046" cy="173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you consider an electronic information is secured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</a:t>
            </a:r>
            <a:r>
              <a:rPr lang="en-US" b="1" dirty="0" smtClean="0"/>
              <a:t>decide who can access</a:t>
            </a:r>
            <a:r>
              <a:rPr lang="en-US" dirty="0" smtClean="0"/>
              <a:t> and be sure that’s </a:t>
            </a:r>
            <a:r>
              <a:rPr lang="en-US" b="1" dirty="0" smtClean="0"/>
              <a:t>enforced</a:t>
            </a:r>
          </a:p>
          <a:p>
            <a:r>
              <a:rPr lang="en-US" dirty="0" smtClean="0"/>
              <a:t>I’m aware of </a:t>
            </a:r>
            <a:r>
              <a:rPr lang="en-US" b="1" dirty="0" smtClean="0"/>
              <a:t>who do what </a:t>
            </a:r>
            <a:r>
              <a:rPr lang="en-US" dirty="0" smtClean="0"/>
              <a:t>with this information</a:t>
            </a:r>
          </a:p>
          <a:p>
            <a:r>
              <a:rPr lang="en-US" dirty="0" smtClean="0"/>
              <a:t>It’s </a:t>
            </a:r>
            <a:r>
              <a:rPr lang="en-US" b="1" dirty="0" smtClean="0"/>
              <a:t>physically</a:t>
            </a:r>
            <a:r>
              <a:rPr lang="en-US" dirty="0" smtClean="0"/>
              <a:t> secured (network, storage)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operation can be restricted</a:t>
            </a:r>
          </a:p>
          <a:p>
            <a:r>
              <a:rPr lang="en-US" b="1" dirty="0" smtClean="0"/>
              <a:t>When information could only be read</a:t>
            </a:r>
          </a:p>
          <a:p>
            <a:pPr>
              <a:buNone/>
            </a:pPr>
            <a:r>
              <a:rPr lang="en-US" b="1" dirty="0" smtClean="0"/>
              <a:t>by the recipient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6082" name="Picture 2" descr="http://nicolasleune.com/NSL/public/securite.JPG"/>
          <p:cNvPicPr>
            <a:picLocks noChangeAspect="1" noChangeArrowheads="1"/>
          </p:cNvPicPr>
          <p:nvPr/>
        </p:nvPicPr>
        <p:blipFill>
          <a:blip r:embed="rId2"/>
          <a:srcRect l="20000" t="23499"/>
          <a:stretch>
            <a:fillRect/>
          </a:stretch>
        </p:blipFill>
        <p:spPr bwMode="auto">
          <a:xfrm>
            <a:off x="7286644" y="4572008"/>
            <a:ext cx="1583807" cy="1933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trust : the ecosystem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Actors</a:t>
            </a:r>
          </a:p>
          <a:p>
            <a:r>
              <a:rPr lang="en-US" dirty="0" smtClean="0"/>
              <a:t>Content</a:t>
            </a:r>
          </a:p>
          <a:p>
            <a:r>
              <a:rPr lang="en-US" dirty="0" smtClean="0"/>
              <a:t>Container</a:t>
            </a:r>
          </a:p>
          <a:p>
            <a:r>
              <a:rPr lang="en-US" dirty="0" smtClean="0"/>
              <a:t>Rules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Audit</a:t>
            </a:r>
          </a:p>
          <a:p>
            <a:pPr lvl="1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Live monitoring / alert</a:t>
            </a:r>
          </a:p>
          <a:p>
            <a:r>
              <a:rPr lang="en-US" dirty="0" smtClean="0"/>
              <a:t>IT Infrastructure</a:t>
            </a:r>
          </a:p>
          <a:p>
            <a:r>
              <a:rPr lang="en-US" dirty="0" smtClean="0"/>
              <a:t>Security Infrastructure</a:t>
            </a:r>
          </a:p>
        </p:txBody>
      </p:sp>
      <p:pic>
        <p:nvPicPr>
          <p:cNvPr id="3074" name="Picture 2" descr="http://www.itraque.fr/documents/annonces/20080519140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3762354" cy="266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9001156" cy="2500330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and secured and trusted information sphere step by step </a:t>
            </a:r>
            <a:endParaRPr lang="en-US" dirty="0"/>
          </a:p>
        </p:txBody>
      </p:sp>
      <p:pic>
        <p:nvPicPr>
          <p:cNvPr id="47106" name="Picture 2" descr="http://mlmp.free.fr/images/mlmp/2009-05/IMG_3277_rosa.JPG"/>
          <p:cNvPicPr>
            <a:picLocks noChangeAspect="1" noChangeArrowheads="1"/>
          </p:cNvPicPr>
          <p:nvPr/>
        </p:nvPicPr>
        <p:blipFill>
          <a:blip r:embed="rId2"/>
          <a:srcRect b="9482"/>
          <a:stretch>
            <a:fillRect/>
          </a:stretch>
        </p:blipFill>
        <p:spPr bwMode="auto">
          <a:xfrm>
            <a:off x="3643306" y="3714752"/>
            <a:ext cx="2071702" cy="2815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 : define requirement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Classify critical information (give them a type)</a:t>
            </a:r>
          </a:p>
          <a:p>
            <a:r>
              <a:rPr lang="en-US" dirty="0" smtClean="0"/>
              <a:t>For each type of critical information:</a:t>
            </a:r>
          </a:p>
          <a:p>
            <a:pPr lvl="1"/>
            <a:r>
              <a:rPr lang="en-US" dirty="0" smtClean="0"/>
              <a:t>What do I need to trust the information ?</a:t>
            </a:r>
          </a:p>
          <a:p>
            <a:pPr lvl="1"/>
            <a:r>
              <a:rPr lang="en-US" dirty="0" smtClean="0"/>
              <a:t>When do I considered this information is enough secured ?</a:t>
            </a:r>
          </a:p>
          <a:p>
            <a:r>
              <a:rPr lang="en-US" dirty="0" smtClean="0"/>
              <a:t>Gap analysis</a:t>
            </a:r>
          </a:p>
          <a:p>
            <a:pPr lvl="1"/>
            <a:r>
              <a:rPr lang="en-US" dirty="0" smtClean="0"/>
              <a:t>What’s already in place ? </a:t>
            </a:r>
          </a:p>
          <a:p>
            <a:pPr lvl="1"/>
            <a:r>
              <a:rPr lang="en-US" dirty="0" smtClean="0"/>
              <a:t>What’s the cost to fill the gap ?</a:t>
            </a:r>
          </a:p>
          <a:p>
            <a:r>
              <a:rPr lang="en-US" dirty="0" smtClean="0"/>
              <a:t>Decide</a:t>
            </a:r>
          </a:p>
          <a:p>
            <a:pPr lvl="1"/>
            <a:r>
              <a:rPr lang="en-US" dirty="0" smtClean="0"/>
              <a:t>What type can be covered</a:t>
            </a:r>
          </a:p>
          <a:p>
            <a:r>
              <a:rPr lang="en-US" dirty="0" smtClean="0"/>
              <a:t>Don’t</a:t>
            </a:r>
          </a:p>
          <a:p>
            <a:pPr lvl="1"/>
            <a:r>
              <a:rPr lang="en-US" dirty="0" smtClean="0"/>
              <a:t>Do something partially &gt;&gt; trust and partially are not friend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0178" name="Picture 2" descr="http://www.catherine-meissner.org/gifs/Classroom/re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29000"/>
            <a:ext cx="2857520" cy="1914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: Actors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Classical for internal users, have a central directory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not trivial for large companies and groups: Meta directory tools are available on the market to consolidate heterogeneous directory and virtualizes a central directory with all users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extension, PKI solution could be setup to ensure identity and non rejection of a user authentication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password could be exchanged but not a physical certificate (on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key or smartcard)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external users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Implement a additional directory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certificate (PKI or PGP), enforce a validation of certificate (disallow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outdated, only validated by a recognized certification authority)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multi-layer authentication (with SSO)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-&gt; Network -&gt; Container -&gt; Content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http://thumbs.dreamstime.com/thumb_314/1222449433HVQ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636"/>
            <a:ext cx="1700885" cy="178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894</Words>
  <Application>Microsoft Office PowerPoint</Application>
  <PresentationFormat>Affichage à l'écran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1_Custom Design</vt:lpstr>
      <vt:lpstr>Creating a Secured and Trusted Information Sphere in Different Markets</vt:lpstr>
      <vt:lpstr>Introduction</vt:lpstr>
      <vt:lpstr>Some example from the real life</vt:lpstr>
      <vt:lpstr>What make you trust an electronic information ?</vt:lpstr>
      <vt:lpstr>When do you consider an electronic information is secured ?</vt:lpstr>
      <vt:lpstr>Security and trust : the ecosystem</vt:lpstr>
      <vt:lpstr>Implementing and secured and trusted information sphere step by step </vt:lpstr>
      <vt:lpstr>Step 1 : define requirement</vt:lpstr>
      <vt:lpstr>Step 2 : Actors</vt:lpstr>
      <vt:lpstr>Step 3 : Infrastructure &amp; architecture</vt:lpstr>
      <vt:lpstr>Step 4 : Content &amp; Container</vt:lpstr>
      <vt:lpstr>Step 5 : Rules &amp; Process</vt:lpstr>
      <vt:lpstr>Global Review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famille contino</cp:lastModifiedBy>
  <cp:revision>38</cp:revision>
  <dcterms:created xsi:type="dcterms:W3CDTF">2010-01-05T13:17:27Z</dcterms:created>
  <dcterms:modified xsi:type="dcterms:W3CDTF">2010-02-09T17:27:13Z</dcterms:modified>
</cp:coreProperties>
</file>