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57" r:id="rId5"/>
    <p:sldId id="258" r:id="rId6"/>
    <p:sldId id="262" r:id="rId7"/>
    <p:sldId id="265" r:id="rId8"/>
    <p:sldId id="266" r:id="rId9"/>
    <p:sldId id="271" r:id="rId10"/>
    <p:sldId id="268" r:id="rId11"/>
    <p:sldId id="267" r:id="rId12"/>
    <p:sldId id="269" r:id="rId13"/>
    <p:sldId id="270" r:id="rId14"/>
    <p:sldId id="264"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 Gelissen"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76905" autoAdjust="0"/>
  </p:normalViewPr>
  <p:slideViewPr>
    <p:cSldViewPr>
      <p:cViewPr varScale="1">
        <p:scale>
          <a:sx n="83" d="100"/>
          <a:sy n="83" d="100"/>
        </p:scale>
        <p:origin x="-4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7A5F3-43F8-4A18-AF77-90B543E8C443}" type="doc">
      <dgm:prSet loTypeId="urn:microsoft.com/office/officeart/2005/8/layout/cycle8" loCatId="cycle" qsTypeId="urn:microsoft.com/office/officeart/2005/8/quickstyle/simple1" qsCatId="simple" csTypeId="urn:microsoft.com/office/officeart/2005/8/colors/accent1_4" csCatId="accent1" phldr="1"/>
      <dgm:spPr/>
      <dgm:t>
        <a:bodyPr/>
        <a:lstStyle/>
        <a:p>
          <a:endParaRPr lang="nl-NL"/>
        </a:p>
      </dgm:t>
    </dgm:pt>
    <dgm:pt modelId="{917B5BDE-85B9-4DF2-84B2-3A07CE3F9199}">
      <dgm:prSet phldrT="[Tekst]"/>
      <dgm:spPr>
        <a:ln>
          <a:noFill/>
        </a:ln>
        <a:effectLst>
          <a:outerShdw blurRad="50800" dist="38100" dir="2700000" algn="tl" rotWithShape="0">
            <a:prstClr val="black">
              <a:alpha val="40000"/>
            </a:prstClr>
          </a:outerShdw>
        </a:effectLst>
      </dgm:spPr>
      <dgm:t>
        <a:bodyPr/>
        <a:lstStyle/>
        <a:p>
          <a:r>
            <a:rPr lang="en-US" b="1" dirty="0" smtClean="0"/>
            <a:t>OCR PDF File</a:t>
          </a:r>
          <a:endParaRPr lang="nl-NL" b="1" dirty="0"/>
        </a:p>
      </dgm:t>
    </dgm:pt>
    <dgm:pt modelId="{DED6286C-7E32-4F4F-802F-10AAA60393FE}" type="parTrans" cxnId="{A2FFB368-8A2E-4E76-8143-9254902DB0EC}">
      <dgm:prSet/>
      <dgm:spPr/>
      <dgm:t>
        <a:bodyPr/>
        <a:lstStyle/>
        <a:p>
          <a:endParaRPr lang="nl-NL"/>
        </a:p>
      </dgm:t>
    </dgm:pt>
    <dgm:pt modelId="{97BE3BDE-CF43-4286-81B3-FFD7604A399E}" type="sibTrans" cxnId="{A2FFB368-8A2E-4E76-8143-9254902DB0EC}">
      <dgm:prSet/>
      <dgm:spPr/>
      <dgm:t>
        <a:bodyPr/>
        <a:lstStyle/>
        <a:p>
          <a:endParaRPr lang="nl-NL"/>
        </a:p>
      </dgm:t>
    </dgm:pt>
    <dgm:pt modelId="{F5B2F792-892F-48EC-A81F-FDFBD41F6268}">
      <dgm:prSet phldrT="[Tekst]"/>
      <dgm:spPr>
        <a:ln>
          <a:noFill/>
        </a:ln>
        <a:effectLst>
          <a:outerShdw blurRad="50800" dist="38100" dir="2700000" algn="tl" rotWithShape="0">
            <a:prstClr val="black">
              <a:alpha val="40000"/>
            </a:prstClr>
          </a:outerShdw>
        </a:effectLst>
      </dgm:spPr>
      <dgm:t>
        <a:bodyPr/>
        <a:lstStyle/>
        <a:p>
          <a:r>
            <a:rPr lang="en-US" b="1" dirty="0" smtClean="0"/>
            <a:t>Compress PDF file</a:t>
          </a:r>
          <a:endParaRPr lang="nl-NL" b="1" dirty="0"/>
        </a:p>
      </dgm:t>
    </dgm:pt>
    <dgm:pt modelId="{60BC5ABC-92C8-4DAC-B141-70B742BF7D5B}" type="parTrans" cxnId="{84205A92-7C7A-45E3-A66D-E4F47EECBFC2}">
      <dgm:prSet/>
      <dgm:spPr/>
      <dgm:t>
        <a:bodyPr/>
        <a:lstStyle/>
        <a:p>
          <a:endParaRPr lang="nl-NL"/>
        </a:p>
      </dgm:t>
    </dgm:pt>
    <dgm:pt modelId="{E9A0D27B-C98E-45DF-ABF0-AD64769D7CB0}" type="sibTrans" cxnId="{84205A92-7C7A-45E3-A66D-E4F47EECBFC2}">
      <dgm:prSet/>
      <dgm:spPr/>
      <dgm:t>
        <a:bodyPr/>
        <a:lstStyle/>
        <a:p>
          <a:endParaRPr lang="nl-NL"/>
        </a:p>
      </dgm:t>
    </dgm:pt>
    <dgm:pt modelId="{5B833588-9521-49EB-9E4A-5DF11B62E0DF}">
      <dgm:prSet phldrT="[Tekst]"/>
      <dgm:spPr>
        <a:ln>
          <a:noFill/>
        </a:ln>
        <a:effectLst>
          <a:outerShdw blurRad="50800" dist="38100" dir="2700000" algn="tl" rotWithShape="0">
            <a:prstClr val="black">
              <a:alpha val="40000"/>
            </a:prstClr>
          </a:outerShdw>
        </a:effectLst>
      </dgm:spPr>
      <dgm:t>
        <a:bodyPr/>
        <a:lstStyle/>
        <a:p>
          <a:r>
            <a:rPr lang="en-US" b="1" dirty="0" smtClean="0"/>
            <a:t>Save PDF file</a:t>
          </a:r>
          <a:endParaRPr lang="nl-NL" b="1" dirty="0"/>
        </a:p>
      </dgm:t>
    </dgm:pt>
    <dgm:pt modelId="{AAA59088-34C1-469C-B513-E4E2D94E6174}" type="parTrans" cxnId="{06DD4E20-3740-4579-BA78-75B4E1BBF6DB}">
      <dgm:prSet/>
      <dgm:spPr/>
      <dgm:t>
        <a:bodyPr/>
        <a:lstStyle/>
        <a:p>
          <a:endParaRPr lang="nl-NL"/>
        </a:p>
      </dgm:t>
    </dgm:pt>
    <dgm:pt modelId="{1061C070-D76B-4057-9668-E2DA1852AA24}" type="sibTrans" cxnId="{06DD4E20-3740-4579-BA78-75B4E1BBF6DB}">
      <dgm:prSet/>
      <dgm:spPr/>
      <dgm:t>
        <a:bodyPr/>
        <a:lstStyle/>
        <a:p>
          <a:endParaRPr lang="nl-NL"/>
        </a:p>
      </dgm:t>
    </dgm:pt>
    <dgm:pt modelId="{78E1A28A-50D7-4205-8E15-01A584C8D4F9}">
      <dgm:prSet phldrT="[Tekst]"/>
      <dgm:spPr>
        <a:ln>
          <a:noFill/>
        </a:ln>
        <a:effectLst>
          <a:outerShdw blurRad="50800" dist="38100" dir="2700000" algn="tl" rotWithShape="0">
            <a:prstClr val="black">
              <a:alpha val="40000"/>
            </a:prstClr>
          </a:outerShdw>
        </a:effectLst>
      </dgm:spPr>
      <dgm:t>
        <a:bodyPr/>
        <a:lstStyle/>
        <a:p>
          <a:r>
            <a:rPr lang="en-US" b="1" dirty="0" smtClean="0"/>
            <a:t>Searchable PDF file</a:t>
          </a:r>
          <a:endParaRPr lang="nl-NL" b="1" dirty="0"/>
        </a:p>
      </dgm:t>
    </dgm:pt>
    <dgm:pt modelId="{90BDFE95-BDB6-40D6-BEA9-272F700A6486}" type="parTrans" cxnId="{D449545E-1283-4D56-A627-4FF18783C96E}">
      <dgm:prSet/>
      <dgm:spPr/>
      <dgm:t>
        <a:bodyPr/>
        <a:lstStyle/>
        <a:p>
          <a:endParaRPr lang="nl-NL"/>
        </a:p>
      </dgm:t>
    </dgm:pt>
    <dgm:pt modelId="{51625897-3A02-4F79-9620-894260B5020B}" type="sibTrans" cxnId="{D449545E-1283-4D56-A627-4FF18783C96E}">
      <dgm:prSet/>
      <dgm:spPr/>
      <dgm:t>
        <a:bodyPr/>
        <a:lstStyle/>
        <a:p>
          <a:endParaRPr lang="nl-NL"/>
        </a:p>
      </dgm:t>
    </dgm:pt>
    <dgm:pt modelId="{A3EF2B07-EB3B-499C-BDA1-E68B926177A1}">
      <dgm:prSet phldrT="[Tekst]"/>
      <dgm:spPr>
        <a:ln>
          <a:noFill/>
        </a:ln>
        <a:effectLst>
          <a:outerShdw blurRad="50800" dist="38100" dir="2700000" algn="tl" rotWithShape="0">
            <a:prstClr val="black">
              <a:alpha val="40000"/>
            </a:prstClr>
          </a:outerShdw>
        </a:effectLst>
      </dgm:spPr>
      <dgm:t>
        <a:bodyPr/>
        <a:lstStyle/>
        <a:p>
          <a:r>
            <a:rPr lang="en-US" b="1" dirty="0" smtClean="0"/>
            <a:t>Find NON OCR PDF/Tiff file</a:t>
          </a:r>
          <a:endParaRPr lang="nl-NL" b="1" dirty="0"/>
        </a:p>
      </dgm:t>
    </dgm:pt>
    <dgm:pt modelId="{7E09E700-9ED7-4030-BB95-EBCCD984E3A6}" type="parTrans" cxnId="{53DDA5E9-63F3-49C4-8F22-E3BC910ED8B2}">
      <dgm:prSet/>
      <dgm:spPr/>
      <dgm:t>
        <a:bodyPr/>
        <a:lstStyle/>
        <a:p>
          <a:endParaRPr lang="nl-NL"/>
        </a:p>
      </dgm:t>
    </dgm:pt>
    <dgm:pt modelId="{4367CC7B-D2E2-4EF7-AF2E-CA945607FF38}" type="sibTrans" cxnId="{53DDA5E9-63F3-49C4-8F22-E3BC910ED8B2}">
      <dgm:prSet/>
      <dgm:spPr/>
      <dgm:t>
        <a:bodyPr/>
        <a:lstStyle/>
        <a:p>
          <a:endParaRPr lang="nl-NL"/>
        </a:p>
      </dgm:t>
    </dgm:pt>
    <dgm:pt modelId="{2D00E596-78E4-41A4-8831-AA64BE979C15}" type="pres">
      <dgm:prSet presAssocID="{C857A5F3-43F8-4A18-AF77-90B543E8C443}" presName="compositeShape" presStyleCnt="0">
        <dgm:presLayoutVars>
          <dgm:chMax val="7"/>
          <dgm:dir/>
          <dgm:resizeHandles val="exact"/>
        </dgm:presLayoutVars>
      </dgm:prSet>
      <dgm:spPr/>
      <dgm:t>
        <a:bodyPr/>
        <a:lstStyle/>
        <a:p>
          <a:endParaRPr lang="nl-NL"/>
        </a:p>
      </dgm:t>
    </dgm:pt>
    <dgm:pt modelId="{CEE744FE-A12B-46C8-A348-6258AF79B14F}" type="pres">
      <dgm:prSet presAssocID="{C857A5F3-43F8-4A18-AF77-90B543E8C443}" presName="wedge1" presStyleLbl="node1" presStyleIdx="0" presStyleCnt="5"/>
      <dgm:spPr/>
      <dgm:t>
        <a:bodyPr/>
        <a:lstStyle/>
        <a:p>
          <a:endParaRPr lang="nl-NL"/>
        </a:p>
      </dgm:t>
    </dgm:pt>
    <dgm:pt modelId="{228A3040-248C-4955-BE40-92BD0C343CA2}" type="pres">
      <dgm:prSet presAssocID="{C857A5F3-43F8-4A18-AF77-90B543E8C443}" presName="dummy1a" presStyleCnt="0"/>
      <dgm:spPr/>
      <dgm:t>
        <a:bodyPr/>
        <a:lstStyle/>
        <a:p>
          <a:endParaRPr lang="nl-NL"/>
        </a:p>
      </dgm:t>
    </dgm:pt>
    <dgm:pt modelId="{EB26A58E-5AAF-40A5-9327-ED4D41414920}" type="pres">
      <dgm:prSet presAssocID="{C857A5F3-43F8-4A18-AF77-90B543E8C443}" presName="dummy1b" presStyleCnt="0"/>
      <dgm:spPr/>
      <dgm:t>
        <a:bodyPr/>
        <a:lstStyle/>
        <a:p>
          <a:endParaRPr lang="nl-NL"/>
        </a:p>
      </dgm:t>
    </dgm:pt>
    <dgm:pt modelId="{E20E09DA-AD5E-4019-9AED-938996264FC8}" type="pres">
      <dgm:prSet presAssocID="{C857A5F3-43F8-4A18-AF77-90B543E8C443}" presName="wedge1Tx" presStyleLbl="node1" presStyleIdx="0" presStyleCnt="5">
        <dgm:presLayoutVars>
          <dgm:chMax val="0"/>
          <dgm:chPref val="0"/>
          <dgm:bulletEnabled val="1"/>
        </dgm:presLayoutVars>
      </dgm:prSet>
      <dgm:spPr/>
      <dgm:t>
        <a:bodyPr/>
        <a:lstStyle/>
        <a:p>
          <a:endParaRPr lang="nl-NL"/>
        </a:p>
      </dgm:t>
    </dgm:pt>
    <dgm:pt modelId="{67D023FF-E650-4F5D-80AC-D1C1BFFBB2C8}" type="pres">
      <dgm:prSet presAssocID="{C857A5F3-43F8-4A18-AF77-90B543E8C443}" presName="wedge2" presStyleLbl="node1" presStyleIdx="1" presStyleCnt="5"/>
      <dgm:spPr/>
      <dgm:t>
        <a:bodyPr/>
        <a:lstStyle/>
        <a:p>
          <a:endParaRPr lang="nl-NL"/>
        </a:p>
      </dgm:t>
    </dgm:pt>
    <dgm:pt modelId="{B55202F2-BE36-44D3-B014-FAD3E119F363}" type="pres">
      <dgm:prSet presAssocID="{C857A5F3-43F8-4A18-AF77-90B543E8C443}" presName="dummy2a" presStyleCnt="0"/>
      <dgm:spPr/>
      <dgm:t>
        <a:bodyPr/>
        <a:lstStyle/>
        <a:p>
          <a:endParaRPr lang="nl-NL"/>
        </a:p>
      </dgm:t>
    </dgm:pt>
    <dgm:pt modelId="{E6176CD1-BDCF-46C0-A0D6-DE9F14A773E9}" type="pres">
      <dgm:prSet presAssocID="{C857A5F3-43F8-4A18-AF77-90B543E8C443}" presName="dummy2b" presStyleCnt="0"/>
      <dgm:spPr/>
      <dgm:t>
        <a:bodyPr/>
        <a:lstStyle/>
        <a:p>
          <a:endParaRPr lang="nl-NL"/>
        </a:p>
      </dgm:t>
    </dgm:pt>
    <dgm:pt modelId="{856931FE-DDB6-4786-B069-7CCC600392CB}" type="pres">
      <dgm:prSet presAssocID="{C857A5F3-43F8-4A18-AF77-90B543E8C443}" presName="wedge2Tx" presStyleLbl="node1" presStyleIdx="1" presStyleCnt="5">
        <dgm:presLayoutVars>
          <dgm:chMax val="0"/>
          <dgm:chPref val="0"/>
          <dgm:bulletEnabled val="1"/>
        </dgm:presLayoutVars>
      </dgm:prSet>
      <dgm:spPr/>
      <dgm:t>
        <a:bodyPr/>
        <a:lstStyle/>
        <a:p>
          <a:endParaRPr lang="nl-NL"/>
        </a:p>
      </dgm:t>
    </dgm:pt>
    <dgm:pt modelId="{13B5794E-7811-48B3-B41A-48423FDDD82B}" type="pres">
      <dgm:prSet presAssocID="{C857A5F3-43F8-4A18-AF77-90B543E8C443}" presName="wedge3" presStyleLbl="node1" presStyleIdx="2" presStyleCnt="5"/>
      <dgm:spPr/>
      <dgm:t>
        <a:bodyPr/>
        <a:lstStyle/>
        <a:p>
          <a:endParaRPr lang="nl-NL"/>
        </a:p>
      </dgm:t>
    </dgm:pt>
    <dgm:pt modelId="{F18816C4-6471-4062-8533-3F5D849DA0FF}" type="pres">
      <dgm:prSet presAssocID="{C857A5F3-43F8-4A18-AF77-90B543E8C443}" presName="dummy3a" presStyleCnt="0"/>
      <dgm:spPr/>
      <dgm:t>
        <a:bodyPr/>
        <a:lstStyle/>
        <a:p>
          <a:endParaRPr lang="nl-NL"/>
        </a:p>
      </dgm:t>
    </dgm:pt>
    <dgm:pt modelId="{30E45214-8D74-4C20-B723-FA0A276D2276}" type="pres">
      <dgm:prSet presAssocID="{C857A5F3-43F8-4A18-AF77-90B543E8C443}" presName="dummy3b" presStyleCnt="0"/>
      <dgm:spPr/>
      <dgm:t>
        <a:bodyPr/>
        <a:lstStyle/>
        <a:p>
          <a:endParaRPr lang="nl-NL"/>
        </a:p>
      </dgm:t>
    </dgm:pt>
    <dgm:pt modelId="{A91748F5-2078-4980-937D-39951A6A68CE}" type="pres">
      <dgm:prSet presAssocID="{C857A5F3-43F8-4A18-AF77-90B543E8C443}" presName="wedge3Tx" presStyleLbl="node1" presStyleIdx="2" presStyleCnt="5">
        <dgm:presLayoutVars>
          <dgm:chMax val="0"/>
          <dgm:chPref val="0"/>
          <dgm:bulletEnabled val="1"/>
        </dgm:presLayoutVars>
      </dgm:prSet>
      <dgm:spPr/>
      <dgm:t>
        <a:bodyPr/>
        <a:lstStyle/>
        <a:p>
          <a:endParaRPr lang="nl-NL"/>
        </a:p>
      </dgm:t>
    </dgm:pt>
    <dgm:pt modelId="{55733F2A-5C78-45E8-A195-D47598381AF8}" type="pres">
      <dgm:prSet presAssocID="{C857A5F3-43F8-4A18-AF77-90B543E8C443}" presName="wedge4" presStyleLbl="node1" presStyleIdx="3" presStyleCnt="5"/>
      <dgm:spPr/>
      <dgm:t>
        <a:bodyPr/>
        <a:lstStyle/>
        <a:p>
          <a:endParaRPr lang="nl-NL"/>
        </a:p>
      </dgm:t>
    </dgm:pt>
    <dgm:pt modelId="{08B860CC-4272-483B-9249-E36B92469B39}" type="pres">
      <dgm:prSet presAssocID="{C857A5F3-43F8-4A18-AF77-90B543E8C443}" presName="dummy4a" presStyleCnt="0"/>
      <dgm:spPr/>
      <dgm:t>
        <a:bodyPr/>
        <a:lstStyle/>
        <a:p>
          <a:endParaRPr lang="nl-NL"/>
        </a:p>
      </dgm:t>
    </dgm:pt>
    <dgm:pt modelId="{1E32324A-20B8-49F0-B9C7-86556EBDFE6D}" type="pres">
      <dgm:prSet presAssocID="{C857A5F3-43F8-4A18-AF77-90B543E8C443}" presName="dummy4b" presStyleCnt="0"/>
      <dgm:spPr/>
      <dgm:t>
        <a:bodyPr/>
        <a:lstStyle/>
        <a:p>
          <a:endParaRPr lang="nl-NL"/>
        </a:p>
      </dgm:t>
    </dgm:pt>
    <dgm:pt modelId="{FC454363-900B-4FA7-8755-29018FB77606}" type="pres">
      <dgm:prSet presAssocID="{C857A5F3-43F8-4A18-AF77-90B543E8C443}" presName="wedge4Tx" presStyleLbl="node1" presStyleIdx="3" presStyleCnt="5">
        <dgm:presLayoutVars>
          <dgm:chMax val="0"/>
          <dgm:chPref val="0"/>
          <dgm:bulletEnabled val="1"/>
        </dgm:presLayoutVars>
      </dgm:prSet>
      <dgm:spPr/>
      <dgm:t>
        <a:bodyPr/>
        <a:lstStyle/>
        <a:p>
          <a:endParaRPr lang="nl-NL"/>
        </a:p>
      </dgm:t>
    </dgm:pt>
    <dgm:pt modelId="{3E7730F2-FB41-4702-A763-1A605BE53E2E}" type="pres">
      <dgm:prSet presAssocID="{C857A5F3-43F8-4A18-AF77-90B543E8C443}" presName="wedge5" presStyleLbl="node1" presStyleIdx="4" presStyleCnt="5"/>
      <dgm:spPr/>
      <dgm:t>
        <a:bodyPr/>
        <a:lstStyle/>
        <a:p>
          <a:endParaRPr lang="nl-NL"/>
        </a:p>
      </dgm:t>
    </dgm:pt>
    <dgm:pt modelId="{05A7500B-A305-4EFD-9F43-8E525FD1B654}" type="pres">
      <dgm:prSet presAssocID="{C857A5F3-43F8-4A18-AF77-90B543E8C443}" presName="dummy5a" presStyleCnt="0"/>
      <dgm:spPr/>
      <dgm:t>
        <a:bodyPr/>
        <a:lstStyle/>
        <a:p>
          <a:endParaRPr lang="nl-NL"/>
        </a:p>
      </dgm:t>
    </dgm:pt>
    <dgm:pt modelId="{ECFC9245-A949-4CF5-9093-7DA0CF3F3F6D}" type="pres">
      <dgm:prSet presAssocID="{C857A5F3-43F8-4A18-AF77-90B543E8C443}" presName="dummy5b" presStyleCnt="0"/>
      <dgm:spPr/>
      <dgm:t>
        <a:bodyPr/>
        <a:lstStyle/>
        <a:p>
          <a:endParaRPr lang="nl-NL"/>
        </a:p>
      </dgm:t>
    </dgm:pt>
    <dgm:pt modelId="{3DAA6553-6A17-4634-AC2E-A7A38AF6FCDC}" type="pres">
      <dgm:prSet presAssocID="{C857A5F3-43F8-4A18-AF77-90B543E8C443}" presName="wedge5Tx" presStyleLbl="node1" presStyleIdx="4" presStyleCnt="5">
        <dgm:presLayoutVars>
          <dgm:chMax val="0"/>
          <dgm:chPref val="0"/>
          <dgm:bulletEnabled val="1"/>
        </dgm:presLayoutVars>
      </dgm:prSet>
      <dgm:spPr/>
      <dgm:t>
        <a:bodyPr/>
        <a:lstStyle/>
        <a:p>
          <a:endParaRPr lang="nl-NL"/>
        </a:p>
      </dgm:t>
    </dgm:pt>
    <dgm:pt modelId="{B63D5641-DAB9-47E9-AAE1-A3BE86BBD1B3}" type="pres">
      <dgm:prSet presAssocID="{97BE3BDE-CF43-4286-81B3-FFD7604A399E}" presName="arrowWedge1" presStyleLbl="fgSibTrans2D1" presStyleIdx="0" presStyleCnt="5" custLinFactNeighborX="-1322" custLinFactNeighborY="877"/>
      <dgm:spPr>
        <a:solidFill>
          <a:schemeClr val="accent1">
            <a:lumMod val="75000"/>
          </a:schemeClr>
        </a:solidFill>
        <a:ln w="19050">
          <a:solidFill>
            <a:srgbClr val="FFFFFF"/>
          </a:solidFill>
        </a:ln>
      </dgm:spPr>
      <dgm:t>
        <a:bodyPr/>
        <a:lstStyle/>
        <a:p>
          <a:endParaRPr lang="nl-NL"/>
        </a:p>
      </dgm:t>
    </dgm:pt>
    <dgm:pt modelId="{4371C92E-826D-4BE5-8AE0-30306B136AE5}" type="pres">
      <dgm:prSet presAssocID="{E9A0D27B-C98E-45DF-ABF0-AD64769D7CB0}" presName="arrowWedge2" presStyleLbl="fgSibTrans2D1" presStyleIdx="1" presStyleCnt="5"/>
      <dgm:spPr>
        <a:solidFill>
          <a:schemeClr val="accent1">
            <a:lumMod val="75000"/>
          </a:schemeClr>
        </a:solidFill>
        <a:ln w="19050">
          <a:solidFill>
            <a:srgbClr val="FFFFFF"/>
          </a:solidFill>
        </a:ln>
      </dgm:spPr>
      <dgm:t>
        <a:bodyPr/>
        <a:lstStyle/>
        <a:p>
          <a:endParaRPr lang="nl-NL"/>
        </a:p>
      </dgm:t>
    </dgm:pt>
    <dgm:pt modelId="{0B21A6EA-D81A-448F-B678-A7F2DD57F8D5}" type="pres">
      <dgm:prSet presAssocID="{1061C070-D76B-4057-9668-E2DA1852AA24}" presName="arrowWedge3" presStyleLbl="fgSibTrans2D1" presStyleIdx="2" presStyleCnt="5"/>
      <dgm:spPr>
        <a:solidFill>
          <a:schemeClr val="accent1">
            <a:lumMod val="75000"/>
          </a:schemeClr>
        </a:solidFill>
        <a:ln w="19050">
          <a:solidFill>
            <a:srgbClr val="FFFFFF"/>
          </a:solidFill>
        </a:ln>
      </dgm:spPr>
      <dgm:t>
        <a:bodyPr/>
        <a:lstStyle/>
        <a:p>
          <a:endParaRPr lang="nl-NL"/>
        </a:p>
      </dgm:t>
    </dgm:pt>
    <dgm:pt modelId="{94243C1C-EFCD-4896-8211-6FFFCCB3CE15}" type="pres">
      <dgm:prSet presAssocID="{51625897-3A02-4F79-9620-894260B5020B}" presName="arrowWedge4" presStyleLbl="fgSibTrans2D1" presStyleIdx="3" presStyleCnt="5"/>
      <dgm:spPr>
        <a:solidFill>
          <a:schemeClr val="accent1">
            <a:lumMod val="75000"/>
          </a:schemeClr>
        </a:solidFill>
        <a:ln w="19050">
          <a:solidFill>
            <a:srgbClr val="FFFFFF"/>
          </a:solidFill>
        </a:ln>
      </dgm:spPr>
      <dgm:t>
        <a:bodyPr/>
        <a:lstStyle/>
        <a:p>
          <a:endParaRPr lang="nl-NL"/>
        </a:p>
      </dgm:t>
    </dgm:pt>
    <dgm:pt modelId="{F0C72AC9-886D-49EF-A39A-0E52D24B47DE}" type="pres">
      <dgm:prSet presAssocID="{4367CC7B-D2E2-4EF7-AF2E-CA945607FF38}" presName="arrowWedge5" presStyleLbl="fgSibTrans2D1" presStyleIdx="4" presStyleCnt="5"/>
      <dgm:spPr>
        <a:solidFill>
          <a:schemeClr val="accent1">
            <a:lumMod val="75000"/>
          </a:schemeClr>
        </a:solidFill>
        <a:ln w="19050">
          <a:solidFill>
            <a:srgbClr val="FFFFFF"/>
          </a:solidFill>
        </a:ln>
      </dgm:spPr>
      <dgm:t>
        <a:bodyPr/>
        <a:lstStyle/>
        <a:p>
          <a:endParaRPr lang="nl-NL"/>
        </a:p>
      </dgm:t>
    </dgm:pt>
  </dgm:ptLst>
  <dgm:cxnLst>
    <dgm:cxn modelId="{A3DBE6D5-D162-464C-875D-4F63E35661EC}" type="presOf" srcId="{F5B2F792-892F-48EC-A81F-FDFBD41F6268}" destId="{856931FE-DDB6-4786-B069-7CCC600392CB}" srcOrd="1" destOrd="0" presId="urn:microsoft.com/office/officeart/2005/8/layout/cycle8"/>
    <dgm:cxn modelId="{84205A92-7C7A-45E3-A66D-E4F47EECBFC2}" srcId="{C857A5F3-43F8-4A18-AF77-90B543E8C443}" destId="{F5B2F792-892F-48EC-A81F-FDFBD41F6268}" srcOrd="1" destOrd="0" parTransId="{60BC5ABC-92C8-4DAC-B141-70B742BF7D5B}" sibTransId="{E9A0D27B-C98E-45DF-ABF0-AD64769D7CB0}"/>
    <dgm:cxn modelId="{06DD4E20-3740-4579-BA78-75B4E1BBF6DB}" srcId="{C857A5F3-43F8-4A18-AF77-90B543E8C443}" destId="{5B833588-9521-49EB-9E4A-5DF11B62E0DF}" srcOrd="2" destOrd="0" parTransId="{AAA59088-34C1-469C-B513-E4E2D94E6174}" sibTransId="{1061C070-D76B-4057-9668-E2DA1852AA24}"/>
    <dgm:cxn modelId="{498AFDB6-C904-4FAC-8BB4-1A41C45CE247}" type="presOf" srcId="{A3EF2B07-EB3B-499C-BDA1-E68B926177A1}" destId="{3DAA6553-6A17-4634-AC2E-A7A38AF6FCDC}" srcOrd="1" destOrd="0" presId="urn:microsoft.com/office/officeart/2005/8/layout/cycle8"/>
    <dgm:cxn modelId="{A670D324-07A6-419D-B858-20C991EE4900}" type="presOf" srcId="{5B833588-9521-49EB-9E4A-5DF11B62E0DF}" destId="{13B5794E-7811-48B3-B41A-48423FDDD82B}" srcOrd="0" destOrd="0" presId="urn:microsoft.com/office/officeart/2005/8/layout/cycle8"/>
    <dgm:cxn modelId="{53DDA5E9-63F3-49C4-8F22-E3BC910ED8B2}" srcId="{C857A5F3-43F8-4A18-AF77-90B543E8C443}" destId="{A3EF2B07-EB3B-499C-BDA1-E68B926177A1}" srcOrd="4" destOrd="0" parTransId="{7E09E700-9ED7-4030-BB95-EBCCD984E3A6}" sibTransId="{4367CC7B-D2E2-4EF7-AF2E-CA945607FF38}"/>
    <dgm:cxn modelId="{A2FFB368-8A2E-4E76-8143-9254902DB0EC}" srcId="{C857A5F3-43F8-4A18-AF77-90B543E8C443}" destId="{917B5BDE-85B9-4DF2-84B2-3A07CE3F9199}" srcOrd="0" destOrd="0" parTransId="{DED6286C-7E32-4F4F-802F-10AAA60393FE}" sibTransId="{97BE3BDE-CF43-4286-81B3-FFD7604A399E}"/>
    <dgm:cxn modelId="{B74FE379-E3E0-468E-A4A7-BA9AD0B2B9E0}" type="presOf" srcId="{78E1A28A-50D7-4205-8E15-01A584C8D4F9}" destId="{55733F2A-5C78-45E8-A195-D47598381AF8}" srcOrd="0" destOrd="0" presId="urn:microsoft.com/office/officeart/2005/8/layout/cycle8"/>
    <dgm:cxn modelId="{6A439DB5-CF07-41F5-B83B-BCF333B89E4E}" type="presOf" srcId="{917B5BDE-85B9-4DF2-84B2-3A07CE3F9199}" destId="{E20E09DA-AD5E-4019-9AED-938996264FC8}" srcOrd="1" destOrd="0" presId="urn:microsoft.com/office/officeart/2005/8/layout/cycle8"/>
    <dgm:cxn modelId="{D449545E-1283-4D56-A627-4FF18783C96E}" srcId="{C857A5F3-43F8-4A18-AF77-90B543E8C443}" destId="{78E1A28A-50D7-4205-8E15-01A584C8D4F9}" srcOrd="3" destOrd="0" parTransId="{90BDFE95-BDB6-40D6-BEA9-272F700A6486}" sibTransId="{51625897-3A02-4F79-9620-894260B5020B}"/>
    <dgm:cxn modelId="{E543128F-C9C2-4BB8-A4D6-3E3F5AAAD847}" type="presOf" srcId="{5B833588-9521-49EB-9E4A-5DF11B62E0DF}" destId="{A91748F5-2078-4980-937D-39951A6A68CE}" srcOrd="1" destOrd="0" presId="urn:microsoft.com/office/officeart/2005/8/layout/cycle8"/>
    <dgm:cxn modelId="{1F8ACA9E-6F01-465C-AE19-1791337ABA9A}" type="presOf" srcId="{917B5BDE-85B9-4DF2-84B2-3A07CE3F9199}" destId="{CEE744FE-A12B-46C8-A348-6258AF79B14F}" srcOrd="0" destOrd="0" presId="urn:microsoft.com/office/officeart/2005/8/layout/cycle8"/>
    <dgm:cxn modelId="{367C4F03-FE8C-4B45-9057-D11600B6CEAF}" type="presOf" srcId="{A3EF2B07-EB3B-499C-BDA1-E68B926177A1}" destId="{3E7730F2-FB41-4702-A763-1A605BE53E2E}" srcOrd="0" destOrd="0" presId="urn:microsoft.com/office/officeart/2005/8/layout/cycle8"/>
    <dgm:cxn modelId="{84B06D14-81C1-459B-9572-B9F0BDD298B5}" type="presOf" srcId="{78E1A28A-50D7-4205-8E15-01A584C8D4F9}" destId="{FC454363-900B-4FA7-8755-29018FB77606}" srcOrd="1" destOrd="0" presId="urn:microsoft.com/office/officeart/2005/8/layout/cycle8"/>
    <dgm:cxn modelId="{1D39C1BA-A2C8-4FB8-B258-9032206BCB7A}" type="presOf" srcId="{F5B2F792-892F-48EC-A81F-FDFBD41F6268}" destId="{67D023FF-E650-4F5D-80AC-D1C1BFFBB2C8}" srcOrd="0" destOrd="0" presId="urn:microsoft.com/office/officeart/2005/8/layout/cycle8"/>
    <dgm:cxn modelId="{D001FAB3-1B52-428E-B90B-51147ED9AC20}" type="presOf" srcId="{C857A5F3-43F8-4A18-AF77-90B543E8C443}" destId="{2D00E596-78E4-41A4-8831-AA64BE979C15}" srcOrd="0" destOrd="0" presId="urn:microsoft.com/office/officeart/2005/8/layout/cycle8"/>
    <dgm:cxn modelId="{7B9A9F47-A988-4F5A-812C-B65F3A3A7D1C}" type="presParOf" srcId="{2D00E596-78E4-41A4-8831-AA64BE979C15}" destId="{CEE744FE-A12B-46C8-A348-6258AF79B14F}" srcOrd="0" destOrd="0" presId="urn:microsoft.com/office/officeart/2005/8/layout/cycle8"/>
    <dgm:cxn modelId="{E4695843-5E9D-4664-9170-4ED55A38D2F2}" type="presParOf" srcId="{2D00E596-78E4-41A4-8831-AA64BE979C15}" destId="{228A3040-248C-4955-BE40-92BD0C343CA2}" srcOrd="1" destOrd="0" presId="urn:microsoft.com/office/officeart/2005/8/layout/cycle8"/>
    <dgm:cxn modelId="{39100E15-A408-419B-B91D-F53C76B955E6}" type="presParOf" srcId="{2D00E596-78E4-41A4-8831-AA64BE979C15}" destId="{EB26A58E-5AAF-40A5-9327-ED4D41414920}" srcOrd="2" destOrd="0" presId="urn:microsoft.com/office/officeart/2005/8/layout/cycle8"/>
    <dgm:cxn modelId="{0257105B-5119-409B-82F4-15380768515C}" type="presParOf" srcId="{2D00E596-78E4-41A4-8831-AA64BE979C15}" destId="{E20E09DA-AD5E-4019-9AED-938996264FC8}" srcOrd="3" destOrd="0" presId="urn:microsoft.com/office/officeart/2005/8/layout/cycle8"/>
    <dgm:cxn modelId="{C542067A-59F2-45A4-9645-E7CE3EC19880}" type="presParOf" srcId="{2D00E596-78E4-41A4-8831-AA64BE979C15}" destId="{67D023FF-E650-4F5D-80AC-D1C1BFFBB2C8}" srcOrd="4" destOrd="0" presId="urn:microsoft.com/office/officeart/2005/8/layout/cycle8"/>
    <dgm:cxn modelId="{ED254632-6BB0-4659-8990-F766913CBB54}" type="presParOf" srcId="{2D00E596-78E4-41A4-8831-AA64BE979C15}" destId="{B55202F2-BE36-44D3-B014-FAD3E119F363}" srcOrd="5" destOrd="0" presId="urn:microsoft.com/office/officeart/2005/8/layout/cycle8"/>
    <dgm:cxn modelId="{F2C1544B-9EB2-40AE-8F9F-09E8681E57C3}" type="presParOf" srcId="{2D00E596-78E4-41A4-8831-AA64BE979C15}" destId="{E6176CD1-BDCF-46C0-A0D6-DE9F14A773E9}" srcOrd="6" destOrd="0" presId="urn:microsoft.com/office/officeart/2005/8/layout/cycle8"/>
    <dgm:cxn modelId="{35913E1F-2CB3-43B1-B18F-83B4B145E59A}" type="presParOf" srcId="{2D00E596-78E4-41A4-8831-AA64BE979C15}" destId="{856931FE-DDB6-4786-B069-7CCC600392CB}" srcOrd="7" destOrd="0" presId="urn:microsoft.com/office/officeart/2005/8/layout/cycle8"/>
    <dgm:cxn modelId="{29DCE32C-0993-4328-BA53-BA2D8DF5251A}" type="presParOf" srcId="{2D00E596-78E4-41A4-8831-AA64BE979C15}" destId="{13B5794E-7811-48B3-B41A-48423FDDD82B}" srcOrd="8" destOrd="0" presId="urn:microsoft.com/office/officeart/2005/8/layout/cycle8"/>
    <dgm:cxn modelId="{160CB1FA-C22D-40F7-A3DC-CA03FC0386F5}" type="presParOf" srcId="{2D00E596-78E4-41A4-8831-AA64BE979C15}" destId="{F18816C4-6471-4062-8533-3F5D849DA0FF}" srcOrd="9" destOrd="0" presId="urn:microsoft.com/office/officeart/2005/8/layout/cycle8"/>
    <dgm:cxn modelId="{D1E5129D-B81B-4D6D-A431-E905FDB54B99}" type="presParOf" srcId="{2D00E596-78E4-41A4-8831-AA64BE979C15}" destId="{30E45214-8D74-4C20-B723-FA0A276D2276}" srcOrd="10" destOrd="0" presId="urn:microsoft.com/office/officeart/2005/8/layout/cycle8"/>
    <dgm:cxn modelId="{EE64E2CF-01DF-42FA-B467-DA3706247EBA}" type="presParOf" srcId="{2D00E596-78E4-41A4-8831-AA64BE979C15}" destId="{A91748F5-2078-4980-937D-39951A6A68CE}" srcOrd="11" destOrd="0" presId="urn:microsoft.com/office/officeart/2005/8/layout/cycle8"/>
    <dgm:cxn modelId="{34671A6D-8A03-4A66-A1A5-7B43E31E274C}" type="presParOf" srcId="{2D00E596-78E4-41A4-8831-AA64BE979C15}" destId="{55733F2A-5C78-45E8-A195-D47598381AF8}" srcOrd="12" destOrd="0" presId="urn:microsoft.com/office/officeart/2005/8/layout/cycle8"/>
    <dgm:cxn modelId="{49646DB3-7D67-430E-A8AC-F4260ED21200}" type="presParOf" srcId="{2D00E596-78E4-41A4-8831-AA64BE979C15}" destId="{08B860CC-4272-483B-9249-E36B92469B39}" srcOrd="13" destOrd="0" presId="urn:microsoft.com/office/officeart/2005/8/layout/cycle8"/>
    <dgm:cxn modelId="{3C70D1BA-EEB0-4BDF-8D3B-65D1E3181A1B}" type="presParOf" srcId="{2D00E596-78E4-41A4-8831-AA64BE979C15}" destId="{1E32324A-20B8-49F0-B9C7-86556EBDFE6D}" srcOrd="14" destOrd="0" presId="urn:microsoft.com/office/officeart/2005/8/layout/cycle8"/>
    <dgm:cxn modelId="{6FF3A9CC-D4C9-4715-8D49-CB4244B5319F}" type="presParOf" srcId="{2D00E596-78E4-41A4-8831-AA64BE979C15}" destId="{FC454363-900B-4FA7-8755-29018FB77606}" srcOrd="15" destOrd="0" presId="urn:microsoft.com/office/officeart/2005/8/layout/cycle8"/>
    <dgm:cxn modelId="{A1C48169-3005-4611-98E4-895F59018D89}" type="presParOf" srcId="{2D00E596-78E4-41A4-8831-AA64BE979C15}" destId="{3E7730F2-FB41-4702-A763-1A605BE53E2E}" srcOrd="16" destOrd="0" presId="urn:microsoft.com/office/officeart/2005/8/layout/cycle8"/>
    <dgm:cxn modelId="{904413FB-0020-4F74-8B25-CB2DE50223B9}" type="presParOf" srcId="{2D00E596-78E4-41A4-8831-AA64BE979C15}" destId="{05A7500B-A305-4EFD-9F43-8E525FD1B654}" srcOrd="17" destOrd="0" presId="urn:microsoft.com/office/officeart/2005/8/layout/cycle8"/>
    <dgm:cxn modelId="{1FE94D6A-ACE1-4B4D-9C91-9B357660639A}" type="presParOf" srcId="{2D00E596-78E4-41A4-8831-AA64BE979C15}" destId="{ECFC9245-A949-4CF5-9093-7DA0CF3F3F6D}" srcOrd="18" destOrd="0" presId="urn:microsoft.com/office/officeart/2005/8/layout/cycle8"/>
    <dgm:cxn modelId="{1DD2F15F-5A89-436E-A450-F953070225F8}" type="presParOf" srcId="{2D00E596-78E4-41A4-8831-AA64BE979C15}" destId="{3DAA6553-6A17-4634-AC2E-A7A38AF6FCDC}" srcOrd="19" destOrd="0" presId="urn:microsoft.com/office/officeart/2005/8/layout/cycle8"/>
    <dgm:cxn modelId="{82DF410D-663C-47FC-8937-B314AB25C18A}" type="presParOf" srcId="{2D00E596-78E4-41A4-8831-AA64BE979C15}" destId="{B63D5641-DAB9-47E9-AAE1-A3BE86BBD1B3}" srcOrd="20" destOrd="0" presId="urn:microsoft.com/office/officeart/2005/8/layout/cycle8"/>
    <dgm:cxn modelId="{51A06EFB-8120-46FF-87D0-D238448E660F}" type="presParOf" srcId="{2D00E596-78E4-41A4-8831-AA64BE979C15}" destId="{4371C92E-826D-4BE5-8AE0-30306B136AE5}" srcOrd="21" destOrd="0" presId="urn:microsoft.com/office/officeart/2005/8/layout/cycle8"/>
    <dgm:cxn modelId="{1B4A4C07-0CA7-493D-81C5-5A25BF145B86}" type="presParOf" srcId="{2D00E596-78E4-41A4-8831-AA64BE979C15}" destId="{0B21A6EA-D81A-448F-B678-A7F2DD57F8D5}" srcOrd="22" destOrd="0" presId="urn:microsoft.com/office/officeart/2005/8/layout/cycle8"/>
    <dgm:cxn modelId="{CFC2B06E-E2A3-44E1-A8A5-86CE96328AB9}" type="presParOf" srcId="{2D00E596-78E4-41A4-8831-AA64BE979C15}" destId="{94243C1C-EFCD-4896-8211-6FFFCCB3CE15}" srcOrd="23" destOrd="0" presId="urn:microsoft.com/office/officeart/2005/8/layout/cycle8"/>
    <dgm:cxn modelId="{0B7047C6-232B-4F21-A7E0-B4868CE464FF}" type="presParOf" srcId="{2D00E596-78E4-41A4-8831-AA64BE979C15}" destId="{F0C72AC9-886D-49EF-A39A-0E52D24B47DE}" srcOrd="2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E744FE-A12B-46C8-A348-6258AF79B14F}">
      <dsp:nvSpPr>
        <dsp:cNvPr id="0" name=""/>
        <dsp:cNvSpPr/>
      </dsp:nvSpPr>
      <dsp:spPr>
        <a:xfrm>
          <a:off x="1467995" y="243210"/>
          <a:ext cx="3300435" cy="3300435"/>
        </a:xfrm>
        <a:prstGeom prst="pie">
          <a:avLst>
            <a:gd name="adj1" fmla="val 16200000"/>
            <a:gd name="adj2" fmla="val 20520000"/>
          </a:avLst>
        </a:prstGeom>
        <a:solidFill>
          <a:schemeClr val="accent1">
            <a:shade val="50000"/>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OCR PDF File</a:t>
          </a:r>
          <a:endParaRPr lang="nl-NL" sz="1500" b="1" kern="1200" dirty="0"/>
        </a:p>
      </dsp:txBody>
      <dsp:txXfrm>
        <a:off x="3189722" y="797998"/>
        <a:ext cx="1060854" cy="707236"/>
      </dsp:txXfrm>
    </dsp:sp>
    <dsp:sp modelId="{67D023FF-E650-4F5D-80AC-D1C1BFFBB2C8}">
      <dsp:nvSpPr>
        <dsp:cNvPr id="0" name=""/>
        <dsp:cNvSpPr/>
      </dsp:nvSpPr>
      <dsp:spPr>
        <a:xfrm>
          <a:off x="1496284" y="331222"/>
          <a:ext cx="3300435" cy="3300435"/>
        </a:xfrm>
        <a:prstGeom prst="pie">
          <a:avLst>
            <a:gd name="adj1" fmla="val 20520000"/>
            <a:gd name="adj2" fmla="val 3240000"/>
          </a:avLst>
        </a:prstGeom>
        <a:solidFill>
          <a:schemeClr val="accent1">
            <a:shade val="50000"/>
            <a:hueOff val="144575"/>
            <a:satOff val="-3024"/>
            <a:lumOff val="16825"/>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Compress PDF file</a:t>
          </a:r>
          <a:endParaRPr lang="nl-NL" sz="1500" b="1" kern="1200" dirty="0"/>
        </a:p>
      </dsp:txBody>
      <dsp:txXfrm>
        <a:off x="3621922" y="1839207"/>
        <a:ext cx="982272" cy="785818"/>
      </dsp:txXfrm>
    </dsp:sp>
    <dsp:sp modelId="{13B5794E-7811-48B3-B41A-48423FDDD82B}">
      <dsp:nvSpPr>
        <dsp:cNvPr id="0" name=""/>
        <dsp:cNvSpPr/>
      </dsp:nvSpPr>
      <dsp:spPr>
        <a:xfrm>
          <a:off x="1421632" y="385443"/>
          <a:ext cx="3300435" cy="3300435"/>
        </a:xfrm>
        <a:prstGeom prst="pie">
          <a:avLst>
            <a:gd name="adj1" fmla="val 3240000"/>
            <a:gd name="adj2" fmla="val 7560000"/>
          </a:avLst>
        </a:prstGeom>
        <a:solidFill>
          <a:schemeClr val="accent1">
            <a:shade val="50000"/>
            <a:hueOff val="289150"/>
            <a:satOff val="-6048"/>
            <a:lumOff val="3365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Save PDF file</a:t>
          </a:r>
          <a:endParaRPr lang="nl-NL" sz="1500" b="1" kern="1200" dirty="0"/>
        </a:p>
      </dsp:txBody>
      <dsp:txXfrm>
        <a:off x="2600359" y="2703606"/>
        <a:ext cx="942981" cy="864399"/>
      </dsp:txXfrm>
    </dsp:sp>
    <dsp:sp modelId="{55733F2A-5C78-45E8-A195-D47598381AF8}">
      <dsp:nvSpPr>
        <dsp:cNvPr id="0" name=""/>
        <dsp:cNvSpPr/>
      </dsp:nvSpPr>
      <dsp:spPr>
        <a:xfrm>
          <a:off x="1346979" y="331222"/>
          <a:ext cx="3300435" cy="3300435"/>
        </a:xfrm>
        <a:prstGeom prst="pie">
          <a:avLst>
            <a:gd name="adj1" fmla="val 7560000"/>
            <a:gd name="adj2" fmla="val 11880000"/>
          </a:avLst>
        </a:prstGeom>
        <a:solidFill>
          <a:schemeClr val="accent1">
            <a:shade val="50000"/>
            <a:hueOff val="289150"/>
            <a:satOff val="-6048"/>
            <a:lumOff val="3365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Searchable PDF file</a:t>
          </a:r>
          <a:endParaRPr lang="nl-NL" sz="1500" b="1" kern="1200" dirty="0"/>
        </a:p>
      </dsp:txBody>
      <dsp:txXfrm>
        <a:off x="1539504" y="1839207"/>
        <a:ext cx="982272" cy="785818"/>
      </dsp:txXfrm>
    </dsp:sp>
    <dsp:sp modelId="{3E7730F2-FB41-4702-A763-1A605BE53E2E}">
      <dsp:nvSpPr>
        <dsp:cNvPr id="0" name=""/>
        <dsp:cNvSpPr/>
      </dsp:nvSpPr>
      <dsp:spPr>
        <a:xfrm>
          <a:off x="1375268" y="243210"/>
          <a:ext cx="3300435" cy="3300435"/>
        </a:xfrm>
        <a:prstGeom prst="pie">
          <a:avLst>
            <a:gd name="adj1" fmla="val 11880000"/>
            <a:gd name="adj2" fmla="val 16200000"/>
          </a:avLst>
        </a:prstGeom>
        <a:solidFill>
          <a:schemeClr val="accent1">
            <a:shade val="50000"/>
            <a:hueOff val="144575"/>
            <a:satOff val="-3024"/>
            <a:lumOff val="16825"/>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Find NON OCR PDF/Tiff file</a:t>
          </a:r>
          <a:endParaRPr lang="nl-NL" sz="1500" b="1" kern="1200" dirty="0"/>
        </a:p>
      </dsp:txBody>
      <dsp:txXfrm>
        <a:off x="1893123" y="797998"/>
        <a:ext cx="1060854" cy="707236"/>
      </dsp:txXfrm>
    </dsp:sp>
    <dsp:sp modelId="{B63D5641-DAB9-47E9-AAE1-A3BE86BBD1B3}">
      <dsp:nvSpPr>
        <dsp:cNvPr id="0" name=""/>
        <dsp:cNvSpPr/>
      </dsp:nvSpPr>
      <dsp:spPr>
        <a:xfrm>
          <a:off x="1214493" y="71426"/>
          <a:ext cx="3709060" cy="3709060"/>
        </a:xfrm>
        <a:prstGeom prst="circularArrow">
          <a:avLst>
            <a:gd name="adj1" fmla="val 5085"/>
            <a:gd name="adj2" fmla="val 327528"/>
            <a:gd name="adj3" fmla="val 20192361"/>
            <a:gd name="adj4" fmla="val 16200324"/>
            <a:gd name="adj5" fmla="val 5932"/>
          </a:avLst>
        </a:prstGeom>
        <a:solidFill>
          <a:schemeClr val="accent1">
            <a:lumMod val="75000"/>
          </a:schemeClr>
        </a:solidFill>
        <a:ln w="19050">
          <a:solidFill>
            <a:srgbClr val="FFFFFF"/>
          </a:solidFill>
        </a:ln>
        <a:effectLst/>
      </dsp:spPr>
      <dsp:style>
        <a:lnRef idx="0">
          <a:scrgbClr r="0" g="0" b="0"/>
        </a:lnRef>
        <a:fillRef idx="1">
          <a:scrgbClr r="0" g="0" b="0"/>
        </a:fillRef>
        <a:effectRef idx="0">
          <a:scrgbClr r="0" g="0" b="0"/>
        </a:effectRef>
        <a:fontRef idx="minor">
          <a:schemeClr val="lt1"/>
        </a:fontRef>
      </dsp:style>
    </dsp:sp>
    <dsp:sp modelId="{4371C92E-826D-4BE5-8AE0-30306B136AE5}">
      <dsp:nvSpPr>
        <dsp:cNvPr id="0" name=""/>
        <dsp:cNvSpPr/>
      </dsp:nvSpPr>
      <dsp:spPr>
        <a:xfrm>
          <a:off x="1292200" y="126880"/>
          <a:ext cx="3709060" cy="3709060"/>
        </a:xfrm>
        <a:prstGeom prst="circularArrow">
          <a:avLst>
            <a:gd name="adj1" fmla="val 5085"/>
            <a:gd name="adj2" fmla="val 327528"/>
            <a:gd name="adj3" fmla="val 2912753"/>
            <a:gd name="adj4" fmla="val 20519953"/>
            <a:gd name="adj5" fmla="val 5932"/>
          </a:avLst>
        </a:prstGeom>
        <a:solidFill>
          <a:schemeClr val="accent1">
            <a:lumMod val="75000"/>
          </a:schemeClr>
        </a:solidFill>
        <a:ln w="19050">
          <a:solidFill>
            <a:srgbClr val="FFFFFF"/>
          </a:solidFill>
        </a:ln>
        <a:effectLst/>
      </dsp:spPr>
      <dsp:style>
        <a:lnRef idx="0">
          <a:scrgbClr r="0" g="0" b="0"/>
        </a:lnRef>
        <a:fillRef idx="1">
          <a:scrgbClr r="0" g="0" b="0"/>
        </a:fillRef>
        <a:effectRef idx="0">
          <a:scrgbClr r="0" g="0" b="0"/>
        </a:effectRef>
        <a:fontRef idx="minor">
          <a:schemeClr val="lt1"/>
        </a:fontRef>
      </dsp:style>
    </dsp:sp>
    <dsp:sp modelId="{0B21A6EA-D81A-448F-B678-A7F2DD57F8D5}">
      <dsp:nvSpPr>
        <dsp:cNvPr id="0" name=""/>
        <dsp:cNvSpPr/>
      </dsp:nvSpPr>
      <dsp:spPr>
        <a:xfrm>
          <a:off x="1217319" y="181267"/>
          <a:ext cx="3709060" cy="3709060"/>
        </a:xfrm>
        <a:prstGeom prst="circularArrow">
          <a:avLst>
            <a:gd name="adj1" fmla="val 5085"/>
            <a:gd name="adj2" fmla="val 327528"/>
            <a:gd name="adj3" fmla="val 7232777"/>
            <a:gd name="adj4" fmla="val 3239695"/>
            <a:gd name="adj5" fmla="val 5932"/>
          </a:avLst>
        </a:prstGeom>
        <a:solidFill>
          <a:schemeClr val="accent1">
            <a:lumMod val="75000"/>
          </a:schemeClr>
        </a:solidFill>
        <a:ln w="19050">
          <a:solidFill>
            <a:srgbClr val="FFFFFF"/>
          </a:solidFill>
        </a:ln>
        <a:effectLst/>
      </dsp:spPr>
      <dsp:style>
        <a:lnRef idx="0">
          <a:scrgbClr r="0" g="0" b="0"/>
        </a:lnRef>
        <a:fillRef idx="1">
          <a:scrgbClr r="0" g="0" b="0"/>
        </a:fillRef>
        <a:effectRef idx="0">
          <a:scrgbClr r="0" g="0" b="0"/>
        </a:effectRef>
        <a:fontRef idx="minor">
          <a:schemeClr val="lt1"/>
        </a:fontRef>
      </dsp:style>
    </dsp:sp>
    <dsp:sp modelId="{94243C1C-EFCD-4896-8211-6FFFCCB3CE15}">
      <dsp:nvSpPr>
        <dsp:cNvPr id="0" name=""/>
        <dsp:cNvSpPr/>
      </dsp:nvSpPr>
      <dsp:spPr>
        <a:xfrm>
          <a:off x="1142438" y="126880"/>
          <a:ext cx="3709060" cy="3709060"/>
        </a:xfrm>
        <a:prstGeom prst="circularArrow">
          <a:avLst>
            <a:gd name="adj1" fmla="val 5085"/>
            <a:gd name="adj2" fmla="val 327528"/>
            <a:gd name="adj3" fmla="val 11552519"/>
            <a:gd name="adj4" fmla="val 7559718"/>
            <a:gd name="adj5" fmla="val 5932"/>
          </a:avLst>
        </a:prstGeom>
        <a:solidFill>
          <a:schemeClr val="accent1">
            <a:lumMod val="75000"/>
          </a:schemeClr>
        </a:solidFill>
        <a:ln w="19050">
          <a:solidFill>
            <a:srgbClr val="FFFFFF"/>
          </a:solidFill>
        </a:ln>
        <a:effectLst/>
      </dsp:spPr>
      <dsp:style>
        <a:lnRef idx="0">
          <a:scrgbClr r="0" g="0" b="0"/>
        </a:lnRef>
        <a:fillRef idx="1">
          <a:scrgbClr r="0" g="0" b="0"/>
        </a:fillRef>
        <a:effectRef idx="0">
          <a:scrgbClr r="0" g="0" b="0"/>
        </a:effectRef>
        <a:fontRef idx="minor">
          <a:schemeClr val="lt1"/>
        </a:fontRef>
      </dsp:style>
    </dsp:sp>
    <dsp:sp modelId="{F0C72AC9-886D-49EF-A39A-0E52D24B47DE}">
      <dsp:nvSpPr>
        <dsp:cNvPr id="0" name=""/>
        <dsp:cNvSpPr/>
      </dsp:nvSpPr>
      <dsp:spPr>
        <a:xfrm>
          <a:off x="1171111" y="38897"/>
          <a:ext cx="3709060" cy="3709060"/>
        </a:xfrm>
        <a:prstGeom prst="circularArrow">
          <a:avLst>
            <a:gd name="adj1" fmla="val 5085"/>
            <a:gd name="adj2" fmla="val 327528"/>
            <a:gd name="adj3" fmla="val 15872148"/>
            <a:gd name="adj4" fmla="val 11880111"/>
            <a:gd name="adj5" fmla="val 5932"/>
          </a:avLst>
        </a:prstGeom>
        <a:solidFill>
          <a:schemeClr val="accent1">
            <a:lumMod val="75000"/>
          </a:schemeClr>
        </a:solidFill>
        <a:ln w="19050">
          <a:solidFill>
            <a:srgbClr val="FFFFFF"/>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3072F-59E6-45C8-979B-BB5C99E568C1}" type="datetimeFigureOut">
              <a:rPr lang="nl-NL" smtClean="0"/>
              <a:pPr/>
              <a:t>2-2-2010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E13B5-FF04-41E3-93A7-650E03927358}"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lvl="1"/>
            <a:r>
              <a:rPr lang="en-US" sz="3200" dirty="0" smtClean="0">
                <a:solidFill>
                  <a:srgbClr val="FF0000"/>
                </a:solidFill>
              </a:rPr>
              <a:t>Story do you store your documents in the correct</a:t>
            </a:r>
            <a:r>
              <a:rPr lang="en-US" sz="3200" baseline="0" dirty="0" smtClean="0">
                <a:solidFill>
                  <a:srgbClr val="FF0000"/>
                </a:solidFill>
              </a:rPr>
              <a:t> format:</a:t>
            </a:r>
          </a:p>
          <a:p>
            <a:pPr lvl="1"/>
            <a:endParaRPr lang="en-US" sz="3200" dirty="0" smtClean="0">
              <a:solidFill>
                <a:srgbClr val="FF0000"/>
              </a:solidFill>
            </a:endParaRPr>
          </a:p>
          <a:p>
            <a:pPr lvl="1"/>
            <a:r>
              <a:rPr lang="en-US" sz="3200" dirty="0" smtClean="0">
                <a:solidFill>
                  <a:srgbClr val="FF0000"/>
                </a:solidFill>
              </a:rPr>
              <a:t>Format refresh is a particular issue with electronically stored information. We can read a scroll of papyrus that was written 3000 years ago. But we can’t read a 5¼” disk with WordPerfect files from 10 years ago. Information that is locked into obsolete mediums or proprietary formats and systems, is worthless to an organization.  So long-term preservation, media refresh and format refresh, need to be considered proactively. Information strategies that include the use of format standards (e.g. TIFF or PDF/A) and audited content refresh cycles, will ensure that information remains accessible for the whole period that it is being kept for.</a:t>
            </a:r>
          </a:p>
        </p:txBody>
      </p:sp>
      <p:sp>
        <p:nvSpPr>
          <p:cNvPr id="4" name="Tijdelijke aanduiding voor dianummer 3"/>
          <p:cNvSpPr>
            <a:spLocks noGrp="1"/>
          </p:cNvSpPr>
          <p:nvPr>
            <p:ph type="sldNum" sz="quarter" idx="10"/>
          </p:nvPr>
        </p:nvSpPr>
        <p:spPr/>
        <p:txBody>
          <a:bodyPr/>
          <a:lstStyle/>
          <a:p>
            <a:fld id="{A91E13B5-FF04-41E3-93A7-650E03927358}" type="slidenum">
              <a:rPr lang="nl-NL" smtClean="0"/>
              <a:pPr/>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Explain</a:t>
            </a:r>
            <a:r>
              <a:rPr lang="nl-NL" baseline="0" dirty="0" smtClean="0"/>
              <a:t> </a:t>
            </a:r>
            <a:r>
              <a:rPr lang="nl-NL" baseline="0" dirty="0" err="1" smtClean="0"/>
              <a:t>that</a:t>
            </a:r>
            <a:r>
              <a:rPr lang="nl-NL" baseline="0" dirty="0" smtClean="0"/>
              <a:t> </a:t>
            </a:r>
            <a:r>
              <a:rPr lang="nl-NL" baseline="0" dirty="0" err="1" smtClean="0"/>
              <a:t>you</a:t>
            </a:r>
            <a:r>
              <a:rPr lang="nl-NL" baseline="0" dirty="0" smtClean="0"/>
              <a:t> </a:t>
            </a:r>
            <a:r>
              <a:rPr lang="nl-NL" baseline="0" dirty="0" err="1" smtClean="0"/>
              <a:t>cannot</a:t>
            </a:r>
            <a:r>
              <a:rPr lang="nl-NL" baseline="0" dirty="0" smtClean="0"/>
              <a:t> </a:t>
            </a:r>
            <a:r>
              <a:rPr lang="nl-NL" baseline="0" dirty="0" err="1" smtClean="0"/>
              <a:t>see</a:t>
            </a:r>
            <a:r>
              <a:rPr lang="nl-NL" baseline="0" dirty="0" smtClean="0"/>
              <a:t> </a:t>
            </a:r>
            <a:r>
              <a:rPr lang="nl-NL" baseline="0" dirty="0" err="1" smtClean="0"/>
              <a:t>based</a:t>
            </a:r>
            <a:r>
              <a:rPr lang="nl-NL" baseline="0" dirty="0" smtClean="0"/>
              <a:t> </a:t>
            </a:r>
            <a:r>
              <a:rPr lang="nl-NL" baseline="0" dirty="0" err="1" smtClean="0"/>
              <a:t>on</a:t>
            </a:r>
            <a:r>
              <a:rPr lang="nl-NL" baseline="0" dirty="0" smtClean="0"/>
              <a:t> the PDF </a:t>
            </a:r>
            <a:r>
              <a:rPr lang="nl-NL" baseline="0" dirty="0" err="1" smtClean="0"/>
              <a:t>that</a:t>
            </a:r>
            <a:r>
              <a:rPr lang="nl-NL" baseline="0" dirty="0" smtClean="0"/>
              <a:t> a PDF is </a:t>
            </a:r>
            <a:r>
              <a:rPr lang="nl-NL" baseline="0" dirty="0" err="1" smtClean="0"/>
              <a:t>OCR-ed</a:t>
            </a:r>
            <a:r>
              <a:rPr lang="nl-NL" baseline="0" dirty="0" smtClean="0"/>
              <a:t> </a:t>
            </a:r>
            <a:r>
              <a:rPr lang="nl-NL" baseline="0" dirty="0" err="1" smtClean="0"/>
              <a:t>or</a:t>
            </a:r>
            <a:r>
              <a:rPr lang="nl-NL" baseline="0" dirty="0" smtClean="0"/>
              <a:t> </a:t>
            </a:r>
            <a:r>
              <a:rPr lang="nl-NL" baseline="0" dirty="0" err="1" smtClean="0"/>
              <a:t>not</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A91E13B5-FF04-41E3-93A7-650E03927358}"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005B84-BD26-4F5F-9F9A-E0DB1AF25879}" type="slidenum">
              <a:rPr lang="en-GB" smtClean="0"/>
              <a:pPr/>
              <a:t>9</a:t>
            </a:fld>
            <a:endParaRPr lang="en-GB"/>
          </a:p>
        </p:txBody>
      </p:sp>
      <p:sp>
        <p:nvSpPr>
          <p:cNvPr id="5" name="Footer Placeholder 4"/>
          <p:cNvSpPr>
            <a:spLocks noGrp="1"/>
          </p:cNvSpPr>
          <p:nvPr>
            <p:ph type="ftr" sz="quarter" idx="11"/>
          </p:nvPr>
        </p:nvSpPr>
        <p:spPr/>
        <p:txBody>
          <a:bodyPr/>
          <a:lstStyle/>
          <a:p>
            <a:r>
              <a:rPr lang="en-GB" smtClean="0"/>
              <a:t>I.R.I.S. Solutions &amp; Experts</a:t>
            </a:r>
            <a:endParaRPr lang="en-GB"/>
          </a:p>
        </p:txBody>
      </p:sp>
      <p:sp>
        <p:nvSpPr>
          <p:cNvPr id="6" name="Header Placeholder 5"/>
          <p:cNvSpPr>
            <a:spLocks noGrp="1"/>
          </p:cNvSpPr>
          <p:nvPr>
            <p:ph type="hdr" sz="quarter" idx="12"/>
          </p:nvPr>
        </p:nvSpPr>
        <p:spPr/>
        <p:txBody>
          <a:bodyPr/>
          <a:lstStyle/>
          <a:p>
            <a:r>
              <a:rPr lang="en-GB" smtClean="0"/>
              <a:t>From paper to SharePoint</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005B84-BD26-4F5F-9F9A-E0DB1AF25879}" type="slidenum">
              <a:rPr lang="en-GB" smtClean="0"/>
              <a:pPr/>
              <a:t>10</a:t>
            </a:fld>
            <a:endParaRPr lang="en-GB"/>
          </a:p>
        </p:txBody>
      </p:sp>
      <p:sp>
        <p:nvSpPr>
          <p:cNvPr id="5" name="Footer Placeholder 4"/>
          <p:cNvSpPr>
            <a:spLocks noGrp="1"/>
          </p:cNvSpPr>
          <p:nvPr>
            <p:ph type="ftr" sz="quarter" idx="11"/>
          </p:nvPr>
        </p:nvSpPr>
        <p:spPr/>
        <p:txBody>
          <a:bodyPr/>
          <a:lstStyle/>
          <a:p>
            <a:r>
              <a:rPr lang="en-GB" smtClean="0"/>
              <a:t>I.R.I.S. Solutions &amp; Experts</a:t>
            </a:r>
            <a:endParaRPr lang="en-GB"/>
          </a:p>
        </p:txBody>
      </p:sp>
      <p:sp>
        <p:nvSpPr>
          <p:cNvPr id="6" name="Header Placeholder 5"/>
          <p:cNvSpPr>
            <a:spLocks noGrp="1"/>
          </p:cNvSpPr>
          <p:nvPr>
            <p:ph type="hdr" sz="quarter" idx="12"/>
          </p:nvPr>
        </p:nvSpPr>
        <p:spPr/>
        <p:txBody>
          <a:bodyPr/>
          <a:lstStyle/>
          <a:p>
            <a:r>
              <a:rPr lang="en-GB" smtClean="0"/>
              <a:t>From paper to SharePoint</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E6E3314-5633-419B-8345-97776E848AE8}" type="slidenum">
              <a:rPr lang="en-US" smtClean="0"/>
              <a:pPr/>
              <a:t>11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C6039-2A35-4B48-8705-3C8985359CD7}"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C6039-2A35-4B48-8705-3C8985359CD7}"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C6039-2A35-4B48-8705-3C8985359CD7}" type="datetimeFigureOut">
              <a:rPr lang="en-US" smtClean="0"/>
              <a:pPr/>
              <a:t>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C6039-2A35-4B48-8705-3C8985359CD7}" type="datetimeFigureOut">
              <a:rPr lang="en-US" smtClean="0"/>
              <a:pPr/>
              <a:t>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C6039-2A35-4B48-8705-3C8985359CD7}" type="datetimeFigureOut">
              <a:rPr lang="en-US" smtClean="0"/>
              <a:pPr/>
              <a:t>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C6039-2A35-4B48-8705-3C8985359CD7}"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59B73-7BAC-4873-A448-B27E3716540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C6039-2A35-4B48-8705-3C8985359CD7}"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62659-C0DC-4852-BF56-AC3D89520EF6}"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E62659-C0DC-4852-BF56-AC3D89520EF6}"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E62659-C0DC-4852-BF56-AC3D89520EF6}" type="datetimeFigureOut">
              <a:rPr lang="en-US" smtClean="0"/>
              <a:pPr/>
              <a:t>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E62659-C0DC-4852-BF56-AC3D89520EF6}" type="datetimeFigureOut">
              <a:rPr lang="en-US" smtClean="0"/>
              <a:pPr/>
              <a:t>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62659-C0DC-4852-BF56-AC3D89520EF6}" type="datetimeFigureOut">
              <a:rPr lang="en-US" smtClean="0"/>
              <a:pPr/>
              <a:t>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9B73-7BAC-4873-A448-B27E3716540A}"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62659-C0DC-4852-BF56-AC3D89520EF6}"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62659-C0DC-4852-BF56-AC3D89520EF6}"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Rectangle 3"/>
          <p:cNvSpPr>
            <a:spLocks noGrp="1"/>
          </p:cNvSpPr>
          <p:nvPr>
            <p:ph type="body" idx="1"/>
          </p:nvPr>
        </p:nvSpPr>
        <p:spPr>
          <a:xfrm>
            <a:off x="1142976" y="1554162"/>
            <a:ext cx="7848624" cy="5089548"/>
          </a:xfrm>
        </p:spPr>
        <p:txBody>
          <a:bodyPr/>
          <a:lstStyle>
            <a:lvl1pPr>
              <a:defRPr>
                <a:latin typeface="Myriad Web Pro" pitchFamily="34" charset="0"/>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8" name="Title Placeholder 9"/>
          <p:cNvSpPr>
            <a:spLocks noGrp="1"/>
          </p:cNvSpPr>
          <p:nvPr>
            <p:ph type="title" hasCustomPrompt="1"/>
          </p:nvPr>
        </p:nvSpPr>
        <p:spPr>
          <a:xfrm>
            <a:off x="1000125" y="214290"/>
            <a:ext cx="7991475" cy="838200"/>
          </a:xfrm>
          <a:prstGeom prst="rect">
            <a:avLst/>
          </a:prstGeom>
        </p:spPr>
        <p:txBody>
          <a:bodyPr vert="horz" anchor="ctr">
            <a:normAutofit/>
          </a:bodyPr>
          <a:lstStyle>
            <a:lvl1pPr>
              <a:defRPr/>
            </a:lvl1pPr>
          </a:lstStyle>
          <a:p>
            <a:r>
              <a:rPr lang="en-US" dirty="0" smtClean="0"/>
              <a:t>Click to edit master title style</a:t>
            </a:r>
            <a:endParaRPr lang="en-US" dirty="0"/>
          </a:p>
        </p:txBody>
      </p:sp>
      <p:pic>
        <p:nvPicPr>
          <p:cNvPr id="9" name="Picture 2"/>
          <p:cNvPicPr>
            <a:picLocks noChangeArrowheads="1"/>
          </p:cNvPicPr>
          <p:nvPr userDrawn="1"/>
        </p:nvPicPr>
        <p:blipFill>
          <a:blip r:embed="rId2" cstate="print"/>
          <a:srcRect/>
          <a:stretch>
            <a:fillRect/>
          </a:stretch>
        </p:blipFill>
        <p:spPr bwMode="auto">
          <a:xfrm>
            <a:off x="0" y="0"/>
            <a:ext cx="10271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0" y="0"/>
            <a:ext cx="1023938" cy="6858000"/>
          </a:xfrm>
          <a:prstGeom prst="rect">
            <a:avLst/>
          </a:prstGeom>
          <a:noFill/>
          <a:ln w="9525">
            <a:noFill/>
            <a:miter lim="800000"/>
            <a:headEnd/>
            <a:tailEnd/>
          </a:ln>
        </p:spPr>
      </p:pic>
      <p:pic>
        <p:nvPicPr>
          <p:cNvPr id="6" name="Picture 2"/>
          <p:cNvPicPr>
            <a:picLocks noChangeArrowheads="1"/>
          </p:cNvPicPr>
          <p:nvPr userDrawn="1"/>
        </p:nvPicPr>
        <p:blipFill>
          <a:blip r:embed="rId2" cstate="print"/>
          <a:srcRect/>
          <a:stretch>
            <a:fillRect/>
          </a:stretch>
        </p:blipFill>
        <p:spPr bwMode="auto">
          <a:xfrm>
            <a:off x="0" y="0"/>
            <a:ext cx="1023938" cy="6858000"/>
          </a:xfrm>
          <a:prstGeom prst="rect">
            <a:avLst/>
          </a:prstGeom>
          <a:noFill/>
          <a:ln w="9525">
            <a:noFill/>
            <a:miter lim="800000"/>
            <a:headEnd/>
            <a:tailEnd/>
          </a:ln>
        </p:spPr>
      </p:pic>
      <p:sp>
        <p:nvSpPr>
          <p:cNvPr id="3" name="Rectangle 3"/>
          <p:cNvSpPr>
            <a:spLocks noGrp="1"/>
          </p:cNvSpPr>
          <p:nvPr>
            <p:ph type="body" idx="1"/>
          </p:nvPr>
        </p:nvSpPr>
        <p:spPr>
          <a:xfrm>
            <a:off x="1142976" y="1554162"/>
            <a:ext cx="7848624" cy="5089548"/>
          </a:xfrm>
        </p:spPr>
        <p:txBody>
          <a:bodyPr/>
          <a:lstStyle>
            <a:lvl1pPr>
              <a:defRPr>
                <a:latin typeface="Myriad Web Pro" pitchFamily="34" charset="0"/>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10" name="Title Placeholder 9"/>
          <p:cNvSpPr>
            <a:spLocks noGrp="1"/>
          </p:cNvSpPr>
          <p:nvPr>
            <p:ph type="title" hasCustomPrompt="1"/>
          </p:nvPr>
        </p:nvSpPr>
        <p:spPr>
          <a:xfrm>
            <a:off x="1000125" y="214290"/>
            <a:ext cx="7991475" cy="838200"/>
          </a:xfrm>
          <a:prstGeom prst="rect">
            <a:avLst/>
          </a:prstGeom>
        </p:spPr>
        <p:txBody>
          <a:bodyPr vert="horz" anchor="ctr">
            <a:normAutofit/>
          </a:bodyPr>
          <a:lstStyle>
            <a:lvl1pPr>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59B73-7BAC-4873-A448-B27E3716540A}"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59B73-7BAC-4873-A448-B27E3716540A}" type="datetimeFigureOut">
              <a:rPr lang="en-US" smtClean="0"/>
              <a:pPr/>
              <a:t>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59B73-7BAC-4873-A448-B27E3716540A}" type="datetimeFigureOut">
              <a:rPr lang="en-US" smtClean="0"/>
              <a:pPr/>
              <a:t>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59B73-7BAC-4873-A448-B27E3716540A}" type="datetimeFigureOut">
              <a:rPr lang="en-US" smtClean="0"/>
              <a:pPr/>
              <a:t>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9B73-7BAC-4873-A448-B27E3716540A}"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9B73-7BAC-4873-A448-B27E3716540A}"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IRISLink2010-PPT-content-01c.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59B73-7BAC-4873-A448-B27E3716540A}" type="datetimeFigureOut">
              <a:rPr lang="en-US" smtClean="0"/>
              <a:pPr/>
              <a:t>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BE9C0-0EFE-4BCB-95E5-CABF6C65C7EC}"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RISLink2010-PPT-content-01b.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C6039-2A35-4B48-8705-3C8985359CD7}" type="datetimeFigureOut">
              <a:rPr lang="en-US" smtClean="0"/>
              <a:pPr/>
              <a:t>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0190A-CFAE-4E9A-A644-03D85E7D2D36}"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RISLink2010-PPT-content-03b.jpg"/>
          <p:cNvPicPr>
            <a:picLocks noChangeAspect="1"/>
          </p:cNvPicPr>
          <p:nvPr userDrawn="1"/>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62659-C0DC-4852-BF56-AC3D89520EF6}" type="datetimeFigureOut">
              <a:rPr lang="en-US" smtClean="0"/>
              <a:pPr/>
              <a:t>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B3662-4323-403C-8860-B30DF98A8E78}"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12"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22.png"/><Relationship Id="rId2" Type="http://schemas.openxmlformats.org/officeDocument/2006/relationships/slideLayout" Target="../slideLayouts/slideLayout28.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7.gif"/><Relationship Id="rId10" Type="http://schemas.openxmlformats.org/officeDocument/2006/relationships/image" Target="../media/image20.jpe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ISLink2010-PPT-cove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14348" y="2928934"/>
            <a:ext cx="7772400" cy="1470025"/>
          </a:xfrm>
        </p:spPr>
        <p:txBody>
          <a:bodyPr/>
          <a:lstStyle/>
          <a:p>
            <a:r>
              <a:rPr lang="en-US" dirty="0" smtClean="0"/>
              <a:t>Scan2DMS</a:t>
            </a:r>
            <a:endParaRPr lang="en-US" dirty="0"/>
          </a:p>
        </p:txBody>
      </p:sp>
      <p:sp>
        <p:nvSpPr>
          <p:cNvPr id="3" name="Subtitle 2"/>
          <p:cNvSpPr>
            <a:spLocks noGrp="1"/>
          </p:cNvSpPr>
          <p:nvPr>
            <p:ph type="subTitle" idx="1"/>
          </p:nvPr>
        </p:nvSpPr>
        <p:spPr>
          <a:xfrm>
            <a:off x="1357290" y="4429132"/>
            <a:ext cx="6400800" cy="1752600"/>
          </a:xfrm>
        </p:spPr>
        <p:txBody>
          <a:bodyPr/>
          <a:lstStyle/>
          <a:p>
            <a:r>
              <a:rPr lang="en-US" dirty="0" smtClean="0"/>
              <a:t>Sebastiaan Bos</a:t>
            </a:r>
          </a:p>
          <a:p>
            <a:r>
              <a:rPr lang="en-US" dirty="0" smtClean="0"/>
              <a:t>Business Unit Manager I.R.I.S. Netherlands</a:t>
            </a:r>
            <a:endParaRPr lang="en-US" dirty="0"/>
          </a:p>
        </p:txBody>
      </p:sp>
    </p:spTree>
  </p:cSld>
  <p:clrMapOvr>
    <a:masterClrMapping/>
  </p:clrMapOvr>
  <p:transition advTm="22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Scan2DMS for Multifunctionals</a:t>
            </a:r>
            <a:endParaRPr lang="en-US" dirty="0" smtClean="0"/>
          </a:p>
        </p:txBody>
      </p:sp>
      <p:cxnSp>
        <p:nvCxnSpPr>
          <p:cNvPr id="32" name="Rechte verbindingslijn met pijl 31"/>
          <p:cNvCxnSpPr/>
          <p:nvPr/>
        </p:nvCxnSpPr>
        <p:spPr>
          <a:xfrm>
            <a:off x="4572000" y="2143116"/>
            <a:ext cx="714380" cy="1588"/>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cxnSp>
        <p:nvCxnSpPr>
          <p:cNvPr id="35" name="Rechte verbindingslijn met pijl 34"/>
          <p:cNvCxnSpPr/>
          <p:nvPr/>
        </p:nvCxnSpPr>
        <p:spPr>
          <a:xfrm rot="5400000">
            <a:off x="5501488" y="3642520"/>
            <a:ext cx="1143008" cy="1588"/>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grpSp>
        <p:nvGrpSpPr>
          <p:cNvPr id="20" name="Groep 19"/>
          <p:cNvGrpSpPr/>
          <p:nvPr/>
        </p:nvGrpSpPr>
        <p:grpSpPr>
          <a:xfrm>
            <a:off x="4286248" y="4071942"/>
            <a:ext cx="2628904" cy="1309693"/>
            <a:chOff x="4286248" y="4071942"/>
            <a:chExt cx="2628904" cy="1309693"/>
          </a:xfrm>
        </p:grpSpPr>
        <p:pic>
          <p:nvPicPr>
            <p:cNvPr id="2050" name="Picture 2" descr="C:\Users\sbos\Desktop\logo_OT.gif"/>
            <p:cNvPicPr>
              <a:picLocks noChangeAspect="1" noChangeArrowheads="1"/>
            </p:cNvPicPr>
            <p:nvPr/>
          </p:nvPicPr>
          <p:blipFill>
            <a:blip r:embed="rId4" cstate="print"/>
            <a:srcRect/>
            <a:stretch>
              <a:fillRect/>
            </a:stretch>
          </p:blipFill>
          <p:spPr bwMode="auto">
            <a:xfrm>
              <a:off x="4286248" y="4857760"/>
              <a:ext cx="1933575" cy="523875"/>
            </a:xfrm>
            <a:prstGeom prst="rect">
              <a:avLst/>
            </a:prstGeom>
            <a:noFill/>
          </p:spPr>
        </p:pic>
        <p:pic>
          <p:nvPicPr>
            <p:cNvPr id="1030" name="Picture 6" descr="C:\Documents and Settings\Sebastiaan\Desktop\Autonomy_Iw_logo216x87.png"/>
            <p:cNvPicPr>
              <a:picLocks noChangeAspect="1" noChangeArrowheads="1"/>
            </p:cNvPicPr>
            <p:nvPr/>
          </p:nvPicPr>
          <p:blipFill>
            <a:blip r:embed="rId5" cstate="print"/>
            <a:srcRect/>
            <a:stretch>
              <a:fillRect/>
            </a:stretch>
          </p:blipFill>
          <p:spPr bwMode="auto">
            <a:xfrm>
              <a:off x="4857752" y="4071942"/>
              <a:ext cx="2057400" cy="828675"/>
            </a:xfrm>
            <a:prstGeom prst="rect">
              <a:avLst/>
            </a:prstGeom>
            <a:noFill/>
          </p:spPr>
        </p:pic>
      </p:grpSp>
      <p:pic>
        <p:nvPicPr>
          <p:cNvPr id="55" name="Picture 4" descr="C:\Documents and Settings\Sebastiaan\Desktop\iHQC-3d.png"/>
          <p:cNvPicPr>
            <a:picLocks noChangeAspect="1" noChangeArrowheads="1"/>
          </p:cNvPicPr>
          <p:nvPr/>
        </p:nvPicPr>
        <p:blipFill>
          <a:blip r:embed="rId6" cstate="print"/>
          <a:srcRect/>
          <a:stretch>
            <a:fillRect/>
          </a:stretch>
        </p:blipFill>
        <p:spPr bwMode="auto">
          <a:xfrm>
            <a:off x="6929454" y="2357430"/>
            <a:ext cx="988191" cy="428628"/>
          </a:xfrm>
          <a:prstGeom prst="rect">
            <a:avLst/>
          </a:prstGeom>
          <a:noFill/>
        </p:spPr>
      </p:pic>
      <p:sp>
        <p:nvSpPr>
          <p:cNvPr id="56" name="Tekstvak 55"/>
          <p:cNvSpPr txBox="1"/>
          <p:nvPr/>
        </p:nvSpPr>
        <p:spPr>
          <a:xfrm>
            <a:off x="6929454" y="1643050"/>
            <a:ext cx="2071702" cy="1661993"/>
          </a:xfrm>
          <a:prstGeom prst="rect">
            <a:avLst/>
          </a:prstGeom>
          <a:noFill/>
        </p:spPr>
        <p:txBody>
          <a:bodyPr wrap="square" rtlCol="0">
            <a:spAutoFit/>
          </a:bodyPr>
          <a:lstStyle/>
          <a:p>
            <a:r>
              <a:rPr lang="en-US" sz="1400" dirty="0" smtClean="0"/>
              <a:t>High speed OCR</a:t>
            </a:r>
          </a:p>
          <a:p>
            <a:r>
              <a:rPr lang="en-US" sz="1400" dirty="0" smtClean="0"/>
              <a:t>Release to DMS</a:t>
            </a:r>
          </a:p>
          <a:p>
            <a:r>
              <a:rPr lang="en-US" sz="1400" dirty="0" smtClean="0"/>
              <a:t>Compress Documents</a:t>
            </a:r>
          </a:p>
          <a:p>
            <a:endParaRPr lang="en-US" sz="1400" dirty="0" smtClean="0"/>
          </a:p>
          <a:p>
            <a:endParaRPr lang="en-US" sz="1400" dirty="0" smtClean="0"/>
          </a:p>
          <a:p>
            <a:r>
              <a:rPr lang="en-US" sz="1400" dirty="0" smtClean="0"/>
              <a:t>Multi format output</a:t>
            </a:r>
          </a:p>
          <a:p>
            <a:endParaRPr lang="nl-NL" dirty="0"/>
          </a:p>
        </p:txBody>
      </p:sp>
      <p:pic>
        <p:nvPicPr>
          <p:cNvPr id="65" name="Picture 10"/>
          <p:cNvPicPr>
            <a:picLocks noChangeArrowheads="1"/>
          </p:cNvPicPr>
          <p:nvPr/>
        </p:nvPicPr>
        <p:blipFill>
          <a:blip r:embed="rId7" cstate="print"/>
          <a:srcRect/>
          <a:stretch>
            <a:fillRect/>
          </a:stretch>
        </p:blipFill>
        <p:spPr bwMode="auto">
          <a:xfrm>
            <a:off x="3000364" y="5000636"/>
            <a:ext cx="785818" cy="857256"/>
          </a:xfrm>
          <a:prstGeom prst="rect">
            <a:avLst/>
          </a:prstGeom>
          <a:noFill/>
          <a:ln w="12700">
            <a:noFill/>
            <a:miter lim="800000"/>
            <a:headEnd/>
            <a:tailEnd/>
          </a:ln>
        </p:spPr>
      </p:pic>
      <p:cxnSp>
        <p:nvCxnSpPr>
          <p:cNvPr id="69" name="Rechte verbindingslijn met pijl 68"/>
          <p:cNvCxnSpPr/>
          <p:nvPr/>
        </p:nvCxnSpPr>
        <p:spPr>
          <a:xfrm rot="10800000">
            <a:off x="3857620" y="5500702"/>
            <a:ext cx="857256" cy="1588"/>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sp>
        <p:nvSpPr>
          <p:cNvPr id="72" name="Rechthoek 71"/>
          <p:cNvSpPr/>
          <p:nvPr/>
        </p:nvSpPr>
        <p:spPr>
          <a:xfrm>
            <a:off x="2928926" y="5857892"/>
            <a:ext cx="779444" cy="369332"/>
          </a:xfrm>
          <a:prstGeom prst="rect">
            <a:avLst/>
          </a:prstGeom>
        </p:spPr>
        <p:txBody>
          <a:bodyPr wrap="none">
            <a:spAutoFit/>
          </a:bodyPr>
          <a:lstStyle/>
          <a:p>
            <a:r>
              <a:rPr lang="en-US" dirty="0" smtClean="0"/>
              <a:t>Folder</a:t>
            </a:r>
            <a:endParaRPr lang="nl-NL" dirty="0"/>
          </a:p>
        </p:txBody>
      </p:sp>
      <p:pic>
        <p:nvPicPr>
          <p:cNvPr id="1026" name="Picture 2" descr="C:\Documents and Settings\Sebastiaan\Desktop\IRISDocumenten-small.png"/>
          <p:cNvPicPr>
            <a:picLocks noChangeAspect="1" noChangeArrowheads="1"/>
          </p:cNvPicPr>
          <p:nvPr/>
        </p:nvPicPr>
        <p:blipFill>
          <a:blip r:embed="rId8" cstate="print"/>
          <a:srcRect/>
          <a:stretch>
            <a:fillRect/>
          </a:stretch>
        </p:blipFill>
        <p:spPr bwMode="auto">
          <a:xfrm>
            <a:off x="0" y="2071678"/>
            <a:ext cx="2567303" cy="1643074"/>
          </a:xfrm>
          <a:prstGeom prst="rect">
            <a:avLst/>
          </a:prstGeom>
          <a:noFill/>
        </p:spPr>
      </p:pic>
      <p:pic>
        <p:nvPicPr>
          <p:cNvPr id="1031" name="Picture 7" descr="C:\Documents and Settings\Sebastiaan\Desktop\barcode_small.jpg"/>
          <p:cNvPicPr>
            <a:picLocks noChangeAspect="1" noChangeArrowheads="1"/>
          </p:cNvPicPr>
          <p:nvPr/>
        </p:nvPicPr>
        <p:blipFill>
          <a:blip r:embed="rId9" cstate="print"/>
          <a:srcRect/>
          <a:stretch>
            <a:fillRect/>
          </a:stretch>
        </p:blipFill>
        <p:spPr bwMode="auto">
          <a:xfrm>
            <a:off x="357158" y="3929066"/>
            <a:ext cx="1252531" cy="820435"/>
          </a:xfrm>
          <a:prstGeom prst="rect">
            <a:avLst/>
          </a:prstGeom>
          <a:noFill/>
        </p:spPr>
      </p:pic>
      <p:sp>
        <p:nvSpPr>
          <p:cNvPr id="21" name="Rechthoek 20"/>
          <p:cNvSpPr/>
          <p:nvPr/>
        </p:nvSpPr>
        <p:spPr>
          <a:xfrm>
            <a:off x="214282" y="3643314"/>
            <a:ext cx="2286016" cy="307777"/>
          </a:xfrm>
          <a:prstGeom prst="rect">
            <a:avLst/>
          </a:prstGeom>
        </p:spPr>
        <p:txBody>
          <a:bodyPr wrap="square">
            <a:spAutoFit/>
          </a:bodyPr>
          <a:lstStyle/>
          <a:p>
            <a:r>
              <a:rPr lang="en-US" sz="1400" dirty="0" smtClean="0"/>
              <a:t>Place documents</a:t>
            </a:r>
          </a:p>
        </p:txBody>
      </p:sp>
      <p:sp>
        <p:nvSpPr>
          <p:cNvPr id="23" name="Tekstvak 22"/>
          <p:cNvSpPr txBox="1"/>
          <p:nvPr/>
        </p:nvSpPr>
        <p:spPr>
          <a:xfrm>
            <a:off x="2714612" y="3000372"/>
            <a:ext cx="2357454" cy="1169551"/>
          </a:xfrm>
          <a:prstGeom prst="rect">
            <a:avLst/>
          </a:prstGeom>
          <a:noFill/>
        </p:spPr>
        <p:txBody>
          <a:bodyPr wrap="square" rtlCol="0">
            <a:spAutoFit/>
          </a:bodyPr>
          <a:lstStyle/>
          <a:p>
            <a:r>
              <a:rPr lang="en-US" sz="1400" dirty="0" smtClean="0"/>
              <a:t>Input  entry on the MFP:</a:t>
            </a:r>
          </a:p>
          <a:p>
            <a:r>
              <a:rPr lang="en-US" sz="1400" dirty="0" smtClean="0"/>
              <a:t>Matter/client number</a:t>
            </a:r>
          </a:p>
          <a:p>
            <a:r>
              <a:rPr lang="en-US" sz="1400" dirty="0" smtClean="0"/>
              <a:t>Chose personal information</a:t>
            </a:r>
          </a:p>
          <a:p>
            <a:r>
              <a:rPr lang="en-US" sz="1400" dirty="0" smtClean="0"/>
              <a:t>Scan to email</a:t>
            </a:r>
          </a:p>
          <a:p>
            <a:endParaRPr lang="en-US" sz="1400" dirty="0" smtClean="0"/>
          </a:p>
        </p:txBody>
      </p:sp>
      <p:sp>
        <p:nvSpPr>
          <p:cNvPr id="25" name="Tekstvak 24"/>
          <p:cNvSpPr txBox="1"/>
          <p:nvPr/>
        </p:nvSpPr>
        <p:spPr>
          <a:xfrm>
            <a:off x="6786578" y="4643446"/>
            <a:ext cx="2214578" cy="738664"/>
          </a:xfrm>
          <a:prstGeom prst="rect">
            <a:avLst/>
          </a:prstGeom>
          <a:noFill/>
        </p:spPr>
        <p:txBody>
          <a:bodyPr wrap="square" rtlCol="0">
            <a:spAutoFit/>
          </a:bodyPr>
          <a:lstStyle/>
          <a:p>
            <a:r>
              <a:rPr lang="en-US" sz="1400" dirty="0" smtClean="0"/>
              <a:t>Document are automatically filed into the workspace/folder</a:t>
            </a:r>
            <a:endParaRPr lang="nl-NL" sz="1400" dirty="0"/>
          </a:p>
        </p:txBody>
      </p:sp>
      <p:pic>
        <p:nvPicPr>
          <p:cNvPr id="24" name="Picture 23" descr="1.png"/>
          <p:cNvPicPr>
            <a:picLocks noChangeAspect="1"/>
          </p:cNvPicPr>
          <p:nvPr/>
        </p:nvPicPr>
        <p:blipFill>
          <a:blip r:embed="rId10" cstate="print"/>
          <a:stretch>
            <a:fillRect/>
          </a:stretch>
        </p:blipFill>
        <p:spPr>
          <a:xfrm>
            <a:off x="2214546" y="1142984"/>
            <a:ext cx="2362200" cy="1981200"/>
          </a:xfrm>
          <a:prstGeom prst="rect">
            <a:avLst/>
          </a:prstGeom>
        </p:spPr>
      </p:pic>
      <p:pic>
        <p:nvPicPr>
          <p:cNvPr id="28" name="Picture 27" descr="2.png"/>
          <p:cNvPicPr>
            <a:picLocks noChangeAspect="1"/>
          </p:cNvPicPr>
          <p:nvPr/>
        </p:nvPicPr>
        <p:blipFill>
          <a:blip r:embed="rId11" cstate="print"/>
          <a:stretch>
            <a:fillRect/>
          </a:stretch>
        </p:blipFill>
        <p:spPr>
          <a:xfrm>
            <a:off x="5286380" y="1142984"/>
            <a:ext cx="3133725" cy="1800225"/>
          </a:xfrm>
          <a:prstGeom prst="rect">
            <a:avLst/>
          </a:prstGeom>
        </p:spPr>
      </p:pic>
      <p:pic>
        <p:nvPicPr>
          <p:cNvPr id="30" name="Picture 29" descr="3.png"/>
          <p:cNvPicPr>
            <a:picLocks noChangeAspect="1"/>
          </p:cNvPicPr>
          <p:nvPr/>
        </p:nvPicPr>
        <p:blipFill>
          <a:blip r:embed="rId12" cstate="print"/>
          <a:stretch>
            <a:fillRect/>
          </a:stretch>
        </p:blipFill>
        <p:spPr>
          <a:xfrm>
            <a:off x="4786314" y="4929198"/>
            <a:ext cx="2095500" cy="962025"/>
          </a:xfrm>
          <a:prstGeom prst="rect">
            <a:avLst/>
          </a:prstGeom>
        </p:spPr>
      </p:pic>
    </p:spTree>
    <p:custDataLst>
      <p:tags r:id="rId1"/>
    </p:custDataLst>
  </p:cSld>
  <p:clrMapOvr>
    <a:masterClrMapping/>
  </p:clrMapOvr>
  <p:transition advTm="25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1" nodeType="clickEffect">
                                  <p:stCondLst>
                                    <p:cond delay="0"/>
                                  </p:stCondLst>
                                  <p:childTnLst>
                                    <p:animClr clrSpc="rgb">
                                      <p:cBhvr override="childStyle">
                                        <p:cTn id="20" dur="2000" fill="hold"/>
                                        <p:tgtEl>
                                          <p:spTgt spid="21"/>
                                        </p:tgtEl>
                                        <p:attrNameLst>
                                          <p:attrName>style.color</p:attrName>
                                        </p:attrNameLst>
                                      </p:cBhvr>
                                      <p:to>
                                        <a:srgbClr val="D41506"/>
                                      </p:to>
                                    </p:animClr>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p:cBhvr override="childStyle">
                                        <p:cTn id="36" dur="2000" fill="hold"/>
                                        <p:tgtEl>
                                          <p:spTgt spid="23"/>
                                        </p:tgtEl>
                                        <p:attrNameLst>
                                          <p:attrName>style.color</p:attrName>
                                        </p:attrNameLst>
                                      </p:cBhvr>
                                      <p:to>
                                        <a:srgbClr val="D41506"/>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ppt_x"/>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500" fill="hold"/>
                                        <p:tgtEl>
                                          <p:spTgt spid="56"/>
                                        </p:tgtEl>
                                        <p:attrNameLst>
                                          <p:attrName>ppt_x</p:attrName>
                                        </p:attrNameLst>
                                      </p:cBhvr>
                                      <p:tavLst>
                                        <p:tav tm="0">
                                          <p:val>
                                            <p:strVal val="#ppt_x"/>
                                          </p:val>
                                        </p:tav>
                                        <p:tav tm="100000">
                                          <p:val>
                                            <p:strVal val="#ppt_x"/>
                                          </p:val>
                                        </p:tav>
                                      </p:tavLst>
                                    </p:anim>
                                    <p:anim calcmode="lin" valueType="num">
                                      <p:cBhvr additive="base">
                                        <p:cTn id="5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mph" presetSubtype="2" fill="hold" grpId="1" nodeType="clickEffect">
                                  <p:stCondLst>
                                    <p:cond delay="0"/>
                                  </p:stCondLst>
                                  <p:childTnLst>
                                    <p:animClr clrSpc="rgb">
                                      <p:cBhvr override="childStyle">
                                        <p:cTn id="61" dur="2000" fill="hold"/>
                                        <p:tgtEl>
                                          <p:spTgt spid="56"/>
                                        </p:tgtEl>
                                        <p:attrNameLst>
                                          <p:attrName>style.color</p:attrName>
                                        </p:attrNameLst>
                                      </p:cBhvr>
                                      <p:to>
                                        <a:srgbClr val="D41506"/>
                                      </p:to>
                                    </p:animClr>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20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 calcmode="lin" valueType="num">
                                      <p:cBhvr additive="base">
                                        <p:cTn id="7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fill="hold"/>
                                        <p:tgtEl>
                                          <p:spTgt spid="69"/>
                                        </p:tgtEl>
                                        <p:attrNameLst>
                                          <p:attrName>ppt_x</p:attrName>
                                        </p:attrNameLst>
                                      </p:cBhvr>
                                      <p:tavLst>
                                        <p:tav tm="0">
                                          <p:val>
                                            <p:strVal val="#ppt_x"/>
                                          </p:val>
                                        </p:tav>
                                        <p:tav tm="100000">
                                          <p:val>
                                            <p:strVal val="#ppt_x"/>
                                          </p:val>
                                        </p:tav>
                                      </p:tavLst>
                                    </p:anim>
                                    <p:anim calcmode="lin" valueType="num">
                                      <p:cBhvr additive="base">
                                        <p:cTn id="86" dur="500" fill="hold"/>
                                        <p:tgtEl>
                                          <p:spTgt spid="6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ppt_x"/>
                                          </p:val>
                                        </p:tav>
                                        <p:tav tm="100000">
                                          <p:val>
                                            <p:strVal val="#ppt_x"/>
                                          </p:val>
                                        </p:tav>
                                      </p:tavLst>
                                    </p:anim>
                                    <p:anim calcmode="lin" valueType="num">
                                      <p:cBhvr additive="base">
                                        <p:cTn id="90" dur="500" fill="hold"/>
                                        <p:tgtEl>
                                          <p:spTgt spid="6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nodeType="clickEffect">
                                  <p:stCondLst>
                                    <p:cond delay="0"/>
                                  </p:stCondLst>
                                  <p:childTnLst>
                                    <p:animClr clrSpc="rgb">
                                      <p:cBhvr override="childStyle">
                                        <p:cTn id="98" dur="2000" fill="hold"/>
                                        <p:tgtEl>
                                          <p:spTgt spid="25">
                                            <p:txEl>
                                              <p:pRg st="0" end="0"/>
                                            </p:txEl>
                                          </p:spTgt>
                                        </p:tgtEl>
                                        <p:attrNameLst>
                                          <p:attrName>style.color</p:attrName>
                                        </p:attrNameLst>
                                      </p:cBhvr>
                                      <p:to>
                                        <a:srgbClr val="D4150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72" grpId="0"/>
      <p:bldP spid="21" grpId="0"/>
      <p:bldP spid="21" grpId="1"/>
      <p:bldP spid="23" grpId="0"/>
      <p:bldP spid="23" grpId="1"/>
      <p:bldP spid="2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2.png"/>
          <p:cNvPicPr>
            <a:picLocks noChangeAspect="1"/>
          </p:cNvPicPr>
          <p:nvPr/>
        </p:nvPicPr>
        <p:blipFill>
          <a:blip r:embed="rId3" cstate="print"/>
          <a:stretch>
            <a:fillRect/>
          </a:stretch>
        </p:blipFill>
        <p:spPr>
          <a:xfrm>
            <a:off x="1357290" y="1509723"/>
            <a:ext cx="7334250" cy="3419475"/>
          </a:xfrm>
          <a:prstGeom prst="rect">
            <a:avLst/>
          </a:prstGeom>
        </p:spPr>
      </p:pic>
      <p:sp>
        <p:nvSpPr>
          <p:cNvPr id="10" name="Rectangle 9"/>
          <p:cNvSpPr>
            <a:spLocks noChangeArrowheads="1"/>
          </p:cNvSpPr>
          <p:nvPr/>
        </p:nvSpPr>
        <p:spPr bwMode="auto">
          <a:xfrm>
            <a:off x="1285820" y="3571876"/>
            <a:ext cx="7858180" cy="2786082"/>
          </a:xfrm>
          <a:prstGeom prst="rect">
            <a:avLst/>
          </a:prstGeom>
          <a:noFill/>
          <a:ln w="9525">
            <a:noFill/>
            <a:miter lim="800000"/>
            <a:headEnd/>
            <a:tailEnd/>
          </a:ln>
        </p:spPr>
        <p:txBody>
          <a:bodyPr/>
          <a:lstStyle/>
          <a:p>
            <a:pPr marL="342900" indent="-342900">
              <a:lnSpc>
                <a:spcPct val="80000"/>
              </a:lnSpc>
            </a:pPr>
            <a:r>
              <a:rPr lang="en-GB" sz="2000" b="1" dirty="0" smtClean="0">
                <a:solidFill>
                  <a:schemeClr val="tx1">
                    <a:lumMod val="65000"/>
                    <a:lumOff val="35000"/>
                  </a:schemeClr>
                </a:solidFill>
              </a:rPr>
              <a:t>	</a:t>
            </a:r>
            <a:endParaRPr lang="en-GB" sz="1400" dirty="0"/>
          </a:p>
          <a:p>
            <a:pPr marL="742950" lvl="1" indent="-285750">
              <a:lnSpc>
                <a:spcPct val="80000"/>
              </a:lnSpc>
              <a:buFont typeface="Wingdings" pitchFamily="2" charset="2"/>
              <a:buChar char=""/>
            </a:pPr>
            <a:endParaRPr lang="fr-FR" sz="700" dirty="0"/>
          </a:p>
        </p:txBody>
      </p:sp>
      <p:sp>
        <p:nvSpPr>
          <p:cNvPr id="4100" name="Rectangle 7"/>
          <p:cNvSpPr>
            <a:spLocks noChangeArrowheads="1"/>
          </p:cNvSpPr>
          <p:nvPr/>
        </p:nvSpPr>
        <p:spPr bwMode="auto">
          <a:xfrm>
            <a:off x="914432" y="142852"/>
            <a:ext cx="8229600" cy="1500198"/>
          </a:xfrm>
          <a:prstGeom prst="rect">
            <a:avLst/>
          </a:prstGeom>
          <a:noFill/>
          <a:ln w="9525">
            <a:noFill/>
            <a:miter lim="800000"/>
            <a:headEnd/>
            <a:tailEnd/>
          </a:ln>
        </p:spPr>
        <p:txBody>
          <a:bodyPr anchor="ctr"/>
          <a:lstStyle/>
          <a:p>
            <a:pPr>
              <a:spcBef>
                <a:spcPct val="0"/>
              </a:spcBef>
              <a:buClrTx/>
              <a:buFontTx/>
              <a:buNone/>
            </a:pPr>
            <a:r>
              <a:rPr lang="en-US" sz="4400" dirty="0" smtClean="0">
                <a:solidFill>
                  <a:schemeClr val="accent2"/>
                </a:solidFill>
              </a:rPr>
              <a:t>	</a:t>
            </a:r>
            <a:endParaRPr lang="en-US" sz="4400" dirty="0">
              <a:solidFill>
                <a:schemeClr val="accent2"/>
              </a:solidFill>
            </a:endParaRPr>
          </a:p>
        </p:txBody>
      </p:sp>
      <p:sp>
        <p:nvSpPr>
          <p:cNvPr id="8" name="Rectangle 7"/>
          <p:cNvSpPr>
            <a:spLocks noChangeArrowheads="1"/>
          </p:cNvSpPr>
          <p:nvPr/>
        </p:nvSpPr>
        <p:spPr bwMode="auto">
          <a:xfrm>
            <a:off x="914400" y="642918"/>
            <a:ext cx="8229600" cy="1143000"/>
          </a:xfrm>
          <a:prstGeom prst="rect">
            <a:avLst/>
          </a:prstGeom>
          <a:noFill/>
          <a:ln w="9525">
            <a:noFill/>
            <a:miter lim="800000"/>
            <a:headEnd/>
            <a:tailEnd/>
          </a:ln>
        </p:spPr>
        <p:txBody>
          <a:bodyPr anchor="ctr"/>
          <a:lstStyle/>
          <a:p>
            <a:pPr>
              <a:spcBef>
                <a:spcPct val="0"/>
              </a:spcBef>
              <a:buClrTx/>
              <a:buFontTx/>
              <a:buNone/>
            </a:pPr>
            <a:endParaRPr lang="fr-FR" sz="4400">
              <a:solidFill>
                <a:schemeClr val="accent2"/>
              </a:solidFill>
            </a:endParaRPr>
          </a:p>
        </p:txBody>
      </p:sp>
      <p:pic>
        <p:nvPicPr>
          <p:cNvPr id="27650" name="Picture 2" descr="http://design.irislink.com/trombinoscope/cpg135/albums/marketing-tools/products/iHQC/iHQC-logos/iHQC-3d.png"/>
          <p:cNvPicPr>
            <a:picLocks noChangeAspect="1" noChangeArrowheads="1"/>
          </p:cNvPicPr>
          <p:nvPr/>
        </p:nvPicPr>
        <p:blipFill>
          <a:blip r:embed="rId4" cstate="print"/>
          <a:srcRect/>
          <a:stretch>
            <a:fillRect/>
          </a:stretch>
        </p:blipFill>
        <p:spPr bwMode="auto">
          <a:xfrm>
            <a:off x="1285852" y="142852"/>
            <a:ext cx="1961685" cy="850881"/>
          </a:xfrm>
          <a:prstGeom prst="rect">
            <a:avLst/>
          </a:prstGeom>
          <a:noFill/>
          <a:effectLst>
            <a:outerShdw blurRad="50800" dist="38100" dir="2700000" algn="tl" rotWithShape="0">
              <a:prstClr val="black">
                <a:alpha val="40000"/>
              </a:prstClr>
            </a:outerShdw>
          </a:effectLst>
        </p:spPr>
      </p:pic>
      <p:pic>
        <p:nvPicPr>
          <p:cNvPr id="15" name="Picture 14" descr="1.png"/>
          <p:cNvPicPr>
            <a:picLocks noChangeAspect="1"/>
          </p:cNvPicPr>
          <p:nvPr/>
        </p:nvPicPr>
        <p:blipFill>
          <a:blip r:embed="rId5" cstate="print"/>
          <a:stretch>
            <a:fillRect/>
          </a:stretch>
        </p:blipFill>
        <p:spPr>
          <a:xfrm>
            <a:off x="7143768" y="1714488"/>
            <a:ext cx="1476375" cy="2009775"/>
          </a:xfrm>
          <a:prstGeom prst="rect">
            <a:avLst/>
          </a:prstGeom>
        </p:spPr>
      </p:pic>
      <p:sp>
        <p:nvSpPr>
          <p:cNvPr id="19" name="Rounded Rectangle 18"/>
          <p:cNvSpPr/>
          <p:nvPr/>
        </p:nvSpPr>
        <p:spPr>
          <a:xfrm>
            <a:off x="2285984" y="2143116"/>
            <a:ext cx="928694" cy="2214578"/>
          </a:xfrm>
          <a:prstGeom prst="roundRect">
            <a:avLst/>
          </a:prstGeom>
          <a:solidFill>
            <a:schemeClr val="accent1"/>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800kb</a:t>
            </a:r>
            <a:endParaRPr lang="en-US" dirty="0"/>
          </a:p>
        </p:txBody>
      </p:sp>
      <p:sp>
        <p:nvSpPr>
          <p:cNvPr id="20" name="Rounded Rectangle 19"/>
          <p:cNvSpPr/>
          <p:nvPr/>
        </p:nvSpPr>
        <p:spPr>
          <a:xfrm>
            <a:off x="3500430" y="3214686"/>
            <a:ext cx="928694" cy="1143008"/>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400kb</a:t>
            </a:r>
            <a:endParaRPr lang="en-US" dirty="0"/>
          </a:p>
        </p:txBody>
      </p:sp>
      <p:sp>
        <p:nvSpPr>
          <p:cNvPr id="21" name="Rounded Rectangle 20"/>
          <p:cNvSpPr/>
          <p:nvPr/>
        </p:nvSpPr>
        <p:spPr>
          <a:xfrm>
            <a:off x="4857752" y="3786190"/>
            <a:ext cx="928694" cy="571504"/>
          </a:xfrm>
          <a:prstGeom prst="roundRect">
            <a:avLst/>
          </a:prstGeom>
          <a:solidFill>
            <a:srgbClr val="FFFF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200kb</a:t>
            </a:r>
            <a:endParaRPr lang="en-US" sz="1400" dirty="0">
              <a:solidFill>
                <a:schemeClr val="tx1">
                  <a:lumMod val="75000"/>
                  <a:lumOff val="25000"/>
                </a:schemeClr>
              </a:solidFill>
            </a:endParaRPr>
          </a:p>
        </p:txBody>
      </p:sp>
      <p:sp>
        <p:nvSpPr>
          <p:cNvPr id="22" name="Rounded Rectangle 21"/>
          <p:cNvSpPr/>
          <p:nvPr/>
        </p:nvSpPr>
        <p:spPr>
          <a:xfrm>
            <a:off x="6143636" y="3929066"/>
            <a:ext cx="928694" cy="428628"/>
          </a:xfrm>
          <a:prstGeom prst="roundRect">
            <a:avLst/>
          </a:prstGeom>
          <a:solidFill>
            <a:schemeClr val="bg2">
              <a:lumMod val="2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100kb</a:t>
            </a:r>
            <a:endParaRPr lang="en-US" sz="1600" dirty="0"/>
          </a:p>
        </p:txBody>
      </p:sp>
      <p:sp>
        <p:nvSpPr>
          <p:cNvPr id="23" name="Rounded Rectangle 22"/>
          <p:cNvSpPr/>
          <p:nvPr/>
        </p:nvSpPr>
        <p:spPr>
          <a:xfrm>
            <a:off x="7429520" y="4214818"/>
            <a:ext cx="928694" cy="142876"/>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ppt_y+#ppt_h/2"/>
                                          </p:val>
                                        </p:tav>
                                        <p:tav tm="100000">
                                          <p:val>
                                            <p:strVal val="#ppt_y"/>
                                          </p:val>
                                        </p:tav>
                                      </p:tavLst>
                                    </p:anim>
                                    <p:anim calcmode="lin" valueType="num">
                                      <p:cBhvr>
                                        <p:cTn id="9" dur="500" fill="hold"/>
                                        <p:tgtEl>
                                          <p:spTgt spid="19"/>
                                        </p:tgtEl>
                                        <p:attrNameLst>
                                          <p:attrName>ppt_w</p:attrName>
                                        </p:attrNameLst>
                                      </p:cBhvr>
                                      <p:tavLst>
                                        <p:tav tm="0">
                                          <p:val>
                                            <p:strVal val="#ppt_w"/>
                                          </p:val>
                                        </p:tav>
                                        <p:tav tm="100000">
                                          <p:val>
                                            <p:strVal val="#ppt_w"/>
                                          </p:val>
                                        </p:tav>
                                      </p:tavLst>
                                    </p:anim>
                                    <p:anim calcmode="lin" valueType="num">
                                      <p:cBhvr>
                                        <p:cTn id="1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ppt_h/2"/>
                                          </p:val>
                                        </p:tav>
                                        <p:tav tm="100000">
                                          <p:val>
                                            <p:strVal val="#ppt_y"/>
                                          </p:val>
                                        </p:tav>
                                      </p:tavLst>
                                    </p:anim>
                                    <p:anim calcmode="lin" valueType="num">
                                      <p:cBhvr>
                                        <p:cTn id="17" dur="500" fill="hold"/>
                                        <p:tgtEl>
                                          <p:spTgt spid="20"/>
                                        </p:tgtEl>
                                        <p:attrNameLst>
                                          <p:attrName>ppt_w</p:attrName>
                                        </p:attrNameLst>
                                      </p:cBhvr>
                                      <p:tavLst>
                                        <p:tav tm="0">
                                          <p:val>
                                            <p:strVal val="#ppt_w"/>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ppt_h/2"/>
                                          </p:val>
                                        </p:tav>
                                        <p:tav tm="100000">
                                          <p:val>
                                            <p:strVal val="#ppt_y"/>
                                          </p:val>
                                        </p:tav>
                                      </p:tavLst>
                                    </p:anim>
                                    <p:anim calcmode="lin" valueType="num">
                                      <p:cBhvr>
                                        <p:cTn id="25" dur="500" fill="hold"/>
                                        <p:tgtEl>
                                          <p:spTgt spid="21"/>
                                        </p:tgtEl>
                                        <p:attrNameLst>
                                          <p:attrName>ppt_w</p:attrName>
                                        </p:attrNameLst>
                                      </p:cBhvr>
                                      <p:tavLst>
                                        <p:tav tm="0">
                                          <p:val>
                                            <p:strVal val="#ppt_w"/>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500" fill="hold"/>
                                        <p:tgtEl>
                                          <p:spTgt spid="22"/>
                                        </p:tgtEl>
                                        <p:attrNameLst>
                                          <p:attrName>ppt_y</p:attrName>
                                        </p:attrNameLst>
                                      </p:cBhvr>
                                      <p:tavLst>
                                        <p:tav tm="0">
                                          <p:val>
                                            <p:strVal val="#ppt_y+#ppt_h/2"/>
                                          </p:val>
                                        </p:tav>
                                        <p:tav tm="100000">
                                          <p:val>
                                            <p:strVal val="#ppt_y"/>
                                          </p:val>
                                        </p:tav>
                                      </p:tavLst>
                                    </p:anim>
                                    <p:anim calcmode="lin" valueType="num">
                                      <p:cBhvr>
                                        <p:cTn id="33" dur="500" fill="hold"/>
                                        <p:tgtEl>
                                          <p:spTgt spid="22"/>
                                        </p:tgtEl>
                                        <p:attrNameLst>
                                          <p:attrName>ppt_w</p:attrName>
                                        </p:attrNameLst>
                                      </p:cBhvr>
                                      <p:tavLst>
                                        <p:tav tm="0">
                                          <p:val>
                                            <p:strVal val="#ppt_w"/>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ppt_x</p:attrName>
                                        </p:attrNameLst>
                                      </p:cBhvr>
                                      <p:tavLst>
                                        <p:tav tm="0">
                                          <p:val>
                                            <p:strVal val="#ppt_x"/>
                                          </p:val>
                                        </p:tav>
                                        <p:tav tm="100000">
                                          <p:val>
                                            <p:strVal val="#ppt_x"/>
                                          </p:val>
                                        </p:tav>
                                      </p:tavLst>
                                    </p:anim>
                                    <p:anim calcmode="lin" valueType="num">
                                      <p:cBhvr>
                                        <p:cTn id="40" dur="500" fill="hold"/>
                                        <p:tgtEl>
                                          <p:spTgt spid="23"/>
                                        </p:tgtEl>
                                        <p:attrNameLst>
                                          <p:attrName>ppt_y</p:attrName>
                                        </p:attrNameLst>
                                      </p:cBhvr>
                                      <p:tavLst>
                                        <p:tav tm="0">
                                          <p:val>
                                            <p:strVal val="#ppt_y+#ppt_h/2"/>
                                          </p:val>
                                        </p:tav>
                                        <p:tav tm="100000">
                                          <p:val>
                                            <p:strVal val="#ppt_y"/>
                                          </p:val>
                                        </p:tav>
                                      </p:tavLst>
                                    </p:anim>
                                    <p:anim calcmode="lin" valueType="num">
                                      <p:cBhvr>
                                        <p:cTn id="41" dur="500" fill="hold"/>
                                        <p:tgtEl>
                                          <p:spTgt spid="23"/>
                                        </p:tgtEl>
                                        <p:attrNameLst>
                                          <p:attrName>ppt_w</p:attrName>
                                        </p:attrNameLst>
                                      </p:cBhvr>
                                      <p:tavLst>
                                        <p:tav tm="0">
                                          <p:val>
                                            <p:strVal val="#ppt_w"/>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How to face your major challenge: </a:t>
            </a:r>
            <a:br>
              <a:rPr lang="en-US" sz="2400" dirty="0" smtClean="0"/>
            </a:br>
            <a:r>
              <a:rPr lang="en-US" sz="2400" dirty="0" smtClean="0"/>
              <a:t>Do more with less, while reducing your carbon footprint </a:t>
            </a:r>
            <a:endParaRPr lang="en-US" sz="2400" dirty="0"/>
          </a:p>
        </p:txBody>
      </p:sp>
      <p:sp>
        <p:nvSpPr>
          <p:cNvPr id="5" name="Content Placeholder 4"/>
          <p:cNvSpPr>
            <a:spLocks noGrp="1"/>
          </p:cNvSpPr>
          <p:nvPr>
            <p:ph idx="1"/>
          </p:nvPr>
        </p:nvSpPr>
        <p:spPr/>
        <p:txBody>
          <a:bodyPr/>
          <a:lstStyle/>
          <a:p>
            <a:pPr marL="342900" lvl="1" indent="-342900">
              <a:buFont typeface="Arial" pitchFamily="34" charset="0"/>
              <a:buChar char="•"/>
            </a:pPr>
            <a:r>
              <a:rPr lang="fr-BE" sz="1800" i="1" dirty="0" smtClean="0">
                <a:solidFill>
                  <a:srgbClr val="C00000"/>
                </a:solidFill>
              </a:rPr>
              <a:t>When files are digital accessible from the ECM or DM system it is more easy to work </a:t>
            </a:r>
            <a:r>
              <a:rPr lang="fr-BE" sz="1800" i="1" dirty="0" err="1" smtClean="0">
                <a:solidFill>
                  <a:srgbClr val="C00000"/>
                </a:solidFill>
              </a:rPr>
              <a:t>from</a:t>
            </a:r>
            <a:r>
              <a:rPr lang="fr-BE" sz="1800" i="1" dirty="0" smtClean="0">
                <a:solidFill>
                  <a:srgbClr val="C00000"/>
                </a:solidFill>
              </a:rPr>
              <a:t> home or directly on the road which </a:t>
            </a:r>
            <a:r>
              <a:rPr lang="fr-BE" sz="1800" i="1" dirty="0" err="1" smtClean="0">
                <a:solidFill>
                  <a:srgbClr val="C00000"/>
                </a:solidFill>
              </a:rPr>
              <a:t>saves</a:t>
            </a:r>
            <a:r>
              <a:rPr lang="fr-BE" sz="1800" i="1" dirty="0" smtClean="0">
                <a:solidFill>
                  <a:srgbClr val="C00000"/>
                </a:solidFill>
              </a:rPr>
              <a:t> of course a lot of carbon emission.</a:t>
            </a:r>
          </a:p>
          <a:p>
            <a:pPr marL="342900" lvl="1" indent="-342900">
              <a:buFont typeface="Arial" pitchFamily="34" charset="0"/>
              <a:buChar char="•"/>
            </a:pPr>
            <a:r>
              <a:rPr lang="fr-BE" sz="1800" i="1" dirty="0" err="1" smtClean="0">
                <a:solidFill>
                  <a:srgbClr val="C00000"/>
                </a:solidFill>
              </a:rPr>
              <a:t>When</a:t>
            </a:r>
            <a:r>
              <a:rPr lang="fr-BE" sz="1800" i="1" dirty="0" smtClean="0">
                <a:solidFill>
                  <a:srgbClr val="C00000"/>
                </a:solidFill>
              </a:rPr>
              <a:t> the paper archive is not growing, or even digitalized you </a:t>
            </a:r>
            <a:r>
              <a:rPr lang="fr-BE" sz="1800" i="1" dirty="0" err="1" smtClean="0">
                <a:solidFill>
                  <a:srgbClr val="C00000"/>
                </a:solidFill>
              </a:rPr>
              <a:t>can</a:t>
            </a:r>
            <a:r>
              <a:rPr lang="fr-BE" sz="1800" i="1" dirty="0" smtClean="0">
                <a:solidFill>
                  <a:srgbClr val="C00000"/>
                </a:solidFill>
              </a:rPr>
              <a:t> </a:t>
            </a:r>
            <a:r>
              <a:rPr lang="fr-BE" sz="1800" i="1" dirty="0" err="1" smtClean="0">
                <a:solidFill>
                  <a:srgbClr val="C00000"/>
                </a:solidFill>
              </a:rPr>
              <a:t>reduce</a:t>
            </a:r>
            <a:r>
              <a:rPr lang="fr-BE" sz="1800" i="1" dirty="0" smtClean="0">
                <a:solidFill>
                  <a:srgbClr val="C00000"/>
                </a:solidFill>
              </a:rPr>
              <a:t> </a:t>
            </a:r>
            <a:r>
              <a:rPr lang="fr-BE" sz="1800" i="1" dirty="0" err="1" smtClean="0">
                <a:solidFill>
                  <a:srgbClr val="C00000"/>
                </a:solidFill>
              </a:rPr>
              <a:t>archiving</a:t>
            </a:r>
            <a:r>
              <a:rPr lang="fr-BE" sz="1800" i="1" dirty="0" smtClean="0">
                <a:solidFill>
                  <a:srgbClr val="C00000"/>
                </a:solidFill>
              </a:rPr>
              <a:t> costs but </a:t>
            </a:r>
            <a:r>
              <a:rPr lang="fr-BE" sz="1800" i="1" dirty="0" err="1" smtClean="0">
                <a:solidFill>
                  <a:srgbClr val="C00000"/>
                </a:solidFill>
              </a:rPr>
              <a:t>also</a:t>
            </a:r>
            <a:r>
              <a:rPr lang="fr-BE" sz="1800" i="1" dirty="0" smtClean="0">
                <a:solidFill>
                  <a:srgbClr val="C00000"/>
                </a:solidFill>
              </a:rPr>
              <a:t> light and </a:t>
            </a:r>
            <a:r>
              <a:rPr lang="fr-BE" sz="1800" i="1" dirty="0" err="1" smtClean="0">
                <a:solidFill>
                  <a:srgbClr val="C00000"/>
                </a:solidFill>
              </a:rPr>
              <a:t>heating</a:t>
            </a:r>
            <a:r>
              <a:rPr lang="fr-BE" sz="1800" i="1" dirty="0" smtClean="0">
                <a:solidFill>
                  <a:srgbClr val="C00000"/>
                </a:solidFill>
              </a:rPr>
              <a:t> for the archive </a:t>
            </a:r>
            <a:r>
              <a:rPr lang="fr-BE" sz="1800" i="1" dirty="0" err="1" smtClean="0">
                <a:solidFill>
                  <a:srgbClr val="C00000"/>
                </a:solidFill>
              </a:rPr>
              <a:t>which</a:t>
            </a:r>
            <a:r>
              <a:rPr lang="fr-BE" sz="1800" i="1" dirty="0" smtClean="0">
                <a:solidFill>
                  <a:srgbClr val="C00000"/>
                </a:solidFill>
              </a:rPr>
              <a:t> is better for the environment.</a:t>
            </a:r>
          </a:p>
          <a:p>
            <a:pPr marL="342900" lvl="1" indent="-342900">
              <a:buFont typeface="Arial" pitchFamily="34" charset="0"/>
              <a:buChar char="•"/>
            </a:pPr>
            <a:r>
              <a:rPr lang="en-US" sz="1800" i="1" dirty="0" smtClean="0">
                <a:solidFill>
                  <a:srgbClr val="C00000"/>
                </a:solidFill>
              </a:rPr>
              <a:t>Paperless or paper”less”- A little goes a long way.</a:t>
            </a:r>
          </a:p>
          <a:p>
            <a:pPr marL="742950" lvl="2" indent="-342900"/>
            <a:r>
              <a:rPr lang="en-US" sz="2000" i="1" dirty="0" smtClean="0">
                <a:solidFill>
                  <a:srgbClr val="C00000"/>
                </a:solidFill>
              </a:rPr>
              <a:t>according to a 2007 State of the Paper Industry Report, the benefits decreasing paper use slightly or going “paper”less” should not be underestimated.  In fact, if the U.S. cut its office paper use by roughly 10 percent or 540,000 tons, greenhouse gas emissions would fall by 1.6 million tons — equivalent to taking 280,000 cars off the road for a year.</a:t>
            </a:r>
            <a:endParaRPr lang="fr-BE" sz="2000" i="1" dirty="0" smtClean="0">
              <a:solidFill>
                <a:srgbClr val="C00000"/>
              </a:solidFill>
            </a:endParaRPr>
          </a:p>
          <a:p>
            <a:endParaRPr lang="fr-BE" sz="1800"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fr-BE" i="1" dirty="0" smtClean="0">
              <a:solidFill>
                <a:srgbClr val="C00000"/>
              </a:solidFill>
            </a:endParaRPr>
          </a:p>
          <a:p>
            <a:endParaRPr lang="en-US" i="1" dirty="0" smtClean="0">
              <a:solidFill>
                <a:srgbClr val="C00000"/>
              </a:solidFill>
            </a:endParaRPr>
          </a:p>
          <a:p>
            <a:endParaRPr lang="en-US" dirty="0"/>
          </a:p>
        </p:txBody>
      </p:sp>
      <p:pic>
        <p:nvPicPr>
          <p:cNvPr id="6" name="Picture 5" descr="IRIS-label-DoMoreWithLess.png"/>
          <p:cNvPicPr>
            <a:picLocks noChangeAspect="1"/>
          </p:cNvPicPr>
          <p:nvPr/>
        </p:nvPicPr>
        <p:blipFill>
          <a:blip r:embed="rId2" cstate="print"/>
          <a:stretch>
            <a:fillRect/>
          </a:stretch>
        </p:blipFill>
        <p:spPr>
          <a:xfrm>
            <a:off x="1" y="5572140"/>
            <a:ext cx="1553757" cy="1008000"/>
          </a:xfrm>
          <a:prstGeom prst="rect">
            <a:avLst/>
          </a:prstGeom>
        </p:spPr>
      </p:pic>
      <p:pic>
        <p:nvPicPr>
          <p:cNvPr id="7" name="Picture 6" descr="IRIS-green-label.png"/>
          <p:cNvPicPr>
            <a:picLocks noChangeAspect="1"/>
          </p:cNvPicPr>
          <p:nvPr/>
        </p:nvPicPr>
        <p:blipFill>
          <a:blip r:embed="rId3" cstate="print"/>
          <a:stretch>
            <a:fillRect/>
          </a:stretch>
        </p:blipFill>
        <p:spPr>
          <a:xfrm>
            <a:off x="7545848" y="5572140"/>
            <a:ext cx="1651748" cy="10715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RISLink2010-PPT-cove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14348" y="2928934"/>
            <a:ext cx="7772400" cy="1470025"/>
          </a:xfrm>
        </p:spPr>
        <p:txBody>
          <a:bodyPr/>
          <a:lstStyle/>
          <a:p>
            <a:endParaRPr lang="en-US" dirty="0"/>
          </a:p>
        </p:txBody>
      </p:sp>
      <p:sp>
        <p:nvSpPr>
          <p:cNvPr id="3" name="Subtitle 2"/>
          <p:cNvSpPr>
            <a:spLocks noGrp="1"/>
          </p:cNvSpPr>
          <p:nvPr>
            <p:ph type="subTitle" idx="1"/>
          </p:nvPr>
        </p:nvSpPr>
        <p:spPr>
          <a:xfrm>
            <a:off x="1357290" y="4429132"/>
            <a:ext cx="6400800" cy="1752600"/>
          </a:xfrm>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look familiar?</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1"/>
          <p:cNvPicPr>
            <a:picLocks noChangeAspect="1"/>
          </p:cNvPicPr>
          <p:nvPr/>
        </p:nvPicPr>
        <p:blipFill>
          <a:blip r:embed="rId2" cstate="print">
            <a:extLst>
              <a:ext uri="28A0092B-C50C-407e-A947-70E740481C1C">
                <a14:useLocalDpi xmlns:a14="http://schemas.microsoft.com/office/drawing/2007/7/7/main" xmlns="" val="0"/>
              </a:ext>
            </a:extLst>
          </a:blip>
          <a:stretch>
            <a:fillRect/>
          </a:stretch>
        </p:blipFill>
        <p:spPr>
          <a:xfrm>
            <a:off x="3286116" y="2214554"/>
            <a:ext cx="2600325" cy="39004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Ever heard of…</a:t>
            </a:r>
            <a:endParaRPr lang="en-US" dirty="0"/>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07/7/7/main" xmlns="" val="0"/>
              </a:ext>
            </a:extLst>
          </a:blip>
          <a:stretch>
            <a:fillRect/>
          </a:stretch>
        </p:blipFill>
        <p:spPr>
          <a:xfrm>
            <a:off x="2647950" y="1939131"/>
            <a:ext cx="3848100" cy="38481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a:t>
            </a:r>
            <a:endParaRPr lang="en-US" dirty="0"/>
          </a:p>
        </p:txBody>
      </p:sp>
      <p:sp>
        <p:nvSpPr>
          <p:cNvPr id="5" name="Content Placeholder 4"/>
          <p:cNvSpPr>
            <a:spLocks noGrp="1"/>
          </p:cNvSpPr>
          <p:nvPr>
            <p:ph idx="1"/>
          </p:nvPr>
        </p:nvSpPr>
        <p:spPr/>
        <p:txBody>
          <a:bodyPr>
            <a:normAutofit fontScale="85000" lnSpcReduction="10000"/>
          </a:bodyPr>
          <a:lstStyle/>
          <a:p>
            <a:pPr>
              <a:buFontTx/>
              <a:buChar char="-"/>
            </a:pPr>
            <a:r>
              <a:rPr lang="en-US" dirty="0" smtClean="0"/>
              <a:t>Scanning is increasing every day, incoming mail, contracts, client documents and archive(s).</a:t>
            </a:r>
          </a:p>
          <a:p>
            <a:pPr>
              <a:buFontTx/>
              <a:buChar char="-"/>
            </a:pPr>
            <a:r>
              <a:rPr lang="en-US" dirty="0" smtClean="0"/>
              <a:t>Not the paperless office but the paper “less” office.</a:t>
            </a:r>
          </a:p>
          <a:p>
            <a:pPr>
              <a:buFontTx/>
              <a:buChar char="-"/>
            </a:pPr>
            <a:r>
              <a:rPr lang="en-US" dirty="0" smtClean="0"/>
              <a:t>PDF is hot, PDF/A is booming but PDF’s are not OCR-ed. </a:t>
            </a:r>
          </a:p>
          <a:p>
            <a:pPr>
              <a:buFontTx/>
              <a:buChar char="-"/>
            </a:pPr>
            <a:r>
              <a:rPr lang="en-US" dirty="0" smtClean="0"/>
              <a:t>What to do with the PDF files you receive from your clients?</a:t>
            </a:r>
          </a:p>
          <a:p>
            <a:pPr>
              <a:buFontTx/>
              <a:buChar char="-"/>
            </a:pPr>
            <a:r>
              <a:rPr lang="en-US" dirty="0" smtClean="0"/>
              <a:t>Do your MFP’s OCR?</a:t>
            </a:r>
          </a:p>
          <a:p>
            <a:pPr>
              <a:buFontTx/>
              <a:buChar char="-"/>
            </a:pPr>
            <a:r>
              <a:rPr lang="en-US" dirty="0" smtClean="0"/>
              <a:t>Do you store your documents in the correct format?</a:t>
            </a:r>
          </a:p>
          <a:p>
            <a:pPr>
              <a:buFontTx/>
              <a:buChar char="-"/>
            </a:pPr>
            <a:endParaRPr lang="nl-NL"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Can</a:t>
            </a:r>
            <a:r>
              <a:rPr lang="nl-NL" dirty="0" smtClean="0"/>
              <a:t> </a:t>
            </a:r>
            <a:r>
              <a:rPr lang="nl-NL" dirty="0" err="1" smtClean="0"/>
              <a:t>you</a:t>
            </a:r>
            <a:r>
              <a:rPr lang="nl-NL" dirty="0" smtClean="0"/>
              <a:t> </a:t>
            </a:r>
            <a:r>
              <a:rPr lang="nl-NL" dirty="0" err="1" smtClean="0"/>
              <a:t>see</a:t>
            </a:r>
            <a:r>
              <a:rPr lang="nl-NL" dirty="0" smtClean="0"/>
              <a:t> the difference?</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857224" y="1857364"/>
            <a:ext cx="3848100" cy="384810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4357686" y="1785926"/>
            <a:ext cx="3848100" cy="38481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07/7/7/main" xmlns="" val="0"/>
              </a:ext>
            </a:extLst>
          </a:blip>
          <a:stretch>
            <a:fillRect/>
          </a:stretch>
        </p:blipFill>
        <p:spPr>
          <a:xfrm>
            <a:off x="1000100" y="2071678"/>
            <a:ext cx="3286148" cy="3677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What are the issues?</a:t>
            </a:r>
            <a:endParaRPr lang="nl-NL" dirty="0"/>
          </a:p>
        </p:txBody>
      </p:sp>
      <p:sp>
        <p:nvSpPr>
          <p:cNvPr id="3" name="Tijdelijke aanduiding voor inhoud 2"/>
          <p:cNvSpPr>
            <a:spLocks noGrp="1"/>
          </p:cNvSpPr>
          <p:nvPr>
            <p:ph idx="1"/>
          </p:nvPr>
        </p:nvSpPr>
        <p:spPr/>
        <p:txBody>
          <a:bodyPr/>
          <a:lstStyle/>
          <a:p>
            <a:r>
              <a:rPr lang="nl-NL" dirty="0" smtClean="0"/>
              <a:t>Scanned documents are not OCR-ed and therefore difficult to find in the DMS.</a:t>
            </a:r>
          </a:p>
          <a:p>
            <a:r>
              <a:rPr lang="nl-NL" dirty="0" smtClean="0"/>
              <a:t>Scanned documents are very large.</a:t>
            </a:r>
          </a:p>
          <a:p>
            <a:r>
              <a:rPr lang="nl-NL" dirty="0" smtClean="0"/>
              <a:t>Scan 2 email function leaves scanned documents in the user inbox.</a:t>
            </a:r>
          </a:p>
          <a:p>
            <a:r>
              <a:rPr lang="nl-NL" dirty="0" smtClean="0"/>
              <a:t>PDF files sent to your clients are too big.</a:t>
            </a:r>
          </a:p>
          <a:p>
            <a:r>
              <a:rPr lang="nl-NL" dirty="0" smtClean="0"/>
              <a:t>Multifunctionals cannot do all the work.</a:t>
            </a:r>
          </a:p>
          <a:p>
            <a:endParaRPr lang="nl-NL" dirty="0" smtClean="0"/>
          </a:p>
          <a:p>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Solution: Scan2DMS</a:t>
            </a:r>
            <a:endParaRPr lang="nl-NL" dirty="0"/>
          </a:p>
        </p:txBody>
      </p:sp>
      <p:sp>
        <p:nvSpPr>
          <p:cNvPr id="3" name="Tijdelijke aanduiding voor inhoud 2"/>
          <p:cNvSpPr>
            <a:spLocks noGrp="1"/>
          </p:cNvSpPr>
          <p:nvPr>
            <p:ph idx="1"/>
          </p:nvPr>
        </p:nvSpPr>
        <p:spPr/>
        <p:txBody>
          <a:bodyPr/>
          <a:lstStyle/>
          <a:p>
            <a:r>
              <a:rPr lang="nl-NL" dirty="0" smtClean="0"/>
              <a:t>PDF Reconcile for iManage version 1.0.</a:t>
            </a:r>
          </a:p>
          <a:p>
            <a:r>
              <a:rPr lang="nl-NL" dirty="0" smtClean="0"/>
              <a:t>Scan2DMS for bulk or archive scanning.</a:t>
            </a:r>
          </a:p>
          <a:p>
            <a:r>
              <a:rPr lang="nl-NL" dirty="0" smtClean="0"/>
              <a:t>Scan2DMS for multifunctionals.</a:t>
            </a:r>
          </a:p>
          <a:p>
            <a:r>
              <a:rPr lang="nl-NL" dirty="0" smtClean="0"/>
              <a:t>iHQC hyper compression.</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3143208" y="1928802"/>
          <a:ext cx="614370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title"/>
          </p:nvPr>
        </p:nvSpPr>
        <p:spPr/>
        <p:txBody>
          <a:bodyPr/>
          <a:lstStyle/>
          <a:p>
            <a:r>
              <a:rPr lang="en-US" dirty="0" smtClean="0"/>
              <a:t>PDF Reconcile for iManage</a:t>
            </a:r>
            <a:endParaRPr lang="nl-NL" dirty="0"/>
          </a:p>
        </p:txBody>
      </p:sp>
      <p:grpSp>
        <p:nvGrpSpPr>
          <p:cNvPr id="2" name="Groep 14"/>
          <p:cNvGrpSpPr/>
          <p:nvPr/>
        </p:nvGrpSpPr>
        <p:grpSpPr>
          <a:xfrm>
            <a:off x="1571604" y="1285860"/>
            <a:ext cx="2000264" cy="1714512"/>
            <a:chOff x="1714480" y="1428736"/>
            <a:chExt cx="2128838" cy="1819281"/>
          </a:xfrm>
        </p:grpSpPr>
        <p:pic>
          <p:nvPicPr>
            <p:cNvPr id="11" name="Picture 6" descr="C:\Documents and Settings\Sebastiaan\Desktop\Autonomy_Iw_logo216x87.png"/>
            <p:cNvPicPr>
              <a:picLocks noChangeAspect="1" noChangeArrowheads="1"/>
            </p:cNvPicPr>
            <p:nvPr/>
          </p:nvPicPr>
          <p:blipFill>
            <a:blip r:embed="rId7" cstate="print"/>
            <a:srcRect/>
            <a:stretch>
              <a:fillRect/>
            </a:stretch>
          </p:blipFill>
          <p:spPr bwMode="auto">
            <a:xfrm>
              <a:off x="1785918" y="1428736"/>
              <a:ext cx="2057400" cy="828675"/>
            </a:xfrm>
            <a:prstGeom prst="rect">
              <a:avLst/>
            </a:prstGeom>
            <a:noFill/>
          </p:spPr>
        </p:pic>
        <p:pic>
          <p:nvPicPr>
            <p:cNvPr id="12" name="Picture 32" descr="3.png"/>
            <p:cNvPicPr>
              <a:picLocks noChangeAspect="1"/>
            </p:cNvPicPr>
            <p:nvPr/>
          </p:nvPicPr>
          <p:blipFill>
            <a:blip r:embed="rId8" cstate="print"/>
            <a:stretch>
              <a:fillRect/>
            </a:stretch>
          </p:blipFill>
          <p:spPr>
            <a:xfrm>
              <a:off x="1714480" y="2285992"/>
              <a:ext cx="2095500" cy="962025"/>
            </a:xfrm>
            <a:prstGeom prst="rect">
              <a:avLst/>
            </a:prstGeom>
          </p:spPr>
        </p:pic>
      </p:grpSp>
      <p:grpSp>
        <p:nvGrpSpPr>
          <p:cNvPr id="4" name="Groep 15"/>
          <p:cNvGrpSpPr/>
          <p:nvPr/>
        </p:nvGrpSpPr>
        <p:grpSpPr>
          <a:xfrm>
            <a:off x="1785918" y="4643446"/>
            <a:ext cx="2128838" cy="1819281"/>
            <a:chOff x="1714480" y="1428736"/>
            <a:chExt cx="2128838" cy="1819281"/>
          </a:xfrm>
        </p:grpSpPr>
        <p:pic>
          <p:nvPicPr>
            <p:cNvPr id="17" name="Picture 6" descr="C:\Documents and Settings\Sebastiaan\Desktop\Autonomy_Iw_logo216x87.png"/>
            <p:cNvPicPr>
              <a:picLocks noChangeAspect="1" noChangeArrowheads="1"/>
            </p:cNvPicPr>
            <p:nvPr/>
          </p:nvPicPr>
          <p:blipFill>
            <a:blip r:embed="rId7" cstate="print"/>
            <a:srcRect/>
            <a:stretch>
              <a:fillRect/>
            </a:stretch>
          </p:blipFill>
          <p:spPr bwMode="auto">
            <a:xfrm>
              <a:off x="1785918" y="1428736"/>
              <a:ext cx="2057400" cy="828675"/>
            </a:xfrm>
            <a:prstGeom prst="rect">
              <a:avLst/>
            </a:prstGeom>
            <a:noFill/>
          </p:spPr>
        </p:pic>
        <p:pic>
          <p:nvPicPr>
            <p:cNvPr id="18" name="Picture 32" descr="3.png"/>
            <p:cNvPicPr>
              <a:picLocks noChangeAspect="1"/>
            </p:cNvPicPr>
            <p:nvPr/>
          </p:nvPicPr>
          <p:blipFill>
            <a:blip r:embed="rId8" cstate="print"/>
            <a:stretch>
              <a:fillRect/>
            </a:stretch>
          </p:blipFill>
          <p:spPr>
            <a:xfrm>
              <a:off x="1714480" y="2285992"/>
              <a:ext cx="2095500" cy="962025"/>
            </a:xfrm>
            <a:prstGeom prst="rect">
              <a:avLst/>
            </a:prstGeom>
          </p:spPr>
        </p:pic>
      </p:grpSp>
      <p:pic>
        <p:nvPicPr>
          <p:cNvPr id="17410" name="Picture 2" descr="C:\Documents and Settings\Sebastiaan\Desktop\createsearchablelayer_1.png"/>
          <p:cNvPicPr>
            <a:picLocks noChangeAspect="1" noChangeArrowheads="1"/>
          </p:cNvPicPr>
          <p:nvPr/>
        </p:nvPicPr>
        <p:blipFill>
          <a:blip r:embed="rId9" cstate="print"/>
          <a:srcRect/>
          <a:stretch>
            <a:fillRect/>
          </a:stretch>
        </p:blipFill>
        <p:spPr bwMode="auto">
          <a:xfrm>
            <a:off x="1214414" y="4643446"/>
            <a:ext cx="1071570" cy="1199138"/>
          </a:xfrm>
          <a:prstGeom prst="rect">
            <a:avLst/>
          </a:prstGeom>
          <a:noFill/>
        </p:spPr>
      </p:pic>
      <p:cxnSp>
        <p:nvCxnSpPr>
          <p:cNvPr id="21" name="Rechte verbindingslijn met pijl 20"/>
          <p:cNvCxnSpPr/>
          <p:nvPr/>
        </p:nvCxnSpPr>
        <p:spPr>
          <a:xfrm rot="10800000">
            <a:off x="3643306" y="2357430"/>
            <a:ext cx="928694" cy="500066"/>
          </a:xfrm>
          <a:prstGeom prst="straightConnector1">
            <a:avLst/>
          </a:prstGeom>
          <a:ln w="6350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23" name="Picture 30" descr="4.png"/>
          <p:cNvPicPr>
            <a:picLocks noChangeAspect="1"/>
          </p:cNvPicPr>
          <p:nvPr/>
        </p:nvPicPr>
        <p:blipFill>
          <a:blip r:embed="rId10" cstate="print"/>
          <a:stretch>
            <a:fillRect/>
          </a:stretch>
        </p:blipFill>
        <p:spPr>
          <a:xfrm>
            <a:off x="1357290" y="1500174"/>
            <a:ext cx="770780" cy="714381"/>
          </a:xfrm>
          <a:prstGeom prst="rect">
            <a:avLst/>
          </a:prstGeom>
        </p:spPr>
      </p:pic>
      <p:cxnSp>
        <p:nvCxnSpPr>
          <p:cNvPr id="24" name="Rechte verbindingslijn met pijl 23"/>
          <p:cNvCxnSpPr/>
          <p:nvPr/>
        </p:nvCxnSpPr>
        <p:spPr>
          <a:xfrm flipV="1">
            <a:off x="3857620" y="5072074"/>
            <a:ext cx="785818" cy="428628"/>
          </a:xfrm>
          <a:prstGeom prst="straightConnector1">
            <a:avLst/>
          </a:prstGeom>
          <a:ln w="6350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31" name="Picture 4" descr="C:\Documents and Settings\Sebastiaan\Desktop\iHQC-3d.png"/>
          <p:cNvPicPr>
            <a:picLocks noChangeAspect="1" noChangeArrowheads="1"/>
          </p:cNvPicPr>
          <p:nvPr/>
        </p:nvPicPr>
        <p:blipFill>
          <a:blip r:embed="rId11" cstate="print"/>
          <a:srcRect/>
          <a:stretch>
            <a:fillRect/>
          </a:stretch>
        </p:blipFill>
        <p:spPr bwMode="auto">
          <a:xfrm>
            <a:off x="7858148" y="4643446"/>
            <a:ext cx="988191" cy="428628"/>
          </a:xfrm>
          <a:prstGeom prst="rect">
            <a:avLst/>
          </a:prstGeom>
          <a:noFill/>
        </p:spPr>
      </p:pic>
      <p:pic>
        <p:nvPicPr>
          <p:cNvPr id="36" name="Picture 10" descr="0-IRISDoc9Server-3d.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4714876" y="1571612"/>
            <a:ext cx="3333775"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410"/>
                                        </p:tgtEl>
                                        <p:attrNameLst>
                                          <p:attrName>style.visibility</p:attrName>
                                        </p:attrNameLst>
                                      </p:cBhvr>
                                      <p:to>
                                        <p:strVal val="visible"/>
                                      </p:to>
                                    </p:set>
                                    <p:anim calcmode="lin" valueType="num">
                                      <p:cBhvr additive="base">
                                        <p:cTn id="51" dur="500" fill="hold"/>
                                        <p:tgtEl>
                                          <p:spTgt spid="17410"/>
                                        </p:tgtEl>
                                        <p:attrNameLst>
                                          <p:attrName>ppt_x</p:attrName>
                                        </p:attrNameLst>
                                      </p:cBhvr>
                                      <p:tavLst>
                                        <p:tav tm="0">
                                          <p:val>
                                            <p:strVal val="#ppt_x"/>
                                          </p:val>
                                        </p:tav>
                                        <p:tav tm="100000">
                                          <p:val>
                                            <p:strVal val="#ppt_x"/>
                                          </p:val>
                                        </p:tav>
                                      </p:tavLst>
                                    </p:anim>
                                    <p:anim calcmode="lin" valueType="num">
                                      <p:cBhvr additive="base">
                                        <p:cTn id="52"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2.png"/>
          <p:cNvPicPr>
            <a:picLocks noChangeAspect="1"/>
          </p:cNvPicPr>
          <p:nvPr/>
        </p:nvPicPr>
        <p:blipFill>
          <a:blip r:embed="rId4" cstate="print"/>
          <a:stretch>
            <a:fillRect/>
          </a:stretch>
        </p:blipFill>
        <p:spPr>
          <a:xfrm>
            <a:off x="5295927" y="1128709"/>
            <a:ext cx="3133725" cy="1800225"/>
          </a:xfrm>
          <a:prstGeom prst="rect">
            <a:avLst/>
          </a:prstGeom>
        </p:spPr>
      </p:pic>
      <p:sp>
        <p:nvSpPr>
          <p:cNvPr id="2" name="Title 1"/>
          <p:cNvSpPr>
            <a:spLocks noGrp="1"/>
          </p:cNvSpPr>
          <p:nvPr>
            <p:ph type="title"/>
          </p:nvPr>
        </p:nvSpPr>
        <p:spPr/>
        <p:txBody>
          <a:bodyPr>
            <a:normAutofit/>
          </a:bodyPr>
          <a:lstStyle/>
          <a:p>
            <a:r>
              <a:rPr lang="fr-BE" dirty="0" smtClean="0"/>
              <a:t>Scan2DMS for Bulk scanning</a:t>
            </a:r>
            <a:endParaRPr lang="en-US" dirty="0"/>
          </a:p>
        </p:txBody>
      </p:sp>
      <p:cxnSp>
        <p:nvCxnSpPr>
          <p:cNvPr id="32" name="Rechte verbindingslijn met pijl 31"/>
          <p:cNvCxnSpPr/>
          <p:nvPr/>
        </p:nvCxnSpPr>
        <p:spPr>
          <a:xfrm>
            <a:off x="4214810" y="2143116"/>
            <a:ext cx="928694" cy="1588"/>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cxnSp>
        <p:nvCxnSpPr>
          <p:cNvPr id="35" name="Rechte verbindingslijn met pijl 34"/>
          <p:cNvCxnSpPr/>
          <p:nvPr/>
        </p:nvCxnSpPr>
        <p:spPr>
          <a:xfrm rot="5400000">
            <a:off x="5501488" y="3642520"/>
            <a:ext cx="1143008" cy="1588"/>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grpSp>
        <p:nvGrpSpPr>
          <p:cNvPr id="23" name="Groep 22"/>
          <p:cNvGrpSpPr/>
          <p:nvPr/>
        </p:nvGrpSpPr>
        <p:grpSpPr>
          <a:xfrm>
            <a:off x="4429124" y="4071942"/>
            <a:ext cx="2486028" cy="1309693"/>
            <a:chOff x="4429124" y="4071942"/>
            <a:chExt cx="2486028" cy="1309693"/>
          </a:xfrm>
        </p:grpSpPr>
        <p:pic>
          <p:nvPicPr>
            <p:cNvPr id="3" name="Picture 2" descr="C:\Users\sbos\Desktop\logo_OT.gif"/>
            <p:cNvPicPr>
              <a:picLocks noChangeAspect="1" noChangeArrowheads="1"/>
            </p:cNvPicPr>
            <p:nvPr/>
          </p:nvPicPr>
          <p:blipFill>
            <a:blip r:embed="rId5" cstate="print"/>
            <a:srcRect/>
            <a:stretch>
              <a:fillRect/>
            </a:stretch>
          </p:blipFill>
          <p:spPr bwMode="auto">
            <a:xfrm>
              <a:off x="4429124" y="4857760"/>
              <a:ext cx="1933575" cy="523875"/>
            </a:xfrm>
            <a:prstGeom prst="rect">
              <a:avLst/>
            </a:prstGeom>
            <a:noFill/>
          </p:spPr>
        </p:pic>
        <p:pic>
          <p:nvPicPr>
            <p:cNvPr id="1030" name="Picture 6" descr="C:\Documents and Settings\Sebastiaan\Desktop\Autonomy_Iw_logo216x87.png"/>
            <p:cNvPicPr>
              <a:picLocks noChangeAspect="1" noChangeArrowheads="1"/>
            </p:cNvPicPr>
            <p:nvPr/>
          </p:nvPicPr>
          <p:blipFill>
            <a:blip r:embed="rId6" cstate="print"/>
            <a:srcRect/>
            <a:stretch>
              <a:fillRect/>
            </a:stretch>
          </p:blipFill>
          <p:spPr bwMode="auto">
            <a:xfrm>
              <a:off x="4857752" y="4071942"/>
              <a:ext cx="2057400" cy="828675"/>
            </a:xfrm>
            <a:prstGeom prst="rect">
              <a:avLst/>
            </a:prstGeom>
            <a:noFill/>
          </p:spPr>
        </p:pic>
      </p:grpSp>
      <p:pic>
        <p:nvPicPr>
          <p:cNvPr id="55" name="Picture 4" descr="C:\Documents and Settings\Sebastiaan\Desktop\iHQC-3d.png"/>
          <p:cNvPicPr>
            <a:picLocks noChangeAspect="1" noChangeArrowheads="1"/>
          </p:cNvPicPr>
          <p:nvPr/>
        </p:nvPicPr>
        <p:blipFill>
          <a:blip r:embed="rId7" cstate="print"/>
          <a:srcRect/>
          <a:stretch>
            <a:fillRect/>
          </a:stretch>
        </p:blipFill>
        <p:spPr bwMode="auto">
          <a:xfrm>
            <a:off x="6929454" y="2357430"/>
            <a:ext cx="988191" cy="428628"/>
          </a:xfrm>
          <a:prstGeom prst="rect">
            <a:avLst/>
          </a:prstGeom>
          <a:noFill/>
        </p:spPr>
      </p:pic>
      <p:sp>
        <p:nvSpPr>
          <p:cNvPr id="56" name="Tekstvak 55"/>
          <p:cNvSpPr txBox="1"/>
          <p:nvPr/>
        </p:nvSpPr>
        <p:spPr>
          <a:xfrm>
            <a:off x="6929454" y="1643050"/>
            <a:ext cx="2071702" cy="1661993"/>
          </a:xfrm>
          <a:prstGeom prst="rect">
            <a:avLst/>
          </a:prstGeom>
          <a:noFill/>
        </p:spPr>
        <p:txBody>
          <a:bodyPr wrap="square" rtlCol="0">
            <a:spAutoFit/>
          </a:bodyPr>
          <a:lstStyle/>
          <a:p>
            <a:r>
              <a:rPr lang="en-US" sz="1400" dirty="0" smtClean="0"/>
              <a:t>High speed OCR</a:t>
            </a:r>
          </a:p>
          <a:p>
            <a:r>
              <a:rPr lang="en-US" sz="1400" dirty="0" smtClean="0"/>
              <a:t>Release to DMS</a:t>
            </a:r>
          </a:p>
          <a:p>
            <a:r>
              <a:rPr lang="en-US" sz="1400" dirty="0" smtClean="0"/>
              <a:t>Compress Documents</a:t>
            </a:r>
          </a:p>
          <a:p>
            <a:endParaRPr lang="en-US" sz="1400" dirty="0" smtClean="0"/>
          </a:p>
          <a:p>
            <a:endParaRPr lang="en-US" sz="1400" dirty="0" smtClean="0"/>
          </a:p>
          <a:p>
            <a:r>
              <a:rPr lang="en-US" sz="1400" dirty="0" smtClean="0"/>
              <a:t>PDF/A Output</a:t>
            </a:r>
          </a:p>
          <a:p>
            <a:endParaRPr lang="nl-NL" dirty="0"/>
          </a:p>
        </p:txBody>
      </p:sp>
      <p:pic>
        <p:nvPicPr>
          <p:cNvPr id="65" name="Picture 10"/>
          <p:cNvPicPr>
            <a:picLocks noChangeArrowheads="1"/>
          </p:cNvPicPr>
          <p:nvPr/>
        </p:nvPicPr>
        <p:blipFill>
          <a:blip r:embed="rId8" cstate="print"/>
          <a:srcRect/>
          <a:stretch>
            <a:fillRect/>
          </a:stretch>
        </p:blipFill>
        <p:spPr bwMode="auto">
          <a:xfrm>
            <a:off x="3000364" y="4929198"/>
            <a:ext cx="785818" cy="857256"/>
          </a:xfrm>
          <a:prstGeom prst="rect">
            <a:avLst/>
          </a:prstGeom>
          <a:noFill/>
          <a:ln w="12700">
            <a:noFill/>
            <a:miter lim="800000"/>
            <a:headEnd/>
            <a:tailEnd/>
          </a:ln>
        </p:spPr>
      </p:pic>
      <p:cxnSp>
        <p:nvCxnSpPr>
          <p:cNvPr id="69" name="Rechte verbindingslijn met pijl 68"/>
          <p:cNvCxnSpPr/>
          <p:nvPr/>
        </p:nvCxnSpPr>
        <p:spPr>
          <a:xfrm rot="10800000">
            <a:off x="3857620" y="5500702"/>
            <a:ext cx="857256" cy="1588"/>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sp>
        <p:nvSpPr>
          <p:cNvPr id="72" name="Rechthoek 71"/>
          <p:cNvSpPr/>
          <p:nvPr/>
        </p:nvSpPr>
        <p:spPr>
          <a:xfrm>
            <a:off x="2928926" y="5786454"/>
            <a:ext cx="779444" cy="369332"/>
          </a:xfrm>
          <a:prstGeom prst="rect">
            <a:avLst/>
          </a:prstGeom>
        </p:spPr>
        <p:txBody>
          <a:bodyPr wrap="none">
            <a:spAutoFit/>
          </a:bodyPr>
          <a:lstStyle/>
          <a:p>
            <a:r>
              <a:rPr lang="en-US" dirty="0" smtClean="0"/>
              <a:t>Folder</a:t>
            </a:r>
            <a:endParaRPr lang="nl-NL" dirty="0"/>
          </a:p>
        </p:txBody>
      </p:sp>
      <p:grpSp>
        <p:nvGrpSpPr>
          <p:cNvPr id="22" name="Groep 21"/>
          <p:cNvGrpSpPr/>
          <p:nvPr/>
        </p:nvGrpSpPr>
        <p:grpSpPr>
          <a:xfrm>
            <a:off x="214282" y="1643050"/>
            <a:ext cx="2567303" cy="2820699"/>
            <a:chOff x="214282" y="1643050"/>
            <a:chExt cx="2567303" cy="2820699"/>
          </a:xfrm>
        </p:grpSpPr>
        <p:pic>
          <p:nvPicPr>
            <p:cNvPr id="1026" name="Picture 2" descr="C:\Documents and Settings\Sebastiaan\Desktop\IRISDocumenten-small.png"/>
            <p:cNvPicPr>
              <a:picLocks noChangeAspect="1" noChangeArrowheads="1"/>
            </p:cNvPicPr>
            <p:nvPr/>
          </p:nvPicPr>
          <p:blipFill>
            <a:blip r:embed="rId9" cstate="print"/>
            <a:srcRect/>
            <a:stretch>
              <a:fillRect/>
            </a:stretch>
          </p:blipFill>
          <p:spPr bwMode="auto">
            <a:xfrm>
              <a:off x="214282" y="1643050"/>
              <a:ext cx="2567303" cy="1643074"/>
            </a:xfrm>
            <a:prstGeom prst="rect">
              <a:avLst/>
            </a:prstGeom>
            <a:noFill/>
          </p:spPr>
        </p:pic>
        <p:pic>
          <p:nvPicPr>
            <p:cNvPr id="1031" name="Picture 7" descr="C:\Documents and Settings\Sebastiaan\Desktop\barcode_small.jpg"/>
            <p:cNvPicPr>
              <a:picLocks noChangeAspect="1" noChangeArrowheads="1"/>
            </p:cNvPicPr>
            <p:nvPr/>
          </p:nvPicPr>
          <p:blipFill>
            <a:blip r:embed="rId10" cstate="print"/>
            <a:srcRect/>
            <a:stretch>
              <a:fillRect/>
            </a:stretch>
          </p:blipFill>
          <p:spPr bwMode="auto">
            <a:xfrm>
              <a:off x="357158" y="3643314"/>
              <a:ext cx="1252531" cy="820435"/>
            </a:xfrm>
            <a:prstGeom prst="rect">
              <a:avLst/>
            </a:prstGeom>
            <a:noFill/>
          </p:spPr>
        </p:pic>
      </p:grpSp>
      <p:sp>
        <p:nvSpPr>
          <p:cNvPr id="21" name="Rechthoek 20"/>
          <p:cNvSpPr/>
          <p:nvPr/>
        </p:nvSpPr>
        <p:spPr>
          <a:xfrm>
            <a:off x="214282" y="3286124"/>
            <a:ext cx="2286016" cy="307777"/>
          </a:xfrm>
          <a:prstGeom prst="rect">
            <a:avLst/>
          </a:prstGeom>
        </p:spPr>
        <p:txBody>
          <a:bodyPr wrap="square">
            <a:spAutoFit/>
          </a:bodyPr>
          <a:lstStyle/>
          <a:p>
            <a:r>
              <a:rPr lang="en-US" sz="1400" dirty="0" smtClean="0"/>
              <a:t>Place documents</a:t>
            </a:r>
          </a:p>
        </p:txBody>
      </p:sp>
      <p:sp>
        <p:nvSpPr>
          <p:cNvPr id="25" name="Tekstvak 24"/>
          <p:cNvSpPr txBox="1"/>
          <p:nvPr/>
        </p:nvSpPr>
        <p:spPr>
          <a:xfrm>
            <a:off x="6715140" y="4714884"/>
            <a:ext cx="2214578" cy="738664"/>
          </a:xfrm>
          <a:prstGeom prst="rect">
            <a:avLst/>
          </a:prstGeom>
          <a:noFill/>
        </p:spPr>
        <p:txBody>
          <a:bodyPr wrap="square" rtlCol="0">
            <a:spAutoFit/>
          </a:bodyPr>
          <a:lstStyle/>
          <a:p>
            <a:r>
              <a:rPr lang="en-US" sz="1400" dirty="0" smtClean="0"/>
              <a:t>Document are automatically filed into the workspace/folder</a:t>
            </a:r>
            <a:endParaRPr lang="nl-NL" sz="1400" dirty="0"/>
          </a:p>
        </p:txBody>
      </p:sp>
      <p:pic>
        <p:nvPicPr>
          <p:cNvPr id="24" name="Picture 23" descr="11.png"/>
          <p:cNvPicPr>
            <a:picLocks noChangeAspect="1"/>
          </p:cNvPicPr>
          <p:nvPr/>
        </p:nvPicPr>
        <p:blipFill>
          <a:blip r:embed="rId11" cstate="print"/>
          <a:stretch>
            <a:fillRect/>
          </a:stretch>
        </p:blipFill>
        <p:spPr>
          <a:xfrm>
            <a:off x="2928926" y="1428736"/>
            <a:ext cx="1221426" cy="1214446"/>
          </a:xfrm>
          <a:prstGeom prst="rect">
            <a:avLst/>
          </a:prstGeom>
        </p:spPr>
      </p:pic>
      <p:pic>
        <p:nvPicPr>
          <p:cNvPr id="26" name="Picture 22" descr="10.png"/>
          <p:cNvPicPr>
            <a:picLocks noChangeAspect="1"/>
          </p:cNvPicPr>
          <p:nvPr/>
        </p:nvPicPr>
        <p:blipFill>
          <a:blip r:embed="rId12" cstate="print"/>
          <a:stretch>
            <a:fillRect/>
          </a:stretch>
        </p:blipFill>
        <p:spPr>
          <a:xfrm>
            <a:off x="2500298" y="2714620"/>
            <a:ext cx="2457450" cy="495300"/>
          </a:xfrm>
          <a:prstGeom prst="rect">
            <a:avLst/>
          </a:prstGeom>
        </p:spPr>
      </p:pic>
      <p:sp>
        <p:nvSpPr>
          <p:cNvPr id="28" name="Rechthoek 27"/>
          <p:cNvSpPr/>
          <p:nvPr/>
        </p:nvSpPr>
        <p:spPr>
          <a:xfrm>
            <a:off x="2500298" y="3214686"/>
            <a:ext cx="3500462" cy="738664"/>
          </a:xfrm>
          <a:prstGeom prst="rect">
            <a:avLst/>
          </a:prstGeom>
        </p:spPr>
        <p:txBody>
          <a:bodyPr wrap="square">
            <a:spAutoFit/>
          </a:bodyPr>
          <a:lstStyle/>
          <a:p>
            <a:r>
              <a:rPr lang="en-US" sz="1400" dirty="0" smtClean="0"/>
              <a:t>Process mass scanned images</a:t>
            </a:r>
          </a:p>
          <a:p>
            <a:r>
              <a:rPr lang="en-US" sz="1400" dirty="0" smtClean="0"/>
              <a:t>Improve scanned image</a:t>
            </a:r>
          </a:p>
          <a:p>
            <a:r>
              <a:rPr lang="en-US" sz="1400" dirty="0" smtClean="0"/>
              <a:t>Add metadata for indexing</a:t>
            </a:r>
            <a:endParaRPr lang="nl-NL" sz="1400" dirty="0"/>
          </a:p>
        </p:txBody>
      </p:sp>
      <p:pic>
        <p:nvPicPr>
          <p:cNvPr id="31" name="Picture 30" descr="4.png"/>
          <p:cNvPicPr>
            <a:picLocks noChangeAspect="1"/>
          </p:cNvPicPr>
          <p:nvPr/>
        </p:nvPicPr>
        <p:blipFill>
          <a:blip r:embed="rId13" cstate="print"/>
          <a:stretch>
            <a:fillRect/>
          </a:stretch>
        </p:blipFill>
        <p:spPr>
          <a:xfrm>
            <a:off x="8001024" y="2428868"/>
            <a:ext cx="781050" cy="723900"/>
          </a:xfrm>
          <a:prstGeom prst="rect">
            <a:avLst/>
          </a:prstGeom>
        </p:spPr>
      </p:pic>
      <p:pic>
        <p:nvPicPr>
          <p:cNvPr id="33" name="Picture 32" descr="3.png"/>
          <p:cNvPicPr>
            <a:picLocks noChangeAspect="1"/>
          </p:cNvPicPr>
          <p:nvPr/>
        </p:nvPicPr>
        <p:blipFill>
          <a:blip r:embed="rId14" cstate="print"/>
          <a:stretch>
            <a:fillRect/>
          </a:stretch>
        </p:blipFill>
        <p:spPr>
          <a:xfrm>
            <a:off x="4786314" y="4929198"/>
            <a:ext cx="2095500" cy="962025"/>
          </a:xfrm>
          <a:prstGeom prst="rect">
            <a:avLst/>
          </a:prstGeom>
        </p:spPr>
      </p:pic>
    </p:spTree>
    <p:custDataLst>
      <p:tags r:id="rId1"/>
    </p:custDataLst>
  </p:cSld>
  <p:clrMapOvr>
    <a:masterClrMapping/>
  </p:clrMapOvr>
  <p:transition advTm="25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p:cBhvr override="childStyle">
                                        <p:cTn id="16" dur="2000" fill="hold"/>
                                        <p:tgtEl>
                                          <p:spTgt spid="21"/>
                                        </p:tgtEl>
                                        <p:attrNameLst>
                                          <p:attrName>style.color</p:attrName>
                                        </p:attrNameLst>
                                      </p:cBhvr>
                                      <p:to>
                                        <a:srgbClr val="D41506"/>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 calcmode="lin" valueType="num">
                                      <p:cBhvr additive="base">
                                        <p:cTn id="35"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xEl>
                                              <p:pRg st="2" end="2"/>
                                            </p:txEl>
                                          </p:spTgt>
                                        </p:tgtEl>
                                        <p:attrNameLst>
                                          <p:attrName>style.visibility</p:attrName>
                                        </p:attrNameLst>
                                      </p:cBhvr>
                                      <p:to>
                                        <p:strVal val="visible"/>
                                      </p:to>
                                    </p:set>
                                    <p:anim calcmode="lin" valueType="num">
                                      <p:cBhvr additive="base">
                                        <p:cTn id="3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8">
                                            <p:txEl>
                                              <p:pRg st="2" end="2"/>
                                            </p:txEl>
                                          </p:spTgt>
                                        </p:tgtEl>
                                        <p:attrNameLst>
                                          <p:attrName>ppt_y</p:attrName>
                                        </p:attrNameLst>
                                      </p:cBhvr>
                                      <p:tavLst>
                                        <p:tav tm="0">
                                          <p:val>
                                            <p:strVal val="1+#ppt_h/2"/>
                                          </p:val>
                                        </p:tav>
                                        <p:tav tm="100000">
                                          <p:val>
                                            <p:strVal val="#ppt_y"/>
                                          </p:val>
                                        </p:tav>
                                      </p:tavLst>
                                    </p:anim>
                                  </p:childTnLst>
                                </p:cTn>
                              </p:par>
                              <p:par>
                                <p:cTn id="41" presetID="3" presetClass="emph" presetSubtype="2" fill="hold" nodeType="withEffect">
                                  <p:stCondLst>
                                    <p:cond delay="0"/>
                                  </p:stCondLst>
                                  <p:childTnLst>
                                    <p:animClr clrSpc="rgb">
                                      <p:cBhvr override="childStyle">
                                        <p:cTn id="42" dur="2000" fill="hold"/>
                                        <p:tgtEl>
                                          <p:spTgt spid="28">
                                            <p:txEl>
                                              <p:pRg st="1" end="1"/>
                                            </p:txEl>
                                          </p:spTgt>
                                        </p:tgtEl>
                                        <p:attrNameLst>
                                          <p:attrName>style.color</p:attrName>
                                        </p:attrNameLst>
                                      </p:cBhvr>
                                      <p:to>
                                        <a:srgbClr val="C45008"/>
                                      </p:to>
                                    </p:animClr>
                                  </p:childTnLst>
                                </p:cTn>
                              </p:par>
                              <p:par>
                                <p:cTn id="43" presetID="3" presetClass="emph" presetSubtype="2" fill="hold" nodeType="withEffect">
                                  <p:stCondLst>
                                    <p:cond delay="0"/>
                                  </p:stCondLst>
                                  <p:childTnLst>
                                    <p:animClr clrSpc="rgb">
                                      <p:cBhvr override="childStyle">
                                        <p:cTn id="44" dur="2000" fill="hold"/>
                                        <p:tgtEl>
                                          <p:spTgt spid="28">
                                            <p:txEl>
                                              <p:pRg st="0" end="0"/>
                                            </p:txEl>
                                          </p:spTgt>
                                        </p:tgtEl>
                                        <p:attrNameLst>
                                          <p:attrName>style.color</p:attrName>
                                        </p:attrNameLst>
                                      </p:cBhvr>
                                      <p:to>
                                        <a:srgbClr val="C45008"/>
                                      </p:to>
                                    </p:animClr>
                                  </p:childTnLst>
                                </p:cTn>
                              </p:par>
                              <p:par>
                                <p:cTn id="45" presetID="3" presetClass="emph" presetSubtype="2" fill="hold" nodeType="withEffect">
                                  <p:stCondLst>
                                    <p:cond delay="0"/>
                                  </p:stCondLst>
                                  <p:childTnLst>
                                    <p:animClr clrSpc="rgb">
                                      <p:cBhvr override="childStyle">
                                        <p:cTn id="46" dur="2000" fill="hold"/>
                                        <p:tgtEl>
                                          <p:spTgt spid="28">
                                            <p:txEl>
                                              <p:pRg st="2" end="2"/>
                                            </p:txEl>
                                          </p:spTgt>
                                        </p:tgtEl>
                                        <p:attrNameLst>
                                          <p:attrName>style.color</p:attrName>
                                        </p:attrNameLst>
                                      </p:cBhvr>
                                      <p:to>
                                        <a:srgbClr val="C45008"/>
                                      </p:to>
                                    </p:animClr>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linds(horizont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mph" presetSubtype="2" fill="hold" grpId="1" nodeType="clickEffect">
                                  <p:stCondLst>
                                    <p:cond delay="0"/>
                                  </p:stCondLst>
                                  <p:childTnLst>
                                    <p:animClr clrSpc="rgb">
                                      <p:cBhvr override="childStyle">
                                        <p:cTn id="73" dur="2000" fill="hold"/>
                                        <p:tgtEl>
                                          <p:spTgt spid="56"/>
                                        </p:tgtEl>
                                        <p:attrNameLst>
                                          <p:attrName>style.color</p:attrName>
                                        </p:attrNameLst>
                                      </p:cBhvr>
                                      <p:to>
                                        <a:srgbClr val="D41506"/>
                                      </p:to>
                                    </p:animClr>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fill="hold"/>
                                        <p:tgtEl>
                                          <p:spTgt spid="69"/>
                                        </p:tgtEl>
                                        <p:attrNameLst>
                                          <p:attrName>ppt_x</p:attrName>
                                        </p:attrNameLst>
                                      </p:cBhvr>
                                      <p:tavLst>
                                        <p:tav tm="0">
                                          <p:val>
                                            <p:strVal val="#ppt_x"/>
                                          </p:val>
                                        </p:tav>
                                        <p:tav tm="100000">
                                          <p:val>
                                            <p:strVal val="#ppt_x"/>
                                          </p:val>
                                        </p:tav>
                                      </p:tavLst>
                                    </p:anim>
                                    <p:anim calcmode="lin" valueType="num">
                                      <p:cBhvr additive="base">
                                        <p:cTn id="86" dur="500" fill="hold"/>
                                        <p:tgtEl>
                                          <p:spTgt spid="6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ppt_x"/>
                                          </p:val>
                                        </p:tav>
                                        <p:tav tm="100000">
                                          <p:val>
                                            <p:strVal val="#ppt_x"/>
                                          </p:val>
                                        </p:tav>
                                      </p:tavLst>
                                    </p:anim>
                                    <p:anim calcmode="lin" valueType="num">
                                      <p:cBhvr additive="base">
                                        <p:cTn id="90" dur="500" fill="hold"/>
                                        <p:tgtEl>
                                          <p:spTgt spid="6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ppt_x"/>
                                          </p:val>
                                        </p:tav>
                                        <p:tav tm="100000">
                                          <p:val>
                                            <p:strVal val="#ppt_x"/>
                                          </p:val>
                                        </p:tav>
                                      </p:tavLst>
                                    </p:anim>
                                    <p:anim calcmode="lin" valueType="num">
                                      <p:cBhvr additive="base">
                                        <p:cTn id="10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 presetClass="emph" presetSubtype="2" fill="hold" grpId="1" nodeType="clickEffect">
                                  <p:stCondLst>
                                    <p:cond delay="0"/>
                                  </p:stCondLst>
                                  <p:childTnLst>
                                    <p:animClr clrSpc="rgb">
                                      <p:cBhvr override="childStyle">
                                        <p:cTn id="112" dur="2000" fill="hold"/>
                                        <p:tgtEl>
                                          <p:spTgt spid="25"/>
                                        </p:tgtEl>
                                        <p:attrNameLst>
                                          <p:attrName>style.color</p:attrName>
                                        </p:attrNameLst>
                                      </p:cBhvr>
                                      <p:to>
                                        <a:srgbClr val="D4150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72" grpId="0"/>
      <p:bldP spid="21" grpId="0"/>
      <p:bldP spid="21" grpId="1"/>
      <p:bldP spid="25" grpId="0"/>
      <p:bldP spid="25" grpId="1"/>
      <p:bldP spid="28"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5"/>
</p:tagLst>
</file>

<file path=ppt/tags/tag2.xml><?xml version="1.0" encoding="utf-8"?>
<p:tagLst xmlns:a="http://schemas.openxmlformats.org/drawingml/2006/main" xmlns:r="http://schemas.openxmlformats.org/officeDocument/2006/relationships" xmlns:p="http://schemas.openxmlformats.org/presentationml/2006/main">
  <p:tag name="TIMING" val="|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548</Words>
  <Application>Microsoft Office PowerPoint</Application>
  <PresentationFormat>Diavoorstelling (4:3)</PresentationFormat>
  <Paragraphs>94</Paragraphs>
  <Slides>13</Slides>
  <Notes>5</Notes>
  <HiddenSlides>0</HiddenSlides>
  <MMClips>0</MMClips>
  <ScaleCrop>false</ScaleCrop>
  <HeadingPairs>
    <vt:vector size="4" baseType="variant">
      <vt:variant>
        <vt:lpstr>Thema</vt:lpstr>
      </vt:variant>
      <vt:variant>
        <vt:i4>3</vt:i4>
      </vt:variant>
      <vt:variant>
        <vt:lpstr>Diatitels</vt:lpstr>
      </vt:variant>
      <vt:variant>
        <vt:i4>13</vt:i4>
      </vt:variant>
    </vt:vector>
  </HeadingPairs>
  <TitlesOfParts>
    <vt:vector size="16" baseType="lpstr">
      <vt:lpstr>Office Theme</vt:lpstr>
      <vt:lpstr>Custom Design</vt:lpstr>
      <vt:lpstr>1_Custom Design</vt:lpstr>
      <vt:lpstr>Scan2DMS</vt:lpstr>
      <vt:lpstr>Does this look familiar?</vt:lpstr>
      <vt:lpstr>Ever heard of…</vt:lpstr>
      <vt:lpstr>Why?</vt:lpstr>
      <vt:lpstr>Can you see the difference?</vt:lpstr>
      <vt:lpstr>What are the issues?</vt:lpstr>
      <vt:lpstr>Solution: Scan2DMS</vt:lpstr>
      <vt:lpstr>PDF Reconcile for iManage</vt:lpstr>
      <vt:lpstr>Scan2DMS for Bulk scanning</vt:lpstr>
      <vt:lpstr>Scan2DMS for Multifunctionals</vt:lpstr>
      <vt:lpstr>Dia 11</vt:lpstr>
      <vt:lpstr>How to face your major challenge:  Do more with less, while reducing your carbon footprint </vt:lpstr>
      <vt:lpstr>Dia 13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crochign</dc:creator>
  <cp:lastModifiedBy>sbos</cp:lastModifiedBy>
  <cp:revision>75</cp:revision>
  <dcterms:created xsi:type="dcterms:W3CDTF">2010-01-05T13:17:27Z</dcterms:created>
  <dcterms:modified xsi:type="dcterms:W3CDTF">2010-02-02T17:10:27Z</dcterms:modified>
</cp:coreProperties>
</file>