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66" r:id="rId5"/>
    <p:sldId id="267" r:id="rId6"/>
    <p:sldId id="268" r:id="rId7"/>
    <p:sldId id="269" r:id="rId8"/>
    <p:sldId id="270" r:id="rId9"/>
    <p:sldId id="272" r:id="rId10"/>
    <p:sldId id="275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64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917" autoAdjust="0"/>
  </p:normalViewPr>
  <p:slideViewPr>
    <p:cSldViewPr>
      <p:cViewPr>
        <p:scale>
          <a:sx n="70" d="100"/>
          <a:sy n="70" d="100"/>
        </p:scale>
        <p:origin x="-15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0E7C-BA44-420D-B5B9-961DC2EE26C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22F7-31D8-4C13-80AA-A87D59F91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"/>
          <p:cNvSpPr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"/>
          <p:cNvSpPr>
            <a:spLocks noChangeArrowheads="1"/>
          </p:cNvSpPr>
          <p:nvPr/>
        </p:nvSpPr>
        <p:spPr bwMode="auto">
          <a:xfrm>
            <a:off x="1180207" y="686405"/>
            <a:ext cx="4499074" cy="34274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2191"/>
            <a:ext cx="5485805" cy="9231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0" tIns="45630" rIns="91260" bIns="45630">
            <a:spAutoFit/>
          </a:bodyPr>
          <a:lstStyle/>
          <a:p>
            <a:pPr>
              <a:lnSpc>
                <a:spcPct val="90000"/>
              </a:lnSpc>
              <a:spcBef>
                <a:spcPts val="426"/>
              </a:spcBef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dirty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eeform 1"/>
          <p:cNvSpPr>
            <a:spLocks noChangeArrowheads="1"/>
          </p:cNvSpPr>
          <p:nvPr/>
        </p:nvSpPr>
        <p:spPr bwMode="auto">
          <a:xfrm>
            <a:off x="1181696" y="689428"/>
            <a:ext cx="4494609" cy="34244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3703"/>
            <a:ext cx="5485805" cy="24934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941" tIns="45971" rIns="91941" bIns="45971">
            <a:spAutoFit/>
          </a:bodyPr>
          <a:lstStyle/>
          <a:p>
            <a:pPr>
              <a:spcBef>
                <a:spcPts val="355"/>
              </a:spcBef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900" dirty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3885005" y="8885468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fld id="{4E2E7135-FBF3-4B82-B91F-D5F2BF6E439A}" type="slidenum">
              <a:rPr lang="en-GB" sz="1200"/>
              <a:pPr algn="r">
                <a:lnSpc>
                  <a:spcPct val="90000"/>
                </a:lnSpc>
                <a:tabLst>
                  <a:tab pos="0" algn="l"/>
                  <a:tab pos="900227" algn="l"/>
                  <a:tab pos="1800454" algn="l"/>
                  <a:tab pos="2700680" algn="l"/>
                  <a:tab pos="3600907" algn="l"/>
                  <a:tab pos="4501134" algn="l"/>
                  <a:tab pos="5401361" algn="l"/>
                  <a:tab pos="6301588" algn="l"/>
                  <a:tab pos="7201814" algn="l"/>
                  <a:tab pos="8102041" algn="l"/>
                  <a:tab pos="9002268" algn="l"/>
                  <a:tab pos="9902495" algn="l"/>
                </a:tabLst>
              </a:pPr>
              <a:t>15</a:t>
            </a:fld>
            <a:endParaRPr lang="en-GB" sz="1200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0" y="0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r>
              <a:rPr lang="en-GB" sz="1200" dirty="0"/>
              <a:t>An IBM Proof of Technology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8719268"/>
            <a:ext cx="297299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r>
              <a:rPr lang="en-GB" sz="1200" dirty="0"/>
              <a:t>Discovering </a:t>
            </a:r>
            <a:r>
              <a:rPr lang="en-GB" sz="1200" dirty="0" err="1"/>
              <a:t>WebSphere</a:t>
            </a:r>
            <a:r>
              <a:rPr lang="en-GB" sz="1200" dirty="0"/>
              <a:t> Portal Server v6.0 - </a:t>
            </a:r>
            <a:r>
              <a:rPr lang="en-GB" sz="1200" dirty="0" err="1"/>
              <a:t>WebSphere</a:t>
            </a:r>
            <a:r>
              <a:rPr lang="en-GB" sz="1200" dirty="0"/>
              <a:t> </a:t>
            </a:r>
            <a:r>
              <a:rPr lang="en-GB" sz="1200" dirty="0" err="1"/>
              <a:t>Portlet</a:t>
            </a:r>
            <a:r>
              <a:rPr lang="en-GB" sz="1200" dirty="0"/>
              <a:t> Factory v6.0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885005" y="8885468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fld id="{707EE5FE-6E54-4BB9-B975-58EE337A574F}" type="slidenum">
              <a:rPr lang="en-GB" sz="1200"/>
              <a:pPr algn="r">
                <a:lnSpc>
                  <a:spcPct val="90000"/>
                </a:lnSpc>
                <a:tabLst>
                  <a:tab pos="0" algn="l"/>
                  <a:tab pos="900227" algn="l"/>
                  <a:tab pos="1800454" algn="l"/>
                  <a:tab pos="2700680" algn="l"/>
                  <a:tab pos="3600907" algn="l"/>
                  <a:tab pos="4501134" algn="l"/>
                  <a:tab pos="5401361" algn="l"/>
                  <a:tab pos="6301588" algn="l"/>
                  <a:tab pos="7201814" algn="l"/>
                  <a:tab pos="8102041" algn="l"/>
                  <a:tab pos="9002268" algn="l"/>
                  <a:tab pos="9902495" algn="l"/>
                </a:tabLst>
              </a:pPr>
              <a:t>16</a:t>
            </a:fld>
            <a:endParaRPr lang="en-GB" sz="1200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4587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Text Box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29173" y="4038770"/>
            <a:ext cx="6401215" cy="39410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ts val="443"/>
              </a:spcBef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endParaRPr lang="en-GB" dirty="0"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1"/>
          <p:cNvSpPr>
            <a:spLocks noChangeArrowheads="1"/>
          </p:cNvSpPr>
          <p:nvPr/>
        </p:nvSpPr>
        <p:spPr bwMode="auto">
          <a:xfrm>
            <a:off x="1178719" y="684893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3703"/>
            <a:ext cx="5485805" cy="12555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0" tIns="45630" rIns="91260" bIns="45630">
            <a:spAutoFit/>
          </a:bodyPr>
          <a:lstStyle/>
          <a:p>
            <a:pPr>
              <a:lnSpc>
                <a:spcPct val="90000"/>
              </a:lnSpc>
              <a:spcBef>
                <a:spcPts val="426"/>
              </a:spcBef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dirty="0" smtClean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reeform 1"/>
          <p:cNvSpPr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B45F7C27-5203-4B6F-91A3-B76A17B1F604}" type="slidenum">
              <a:rPr lang="en-GB" sz="1100">
                <a:latin typeface="Times New Roman" pitchFamily="16" charset="0"/>
                <a:ea typeface="DejaVuSans" charset="0"/>
                <a:cs typeface="DejaVuSans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18</a:t>
            </a:fld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6322" name="Freeform 2"/>
          <p:cNvSpPr>
            <a:spLocks noChangeArrowheads="1"/>
          </p:cNvSpPr>
          <p:nvPr/>
        </p:nvSpPr>
        <p:spPr bwMode="auto">
          <a:xfrm>
            <a:off x="0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6323" name="Freeform 3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6324" name="Freeform 4"/>
          <p:cNvSpPr>
            <a:spLocks noChangeArrowheads="1"/>
          </p:cNvSpPr>
          <p:nvPr/>
        </p:nvSpPr>
        <p:spPr bwMode="auto">
          <a:xfrm>
            <a:off x="1177231" y="686405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25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reeform 1"/>
          <p:cNvSpPr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AE9C8B85-7E94-4B21-AEC3-EFA612B6634B}" type="slidenum">
              <a:rPr lang="en-GB" sz="1100">
                <a:latin typeface="Times New Roman" pitchFamily="16" charset="0"/>
                <a:ea typeface="DejaVuSans" charset="0"/>
                <a:cs typeface="DejaVuSans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19</a:t>
            </a:fld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7346" name="Freeform 2"/>
          <p:cNvSpPr>
            <a:spLocks noChangeArrowheads="1"/>
          </p:cNvSpPr>
          <p:nvPr/>
        </p:nvSpPr>
        <p:spPr bwMode="auto">
          <a:xfrm>
            <a:off x="0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7347" name="Freeform 3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57348" name="Freeform 4"/>
          <p:cNvSpPr>
            <a:spLocks noChangeArrowheads="1"/>
          </p:cNvSpPr>
          <p:nvPr/>
        </p:nvSpPr>
        <p:spPr bwMode="auto">
          <a:xfrm>
            <a:off x="1180207" y="686405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7349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EC735-4E9D-4890-9607-9F45444B408E}" type="slidenum">
              <a:rPr lang="en-US"/>
              <a:pPr/>
              <a:t>28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eeform 1"/>
          <p:cNvSpPr>
            <a:spLocks noChangeArrowheads="1"/>
          </p:cNvSpPr>
          <p:nvPr/>
        </p:nvSpPr>
        <p:spPr bwMode="auto">
          <a:xfrm>
            <a:off x="1180207" y="684893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1"/>
          <p:cNvSpPr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270329FD-C430-4B61-BC1A-B69FA8186B00}" type="slidenum">
              <a:rPr lang="en-GB" sz="1100">
                <a:latin typeface="Times New Roman" pitchFamily="16" charset="0"/>
                <a:ea typeface="DejaVuSans" charset="0"/>
                <a:cs typeface="DejaVuSans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5</a:t>
            </a:fld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37890" name="Freeform 2"/>
          <p:cNvSpPr>
            <a:spLocks noChangeArrowheads="1"/>
          </p:cNvSpPr>
          <p:nvPr/>
        </p:nvSpPr>
        <p:spPr bwMode="auto">
          <a:xfrm>
            <a:off x="0" y="8685894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 anchor="b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37891" name="Freeform 3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260" tIns="45630" rIns="91260" bIns="45630"/>
          <a:lstStyle/>
          <a:p>
            <a: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sz="1100" dirty="0">
              <a:latin typeface="Times New Roman" pitchFamily="16" charset="0"/>
              <a:ea typeface="DejaVuSans" charset="0"/>
              <a:cs typeface="DejaVuSans" charset="0"/>
            </a:endParaRPr>
          </a:p>
        </p:txBody>
      </p:sp>
      <p:sp>
        <p:nvSpPr>
          <p:cNvPr id="37892" name="Freeform 4"/>
          <p:cNvSpPr>
            <a:spLocks noChangeArrowheads="1"/>
          </p:cNvSpPr>
          <p:nvPr/>
        </p:nvSpPr>
        <p:spPr bwMode="auto">
          <a:xfrm>
            <a:off x="1189138" y="689429"/>
            <a:ext cx="4490144" cy="34214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8270" y="4345215"/>
            <a:ext cx="5024438" cy="4872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0" tIns="45630" rIns="91260" bIns="45630">
            <a:spAutoFit/>
          </a:bodyPr>
          <a:lstStyle/>
          <a:p>
            <a:pPr marL="162175" indent="-162175">
              <a:lnSpc>
                <a:spcPct val="80000"/>
              </a:lnSpc>
              <a:spcBef>
                <a:spcPts val="355"/>
              </a:spcBef>
              <a:tabLst>
                <a:tab pos="162175" algn="l"/>
                <a:tab pos="585630" algn="l"/>
                <a:tab pos="1010588" algn="l"/>
                <a:tab pos="1435545" algn="l"/>
                <a:tab pos="1860503" algn="l"/>
                <a:tab pos="2285460" algn="l"/>
                <a:tab pos="2710418" algn="l"/>
                <a:tab pos="3135375" algn="l"/>
                <a:tab pos="3560333" algn="l"/>
                <a:tab pos="3985290" algn="l"/>
                <a:tab pos="4410247" algn="l"/>
                <a:tab pos="4835204" algn="l"/>
                <a:tab pos="5260162" algn="l"/>
                <a:tab pos="5685119" algn="l"/>
                <a:tab pos="6110077" algn="l"/>
                <a:tab pos="6535034" algn="l"/>
                <a:tab pos="6959992" algn="l"/>
                <a:tab pos="7384949" algn="l"/>
                <a:tab pos="7809907" algn="l"/>
                <a:tab pos="8234864" algn="l"/>
                <a:tab pos="8659821" algn="l"/>
              </a:tabLst>
            </a:pPr>
            <a:endParaRPr lang="en-GB" sz="900" dirty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85005" y="8885468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fld id="{12C4CEAA-F95A-44CE-8373-8AD8C6111A16}" type="slidenum">
              <a:rPr lang="en-GB" sz="1200"/>
              <a:pPr algn="r">
                <a:lnSpc>
                  <a:spcPct val="90000"/>
                </a:lnSpc>
                <a:tabLst>
                  <a:tab pos="0" algn="l"/>
                  <a:tab pos="900227" algn="l"/>
                  <a:tab pos="1800454" algn="l"/>
                  <a:tab pos="2700680" algn="l"/>
                  <a:tab pos="3600907" algn="l"/>
                  <a:tab pos="4501134" algn="l"/>
                  <a:tab pos="5401361" algn="l"/>
                  <a:tab pos="6301588" algn="l"/>
                  <a:tab pos="7201814" algn="l"/>
                  <a:tab pos="8102041" algn="l"/>
                  <a:tab pos="9002268" algn="l"/>
                  <a:tab pos="9902495" algn="l"/>
                </a:tabLst>
              </a:pPr>
              <a:t>6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1"/>
          <p:cNvSpPr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3704"/>
            <a:ext cx="5485805" cy="1051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0" tIns="45630" rIns="91260" bIns="45630">
            <a:spAutoFit/>
          </a:bodyPr>
          <a:lstStyle/>
          <a:p>
            <a:pPr>
              <a:lnSpc>
                <a:spcPct val="90000"/>
              </a:lnSpc>
              <a:spcBef>
                <a:spcPts val="426"/>
              </a:spcBef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endParaRPr lang="en-GB" dirty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0" y="0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r>
              <a:rPr lang="en-GB" sz="1200" dirty="0"/>
              <a:t>An IBM Proof of Technology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8553069"/>
            <a:ext cx="297299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r>
              <a:rPr lang="en-GB" sz="1200" dirty="0"/>
              <a:t>Go to 'View--&gt;Headers and Footers' to change this to match "Presentation" section title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85005" y="8885468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fld id="{4BDDB4DD-93D7-45B1-8A79-74AD38A8CFA0}" type="slidenum">
              <a:rPr lang="en-GB" sz="1200"/>
              <a:pPr algn="r">
                <a:lnSpc>
                  <a:spcPct val="90000"/>
                </a:lnSpc>
                <a:tabLst>
                  <a:tab pos="0" algn="l"/>
                  <a:tab pos="900227" algn="l"/>
                  <a:tab pos="1800454" algn="l"/>
                  <a:tab pos="2700680" algn="l"/>
                  <a:tab pos="3600907" algn="l"/>
                  <a:tab pos="4501134" algn="l"/>
                  <a:tab pos="5401361" algn="l"/>
                  <a:tab pos="6301588" algn="l"/>
                  <a:tab pos="7201814" algn="l"/>
                  <a:tab pos="8102041" algn="l"/>
                  <a:tab pos="9002268" algn="l"/>
                  <a:tab pos="9902495" algn="l"/>
                </a:tabLst>
              </a:pPr>
              <a:t>8</a:t>
            </a:fld>
            <a:endParaRPr lang="en-GB" sz="1200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8625" y="4463161"/>
            <a:ext cx="4896790" cy="1771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ts val="443"/>
              </a:spcBef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endParaRPr lang="en-GB" dirty="0"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885005" y="8885468"/>
            <a:ext cx="297299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00227" algn="l"/>
                <a:tab pos="1800454" algn="l"/>
                <a:tab pos="2700680" algn="l"/>
                <a:tab pos="3600907" algn="l"/>
                <a:tab pos="4501134" algn="l"/>
                <a:tab pos="5401361" algn="l"/>
                <a:tab pos="6301588" algn="l"/>
                <a:tab pos="7201814" algn="l"/>
                <a:tab pos="8102041" algn="l"/>
                <a:tab pos="9002268" algn="l"/>
                <a:tab pos="9902495" algn="l"/>
              </a:tabLst>
            </a:pPr>
            <a:fld id="{2BF4203A-415F-4BF1-BA22-D647266A6C6B}" type="slidenum">
              <a:rPr lang="en-GB" sz="1200"/>
              <a:pPr algn="r">
                <a:lnSpc>
                  <a:spcPct val="90000"/>
                </a:lnSpc>
                <a:tabLst>
                  <a:tab pos="0" algn="l"/>
                  <a:tab pos="900227" algn="l"/>
                  <a:tab pos="1800454" algn="l"/>
                  <a:tab pos="2700680" algn="l"/>
                  <a:tab pos="3600907" algn="l"/>
                  <a:tab pos="4501134" algn="l"/>
                  <a:tab pos="5401361" algn="l"/>
                  <a:tab pos="6301588" algn="l"/>
                  <a:tab pos="7201814" algn="l"/>
                  <a:tab pos="8102041" algn="l"/>
                  <a:tab pos="9002268" algn="l"/>
                  <a:tab pos="9902495" algn="l"/>
                </a:tabLst>
              </a:pPr>
              <a:t>10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1"/>
          <p:cNvSpPr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55613"/>
            <a:ext cx="9064625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3" y="1050925"/>
            <a:ext cx="4456112" cy="5024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050925"/>
            <a:ext cx="4457700" cy="5024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0" y="0"/>
            <a:ext cx="1588" cy="15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0"/>
            <a:ext cx="1588" cy="15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0" y="0"/>
            <a:ext cx="1588" cy="1588"/>
          </a:xfrm>
        </p:spPr>
        <p:txBody>
          <a:bodyPr/>
          <a:lstStyle>
            <a:lvl1pPr>
              <a:defRPr/>
            </a:lvl1pPr>
          </a:lstStyle>
          <a:p>
            <a:fld id="{BC241B2F-2B9E-4FA2-A663-872499F9DD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fr-BE" dirty="0" err="1" smtClean="0"/>
              <a:t>Portals</a:t>
            </a:r>
            <a:r>
              <a:rPr lang="fr-BE" dirty="0" smtClean="0"/>
              <a:t> in a business </a:t>
            </a:r>
            <a:r>
              <a:rPr lang="fr-BE" dirty="0" err="1" smtClean="0"/>
              <a:t>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500858" cy="1752600"/>
          </a:xfrm>
        </p:spPr>
        <p:txBody>
          <a:bodyPr/>
          <a:lstStyle/>
          <a:p>
            <a:endParaRPr lang="fr-BE" dirty="0" smtClean="0"/>
          </a:p>
          <a:p>
            <a:r>
              <a:rPr lang="fr-BE" sz="2800" dirty="0" smtClean="0"/>
              <a:t>Carol.VanderDonck@iriscorporate.com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1776413"/>
            <a:ext cx="80756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4000"/>
              </a:lnSpc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Themes &amp; Skins = Look, feel &amp; navigation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Programmable &amp; Dynamic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Basis for “Branding”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Virtual Portals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All successful portals have their own “identity”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What ever you can do in HTML, CSS, images &amp; JavaScript (Reuse your corporate branding)</a:t>
            </a:r>
          </a:p>
          <a:p>
            <a:pPr marL="228600" indent="-228600">
              <a:spcBef>
                <a:spcPts val="1050"/>
              </a:spcBef>
              <a:spcAft>
                <a:spcPts val="450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/>
              <a:t>Make it look anyway you want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Portal look and </a:t>
            </a:r>
            <a:r>
              <a:rPr kumimoji="0" lang="fr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b="1" u="sng" dirty="0" smtClean="0">
                <a:solidFill>
                  <a:schemeClr val="tx1"/>
                </a:solidFill>
              </a:rPr>
              <a:t>What is the Portal Document Manager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Centralizes and shares documents in Portal </a:t>
            </a:r>
            <a:r>
              <a:rPr lang="en-US" sz="1800" dirty="0" smtClean="0">
                <a:solidFill>
                  <a:schemeClr val="tx1"/>
                </a:solidFill>
              </a:rPr>
              <a:t>like Word, Excel, PDF, images or other text files</a:t>
            </a: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The users can :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Import new documents 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Read and download documents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Modify (Locking)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Share documents with others users or group of users (LDAP)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Search documents using index or Full-text.</a:t>
            </a:r>
          </a:p>
          <a:p>
            <a:pPr lvl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Integration in Windows Explorer and MS Office application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Portal Document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0F78CA1-B2BE-44AC-A2BA-BBDD59092CC7}" type="slidenum">
              <a:rPr lang="en-GB"/>
              <a:pPr/>
              <a:t>12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Portal Document Management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3" y="1619250"/>
            <a:ext cx="3760787" cy="4459288"/>
          </a:xfrm>
          <a:ln/>
        </p:spPr>
        <p:txBody>
          <a:bodyPr lIns="90000" tIns="46800" rIns="90000" bIns="46800">
            <a:normAutofit fontScale="700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Provided by IBM Lotus Quickr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User can navigate through a hierarchy of user-defined folders and documents.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Add, delete or modify folders 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Easily add documents of any format from local file system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Share documents with teams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Collaborate on documents and team places</a:t>
            </a:r>
          </a:p>
          <a:p>
            <a:pP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1436688"/>
            <a:ext cx="5364163" cy="41894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EBE2D3-6BEA-4C9D-922E-B9B1A0D5F858}" type="slidenum">
              <a:rPr lang="en-GB"/>
              <a:pPr/>
              <a:t>13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66775" y="1074738"/>
            <a:ext cx="7080250" cy="5019675"/>
            <a:chOff x="546" y="677"/>
            <a:chExt cx="4460" cy="316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3342"/>
            <a:stretch>
              <a:fillRect/>
            </a:stretch>
          </p:blipFill>
          <p:spPr bwMode="auto">
            <a:xfrm>
              <a:off x="546" y="677"/>
              <a:ext cx="4461" cy="3163"/>
            </a:xfrm>
            <a:prstGeom prst="rect">
              <a:avLst/>
            </a:prstGeom>
            <a:noFill/>
          </p:spPr>
        </p:pic>
        <p:sp>
          <p:nvSpPr>
            <p:cNvPr id="15363" name="Freeform 3"/>
            <p:cNvSpPr>
              <a:spLocks noChangeArrowheads="1"/>
            </p:cNvSpPr>
            <p:nvPr/>
          </p:nvSpPr>
          <p:spPr bwMode="auto">
            <a:xfrm>
              <a:off x="546" y="677"/>
              <a:ext cx="4461" cy="3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Building a Portal Page</a:t>
            </a:r>
          </a:p>
        </p:txBody>
      </p:sp>
      <p:sp>
        <p:nvSpPr>
          <p:cNvPr id="15365" name="Freeform 5"/>
          <p:cNvSpPr>
            <a:spLocks noChangeArrowheads="1"/>
          </p:cNvSpPr>
          <p:nvPr/>
        </p:nvSpPr>
        <p:spPr bwMode="auto">
          <a:xfrm>
            <a:off x="1651000" y="382588"/>
            <a:ext cx="6361113" cy="706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592263" y="2838450"/>
            <a:ext cx="2154237" cy="141288"/>
          </a:xfrm>
          <a:prstGeom prst="line">
            <a:avLst/>
          </a:prstGeom>
          <a:noFill/>
          <a:ln w="158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 flipV="1">
            <a:off x="4578350" y="5438775"/>
            <a:ext cx="1441450" cy="26987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578350" y="4519613"/>
            <a:ext cx="1465263" cy="9620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6302375" y="3919538"/>
            <a:ext cx="349250" cy="1674812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054100" y="1803400"/>
            <a:ext cx="1130300" cy="106363"/>
          </a:xfrm>
          <a:prstGeom prst="line">
            <a:avLst/>
          </a:prstGeom>
          <a:noFill/>
          <a:ln w="158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 noChangeArrowheads="1"/>
          </p:cNvSpPr>
          <p:nvPr/>
        </p:nvSpPr>
        <p:spPr bwMode="auto">
          <a:xfrm>
            <a:off x="5738813" y="5441950"/>
            <a:ext cx="1347787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Personalised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Portlets</a:t>
            </a: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636963" y="2654300"/>
            <a:ext cx="1133475" cy="265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Navigation</a:t>
            </a:r>
          </a:p>
        </p:txBody>
      </p:sp>
      <p:sp>
        <p:nvSpPr>
          <p:cNvPr id="15373" name="Freeform 13"/>
          <p:cNvSpPr>
            <a:spLocks noChangeArrowheads="1"/>
          </p:cNvSpPr>
          <p:nvPr/>
        </p:nvSpPr>
        <p:spPr bwMode="auto">
          <a:xfrm>
            <a:off x="38100" y="1673225"/>
            <a:ext cx="1016000" cy="265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   Theme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2663825" y="2206625"/>
            <a:ext cx="976313" cy="450850"/>
          </a:xfrm>
          <a:prstGeom prst="line">
            <a:avLst/>
          </a:prstGeom>
          <a:noFill/>
          <a:ln w="12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 noChangeArrowheads="1"/>
          </p:cNvSpPr>
          <p:nvPr/>
        </p:nvSpPr>
        <p:spPr bwMode="auto">
          <a:xfrm>
            <a:off x="6958013" y="579438"/>
            <a:ext cx="1016000" cy="265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   Security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735638" y="736600"/>
            <a:ext cx="1214437" cy="1173163"/>
          </a:xfrm>
          <a:prstGeom prst="line">
            <a:avLst/>
          </a:prstGeom>
          <a:noFill/>
          <a:ln w="158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17"/>
          <p:cNvSpPr>
            <a:spLocks noChangeArrowheads="1"/>
          </p:cNvSpPr>
          <p:nvPr/>
        </p:nvSpPr>
        <p:spPr bwMode="auto">
          <a:xfrm>
            <a:off x="7812088" y="2459038"/>
            <a:ext cx="1255712" cy="265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cs typeface="Arial" charset="0"/>
              </a:rPr>
              <a:t>Customisation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375400" y="1954213"/>
            <a:ext cx="1439863" cy="639762"/>
          </a:xfrm>
          <a:prstGeom prst="line">
            <a:avLst/>
          </a:prstGeom>
          <a:noFill/>
          <a:ln w="158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58DF26-D106-4A38-B406-02A6F8BAF656}" type="slidenum">
              <a:rPr lang="en-GB"/>
              <a:pPr/>
              <a:t>14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Portlet Principle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3" y="1062038"/>
            <a:ext cx="5056187" cy="5010150"/>
          </a:xfrm>
          <a:ln/>
        </p:spPr>
        <p:txBody>
          <a:bodyPr lIns="90000" tIns="46800" rIns="90000" bIns="46800">
            <a:normAutofit fontScale="70000" lnSpcReduction="20000"/>
          </a:bodyPr>
          <a:lstStyle/>
          <a:p>
            <a:pP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Each portlet is a separate Web application</a:t>
            </a:r>
            <a:r>
              <a:rPr lang="en-GB"/>
              <a:t> 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Developed independently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Can be placed anywhere on the page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Dynamic deployment; dynamic configuration</a:t>
            </a:r>
          </a:p>
          <a:p>
            <a:pP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Portlets support multiple markups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Phones, Organizers, Voice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Unique views for each device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Business logic can be shared</a:t>
            </a:r>
          </a:p>
          <a:p>
            <a:pP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Web 2.0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Portlets support Client Side Aggregation to retrieve and share information without server round-trips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Portlets can refresh individually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Support for AJAX and DoJo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1066800"/>
            <a:ext cx="3614738" cy="5008563"/>
            <a:chOff x="3216" y="672"/>
            <a:chExt cx="2277" cy="3155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3" y="672"/>
              <a:ext cx="1773" cy="1469"/>
            </a:xfrm>
            <a:prstGeom prst="rect">
              <a:avLst/>
            </a:prstGeom>
            <a:noFill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626"/>
              <a:ext cx="2278" cy="1150"/>
            </a:xfrm>
            <a:prstGeom prst="rect">
              <a:avLst/>
            </a:prstGeom>
            <a:noFill/>
            <a:effectLst>
              <a:outerShdw dist="107933" dir="2700000" algn="ctr" rotWithShape="0">
                <a:srgbClr val="FFFFFF"/>
              </a:outerShdw>
            </a:effec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2537"/>
              <a:ext cx="1535" cy="1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3200"/>
            <a:ext cx="3657600" cy="27432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3675" y="1123950"/>
            <a:ext cx="3636963" cy="2465388"/>
            <a:chOff x="122" y="708"/>
            <a:chExt cx="2291" cy="1553"/>
          </a:xfrm>
        </p:grpSpPr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122" y="708"/>
            <a:ext cx="2292" cy="1554"/>
          </p:xfrm>
          <a:graphic>
            <a:graphicData uri="http://schemas.openxmlformats.org/presentationml/2006/ole">
              <p:oleObj spid="_x0000_s2051" r:id="rId5" imgW="3639058" imgH="2467972" progId="PBrush">
                <p:embed/>
              </p:oleObj>
            </a:graphicData>
          </a:graphic>
        </p:graphicFrame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122" y="708"/>
              <a:ext cx="229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9288" y="855663"/>
            <a:ext cx="3514725" cy="3902075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663" y="3775075"/>
            <a:ext cx="4300537" cy="2635250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46800" y="2968625"/>
            <a:ext cx="3973513" cy="3552825"/>
            <a:chOff x="3872" y="1870"/>
            <a:chExt cx="2503" cy="2238"/>
          </a:xfrm>
        </p:grpSpPr>
        <p:graphicFrame>
          <p:nvGraphicFramePr>
            <p:cNvPr id="34825" name="Object 9"/>
            <p:cNvGraphicFramePr>
              <a:graphicFrameLocks noChangeAspect="1"/>
            </p:cNvGraphicFramePr>
            <p:nvPr/>
          </p:nvGraphicFramePr>
          <p:xfrm>
            <a:off x="3872" y="1870"/>
            <a:ext cx="2504" cy="2239"/>
          </p:xfrm>
          <a:graphic>
            <a:graphicData uri="http://schemas.openxmlformats.org/presentationml/2006/ole">
              <p:oleObj spid="_x0000_s2050" r:id="rId8" imgW="6230220" imgH="5571429" progId="PBrush">
                <p:embed/>
              </p:oleObj>
            </a:graphicData>
          </a:graphic>
        </p:graphicFrame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3872" y="1870"/>
              <a:ext cx="2504" cy="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423863" y="2968625"/>
            <a:ext cx="1558925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Dashboard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693738" y="5618163"/>
            <a:ext cx="2211387" cy="45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Data Queries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6645275" y="6002338"/>
            <a:ext cx="2211388" cy="45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Web Services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4111625" y="1277938"/>
            <a:ext cx="1558925" cy="41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Data Joins</a:t>
            </a:r>
          </a:p>
        </p:txBody>
      </p:sp>
      <p:sp>
        <p:nvSpPr>
          <p:cNvPr id="34831" name="WordArt 15"/>
          <p:cNvSpPr>
            <a:spLocks noChangeArrowheads="1" noChangeShapeType="1" noTextEdit="1"/>
          </p:cNvSpPr>
          <p:nvPr/>
        </p:nvSpPr>
        <p:spPr bwMode="auto">
          <a:xfrm>
            <a:off x="6970713" y="2084388"/>
            <a:ext cx="2173287" cy="41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Info Integration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28850" y="1892300"/>
            <a:ext cx="3646488" cy="2198688"/>
            <a:chOff x="1404" y="1192"/>
            <a:chExt cx="2297" cy="1385"/>
          </a:xfrm>
        </p:grpSpPr>
        <p:pic>
          <p:nvPicPr>
            <p:cNvPr id="34833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4" y="1192"/>
              <a:ext cx="2298" cy="1386"/>
            </a:xfrm>
            <a:prstGeom prst="rect">
              <a:avLst/>
            </a:prstGeom>
            <a:noFill/>
          </p:spPr>
        </p:pic>
        <p:sp>
          <p:nvSpPr>
            <p:cNvPr id="34834" name="AutoShape 18"/>
            <p:cNvSpPr>
              <a:spLocks noChangeArrowheads="1"/>
            </p:cNvSpPr>
            <p:nvPr/>
          </p:nvSpPr>
          <p:spPr bwMode="auto">
            <a:xfrm>
              <a:off x="1404" y="1192"/>
              <a:ext cx="2298" cy="1386"/>
            </a:xfrm>
            <a:prstGeom prst="roundRect">
              <a:avLst>
                <a:gd name="adj" fmla="val 69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5" name="WordArt 19"/>
          <p:cNvSpPr>
            <a:spLocks noChangeArrowheads="1" noChangeShapeType="1" noTextEdit="1"/>
          </p:cNvSpPr>
          <p:nvPr/>
        </p:nvSpPr>
        <p:spPr bwMode="auto">
          <a:xfrm>
            <a:off x="3457575" y="2468563"/>
            <a:ext cx="1381125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.NET Apps</a:t>
            </a:r>
          </a:p>
        </p:txBody>
      </p:sp>
      <p:grpSp>
        <p:nvGrpSpPr>
          <p:cNvPr id="5" name="Group 20" descr="RSS_view_collapsed_channels"/>
          <p:cNvGrpSpPr>
            <a:grpSpLocks/>
          </p:cNvGrpSpPr>
          <p:nvPr/>
        </p:nvGrpSpPr>
        <p:grpSpPr bwMode="auto">
          <a:xfrm>
            <a:off x="846138" y="4043363"/>
            <a:ext cx="4953000" cy="1374775"/>
            <a:chOff x="533" y="2547"/>
            <a:chExt cx="3120" cy="866"/>
          </a:xfrm>
        </p:grpSpPr>
        <p:pic>
          <p:nvPicPr>
            <p:cNvPr id="34837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" y="2547"/>
              <a:ext cx="3121" cy="867"/>
            </a:xfrm>
            <a:prstGeom prst="rect">
              <a:avLst/>
            </a:prstGeom>
            <a:noFill/>
          </p:spPr>
        </p:pic>
        <p:sp>
          <p:nvSpPr>
            <p:cNvPr id="34838" name="AutoShape 22"/>
            <p:cNvSpPr>
              <a:spLocks noChangeArrowheads="1"/>
            </p:cNvSpPr>
            <p:nvPr/>
          </p:nvSpPr>
          <p:spPr bwMode="auto">
            <a:xfrm>
              <a:off x="533" y="2547"/>
              <a:ext cx="3121" cy="867"/>
            </a:xfrm>
            <a:prstGeom prst="roundRect">
              <a:avLst>
                <a:gd name="adj" fmla="val 111"/>
              </a:avLst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>
            <a:off x="2228850" y="4695825"/>
            <a:ext cx="2211388" cy="45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RSS Feeds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48200" y="3044825"/>
            <a:ext cx="3609975" cy="2117725"/>
            <a:chOff x="2928" y="1918"/>
            <a:chExt cx="2274" cy="1334"/>
          </a:xfrm>
        </p:grpSpPr>
        <p:pic>
          <p:nvPicPr>
            <p:cNvPr id="34841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28" y="1918"/>
              <a:ext cx="2275" cy="1335"/>
            </a:xfrm>
            <a:prstGeom prst="rect">
              <a:avLst/>
            </a:prstGeom>
            <a:noFill/>
          </p:spPr>
        </p:pic>
        <p:sp>
          <p:nvSpPr>
            <p:cNvPr id="34842" name="AutoShape 26"/>
            <p:cNvSpPr>
              <a:spLocks noChangeArrowheads="1"/>
            </p:cNvSpPr>
            <p:nvPr/>
          </p:nvSpPr>
          <p:spPr bwMode="auto">
            <a:xfrm>
              <a:off x="2928" y="1918"/>
              <a:ext cx="2275" cy="1335"/>
            </a:xfrm>
            <a:prstGeom prst="roundRect">
              <a:avLst>
                <a:gd name="adj" fmla="val 74"/>
              </a:avLst>
            </a:prstGeom>
            <a:noFill/>
            <a:ln w="223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5992813" y="4735513"/>
            <a:ext cx="1327150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e-Forms</a:t>
            </a:r>
          </a:p>
        </p:txBody>
      </p:sp>
      <p:sp>
        <p:nvSpPr>
          <p:cNvPr id="34844" name="WordArt 28"/>
          <p:cNvSpPr>
            <a:spLocks noChangeArrowheads="1" noChangeShapeType="1" noTextEdit="1"/>
          </p:cNvSpPr>
          <p:nvPr/>
        </p:nvSpPr>
        <p:spPr bwMode="auto">
          <a:xfrm>
            <a:off x="3919538" y="5848350"/>
            <a:ext cx="2211387" cy="45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Transactions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to data and applications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8305800" y="6629400"/>
            <a:ext cx="7604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69ECE1-89D3-4934-A179-D22E2AE7FD5F}" type="slidenum">
              <a:rPr lang="en-GB" sz="1000" b="1">
                <a:solidFill>
                  <a:srgbClr val="FFFFFF"/>
                </a:solidFill>
              </a:rPr>
              <a:pPr algn="ctr">
                <a:spcBef>
                  <a:spcPts val="625"/>
                </a:spcBef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8600" y="1122363"/>
            <a:ext cx="5105400" cy="15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000">
            <a:spAutoFit/>
          </a:bodyPr>
          <a:lstStyle/>
          <a:p>
            <a:pPr>
              <a:lnSpc>
                <a:spcPts val="2300"/>
              </a:lnSpc>
              <a:buClr>
                <a:srgbClr val="7889FB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/>
              <a:t>IBM </a:t>
            </a:r>
            <a:r>
              <a:rPr lang="en-GB" sz="1600" b="1" i="1" dirty="0" err="1"/>
              <a:t>WebSphere</a:t>
            </a:r>
            <a:r>
              <a:rPr lang="en-GB" sz="1600" b="1" i="1" baseline="30000" dirty="0"/>
              <a:t>®</a:t>
            </a:r>
            <a:r>
              <a:rPr lang="en-GB" sz="1600" b="1" i="1" dirty="0"/>
              <a:t> </a:t>
            </a:r>
            <a:r>
              <a:rPr lang="en-GB" sz="1600" b="1" i="1" dirty="0" err="1"/>
              <a:t>Portlet</a:t>
            </a:r>
            <a:r>
              <a:rPr lang="en-GB" sz="1600" b="1" i="1" dirty="0"/>
              <a:t> Factory</a:t>
            </a:r>
            <a:r>
              <a:rPr lang="en-GB" sz="1600" dirty="0"/>
              <a:t> is a dedicated </a:t>
            </a:r>
            <a:r>
              <a:rPr lang="en-GB" sz="1600" dirty="0" err="1"/>
              <a:t>portlet</a:t>
            </a:r>
            <a:r>
              <a:rPr lang="en-GB" sz="1600" dirty="0"/>
              <a:t> creation environment for </a:t>
            </a:r>
            <a:r>
              <a:rPr lang="en-GB" sz="1600" dirty="0" err="1"/>
              <a:t>WebSphere</a:t>
            </a:r>
            <a:r>
              <a:rPr lang="en-GB" sz="1600" dirty="0"/>
              <a:t> Portal that </a:t>
            </a:r>
            <a:r>
              <a:rPr lang="en-GB" sz="1600" u="sng" dirty="0"/>
              <a:t>simplifies</a:t>
            </a:r>
            <a:r>
              <a:rPr lang="en-GB" sz="1600" dirty="0"/>
              <a:t> &amp; </a:t>
            </a:r>
            <a:r>
              <a:rPr lang="en-GB" sz="1600" u="sng" dirty="0"/>
              <a:t>accelerates</a:t>
            </a:r>
            <a:r>
              <a:rPr lang="en-GB" sz="1600" dirty="0"/>
              <a:t> the development, deployment, maintenance and reuse of custom </a:t>
            </a:r>
            <a:r>
              <a:rPr lang="en-GB" sz="1600" dirty="0" err="1"/>
              <a:t>portlets</a:t>
            </a:r>
            <a:r>
              <a:rPr lang="en-GB" sz="1600" dirty="0"/>
              <a:t> – including </a:t>
            </a:r>
            <a:r>
              <a:rPr lang="en-GB" sz="1600" b="1" dirty="0"/>
              <a:t>SAP</a:t>
            </a:r>
            <a:r>
              <a:rPr lang="en-GB" sz="1600" dirty="0"/>
              <a:t>, </a:t>
            </a:r>
            <a:r>
              <a:rPr lang="en-GB" sz="1600" b="1" dirty="0"/>
              <a:t>Domino</a:t>
            </a:r>
            <a:r>
              <a:rPr lang="en-GB" sz="1600" dirty="0"/>
              <a:t>, </a:t>
            </a:r>
            <a:r>
              <a:rPr lang="en-GB" sz="1600" b="1" dirty="0"/>
              <a:t>PeopleSoft</a:t>
            </a:r>
            <a:r>
              <a:rPr lang="en-GB" sz="1600" dirty="0"/>
              <a:t>,</a:t>
            </a:r>
            <a:r>
              <a:rPr lang="en-GB" sz="1600" b="1" dirty="0"/>
              <a:t> Siebel </a:t>
            </a:r>
            <a:r>
              <a:rPr lang="en-GB" sz="1600" dirty="0"/>
              <a:t>and</a:t>
            </a:r>
            <a:r>
              <a:rPr lang="en-GB" sz="1600" b="1" dirty="0"/>
              <a:t> Web Service</a:t>
            </a:r>
            <a:r>
              <a:rPr lang="en-GB" sz="1600" dirty="0"/>
              <a:t> </a:t>
            </a:r>
            <a:r>
              <a:rPr lang="en-GB" sz="1600" dirty="0" err="1"/>
              <a:t>portlets</a:t>
            </a:r>
            <a:r>
              <a:rPr lang="en-GB" sz="1600" dirty="0"/>
              <a:t>.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4714875"/>
            <a:ext cx="8382000" cy="9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38"/>
              </a:lnSpc>
              <a:buClr>
                <a:srgbClr val="7889FB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err="1"/>
              <a:t>WebSphere</a:t>
            </a:r>
            <a:r>
              <a:rPr lang="en-GB" b="1" i="1" dirty="0"/>
              <a:t> </a:t>
            </a:r>
            <a:r>
              <a:rPr lang="en-GB" b="1" i="1" dirty="0" err="1"/>
              <a:t>Portlet</a:t>
            </a:r>
            <a:r>
              <a:rPr lang="en-GB" b="1" i="1" dirty="0"/>
              <a:t> Factory provides rapid application development and integration to existing applications, data &amp; other IT assets for custom </a:t>
            </a:r>
            <a:r>
              <a:rPr lang="en-GB" b="1" i="1" dirty="0" err="1"/>
              <a:t>portlet</a:t>
            </a:r>
            <a:r>
              <a:rPr lang="en-GB" b="1" i="1" dirty="0"/>
              <a:t> creation - reducing the complexity of J2EE development and speeding </a:t>
            </a:r>
            <a:r>
              <a:rPr lang="en-GB" b="1" i="1" dirty="0" err="1"/>
              <a:t>WebSphere</a:t>
            </a:r>
            <a:r>
              <a:rPr lang="en-GB" b="1" i="1" dirty="0"/>
              <a:t> Portal deployments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8153400" y="3724275"/>
            <a:ext cx="990600" cy="838200"/>
          </a:xfrm>
          <a:prstGeom prst="bevel">
            <a:avLst>
              <a:gd name="adj" fmla="val 0"/>
            </a:avLst>
          </a:prstGeom>
          <a:gradFill rotWithShape="0">
            <a:gsLst>
              <a:gs pos="0">
                <a:srgbClr val="7889FB">
                  <a:alpha val="98999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" y="3860800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94000"/>
              </a:lnSpc>
              <a:spcBef>
                <a:spcPts val="1875"/>
              </a:spcBef>
              <a:buFont typeface="Wingdings" charset="2"/>
              <a:buChar char="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sz="3000" b="1" i="1">
                <a:solidFill>
                  <a:srgbClr val="7889FB"/>
                </a:solidFill>
              </a:rPr>
              <a:t>Automation 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04800" y="4548188"/>
            <a:ext cx="8610600" cy="1587"/>
          </a:xfrm>
          <a:prstGeom prst="line">
            <a:avLst/>
          </a:prstGeom>
          <a:noFill/>
          <a:ln w="9360">
            <a:solidFill>
              <a:srgbClr val="7889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276600" y="3860800"/>
            <a:ext cx="251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94000"/>
              </a:lnSpc>
              <a:spcBef>
                <a:spcPts val="1875"/>
              </a:spcBef>
              <a:buFont typeface="Wingdings" charset="2"/>
              <a:buChar char="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sz="3000" b="1" i="1">
                <a:solidFill>
                  <a:srgbClr val="7889FB"/>
                </a:solidFill>
              </a:rPr>
              <a:t>Change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867400" y="3860800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94000"/>
              </a:lnSpc>
              <a:spcBef>
                <a:spcPts val="1875"/>
              </a:spcBef>
              <a:buFont typeface="Wingdings" charset="2"/>
              <a:buChar char="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sz="3000" b="1" i="1">
                <a:solidFill>
                  <a:srgbClr val="7889FB"/>
                </a:solidFill>
              </a:rPr>
              <a:t>Reuse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04800" y="3724275"/>
            <a:ext cx="8839200" cy="15875"/>
          </a:xfrm>
          <a:prstGeom prst="line">
            <a:avLst/>
          </a:prstGeom>
          <a:noFill/>
          <a:ln w="9360">
            <a:solidFill>
              <a:srgbClr val="7889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3" name="Picture 11" descr="tool--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47750"/>
            <a:ext cx="3200400" cy="25019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IBM </a:t>
            </a:r>
            <a:r>
              <a:rPr lang="fr-BE" sz="4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WebSphere</a:t>
            </a: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Portlet</a:t>
            </a: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Factory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188ED2-127C-4CEB-9118-F1F583C237E6}" type="slidenum">
              <a:rPr lang="en-GB"/>
              <a:pPr/>
              <a:t>17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Portal Search helps raise productivity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3" y="1050925"/>
            <a:ext cx="3551237" cy="5027613"/>
          </a:xfrm>
          <a:ln/>
        </p:spPr>
        <p:txBody>
          <a:bodyPr lIns="90000" tIns="46800" rIns="90000" bIns="46800"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Usability</a:t>
            </a:r>
          </a:p>
          <a:p>
            <a:pPr marL="461963" lvl="1" indent="-233363">
              <a:spcBef>
                <a:spcPts val="313"/>
              </a:spcBef>
              <a:spcAft>
                <a:spcPts val="313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/>
              <a:t>Site map provides Secure “outline” of Portal hierarchy</a:t>
            </a:r>
          </a:p>
          <a:p>
            <a:pPr marL="461963" lvl="1" indent="-233363">
              <a:spcBef>
                <a:spcPts val="313"/>
              </a:spcBef>
              <a:spcAft>
                <a:spcPts val="313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/>
              <a:t>Search API (SIAPI) published externally for applications</a:t>
            </a:r>
          </a:p>
          <a:p>
            <a:pPr marL="461963" lvl="1" indent="-233363">
              <a:spcBef>
                <a:spcPts val="313"/>
              </a:spcBef>
              <a:spcAft>
                <a:spcPts val="313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/>
              <a:t>Relevance ranking</a:t>
            </a:r>
            <a:br>
              <a:rPr lang="en-GB" sz="1700"/>
            </a:br>
            <a:endParaRPr lang="en-GB" sz="1700"/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/>
              <a:t>Integrate External Search Engines</a:t>
            </a:r>
          </a:p>
          <a:p>
            <a:pPr marL="461963" lvl="1" indent="-233363">
              <a:spcBef>
                <a:spcPts val="313"/>
              </a:spcBef>
              <a:spcAft>
                <a:spcPts val="313"/>
              </a:spcAft>
              <a:buFont typeface="Webdings" pitchFamily="16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External Search of Portal Content</a:t>
            </a:r>
          </a:p>
          <a:p>
            <a:pPr marL="461963" lvl="1" indent="-233363">
              <a:spcBef>
                <a:spcPts val="313"/>
              </a:spcBef>
              <a:spcAft>
                <a:spcPts val="313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/>
              <a:t>Better search results from Google and other search engines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97288" y="1552575"/>
            <a:ext cx="5408612" cy="4386263"/>
            <a:chOff x="2329" y="978"/>
            <a:chExt cx="3407" cy="2763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9" y="978"/>
              <a:ext cx="3254" cy="2751"/>
            </a:xfrm>
            <a:prstGeom prst="rect">
              <a:avLst/>
            </a:prstGeom>
            <a:noFill/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45" y="1143"/>
              <a:ext cx="3234" cy="2598"/>
              <a:chOff x="2345" y="1143"/>
              <a:chExt cx="3234" cy="2598"/>
            </a:xfrm>
          </p:grpSpPr>
          <p:sp>
            <p:nvSpPr>
              <p:cNvPr id="20486" name="Freeform 6"/>
              <p:cNvSpPr>
                <a:spLocks noChangeArrowheads="1"/>
              </p:cNvSpPr>
              <p:nvPr/>
            </p:nvSpPr>
            <p:spPr bwMode="auto">
              <a:xfrm>
                <a:off x="2345" y="1153"/>
                <a:ext cx="2263" cy="25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 noChangeArrowheads="1"/>
              </p:cNvSpPr>
              <p:nvPr/>
            </p:nvSpPr>
            <p:spPr bwMode="auto">
              <a:xfrm>
                <a:off x="4623" y="1143"/>
                <a:ext cx="945" cy="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 noChangeArrowheads="1"/>
              </p:cNvSpPr>
              <p:nvPr/>
            </p:nvSpPr>
            <p:spPr bwMode="auto">
              <a:xfrm>
                <a:off x="4623" y="1669"/>
                <a:ext cx="956" cy="8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 noChangeArrowheads="1"/>
              </p:cNvSpPr>
              <p:nvPr/>
            </p:nvSpPr>
            <p:spPr bwMode="auto">
              <a:xfrm>
                <a:off x="4624" y="2604"/>
                <a:ext cx="956" cy="10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382C81-6428-400C-8C3F-BD4E5C291FD7}" type="slidenum">
              <a:rPr lang="en-GB"/>
              <a:pPr/>
              <a:t>18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406400"/>
            <a:ext cx="8963025" cy="519113"/>
          </a:xfrm>
          <a:ln/>
        </p:spPr>
        <p:txBody>
          <a:bodyPr lIns="91440" tIns="45720" rIns="91440" bIns="45720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Build Real-time Personalized Dashboards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409700"/>
            <a:ext cx="3617912" cy="2705100"/>
          </a:xfrm>
          <a:prstGeom prst="rect">
            <a:avLst/>
          </a:prstGeom>
          <a:noFill/>
        </p:spPr>
      </p:pic>
      <p:sp>
        <p:nvSpPr>
          <p:cNvPr id="27651" name="Freeform 3"/>
          <p:cNvSpPr>
            <a:spLocks noChangeArrowheads="1"/>
          </p:cNvSpPr>
          <p:nvPr/>
        </p:nvSpPr>
        <p:spPr bwMode="auto">
          <a:xfrm>
            <a:off x="3049588" y="4805363"/>
            <a:ext cx="99060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4"/>
          <p:cNvSpPr>
            <a:spLocks noChangeArrowheads="1"/>
          </p:cNvSpPr>
          <p:nvPr/>
        </p:nvSpPr>
        <p:spPr bwMode="auto">
          <a:xfrm>
            <a:off x="496888" y="1117600"/>
            <a:ext cx="2886075" cy="312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1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pitchFamily="32" charset="0"/>
                <a:cs typeface="Arial" charset="0"/>
              </a:rPr>
              <a:t>Sales Vice President</a:t>
            </a:r>
          </a:p>
        </p:txBody>
      </p:sp>
      <p:sp>
        <p:nvSpPr>
          <p:cNvPr id="27653" name="Freeform 5"/>
          <p:cNvSpPr>
            <a:spLocks noChangeArrowheads="1"/>
          </p:cNvSpPr>
          <p:nvPr/>
        </p:nvSpPr>
        <p:spPr bwMode="auto">
          <a:xfrm>
            <a:off x="3959225" y="2286000"/>
            <a:ext cx="1497013" cy="312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91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pitchFamily="32" charset="0"/>
                <a:cs typeface="Arial" charset="0"/>
              </a:rPr>
              <a:t>Regional Mgr</a:t>
            </a:r>
          </a:p>
        </p:txBody>
      </p:sp>
      <p:sp>
        <p:nvSpPr>
          <p:cNvPr id="27654" name="Freeform 6"/>
          <p:cNvSpPr>
            <a:spLocks noChangeArrowheads="1"/>
          </p:cNvSpPr>
          <p:nvPr/>
        </p:nvSpPr>
        <p:spPr bwMode="auto">
          <a:xfrm>
            <a:off x="6518275" y="3378200"/>
            <a:ext cx="1778000" cy="312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1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pitchFamily="32" charset="0"/>
                <a:cs typeface="Arial" charset="0"/>
              </a:rPr>
              <a:t>Local Sales Mgr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225" y="2663825"/>
            <a:ext cx="3402013" cy="2543175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088" y="3784600"/>
            <a:ext cx="2930525" cy="219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5992833"/>
            <a:ext cx="2133600" cy="365125"/>
          </a:xfrm>
        </p:spPr>
        <p:txBody>
          <a:bodyPr/>
          <a:lstStyle/>
          <a:p>
            <a:fld id="{239CD3BC-787B-4189-8027-EB97321F4D89}" type="slidenum">
              <a:rPr lang="en-GB"/>
              <a:pPr/>
              <a:t>19</a:t>
            </a:fld>
            <a:endParaRPr lang="en-GB"/>
          </a:p>
        </p:txBody>
      </p:sp>
      <p:sp>
        <p:nvSpPr>
          <p:cNvPr id="28673" name="Freeform 1"/>
          <p:cNvSpPr>
            <a:spLocks noChangeArrowheads="1"/>
          </p:cNvSpPr>
          <p:nvPr/>
        </p:nvSpPr>
        <p:spPr bwMode="auto">
          <a:xfrm>
            <a:off x="381000" y="1066800"/>
            <a:ext cx="8305800" cy="657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cs typeface="Arial" charset="0"/>
              </a:rPr>
              <a:t>Workplace Dashboard Framework </a:t>
            </a:r>
            <a:r>
              <a:rPr lang="en-GB" sz="1600">
                <a:cs typeface="Arial" charset="0"/>
              </a:rPr>
              <a:t>is a set of reusable assets, robust administration tools, and dashboard-specific features </a:t>
            </a:r>
            <a:r>
              <a:rPr lang="en-GB" sz="1600" b="1">
                <a:cs typeface="Arial" charset="0"/>
              </a:rPr>
              <a:t>that speed the creation of custom dashboards.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4850" y="4975267"/>
            <a:ext cx="3027363" cy="1233488"/>
            <a:chOff x="444" y="3158"/>
            <a:chExt cx="1907" cy="777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3364"/>
              <a:ext cx="1904" cy="572"/>
            </a:xfrm>
            <a:prstGeom prst="rect">
              <a:avLst/>
            </a:prstGeom>
            <a:noFill/>
          </p:spPr>
        </p:pic>
        <p:sp>
          <p:nvSpPr>
            <p:cNvPr id="28676" name="Freeform 4"/>
            <p:cNvSpPr>
              <a:spLocks noChangeArrowheads="1"/>
            </p:cNvSpPr>
            <p:nvPr/>
          </p:nvSpPr>
          <p:spPr bwMode="auto">
            <a:xfrm>
              <a:off x="444" y="3353"/>
              <a:ext cx="1900" cy="5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 noChangeArrowheads="1"/>
            </p:cNvSpPr>
            <p:nvPr/>
          </p:nvSpPr>
          <p:spPr bwMode="auto">
            <a:xfrm>
              <a:off x="531" y="3158"/>
              <a:ext cx="1649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Record List &amp; Detail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1673267"/>
            <a:ext cx="2903538" cy="1211263"/>
            <a:chOff x="384" y="1078"/>
            <a:chExt cx="1829" cy="763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84" y="1280"/>
              <a:ext cx="1829" cy="561"/>
              <a:chOff x="384" y="1280"/>
              <a:chExt cx="1829" cy="561"/>
            </a:xfrm>
          </p:grpSpPr>
          <p:pic>
            <p:nvPicPr>
              <p:cNvPr id="2868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" y="1287"/>
                <a:ext cx="1825" cy="555"/>
              </a:xfrm>
              <a:prstGeom prst="rect">
                <a:avLst/>
              </a:prstGeom>
              <a:noFill/>
            </p:spPr>
          </p:pic>
          <p:sp>
            <p:nvSpPr>
              <p:cNvPr id="28681" name="Freeform 9"/>
              <p:cNvSpPr>
                <a:spLocks noChangeArrowheads="1"/>
              </p:cNvSpPr>
              <p:nvPr/>
            </p:nvSpPr>
            <p:spPr bwMode="auto">
              <a:xfrm>
                <a:off x="384" y="1280"/>
                <a:ext cx="1809" cy="5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2" name="Freeform 10"/>
            <p:cNvSpPr>
              <a:spLocks noChangeArrowheads="1"/>
            </p:cNvSpPr>
            <p:nvPr/>
          </p:nvSpPr>
          <p:spPr bwMode="auto">
            <a:xfrm>
              <a:off x="398" y="1078"/>
              <a:ext cx="174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Hierarchy Drill Down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419600" y="4984792"/>
            <a:ext cx="3414713" cy="1208088"/>
            <a:chOff x="2784" y="3164"/>
            <a:chExt cx="2151" cy="761"/>
          </a:xfrm>
        </p:grpSpPr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2" y="3361"/>
              <a:ext cx="2115" cy="560"/>
            </a:xfrm>
            <a:prstGeom prst="rect">
              <a:avLst/>
            </a:prstGeom>
            <a:noFill/>
          </p:spPr>
        </p:pic>
        <p:sp>
          <p:nvSpPr>
            <p:cNvPr id="28685" name="Freeform 13"/>
            <p:cNvSpPr>
              <a:spLocks noChangeArrowheads="1"/>
            </p:cNvSpPr>
            <p:nvPr/>
          </p:nvSpPr>
          <p:spPr bwMode="auto">
            <a:xfrm>
              <a:off x="2797" y="3357"/>
              <a:ext cx="2119" cy="5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 noChangeArrowheads="1"/>
            </p:cNvSpPr>
            <p:nvPr/>
          </p:nvSpPr>
          <p:spPr bwMode="auto">
            <a:xfrm>
              <a:off x="2784" y="3164"/>
              <a:ext cx="2152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Status Indicator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114800" y="1673267"/>
            <a:ext cx="1708150" cy="2433638"/>
            <a:chOff x="2592" y="1078"/>
            <a:chExt cx="1076" cy="1533"/>
          </a:xfrm>
        </p:grpSpPr>
        <p:sp>
          <p:nvSpPr>
            <p:cNvPr id="28688" name="Freeform 16"/>
            <p:cNvSpPr>
              <a:spLocks noChangeArrowheads="1"/>
            </p:cNvSpPr>
            <p:nvPr/>
          </p:nvSpPr>
          <p:spPr bwMode="auto">
            <a:xfrm>
              <a:off x="2605" y="1078"/>
              <a:ext cx="1037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Status Page</a:t>
              </a:r>
            </a:p>
          </p:txBody>
        </p:sp>
        <p:pic>
          <p:nvPicPr>
            <p:cNvPr id="28689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2" y="1266"/>
              <a:ext cx="1077" cy="1342"/>
            </a:xfrm>
            <a:prstGeom prst="rect">
              <a:avLst/>
            </a:prstGeom>
            <a:noFill/>
          </p:spPr>
        </p:pic>
        <p:sp>
          <p:nvSpPr>
            <p:cNvPr id="28690" name="Freeform 18"/>
            <p:cNvSpPr>
              <a:spLocks noChangeArrowheads="1"/>
            </p:cNvSpPr>
            <p:nvPr/>
          </p:nvSpPr>
          <p:spPr bwMode="auto">
            <a:xfrm>
              <a:off x="2598" y="1275"/>
              <a:ext cx="1066" cy="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85800" y="2994067"/>
            <a:ext cx="2693988" cy="1789113"/>
            <a:chOff x="432" y="1910"/>
            <a:chExt cx="1697" cy="1127"/>
          </a:xfrm>
        </p:grpSpPr>
        <p:pic>
          <p:nvPicPr>
            <p:cNvPr id="28692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" y="2102"/>
              <a:ext cx="1698" cy="930"/>
            </a:xfrm>
            <a:prstGeom prst="rect">
              <a:avLst/>
            </a:prstGeom>
            <a:noFill/>
          </p:spPr>
        </p:pic>
        <p:sp>
          <p:nvSpPr>
            <p:cNvPr id="28693" name="Freeform 21"/>
            <p:cNvSpPr>
              <a:spLocks noChangeArrowheads="1"/>
            </p:cNvSpPr>
            <p:nvPr/>
          </p:nvSpPr>
          <p:spPr bwMode="auto">
            <a:xfrm>
              <a:off x="488" y="1910"/>
              <a:ext cx="142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Summary Row</a:t>
              </a:r>
            </a:p>
          </p:txBody>
        </p:sp>
        <p:sp>
          <p:nvSpPr>
            <p:cNvPr id="28694" name="Freeform 22"/>
            <p:cNvSpPr>
              <a:spLocks noChangeArrowheads="1"/>
            </p:cNvSpPr>
            <p:nvPr/>
          </p:nvSpPr>
          <p:spPr bwMode="auto">
            <a:xfrm>
              <a:off x="432" y="2104"/>
              <a:ext cx="1689" cy="9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019800" y="1673267"/>
            <a:ext cx="2311400" cy="2462213"/>
            <a:chOff x="3792" y="1078"/>
            <a:chExt cx="1456" cy="1551"/>
          </a:xfrm>
        </p:grpSpPr>
        <p:sp>
          <p:nvSpPr>
            <p:cNvPr id="28696" name="Freeform 24"/>
            <p:cNvSpPr>
              <a:spLocks noChangeArrowheads="1"/>
            </p:cNvSpPr>
            <p:nvPr/>
          </p:nvSpPr>
          <p:spPr bwMode="auto">
            <a:xfrm>
              <a:off x="3792" y="1078"/>
              <a:ext cx="1457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Summary &amp; Drilldown</a:t>
              </a:r>
            </a:p>
          </p:txBody>
        </p:sp>
        <p:pic>
          <p:nvPicPr>
            <p:cNvPr id="28697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09" y="1291"/>
              <a:ext cx="1200" cy="1332"/>
            </a:xfrm>
            <a:prstGeom prst="rect">
              <a:avLst/>
            </a:prstGeom>
            <a:noFill/>
          </p:spPr>
        </p:pic>
        <p:sp>
          <p:nvSpPr>
            <p:cNvPr id="28698" name="Freeform 26"/>
            <p:cNvSpPr>
              <a:spLocks noChangeArrowheads="1"/>
            </p:cNvSpPr>
            <p:nvPr/>
          </p:nvSpPr>
          <p:spPr bwMode="auto">
            <a:xfrm>
              <a:off x="3891" y="1274"/>
              <a:ext cx="1213" cy="13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605338" y="4168817"/>
            <a:ext cx="2708275" cy="728663"/>
            <a:chOff x="2901" y="2650"/>
            <a:chExt cx="1706" cy="459"/>
          </a:xfrm>
        </p:grpSpPr>
        <p:sp>
          <p:nvSpPr>
            <p:cNvPr id="28700" name="Freeform 28"/>
            <p:cNvSpPr>
              <a:spLocks noChangeArrowheads="1"/>
            </p:cNvSpPr>
            <p:nvPr/>
          </p:nvSpPr>
          <p:spPr bwMode="auto">
            <a:xfrm>
              <a:off x="2920" y="2650"/>
              <a:ext cx="1649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cs typeface="Arial Unicode MS" pitchFamily="32" charset="0"/>
                </a:rPr>
                <a:t>Query  Filter</a:t>
              </a: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901" y="2832"/>
              <a:ext cx="1706" cy="277"/>
              <a:chOff x="2901" y="2832"/>
              <a:chExt cx="1706" cy="277"/>
            </a:xfrm>
          </p:grpSpPr>
          <p:sp>
            <p:nvSpPr>
              <p:cNvPr id="28703" name="Freeform 31"/>
              <p:cNvSpPr>
                <a:spLocks noChangeArrowheads="1"/>
              </p:cNvSpPr>
              <p:nvPr/>
            </p:nvSpPr>
            <p:spPr bwMode="auto">
              <a:xfrm>
                <a:off x="2901" y="2861"/>
                <a:ext cx="1707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Repository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reusable</a:t>
            </a:r>
            <a:r>
              <a:rPr lang="fr-BE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design 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components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are </a:t>
            </a:r>
            <a:r>
              <a:rPr lang="fr-BE" dirty="0" err="1" smtClean="0"/>
              <a:t>portals</a:t>
            </a:r>
            <a:endParaRPr lang="fr-BE" dirty="0" smtClean="0"/>
          </a:p>
          <a:p>
            <a:r>
              <a:rPr lang="fr-BE" dirty="0" smtClean="0"/>
              <a:t>Portal </a:t>
            </a:r>
            <a:r>
              <a:rPr lang="fr-BE" dirty="0" err="1" smtClean="0"/>
              <a:t>overview</a:t>
            </a:r>
            <a:r>
              <a:rPr lang="fr-BE" dirty="0" smtClean="0"/>
              <a:t>, </a:t>
            </a:r>
            <a:r>
              <a:rPr lang="fr-BE" dirty="0" err="1" smtClean="0"/>
              <a:t>features</a:t>
            </a:r>
            <a:r>
              <a:rPr lang="fr-BE" dirty="0" smtClean="0"/>
              <a:t> and components</a:t>
            </a:r>
          </a:p>
          <a:p>
            <a:r>
              <a:rPr lang="fr-BE" dirty="0" err="1" smtClean="0"/>
              <a:t>Reference</a:t>
            </a:r>
            <a:r>
              <a:rPr lang="fr-BE" dirty="0" smtClean="0"/>
              <a:t> KBL</a:t>
            </a:r>
          </a:p>
          <a:p>
            <a:r>
              <a:rPr lang="fr-BE" dirty="0" smtClean="0"/>
              <a:t>Key </a:t>
            </a:r>
            <a:r>
              <a:rPr lang="fr-BE" dirty="0" err="1" smtClean="0"/>
              <a:t>take</a:t>
            </a:r>
            <a:r>
              <a:rPr lang="fr-BE" dirty="0" smtClean="0"/>
              <a:t>-</a:t>
            </a:r>
            <a:r>
              <a:rPr lang="fr-BE" dirty="0" err="1" smtClean="0"/>
              <a:t>aways</a:t>
            </a:r>
            <a:endParaRPr lang="fr-BE" dirty="0" smtClean="0"/>
          </a:p>
          <a:p>
            <a:r>
              <a:rPr lang="fr-BE" dirty="0" smtClean="0"/>
              <a:t>Q&amp;A</a:t>
            </a:r>
          </a:p>
          <a:p>
            <a:endParaRPr lang="fr-B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u="sng" smtClean="0">
                <a:solidFill>
                  <a:schemeClr val="tx2"/>
                </a:solidFill>
              </a:rPr>
              <a:t>ICT Portal</a:t>
            </a:r>
            <a:r>
              <a:rPr lang="en-GB" sz="2000" b="1" smtClean="0">
                <a:solidFill>
                  <a:schemeClr val="tx2"/>
                </a:solidFill>
              </a:rPr>
              <a:t> (1)</a:t>
            </a:r>
            <a:endParaRPr lang="en-US" sz="2000" b="1" smtClean="0">
              <a:solidFill>
                <a:schemeClr val="tx2"/>
              </a:solidFill>
            </a:endParaRPr>
          </a:p>
        </p:txBody>
      </p:sp>
      <p:pic>
        <p:nvPicPr>
          <p:cNvPr id="38916" name="Picture 4" descr="intrane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60575"/>
            <a:ext cx="6192837" cy="35734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u="sng" smtClean="0">
                <a:solidFill>
                  <a:schemeClr val="tx2"/>
                </a:solidFill>
              </a:rPr>
              <a:t>ICT Portal</a:t>
            </a:r>
            <a:r>
              <a:rPr lang="en-GB" sz="2000" b="1" smtClean="0">
                <a:solidFill>
                  <a:schemeClr val="tx2"/>
                </a:solidFill>
              </a:rPr>
              <a:t> (2)</a:t>
            </a:r>
            <a:endParaRPr lang="en-US" sz="2000" b="1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pic>
        <p:nvPicPr>
          <p:cNvPr id="39940" name="Picture 4" descr="intrane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189163"/>
            <a:ext cx="6221413" cy="3487737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Intranet conseillers (1)</a:t>
            </a:r>
            <a:endParaRPr lang="en-US" sz="2000" b="1" smtClean="0">
              <a:solidFill>
                <a:schemeClr val="tx2"/>
              </a:solidFill>
            </a:endParaRPr>
          </a:p>
        </p:txBody>
      </p:sp>
      <p:pic>
        <p:nvPicPr>
          <p:cNvPr id="40964" name="Picture 4" descr="Intrnaet Conseille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60575"/>
            <a:ext cx="5400675" cy="3667125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Intranet conseillers (2)</a:t>
            </a:r>
            <a:endParaRPr lang="en-US" smtClean="0"/>
          </a:p>
        </p:txBody>
      </p:sp>
      <p:pic>
        <p:nvPicPr>
          <p:cNvPr id="41988" name="Picture 4" descr="Intrnaet Conseill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60575"/>
            <a:ext cx="5257800" cy="3608388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Concrete example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Intranet conseillers (3)</a:t>
            </a:r>
            <a:endParaRPr lang="en-US" sz="2000" b="1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725" y="2159000"/>
            <a:ext cx="58039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Internet (1)</a:t>
            </a:r>
            <a:endParaRPr lang="en-US" sz="2000" b="1" smtClean="0">
              <a:solidFill>
                <a:schemeClr val="tx2"/>
              </a:solidFill>
            </a:endParaRPr>
          </a:p>
        </p:txBody>
      </p:sp>
      <p:pic>
        <p:nvPicPr>
          <p:cNvPr id="45060" name="Picture 4" descr="Site Internet Grou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33600"/>
            <a:ext cx="5915025" cy="3482975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Internet (2)</a:t>
            </a:r>
            <a:endParaRPr lang="en-US" smtClean="0"/>
          </a:p>
        </p:txBody>
      </p:sp>
      <p:pic>
        <p:nvPicPr>
          <p:cNvPr id="46084" name="Picture 4" descr="Site Internet Grou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06613"/>
            <a:ext cx="5915025" cy="3482975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000" b="1" smtClean="0">
                <a:solidFill>
                  <a:schemeClr val="tx2"/>
                </a:solidFill>
              </a:rPr>
              <a:t>Internet (3)</a:t>
            </a:r>
            <a:endParaRPr lang="en-US" sz="2000" b="1" smtClean="0">
              <a:solidFill>
                <a:schemeClr val="tx2"/>
              </a:solidFill>
            </a:endParaRPr>
          </a:p>
        </p:txBody>
      </p:sp>
      <p:pic>
        <p:nvPicPr>
          <p:cNvPr id="47108" name="Picture 4" descr="Site Internet KB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05038"/>
            <a:ext cx="6270625" cy="3319462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ChangeArrowheads="1"/>
          </p:cNvSpPr>
          <p:nvPr/>
        </p:nvSpPr>
        <p:spPr bwMode="auto">
          <a:xfrm>
            <a:off x="4999038" y="1479550"/>
            <a:ext cx="4144962" cy="4875213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71811" name="Oval 3"/>
          <p:cNvSpPr>
            <a:spLocks noChangeArrowheads="1"/>
          </p:cNvSpPr>
          <p:nvPr/>
        </p:nvSpPr>
        <p:spPr bwMode="auto">
          <a:xfrm>
            <a:off x="5208588" y="2141538"/>
            <a:ext cx="3687762" cy="351155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71812" name="Text Box 4"/>
          <p:cNvSpPr txBox="1">
            <a:spLocks noChangeArrowheads="1"/>
          </p:cNvSpPr>
          <p:nvPr/>
        </p:nvSpPr>
        <p:spPr bwMode="auto">
          <a:xfrm>
            <a:off x="5099050" y="1549400"/>
            <a:ext cx="2573338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1639" tIns="40819" rIns="81639" bIns="40819">
            <a:spAutoFit/>
          </a:bodyPr>
          <a:lstStyle/>
          <a:p>
            <a:pPr defTabSz="815975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400" i="0"/>
              <a:t>IBM Workplace Dashboards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>
            <a:off x="-12700" y="14795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71815" name="Picture 7" descr="dashboard-framework---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3044825"/>
            <a:ext cx="3848100" cy="2425700"/>
          </a:xfrm>
          <a:prstGeom prst="rect">
            <a:avLst/>
          </a:prstGeom>
          <a:noFill/>
        </p:spPr>
      </p:pic>
      <p:sp>
        <p:nvSpPr>
          <p:cNvPr id="1271817" name="Text Box 9"/>
          <p:cNvSpPr txBox="1">
            <a:spLocks noChangeArrowheads="1"/>
          </p:cNvSpPr>
          <p:nvPr/>
        </p:nvSpPr>
        <p:spPr bwMode="auto">
          <a:xfrm>
            <a:off x="6229350" y="5503863"/>
            <a:ext cx="185102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57150" tIns="28575" rIns="57150" bIns="28575">
            <a:spAutoFit/>
          </a:bodyPr>
          <a:lstStyle/>
          <a:p>
            <a:pPr defTabSz="815975"/>
            <a:r>
              <a:rPr lang="en-US" sz="1300" i="0">
                <a:solidFill>
                  <a:schemeClr val="bg1"/>
                </a:solidFill>
              </a:rPr>
              <a:t>Portlet Factory Tooling</a:t>
            </a:r>
          </a:p>
          <a:p>
            <a:pPr defTabSz="815975"/>
            <a:r>
              <a:rPr lang="en-US" sz="1300" i="0">
                <a:solidFill>
                  <a:schemeClr val="bg1"/>
                </a:solidFill>
              </a:rPr>
              <a:t>Dashboard Framework</a:t>
            </a:r>
          </a:p>
          <a:p>
            <a:pPr defTabSz="815975"/>
            <a:r>
              <a:rPr lang="en-US" sz="1300" i="0">
                <a:solidFill>
                  <a:schemeClr val="bg1"/>
                </a:solidFill>
              </a:rPr>
              <a:t>Component Designer</a:t>
            </a:r>
          </a:p>
        </p:txBody>
      </p:sp>
      <p:sp>
        <p:nvSpPr>
          <p:cNvPr id="127181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127182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77825" y="1274763"/>
            <a:ext cx="4141788" cy="1933575"/>
          </a:xfrm>
        </p:spPr>
        <p:txBody>
          <a:bodyPr/>
          <a:lstStyle/>
          <a:p>
            <a:r>
              <a:rPr lang="en-US" sz="1800" b="1"/>
              <a:t>Business drivers:</a:t>
            </a:r>
          </a:p>
          <a:p>
            <a:pPr marL="465138" lvl="1" indent="-234950"/>
            <a:r>
              <a:rPr lang="en-US" sz="1600" b="1"/>
              <a:t>Improve decision quality</a:t>
            </a:r>
          </a:p>
          <a:p>
            <a:pPr marL="465138" lvl="1" indent="-234950"/>
            <a:r>
              <a:rPr lang="en-US" sz="1600" b="1"/>
              <a:t>Speed decision execution</a:t>
            </a:r>
          </a:p>
          <a:p>
            <a:pPr marL="465138" lvl="1" indent="-234950"/>
            <a:r>
              <a:rPr lang="en-US" sz="1600" b="1"/>
              <a:t>Monitor and improve daily operations</a:t>
            </a:r>
          </a:p>
          <a:p>
            <a:endParaRPr lang="en-US" sz="1600"/>
          </a:p>
        </p:txBody>
      </p:sp>
      <p:sp>
        <p:nvSpPr>
          <p:cNvPr id="127182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2571744"/>
            <a:ext cx="3811587" cy="4000528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Technical needs:</a:t>
            </a:r>
          </a:p>
          <a:p>
            <a:pPr marL="465138" lvl="1" indent="-234950"/>
            <a:r>
              <a:rPr lang="en-US" sz="1600" b="1" dirty="0"/>
              <a:t>Compose SOA services</a:t>
            </a:r>
          </a:p>
          <a:p>
            <a:pPr marL="465138" lvl="1" indent="-234950"/>
            <a:r>
              <a:rPr lang="en-US" sz="1600" b="1" dirty="0"/>
              <a:t>Application focus</a:t>
            </a:r>
          </a:p>
          <a:p>
            <a:pPr marL="914400" lvl="2" indent="-455613"/>
            <a:r>
              <a:rPr lang="en-US" sz="1400" b="1" dirty="0"/>
              <a:t>Fast creation</a:t>
            </a:r>
          </a:p>
          <a:p>
            <a:pPr marL="914400" lvl="2" indent="-455613"/>
            <a:r>
              <a:rPr lang="en-US" sz="1400" b="1" dirty="0"/>
              <a:t>Quick deployment</a:t>
            </a:r>
          </a:p>
          <a:p>
            <a:pPr marL="914400" lvl="2" indent="-455613"/>
            <a:r>
              <a:rPr lang="en-US" sz="1400" b="1" dirty="0"/>
              <a:t>Rapid iteration</a:t>
            </a:r>
          </a:p>
          <a:p>
            <a:pPr marL="914400" lvl="2" indent="-455613"/>
            <a:r>
              <a:rPr lang="en-US" sz="1400" b="1" dirty="0"/>
              <a:t>Highly </a:t>
            </a:r>
            <a:r>
              <a:rPr lang="en-US" sz="1400" b="1" dirty="0" smtClean="0"/>
              <a:t>maintainable</a:t>
            </a:r>
          </a:p>
          <a:p>
            <a:pPr marL="914400" lvl="2" indent="-455613">
              <a:buNone/>
            </a:pPr>
            <a:endParaRPr lang="fr-BE" sz="1400" b="1" dirty="0" smtClean="0"/>
          </a:p>
          <a:p>
            <a:pPr marL="514350" lvl="1" indent="-455613">
              <a:buFont typeface="Arial" charset="0"/>
              <a:buChar char="•"/>
            </a:pPr>
            <a:r>
              <a:rPr lang="fr-BE" sz="1800" b="1" dirty="0" err="1" smtClean="0"/>
              <a:t>Example</a:t>
            </a:r>
            <a:r>
              <a:rPr lang="fr-BE" sz="1800" b="1" dirty="0" smtClean="0"/>
              <a:t> applications:</a:t>
            </a:r>
          </a:p>
          <a:p>
            <a:pPr marL="465138" lvl="1" indent="-234950"/>
            <a:r>
              <a:rPr lang="fr-BE" sz="1600" b="1" dirty="0" smtClean="0"/>
              <a:t>Intranet / Extranet / Internet</a:t>
            </a:r>
            <a:endParaRPr lang="en-US" sz="1600" b="1" dirty="0" smtClean="0"/>
          </a:p>
          <a:p>
            <a:pPr marL="465138" lvl="1" indent="-234950"/>
            <a:r>
              <a:rPr lang="en-US" sz="1600" b="1" dirty="0" smtClean="0"/>
              <a:t>Customer self service portal</a:t>
            </a:r>
          </a:p>
          <a:p>
            <a:pPr marL="465138" lvl="1" indent="-234950"/>
            <a:r>
              <a:rPr lang="fr-BE" sz="1600" b="1" dirty="0" smtClean="0"/>
              <a:t>Interactive shopping sites</a:t>
            </a:r>
          </a:p>
          <a:p>
            <a:pPr marL="465138" lvl="1" indent="-234950"/>
            <a:r>
              <a:rPr lang="fr-BE" sz="1600" b="1" dirty="0" err="1" smtClean="0"/>
              <a:t>Dashboards</a:t>
            </a:r>
            <a:endParaRPr lang="fr-BE" sz="1600" b="1" dirty="0" smtClean="0"/>
          </a:p>
          <a:p>
            <a:pPr marL="465138" lvl="1" indent="-234950"/>
            <a:r>
              <a:rPr lang="fr-BE" sz="1600" b="1" dirty="0" smtClean="0"/>
              <a:t>Citizen </a:t>
            </a:r>
            <a:r>
              <a:rPr lang="fr-BE" sz="1600" b="1" dirty="0" err="1" smtClean="0"/>
              <a:t>portals</a:t>
            </a:r>
            <a:endParaRPr lang="fr-BE" sz="1600" b="1" dirty="0" smtClean="0"/>
          </a:p>
          <a:p>
            <a:pPr marL="465138" lvl="1" indent="-234950"/>
            <a:r>
              <a:rPr lang="fr-BE" sz="1600" b="1" dirty="0" smtClean="0"/>
              <a:t>360° </a:t>
            </a:r>
            <a:r>
              <a:rPr lang="fr-BE" sz="1600" b="1" dirty="0" err="1" smtClean="0"/>
              <a:t>views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i="1" dirty="0" smtClean="0">
                <a:solidFill>
                  <a:srgbClr val="C00000"/>
                </a:solidFill>
              </a:rPr>
              <a:t>Single </a:t>
            </a:r>
            <a:r>
              <a:rPr lang="fr-BE" sz="1800" i="1" dirty="0" err="1" smtClean="0">
                <a:solidFill>
                  <a:srgbClr val="C00000"/>
                </a:solidFill>
              </a:rPr>
              <a:t>access</a:t>
            </a:r>
            <a:r>
              <a:rPr lang="fr-BE" sz="1800" i="1" dirty="0" smtClean="0">
                <a:solidFill>
                  <a:srgbClr val="C00000"/>
                </a:solidFill>
              </a:rPr>
              <a:t> point for </a:t>
            </a:r>
            <a:r>
              <a:rPr lang="fr-BE" sz="1800" i="1" dirty="0" err="1" smtClean="0">
                <a:solidFill>
                  <a:srgbClr val="C00000"/>
                </a:solidFill>
              </a:rPr>
              <a:t>latest</a:t>
            </a:r>
            <a:r>
              <a:rPr lang="fr-BE" sz="1800" i="1" dirty="0" smtClean="0">
                <a:solidFill>
                  <a:srgbClr val="C00000"/>
                </a:solidFill>
              </a:rPr>
              <a:t>, up-to-date information </a:t>
            </a:r>
            <a:r>
              <a:rPr lang="fr-BE" sz="1800" i="1" dirty="0" err="1" smtClean="0">
                <a:solidFill>
                  <a:srgbClr val="C00000"/>
                </a:solidFill>
              </a:rPr>
              <a:t>wherever</a:t>
            </a:r>
            <a:r>
              <a:rPr lang="fr-BE" sz="1800" i="1" dirty="0" smtClean="0">
                <a:solidFill>
                  <a:srgbClr val="C00000"/>
                </a:solidFill>
              </a:rPr>
              <a:t> </a:t>
            </a:r>
            <a:r>
              <a:rPr lang="fr-BE" sz="1800" i="1" dirty="0" err="1" smtClean="0">
                <a:solidFill>
                  <a:srgbClr val="C00000"/>
                </a:solidFill>
              </a:rPr>
              <a:t>it</a:t>
            </a:r>
            <a:r>
              <a:rPr lang="fr-BE" sz="1800" i="1" dirty="0" smtClean="0">
                <a:solidFill>
                  <a:srgbClr val="C00000"/>
                </a:solidFill>
              </a:rPr>
              <a:t> </a:t>
            </a:r>
            <a:r>
              <a:rPr lang="fr-BE" sz="1800" i="1" dirty="0" err="1" smtClean="0">
                <a:solidFill>
                  <a:srgbClr val="C00000"/>
                </a:solidFill>
              </a:rPr>
              <a:t>resides</a:t>
            </a:r>
            <a:endParaRPr lang="fr-BE" sz="1800" i="1" dirty="0" smtClean="0">
              <a:solidFill>
                <a:srgbClr val="C00000"/>
              </a:solidFill>
            </a:endParaRPr>
          </a:p>
          <a:p>
            <a:endParaRPr lang="fr-BE" sz="1800" i="1" dirty="0" smtClean="0">
              <a:solidFill>
                <a:srgbClr val="C00000"/>
              </a:solidFill>
            </a:endParaRPr>
          </a:p>
          <a:p>
            <a:r>
              <a:rPr lang="fr-BE" sz="1800" i="1" dirty="0" err="1" smtClean="0">
                <a:solidFill>
                  <a:srgbClr val="C00000"/>
                </a:solidFill>
              </a:rPr>
              <a:t>Leverage</a:t>
            </a:r>
            <a:r>
              <a:rPr lang="fr-BE" sz="1800" i="1" dirty="0" smtClean="0">
                <a:solidFill>
                  <a:srgbClr val="C00000"/>
                </a:solidFill>
              </a:rPr>
              <a:t> </a:t>
            </a:r>
            <a:r>
              <a:rPr lang="fr-BE" sz="1800" i="1" dirty="0" err="1" smtClean="0">
                <a:solidFill>
                  <a:srgbClr val="C00000"/>
                </a:solidFill>
              </a:rPr>
              <a:t>existing</a:t>
            </a:r>
            <a:r>
              <a:rPr lang="fr-BE" sz="1800" i="1" dirty="0" smtClean="0">
                <a:solidFill>
                  <a:srgbClr val="C00000"/>
                </a:solidFill>
              </a:rPr>
              <a:t> </a:t>
            </a:r>
            <a:r>
              <a:rPr lang="fr-BE" sz="1800" i="1" dirty="0" err="1" smtClean="0">
                <a:solidFill>
                  <a:srgbClr val="C00000"/>
                </a:solidFill>
              </a:rPr>
              <a:t>investments</a:t>
            </a:r>
            <a:r>
              <a:rPr lang="fr-BE" sz="1800" i="1" dirty="0" smtClean="0">
                <a:solidFill>
                  <a:srgbClr val="C00000"/>
                </a:solidFill>
              </a:rPr>
              <a:t>, </a:t>
            </a:r>
            <a:r>
              <a:rPr lang="fr-BE" sz="1800" i="1" dirty="0" err="1" smtClean="0">
                <a:solidFill>
                  <a:srgbClr val="C00000"/>
                </a:solidFill>
              </a:rPr>
              <a:t>multisite</a:t>
            </a:r>
            <a:r>
              <a:rPr lang="fr-BE" sz="1800" i="1" dirty="0" smtClean="0">
                <a:solidFill>
                  <a:srgbClr val="C00000"/>
                </a:solidFill>
              </a:rPr>
              <a:t> management on unique </a:t>
            </a:r>
            <a:r>
              <a:rPr lang="fr-BE" sz="1800" i="1" dirty="0" err="1" smtClean="0">
                <a:solidFill>
                  <a:srgbClr val="C00000"/>
                </a:solidFill>
              </a:rPr>
              <a:t>platform</a:t>
            </a:r>
            <a:r>
              <a:rPr lang="fr-BE" sz="1800" i="1" dirty="0" smtClean="0">
                <a:solidFill>
                  <a:srgbClr val="C00000"/>
                </a:solidFill>
              </a:rPr>
              <a:t>, application </a:t>
            </a:r>
            <a:r>
              <a:rPr lang="fr-BE" sz="1800" i="1" dirty="0" err="1" smtClean="0">
                <a:solidFill>
                  <a:srgbClr val="C00000"/>
                </a:solidFill>
              </a:rPr>
              <a:t>integration</a:t>
            </a:r>
            <a:endParaRPr lang="fr-BE" sz="1800" i="1" dirty="0" smtClean="0">
              <a:solidFill>
                <a:srgbClr val="C00000"/>
              </a:solidFill>
            </a:endParaRPr>
          </a:p>
          <a:p>
            <a:endParaRPr lang="fr-BE" sz="1800" i="1" dirty="0" smtClean="0">
              <a:solidFill>
                <a:srgbClr val="C00000"/>
              </a:solidFill>
            </a:endParaRPr>
          </a:p>
          <a:p>
            <a:r>
              <a:rPr lang="fr-BE" sz="1800" i="1" dirty="0" smtClean="0">
                <a:solidFill>
                  <a:srgbClr val="C00000"/>
                </a:solidFill>
              </a:rPr>
              <a:t>Use of </a:t>
            </a:r>
            <a:r>
              <a:rPr lang="fr-BE" sz="1800" i="1" dirty="0" err="1" smtClean="0">
                <a:solidFill>
                  <a:srgbClr val="C00000"/>
                </a:solidFill>
              </a:rPr>
              <a:t>templates</a:t>
            </a:r>
            <a:r>
              <a:rPr lang="fr-BE" sz="1800" i="1" dirty="0" smtClean="0">
                <a:solidFill>
                  <a:srgbClr val="C00000"/>
                </a:solidFill>
              </a:rPr>
              <a:t> and </a:t>
            </a:r>
            <a:r>
              <a:rPr lang="fr-BE" sz="1800" i="1" dirty="0" err="1" smtClean="0">
                <a:solidFill>
                  <a:srgbClr val="C00000"/>
                </a:solidFill>
              </a:rPr>
              <a:t>reusable</a:t>
            </a:r>
            <a:r>
              <a:rPr lang="fr-BE" sz="1800" i="1" dirty="0" smtClean="0">
                <a:solidFill>
                  <a:srgbClr val="C00000"/>
                </a:solidFill>
              </a:rPr>
              <a:t> </a:t>
            </a:r>
            <a:r>
              <a:rPr lang="fr-BE" sz="1800" i="1" dirty="0" err="1" smtClean="0">
                <a:solidFill>
                  <a:srgbClr val="C00000"/>
                </a:solidFill>
              </a:rPr>
              <a:t>portlet</a:t>
            </a:r>
            <a:r>
              <a:rPr lang="fr-BE" sz="1800" i="1" dirty="0" smtClean="0">
                <a:solidFill>
                  <a:srgbClr val="C00000"/>
                </a:solidFill>
              </a:rPr>
              <a:t> components / </a:t>
            </a:r>
            <a:r>
              <a:rPr lang="fr-BE" sz="1800" i="1" dirty="0" err="1" smtClean="0">
                <a:solidFill>
                  <a:srgbClr val="C00000"/>
                </a:solidFill>
              </a:rPr>
              <a:t>factory</a:t>
            </a:r>
            <a:endParaRPr lang="fr-BE" sz="1800" i="1" dirty="0" smtClean="0">
              <a:solidFill>
                <a:srgbClr val="C00000"/>
              </a:solidFill>
            </a:endParaRPr>
          </a:p>
          <a:p>
            <a:endParaRPr lang="fr-BE" sz="1800" i="1" dirty="0" smtClean="0">
              <a:solidFill>
                <a:srgbClr val="C00000"/>
              </a:solidFill>
            </a:endParaRPr>
          </a:p>
          <a:p>
            <a:endParaRPr lang="fr-BE" sz="1800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04C109-5D18-4B82-A7D6-F8BAD1984BC7}" type="slidenum">
              <a:rPr lang="en-GB"/>
              <a:pPr/>
              <a:t>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Today: disparate user experiences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1597"/>
            <a:ext cx="8640762" cy="540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fr-BE" dirty="0" err="1" smtClean="0"/>
              <a:t>Portals</a:t>
            </a:r>
            <a:r>
              <a:rPr lang="fr-BE" dirty="0" smtClean="0"/>
              <a:t> in a business </a:t>
            </a:r>
            <a:r>
              <a:rPr lang="fr-BE" dirty="0" err="1" smtClean="0"/>
              <a:t>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Carol Van der Donck</a:t>
            </a:r>
          </a:p>
          <a:p>
            <a:r>
              <a:rPr lang="fr-BE" dirty="0" smtClean="0"/>
              <a:t>International ECM Practice</a:t>
            </a:r>
          </a:p>
          <a:p>
            <a:endParaRPr lang="fr-B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4AC682-FAE7-434E-BC94-0DD2CF7A4EAC}" type="slidenum">
              <a:rPr lang="en-GB"/>
              <a:pPr/>
              <a:t>4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Portal Definition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3" y="1050925"/>
            <a:ext cx="9094787" cy="1235075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104000"/>
              </a:lnSpc>
              <a:spcBef>
                <a:spcPts val="625"/>
              </a:spcBef>
              <a:spcAft>
                <a:spcPts val="375"/>
              </a:spcAft>
              <a:buFont typeface="Arial" charset="0"/>
              <a:buNone/>
              <a:tabLst>
                <a:tab pos="219075" algn="l"/>
                <a:tab pos="668338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</a:tabLst>
            </a:pPr>
            <a:r>
              <a:rPr lang="en-GB" sz="2000"/>
              <a:t>A well-known point of access to many different resources, presented in a </a:t>
            </a:r>
            <a:r>
              <a:rPr lang="en-GB" sz="2000">
                <a:solidFill>
                  <a:srgbClr val="7889FB"/>
                </a:solidFill>
              </a:rPr>
              <a:t>consistent, integrated</a:t>
            </a:r>
            <a:r>
              <a:rPr lang="en-GB" sz="2000"/>
              <a:t> and </a:t>
            </a:r>
            <a:r>
              <a:rPr lang="en-GB" sz="2000">
                <a:solidFill>
                  <a:srgbClr val="7889FB"/>
                </a:solidFill>
              </a:rPr>
              <a:t>personalized</a:t>
            </a:r>
            <a:r>
              <a:rPr lang="en-GB" sz="2000"/>
              <a:t> manner.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523"/>
            <a:ext cx="8128000" cy="5000625"/>
          </a:xfrm>
          <a:prstGeom prst="rect">
            <a:avLst/>
          </a:prstGeom>
          <a:noFill/>
          <a:effectLst>
            <a:outerShdw dist="10793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87450" y="1836738"/>
            <a:ext cx="3851275" cy="2333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>
                <a:solidFill>
                  <a:srgbClr val="FFFFFF"/>
                </a:solidFill>
                <a:ea typeface="AR PL ShanHeiSun Uni" charset="0"/>
                <a:cs typeface="AR PL ShanHeiSun Uni" charset="0"/>
              </a:rPr>
              <a:t>WebSphere Portal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66161F-0D0E-4AE0-B656-130CD878AD83}" type="slidenum">
              <a:rPr lang="en-GB"/>
              <a:pPr/>
              <a:t>5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7988"/>
            <a:ext cx="2800350" cy="2513012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455613"/>
            <a:ext cx="9067800" cy="520700"/>
          </a:xfrm>
          <a:ln/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Key Benefits and Capabilities of Enterprise </a:t>
            </a:r>
            <a:r>
              <a:rPr lang="en-GB" dirty="0" smtClean="0"/>
              <a:t>Portals</a:t>
            </a:r>
            <a:endParaRPr lang="en-GB" sz="2400" dirty="0"/>
          </a:p>
        </p:txBody>
      </p:sp>
      <p:sp>
        <p:nvSpPr>
          <p:cNvPr id="9219" name="Freeform 3"/>
          <p:cNvSpPr>
            <a:spLocks noChangeArrowheads="1"/>
          </p:cNvSpPr>
          <p:nvPr/>
        </p:nvSpPr>
        <p:spPr bwMode="auto">
          <a:xfrm>
            <a:off x="309563" y="1385888"/>
            <a:ext cx="2028825" cy="347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7889FB"/>
                </a:solidFill>
                <a:cs typeface="Times New Roman" pitchFamily="16" charset="0"/>
              </a:rPr>
              <a:t>User Perspective</a:t>
            </a: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04800" y="3886200"/>
            <a:ext cx="2362200" cy="164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Dynamic experience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Collaboration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Customization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Personalization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Engaging UI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Single Sign-on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People Awareness</a:t>
            </a:r>
          </a:p>
        </p:txBody>
      </p:sp>
      <p:sp>
        <p:nvSpPr>
          <p:cNvPr id="9221" name="Freeform 5"/>
          <p:cNvSpPr>
            <a:spLocks noChangeArrowheads="1"/>
          </p:cNvSpPr>
          <p:nvPr/>
        </p:nvSpPr>
        <p:spPr bwMode="auto">
          <a:xfrm>
            <a:off x="3048000" y="2070100"/>
            <a:ext cx="1752600" cy="492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cs typeface="Times New Roman" pitchFamily="16" charset="0"/>
              </a:rPr>
              <a:t>Integration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cs typeface="Times New Roman" pitchFamily="16" charset="0"/>
              </a:rPr>
              <a:t>“at the glass”</a:t>
            </a:r>
          </a:p>
        </p:txBody>
      </p:sp>
      <p:sp>
        <p:nvSpPr>
          <p:cNvPr id="9222" name="Freeform 6"/>
          <p:cNvSpPr>
            <a:spLocks noChangeArrowheads="1"/>
          </p:cNvSpPr>
          <p:nvPr/>
        </p:nvSpPr>
        <p:spPr bwMode="auto">
          <a:xfrm>
            <a:off x="3276600" y="2679700"/>
            <a:ext cx="1295400" cy="773113"/>
          </a:xfrm>
          <a:custGeom>
            <a:avLst/>
            <a:gdLst>
              <a:gd name="G0" fmla="+- 13000 0 0"/>
              <a:gd name="G1" fmla="+- 19400 0 0"/>
              <a:gd name="G2" fmla="+- 14400 0 0"/>
              <a:gd name="G3" fmla="+- 21600 0 19400"/>
              <a:gd name="G4" fmla="+- 19400 0 13000"/>
              <a:gd name="G5" fmla="+- G4 0 G3"/>
              <a:gd name="G6" fmla="*/ G5 0 2"/>
              <a:gd name="G7" fmla="+- 19400 0 G6"/>
              <a:gd name="G8" fmla="*/ 19400 0 2"/>
              <a:gd name="G9" fmla="+- G8 0 G6"/>
              <a:gd name="G10" fmla="*/ G9 10000 22326"/>
              <a:gd name="G11" fmla="+- G9 G5 0"/>
              <a:gd name="G12" fmla="+- 19400 0 G11"/>
              <a:gd name="G13" fmla="*/ G12 10000 23148"/>
              <a:gd name="G14" fmla="+- G13 G11 0"/>
              <a:gd name="G15" fmla="*/ 14400 10000 25467"/>
              <a:gd name="G16" fmla="+- 13000 G3 0"/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4200"/>
              </a:cxn>
              <a:cxn ang="0">
                <a:pos x="14400" y="19400"/>
              </a:cxn>
              <a:cxn ang="0">
                <a:pos x="14400" y="21600"/>
              </a:cxn>
              <a:cxn ang="0">
                <a:pos x="21600" y="19400"/>
              </a:cxn>
              <a:cxn ang="0">
                <a:pos x="14400" y="13000"/>
              </a:cxn>
              <a:cxn ang="0">
                <a:pos x="14400" y="15200"/>
              </a:cxn>
              <a:cxn ang="0">
                <a:pos x="80" y="0"/>
              </a:cxn>
              <a:cxn ang="0">
                <a:pos x="21600" y="0"/>
              </a:cxn>
            </a:cxnLst>
            <a:rect l="T0" t="T1" r="T2" b="T3"/>
            <a:pathLst>
              <a:path w="21600" h="21600">
                <a:moveTo>
                  <a:pt x="21600" y="0"/>
                </a:moveTo>
                <a:cubicBezTo>
                  <a:pt x="9675" y="0"/>
                  <a:pt x="0" y="0"/>
                  <a:pt x="0" y="0"/>
                </a:cubicBezTo>
                <a:lnTo>
                  <a:pt x="0" y="4200"/>
                </a:lnTo>
                <a:cubicBezTo>
                  <a:pt x="0" y="10766"/>
                  <a:pt x="5654" y="19400"/>
                  <a:pt x="14400" y="19400"/>
                </a:cubicBezTo>
                <a:lnTo>
                  <a:pt x="14400" y="21600"/>
                </a:lnTo>
                <a:lnTo>
                  <a:pt x="21600" y="19400"/>
                </a:lnTo>
                <a:lnTo>
                  <a:pt x="14400" y="13000"/>
                </a:lnTo>
                <a:lnTo>
                  <a:pt x="14400" y="15200"/>
                </a:lnTo>
                <a:cubicBezTo>
                  <a:pt x="14400" y="15200"/>
                  <a:pt x="80" y="0"/>
                  <a:pt x="80" y="0"/>
                </a:cubicBezTo>
                <a:cubicBezTo>
                  <a:pt x="80" y="0"/>
                  <a:pt x="21600" y="4200"/>
                  <a:pt x="21600" y="0"/>
                </a:cubicBezTo>
                <a:close/>
              </a:path>
            </a:pathLst>
          </a:custGeom>
          <a:gradFill rotWithShape="0">
            <a:gsLst>
              <a:gs pos="0">
                <a:srgbClr val="2DB6B3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cs typeface="Times New Roman" pitchFamily="16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cs typeface="Times New Roman" pitchFamily="16" charset="0"/>
            </a:endParaRPr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027363" y="3886200"/>
            <a:ext cx="2535237" cy="143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Secure Access, SSO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Role-based Deployment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Scalability &amp; Reliability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Administration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Navigation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Application interfaces</a:t>
            </a:r>
          </a:p>
          <a:p>
            <a:pPr marL="339725" indent="-339725">
              <a:lnSpc>
                <a:spcPct val="101000"/>
              </a:lnSpc>
              <a:spcBef>
                <a:spcPts val="438"/>
              </a:spcBef>
              <a:spcAft>
                <a:spcPts val="263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cs typeface="Arial" charset="0"/>
              </a:rPr>
              <a:t>Aggregation</a:t>
            </a:r>
          </a:p>
        </p:txBody>
      </p:sp>
      <p:sp>
        <p:nvSpPr>
          <p:cNvPr id="9224" name="Freeform 8"/>
          <p:cNvSpPr>
            <a:spLocks noChangeArrowheads="1"/>
          </p:cNvSpPr>
          <p:nvPr/>
        </p:nvSpPr>
        <p:spPr bwMode="auto">
          <a:xfrm>
            <a:off x="6964363" y="5772150"/>
            <a:ext cx="1855787" cy="347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7889FB"/>
                </a:solidFill>
                <a:cs typeface="Times New Roman" pitchFamily="16" charset="0"/>
              </a:rPr>
              <a:t>IT Perspective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876800" y="2984500"/>
            <a:ext cx="171450" cy="176213"/>
          </a:xfrm>
          <a:prstGeom prst="ellipse">
            <a:avLst/>
          </a:prstGeom>
          <a:gradFill rotWithShape="0">
            <a:gsLst>
              <a:gs pos="0">
                <a:srgbClr val="7889FB"/>
              </a:gs>
              <a:gs pos="100000">
                <a:srgbClr val="373F73"/>
              </a:gs>
            </a:gsLst>
            <a:path path="rect">
              <a:fillToRect l="100000" t="100000"/>
            </a:path>
          </a:gra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743200" y="2971800"/>
            <a:ext cx="171450" cy="176213"/>
          </a:xfrm>
          <a:prstGeom prst="ellipse">
            <a:avLst/>
          </a:prstGeom>
          <a:gradFill rotWithShape="0">
            <a:gsLst>
              <a:gs pos="0">
                <a:srgbClr val="7889FB"/>
              </a:gs>
              <a:gs pos="100000">
                <a:srgbClr val="373F73"/>
              </a:gs>
            </a:gsLst>
            <a:path path="rect">
              <a:fillToRect l="100000" t="100000"/>
            </a:path>
          </a:gra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0" y="1219200"/>
            <a:ext cx="3606800" cy="4359275"/>
            <a:chOff x="3360" y="768"/>
            <a:chExt cx="2272" cy="2746"/>
          </a:xfrm>
        </p:grpSpPr>
        <p:sp>
          <p:nvSpPr>
            <p:cNvPr id="9228" name="Freeform 12"/>
            <p:cNvSpPr>
              <a:spLocks noChangeArrowheads="1"/>
            </p:cNvSpPr>
            <p:nvPr/>
          </p:nvSpPr>
          <p:spPr bwMode="auto">
            <a:xfrm>
              <a:off x="4762" y="3257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cs typeface="Times New Roman" pitchFamily="16" charset="0"/>
                </a:rPr>
                <a:t>Other web content</a:t>
              </a:r>
            </a:p>
          </p:txBody>
        </p:sp>
        <p:sp>
          <p:nvSpPr>
            <p:cNvPr id="9233" name="Freeform 17"/>
            <p:cNvSpPr>
              <a:spLocks noChangeArrowheads="1"/>
            </p:cNvSpPr>
            <p:nvPr/>
          </p:nvSpPr>
          <p:spPr bwMode="auto">
            <a:xfrm>
              <a:off x="4765" y="2935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cs typeface="Times New Roman" pitchFamily="16" charset="0"/>
                </a:rPr>
                <a:t>Web Services</a:t>
              </a:r>
            </a:p>
          </p:txBody>
        </p:sp>
        <p:sp>
          <p:nvSpPr>
            <p:cNvPr id="9234" name="Freeform 18"/>
            <p:cNvSpPr>
              <a:spLocks noChangeArrowheads="1"/>
            </p:cNvSpPr>
            <p:nvPr/>
          </p:nvSpPr>
          <p:spPr bwMode="auto">
            <a:xfrm>
              <a:off x="4758" y="2596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cs typeface="Times New Roman" pitchFamily="16" charset="0"/>
                </a:rPr>
                <a:t>Syndicated Content</a:t>
              </a: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980" y="974"/>
              <a:ext cx="720" cy="476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192" y="912"/>
                </a:cxn>
                <a:cxn ang="0">
                  <a:pos x="192" y="0"/>
                </a:cxn>
                <a:cxn ang="0">
                  <a:pos x="624" y="0"/>
                </a:cxn>
              </a:cxnLst>
              <a:rect l="0" t="0" r="r" b="b"/>
              <a:pathLst>
                <a:path w="624" h="912">
                  <a:moveTo>
                    <a:pt x="0" y="912"/>
                  </a:moveTo>
                  <a:lnTo>
                    <a:pt x="192" y="912"/>
                  </a:lnTo>
                  <a:lnTo>
                    <a:pt x="192" y="0"/>
                  </a:lnTo>
                  <a:lnTo>
                    <a:pt x="624" y="0"/>
                  </a:lnTo>
                </a:path>
              </a:pathLst>
            </a:custGeom>
            <a:noFill/>
            <a:ln w="12600">
              <a:solidFill>
                <a:srgbClr val="7889F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782" y="1336"/>
              <a:ext cx="926" cy="271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480" y="624"/>
                </a:cxn>
                <a:cxn ang="0">
                  <a:pos x="480" y="0"/>
                </a:cxn>
                <a:cxn ang="0">
                  <a:pos x="864" y="0"/>
                </a:cxn>
              </a:cxnLst>
              <a:rect l="0" t="0" r="r" b="b"/>
              <a:pathLst>
                <a:path w="864" h="624">
                  <a:moveTo>
                    <a:pt x="0" y="624"/>
                  </a:moveTo>
                  <a:lnTo>
                    <a:pt x="480" y="624"/>
                  </a:lnTo>
                  <a:lnTo>
                    <a:pt x="480" y="0"/>
                  </a:lnTo>
                  <a:lnTo>
                    <a:pt x="864" y="0"/>
                  </a:lnTo>
                </a:path>
              </a:pathLst>
            </a:custGeom>
            <a:noFill/>
            <a:ln w="12600">
              <a:solidFill>
                <a:srgbClr val="7889F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3517" y="1646"/>
              <a:ext cx="1193" cy="145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104" y="0"/>
                </a:cxn>
              </a:cxnLst>
              <a:rect l="0" t="0" r="r" b="b"/>
              <a:pathLst>
                <a:path w="1104" h="336">
                  <a:moveTo>
                    <a:pt x="0" y="336"/>
                  </a:moveTo>
                  <a:lnTo>
                    <a:pt x="816" y="336"/>
                  </a:lnTo>
                  <a:lnTo>
                    <a:pt x="816" y="0"/>
                  </a:lnTo>
                  <a:lnTo>
                    <a:pt x="1104" y="0"/>
                  </a:lnTo>
                </a:path>
              </a:pathLst>
            </a:custGeom>
            <a:noFill/>
            <a:ln w="1260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3619" y="2180"/>
              <a:ext cx="1091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2" y="0"/>
                </a:cxn>
                <a:cxn ang="0">
                  <a:pos x="672" y="288"/>
                </a:cxn>
                <a:cxn ang="0">
                  <a:pos x="1008" y="288"/>
                </a:cxn>
              </a:cxnLst>
              <a:rect l="0" t="0" r="r" b="b"/>
              <a:pathLst>
                <a:path w="1008" h="288">
                  <a:moveTo>
                    <a:pt x="0" y="0"/>
                  </a:moveTo>
                  <a:lnTo>
                    <a:pt x="672" y="0"/>
                  </a:lnTo>
                  <a:lnTo>
                    <a:pt x="672" y="288"/>
                  </a:lnTo>
                  <a:lnTo>
                    <a:pt x="1008" y="288"/>
                  </a:lnTo>
                </a:path>
              </a:pathLst>
            </a:custGeom>
            <a:noFill/>
            <a:ln w="1260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454" y="2472"/>
              <a:ext cx="1255" cy="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0"/>
                </a:cxn>
                <a:cxn ang="0">
                  <a:pos x="720" y="480"/>
                </a:cxn>
                <a:cxn ang="0">
                  <a:pos x="1152" y="480"/>
                </a:cxn>
              </a:cxnLst>
              <a:rect l="0" t="0" r="r" b="b"/>
              <a:pathLst>
                <a:path w="1152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1152" y="480"/>
                  </a:lnTo>
                </a:path>
              </a:pathLst>
            </a:custGeom>
            <a:noFill/>
            <a:ln w="126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3946" y="2782"/>
              <a:ext cx="764" cy="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624"/>
                </a:cxn>
                <a:cxn ang="0">
                  <a:pos x="720" y="624"/>
                </a:cxn>
              </a:cxnLst>
              <a:rect l="0" t="0" r="r" b="b"/>
              <a:pathLst>
                <a:path w="720" h="624">
                  <a:moveTo>
                    <a:pt x="0" y="0"/>
                  </a:moveTo>
                  <a:lnTo>
                    <a:pt x="192" y="0"/>
                  </a:lnTo>
                  <a:lnTo>
                    <a:pt x="192" y="624"/>
                  </a:lnTo>
                  <a:lnTo>
                    <a:pt x="720" y="624"/>
                  </a:lnTo>
                </a:path>
              </a:pathLst>
            </a:custGeom>
            <a:noFill/>
            <a:ln w="126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 noChangeArrowheads="1"/>
            </p:cNvSpPr>
            <p:nvPr/>
          </p:nvSpPr>
          <p:spPr bwMode="auto">
            <a:xfrm>
              <a:off x="3360" y="2209"/>
              <a:ext cx="90" cy="4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440"/>
                </a:cxn>
                <a:cxn ang="0">
                  <a:pos x="0" y="400"/>
                </a:cxn>
                <a:cxn ang="0">
                  <a:pos x="0" y="0"/>
                </a:cxn>
              </a:cxnLst>
              <a:rect l="0" t="0" r="r" b="b"/>
              <a:pathLst>
                <a:path w="192" h="440">
                  <a:moveTo>
                    <a:pt x="0" y="0"/>
                  </a:moveTo>
                  <a:lnTo>
                    <a:pt x="192" y="0"/>
                  </a:lnTo>
                  <a:lnTo>
                    <a:pt x="192" y="44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126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 noChangeArrowheads="1"/>
            </p:cNvSpPr>
            <p:nvPr/>
          </p:nvSpPr>
          <p:spPr bwMode="auto">
            <a:xfrm>
              <a:off x="3476" y="2521"/>
              <a:ext cx="478" cy="4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32" y="168"/>
                </a:cxn>
                <a:cxn ang="0">
                  <a:pos x="1032" y="400"/>
                </a:cxn>
                <a:cxn ang="0">
                  <a:pos x="0" y="128"/>
                </a:cxn>
                <a:cxn ang="0">
                  <a:pos x="16" y="0"/>
                </a:cxn>
              </a:cxnLst>
              <a:rect l="0" t="0" r="r" b="b"/>
              <a:pathLst>
                <a:path w="1032" h="400">
                  <a:moveTo>
                    <a:pt x="16" y="0"/>
                  </a:moveTo>
                  <a:lnTo>
                    <a:pt x="1032" y="168"/>
                  </a:lnTo>
                  <a:lnTo>
                    <a:pt x="1032" y="400"/>
                  </a:lnTo>
                  <a:lnTo>
                    <a:pt x="0" y="1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126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 noChangeArrowheads="1"/>
            </p:cNvSpPr>
            <p:nvPr/>
          </p:nvSpPr>
          <p:spPr bwMode="auto">
            <a:xfrm>
              <a:off x="3360" y="1640"/>
              <a:ext cx="90" cy="382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192" y="352"/>
                </a:cxn>
                <a:cxn ang="0">
                  <a:pos x="192" y="0"/>
                </a:cxn>
                <a:cxn ang="0">
                  <a:pos x="0" y="56"/>
                </a:cxn>
                <a:cxn ang="0">
                  <a:pos x="0" y="376"/>
                </a:cxn>
              </a:cxnLst>
              <a:rect l="0" t="0" r="r" b="b"/>
              <a:pathLst>
                <a:path w="192" h="376">
                  <a:moveTo>
                    <a:pt x="0" y="376"/>
                  </a:moveTo>
                  <a:lnTo>
                    <a:pt x="192" y="352"/>
                  </a:lnTo>
                  <a:lnTo>
                    <a:pt x="192" y="0"/>
                  </a:lnTo>
                  <a:lnTo>
                    <a:pt x="0" y="5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126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 noChangeArrowheads="1"/>
            </p:cNvSpPr>
            <p:nvPr/>
          </p:nvSpPr>
          <p:spPr bwMode="auto">
            <a:xfrm>
              <a:off x="3465" y="1892"/>
              <a:ext cx="241" cy="551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224" y="0"/>
                </a:cxn>
                <a:cxn ang="0">
                  <a:pos x="224" y="384"/>
                </a:cxn>
                <a:cxn ang="0">
                  <a:pos x="520" y="384"/>
                </a:cxn>
                <a:cxn ang="0">
                  <a:pos x="520" y="544"/>
                </a:cxn>
                <a:cxn ang="0">
                  <a:pos x="0" y="488"/>
                </a:cxn>
                <a:cxn ang="0">
                  <a:pos x="8" y="40"/>
                </a:cxn>
              </a:cxnLst>
              <a:rect l="0" t="0" r="r" b="b"/>
              <a:pathLst>
                <a:path w="520" h="544">
                  <a:moveTo>
                    <a:pt x="8" y="40"/>
                  </a:moveTo>
                  <a:lnTo>
                    <a:pt x="224" y="0"/>
                  </a:lnTo>
                  <a:lnTo>
                    <a:pt x="224" y="384"/>
                  </a:lnTo>
                  <a:lnTo>
                    <a:pt x="520" y="384"/>
                  </a:lnTo>
                  <a:lnTo>
                    <a:pt x="520" y="544"/>
                  </a:lnTo>
                  <a:lnTo>
                    <a:pt x="0" y="48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126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 noChangeArrowheads="1"/>
            </p:cNvSpPr>
            <p:nvPr/>
          </p:nvSpPr>
          <p:spPr bwMode="auto">
            <a:xfrm>
              <a:off x="3465" y="1446"/>
              <a:ext cx="248" cy="438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536" y="0"/>
                </a:cxn>
                <a:cxn ang="0">
                  <a:pos x="536" y="336"/>
                </a:cxn>
                <a:cxn ang="0">
                  <a:pos x="8" y="432"/>
                </a:cxn>
                <a:cxn ang="0">
                  <a:pos x="0" y="184"/>
                </a:cxn>
              </a:cxnLst>
              <a:rect l="0" t="0" r="r" b="b"/>
              <a:pathLst>
                <a:path w="536" h="432">
                  <a:moveTo>
                    <a:pt x="0" y="184"/>
                  </a:moveTo>
                  <a:lnTo>
                    <a:pt x="536" y="0"/>
                  </a:lnTo>
                  <a:lnTo>
                    <a:pt x="536" y="336"/>
                  </a:lnTo>
                  <a:lnTo>
                    <a:pt x="8" y="4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12600">
              <a:solidFill>
                <a:srgbClr val="7889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 noChangeArrowheads="1"/>
            </p:cNvSpPr>
            <p:nvPr/>
          </p:nvSpPr>
          <p:spPr bwMode="auto">
            <a:xfrm>
              <a:off x="3593" y="1762"/>
              <a:ext cx="257" cy="479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92" y="0"/>
                </a:cxn>
                <a:cxn ang="0">
                  <a:pos x="592" y="472"/>
                </a:cxn>
                <a:cxn ang="0">
                  <a:pos x="8" y="472"/>
                </a:cxn>
                <a:cxn ang="0">
                  <a:pos x="0" y="96"/>
                </a:cxn>
              </a:cxnLst>
              <a:rect l="0" t="0" r="r" b="b"/>
              <a:pathLst>
                <a:path w="592" h="472">
                  <a:moveTo>
                    <a:pt x="0" y="96"/>
                  </a:moveTo>
                  <a:lnTo>
                    <a:pt x="592" y="0"/>
                  </a:lnTo>
                  <a:lnTo>
                    <a:pt x="592" y="472"/>
                  </a:lnTo>
                  <a:lnTo>
                    <a:pt x="8" y="47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126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 noChangeArrowheads="1"/>
            </p:cNvSpPr>
            <p:nvPr/>
          </p:nvSpPr>
          <p:spPr bwMode="auto">
            <a:xfrm>
              <a:off x="3735" y="1300"/>
              <a:ext cx="204" cy="1241"/>
            </a:xfrm>
            <a:custGeom>
              <a:avLst/>
              <a:gdLst/>
              <a:ahLst/>
              <a:cxnLst>
                <a:cxn ang="0">
                  <a:pos x="8" y="136"/>
                </a:cxn>
                <a:cxn ang="0">
                  <a:pos x="440" y="0"/>
                </a:cxn>
                <a:cxn ang="0">
                  <a:pos x="440" y="1224"/>
                </a:cxn>
                <a:cxn ang="0">
                  <a:pos x="8" y="1176"/>
                </a:cxn>
                <a:cxn ang="0">
                  <a:pos x="8" y="952"/>
                </a:cxn>
                <a:cxn ang="0">
                  <a:pos x="288" y="960"/>
                </a:cxn>
                <a:cxn ang="0">
                  <a:pos x="288" y="408"/>
                </a:cxn>
                <a:cxn ang="0">
                  <a:pos x="0" y="464"/>
                </a:cxn>
                <a:cxn ang="0">
                  <a:pos x="8" y="136"/>
                </a:cxn>
              </a:cxnLst>
              <a:rect l="0" t="0" r="r" b="b"/>
              <a:pathLst>
                <a:path w="440" h="1224">
                  <a:moveTo>
                    <a:pt x="8" y="136"/>
                  </a:moveTo>
                  <a:lnTo>
                    <a:pt x="440" y="0"/>
                  </a:lnTo>
                  <a:lnTo>
                    <a:pt x="440" y="1224"/>
                  </a:lnTo>
                  <a:lnTo>
                    <a:pt x="8" y="1176"/>
                  </a:lnTo>
                  <a:lnTo>
                    <a:pt x="8" y="952"/>
                  </a:lnTo>
                  <a:lnTo>
                    <a:pt x="288" y="960"/>
                  </a:lnTo>
                  <a:lnTo>
                    <a:pt x="288" y="408"/>
                  </a:lnTo>
                  <a:lnTo>
                    <a:pt x="0" y="464"/>
                  </a:lnTo>
                  <a:lnTo>
                    <a:pt x="8" y="136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12600">
              <a:solidFill>
                <a:srgbClr val="7889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877" y="1986"/>
              <a:ext cx="822" cy="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3954" y="2871"/>
              <a:ext cx="756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0"/>
                </a:cxn>
                <a:cxn ang="0">
                  <a:pos x="560" y="2017"/>
                </a:cxn>
                <a:cxn ang="0">
                  <a:pos x="3334" y="2017"/>
                </a:cxn>
              </a:cxnLst>
              <a:rect l="0" t="0" r="r" b="b"/>
              <a:pathLst>
                <a:path w="3335" h="2018">
                  <a:moveTo>
                    <a:pt x="0" y="0"/>
                  </a:moveTo>
                  <a:lnTo>
                    <a:pt x="560" y="0"/>
                  </a:lnTo>
                  <a:lnTo>
                    <a:pt x="560" y="2017"/>
                  </a:lnTo>
                  <a:lnTo>
                    <a:pt x="3334" y="2017"/>
                  </a:lnTo>
                </a:path>
              </a:pathLst>
            </a:custGeom>
            <a:noFill/>
            <a:ln w="126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4765" y="2214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solidFill>
                    <a:srgbClr val="000099"/>
                  </a:solidFill>
                  <a:cs typeface="Times New Roman" pitchFamily="16" charset="0"/>
                </a:rPr>
                <a:t>eHR</a:t>
              </a:r>
            </a:p>
          </p:txBody>
        </p:sp>
        <p:sp>
          <p:nvSpPr>
            <p:cNvPr id="9235" name="Freeform 19"/>
            <p:cNvSpPr>
              <a:spLocks noChangeArrowheads="1"/>
            </p:cNvSpPr>
            <p:nvPr/>
          </p:nvSpPr>
          <p:spPr bwMode="auto">
            <a:xfrm>
              <a:off x="4765" y="1853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solidFill>
                    <a:srgbClr val="000099"/>
                  </a:solidFill>
                  <a:cs typeface="Times New Roman" pitchFamily="16" charset="0"/>
                </a:rPr>
                <a:t>Collaboration</a:t>
              </a:r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4765" y="1491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solidFill>
                    <a:srgbClr val="000099"/>
                  </a:solidFill>
                  <a:cs typeface="Times New Roman" pitchFamily="16" charset="0"/>
                </a:rPr>
                <a:t>Content Management</a:t>
              </a:r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4765" y="1129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B7FE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9AB7FE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>
                  <a:solidFill>
                    <a:srgbClr val="FFFF00"/>
                  </a:solidFill>
                  <a:cs typeface="Times New Roman" pitchFamily="16" charset="0"/>
                </a:rPr>
                <a:t>Databases</a:t>
              </a: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4765" y="768"/>
              <a:ext cx="868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B7FE"/>
            </a:solidFill>
            <a:ln w="6480">
              <a:round/>
              <a:headEnd/>
              <a:tailEnd/>
            </a:ln>
            <a:scene3d>
              <a:camera prst="legacyObliqueTopLeft"/>
              <a:lightRig rig="legacyFlat1" dir="r"/>
            </a:scene3d>
            <a:sp3d extrusionH="1370000" prstMaterial="legacyMatte">
              <a:bevelT w="13500" h="13500" prst="angle"/>
              <a:bevelB w="13500" h="13500" prst="angle"/>
              <a:extrusionClr>
                <a:srgbClr val="9AB7FE"/>
              </a:extrusionClr>
            </a:sp3d>
          </p:spPr>
          <p:txBody>
            <a:bodyPr lIns="90360" tIns="108000" rIns="90360" bIns="44280" anchor="ctr" anchorCtr="1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ts val="413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i="1" dirty="0">
                  <a:solidFill>
                    <a:srgbClr val="FFFF00"/>
                  </a:solidFill>
                  <a:cs typeface="Times New Roman" pitchFamily="16" charset="0"/>
                </a:rPr>
                <a:t>CRM 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39608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Single User Experience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Navigation Model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Single Sign On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Security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Web Content Mgmt.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eForms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Workflow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Templates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Admin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Search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Devices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/>
              <a:t>Internationalization</a:t>
            </a:r>
          </a:p>
          <a:p>
            <a:pPr marL="228600" indent="-228600">
              <a:lnSpc>
                <a:spcPct val="80000"/>
              </a:lnSpc>
              <a:spcBef>
                <a:spcPts val="875"/>
              </a:spcBef>
              <a:spcAft>
                <a:spcPts val="375"/>
              </a:spcAft>
              <a:buClr>
                <a:srgbClr val="2DB6B3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1304925"/>
            <a:ext cx="4668837" cy="5613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Portal services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0F24505-4F51-4C47-B9AB-E9ECB8EC8310}" type="slidenum">
              <a:rPr lang="en-GB"/>
              <a:pPr/>
              <a:t>7</a:t>
            </a:fld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3" y="1050925"/>
            <a:ext cx="3532187" cy="5027613"/>
          </a:xfrm>
          <a:ln/>
        </p:spPr>
        <p:txBody>
          <a:bodyPr lIns="90000" tIns="46800" rIns="90000" bIns="46800">
            <a:normAutofit fontScale="70000" lnSpcReduction="20000"/>
          </a:bodyPr>
          <a:lstStyle/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Inline Editing for infrequent users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User-friendly, simple templates for entering content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Full text, attribute and taxonomy search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Simplified process for including personalization rules in content and layout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Views allow users to find their content easily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User interface can be customized easily to provide tailored experience</a:t>
            </a:r>
          </a:p>
          <a:p>
            <a:pPr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Link Management and RSS Integration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5384800" cy="4699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Web content management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8366125" y="6629400"/>
            <a:ext cx="6842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05617C-47FF-4379-875A-F59209FBBE1D}" type="slidenum">
              <a:rPr lang="en-GB" sz="1000" b="1">
                <a:solidFill>
                  <a:srgbClr val="FFFFFF"/>
                </a:solidFill>
              </a:rPr>
              <a:pPr algn="ctr">
                <a:spcBef>
                  <a:spcPts val="625"/>
                </a:spcBef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1835150" y="3141663"/>
            <a:ext cx="393700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68538" y="2349500"/>
            <a:ext cx="2895600" cy="106680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133600" y="1752600"/>
            <a:ext cx="3200400" cy="373380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612900" y="1268413"/>
            <a:ext cx="2508250" cy="365125"/>
          </a:xfrm>
          <a:prstGeom prst="roundRect">
            <a:avLst>
              <a:gd name="adj" fmla="val 431"/>
            </a:avLst>
          </a:prstGeom>
          <a:noFill/>
          <a:ln w="2556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2DB6B3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889FB"/>
                </a:solidFill>
              </a:rPr>
              <a:t>Presentation Template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0" y="1905000"/>
            <a:ext cx="2895600" cy="304800"/>
          </a:xfrm>
          <a:prstGeom prst="rect">
            <a:avLst/>
          </a:prstGeom>
          <a:solidFill>
            <a:srgbClr val="C0C0C0"/>
          </a:solidFill>
          <a:ln w="255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50825" y="2846388"/>
            <a:ext cx="1600200" cy="612775"/>
          </a:xfrm>
          <a:prstGeom prst="rect">
            <a:avLst/>
          </a:prstGeom>
          <a:noFill/>
          <a:ln w="2556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buClr>
                <a:srgbClr val="2DB6B3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889FB"/>
                </a:solidFill>
              </a:rPr>
              <a:t>Authoring Template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286000" y="4876800"/>
            <a:ext cx="2895600" cy="457200"/>
          </a:xfrm>
          <a:prstGeom prst="rect">
            <a:avLst/>
          </a:prstGeom>
          <a:solidFill>
            <a:srgbClr val="969696"/>
          </a:solidFill>
          <a:ln w="2556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95288" y="1916113"/>
            <a:ext cx="1504950" cy="365125"/>
          </a:xfrm>
          <a:prstGeom prst="rect">
            <a:avLst/>
          </a:prstGeom>
          <a:noFill/>
          <a:ln w="2556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2DB6B3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889FB"/>
                </a:solidFill>
              </a:rPr>
              <a:t>Components 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2508250" y="5562600"/>
            <a:ext cx="2520950" cy="352425"/>
          </a:xfrm>
          <a:prstGeom prst="roundRect">
            <a:avLst>
              <a:gd name="adj" fmla="val 449"/>
            </a:avLst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2DB6B3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889FB"/>
                </a:solidFill>
              </a:rPr>
              <a:t>Portlet(s) or Web Page</a:t>
            </a:r>
          </a:p>
        </p:txBody>
      </p:sp>
      <p:cxnSp>
        <p:nvCxnSpPr>
          <p:cNvPr id="53260" name="AutoShape 12"/>
          <p:cNvCxnSpPr>
            <a:cxnSpLocks noChangeShapeType="1"/>
          </p:cNvCxnSpPr>
          <p:nvPr/>
        </p:nvCxnSpPr>
        <p:spPr bwMode="auto">
          <a:xfrm>
            <a:off x="4140200" y="1557338"/>
            <a:ext cx="184150" cy="211137"/>
          </a:xfrm>
          <a:prstGeom prst="bentConnector2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286000" y="3505200"/>
            <a:ext cx="1752600" cy="1219200"/>
          </a:xfrm>
          <a:prstGeom prst="rect">
            <a:avLst/>
          </a:prstGeom>
          <a:solidFill>
            <a:srgbClr val="33CC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114800" y="3505200"/>
            <a:ext cx="1066800" cy="12192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09800" y="2286000"/>
            <a:ext cx="3048000" cy="2514600"/>
          </a:xfrm>
          <a:prstGeom prst="rect">
            <a:avLst/>
          </a:prstGeom>
          <a:noFill/>
          <a:ln w="2556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1908175" y="2060575"/>
            <a:ext cx="935038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1908175" y="2060575"/>
            <a:ext cx="1511300" cy="30241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3203575" y="2781300"/>
            <a:ext cx="1149350" cy="352425"/>
          </a:xfrm>
          <a:prstGeom prst="roundRect">
            <a:avLst>
              <a:gd name="adj" fmla="val 449"/>
            </a:avLst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2DB6B3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889FB"/>
                </a:solidFill>
              </a:rPr>
              <a:t>Elements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3633788" y="3141663"/>
            <a:ext cx="147637" cy="574675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779838" y="3141663"/>
            <a:ext cx="647700" cy="5032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3779838" y="3141663"/>
            <a:ext cx="576262" cy="142875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719763" y="1439863"/>
            <a:ext cx="3424237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lnSpc>
                <a:spcPct val="97000"/>
              </a:lnSpc>
              <a:spcBef>
                <a:spcPts val="563"/>
              </a:spcBef>
              <a:spcAft>
                <a:spcPts val="338"/>
              </a:spcAft>
              <a:buClr>
                <a:srgbClr val="7889FB"/>
              </a:buClr>
              <a:buFont typeface="Arial" charset="0"/>
              <a:buChar char="●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7889FB"/>
                </a:solidFill>
              </a:rPr>
              <a:t>Authoring Templates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define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content attributes(</a:t>
            </a:r>
            <a:r>
              <a:rPr lang="en-GB">
                <a:solidFill>
                  <a:srgbClr val="7889FB"/>
                </a:solidFill>
              </a:rPr>
              <a:t>elements</a:t>
            </a:r>
            <a:r>
              <a:rPr lang="en-GB"/>
              <a:t>),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properties, and other metadata such as categorization, workflow, security and history </a:t>
            </a:r>
          </a:p>
          <a:p>
            <a:pPr marL="341313" indent="-341313">
              <a:spcBef>
                <a:spcPts val="563"/>
              </a:spcBef>
              <a:spcAft>
                <a:spcPts val="338"/>
              </a:spcAft>
              <a:buClr>
                <a:srgbClr val="7889FB"/>
              </a:buClr>
              <a:buFont typeface="Arial" charset="0"/>
              <a:buChar char="●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7889FB"/>
                </a:solidFill>
              </a:rPr>
              <a:t>Components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are reusable design items.</a:t>
            </a:r>
          </a:p>
          <a:p>
            <a:pPr marL="341313" indent="-341313">
              <a:spcBef>
                <a:spcPts val="563"/>
              </a:spcBef>
              <a:spcAft>
                <a:spcPts val="338"/>
              </a:spcAft>
              <a:buClr>
                <a:srgbClr val="7889FB"/>
              </a:buClr>
              <a:buFont typeface="Arial" charset="0"/>
              <a:buChar char="●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7889FB"/>
                </a:solidFill>
              </a:rPr>
              <a:t>Presentation Templates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reference</a:t>
            </a:r>
            <a:r>
              <a:rPr lang="en-GB">
                <a:solidFill>
                  <a:srgbClr val="7889FB"/>
                </a:solidFill>
              </a:rPr>
              <a:t> Authoring Template Elements</a:t>
            </a:r>
          </a:p>
          <a:p>
            <a:pPr marL="341313" indent="-341313">
              <a:spcBef>
                <a:spcPts val="563"/>
              </a:spcBef>
              <a:spcAft>
                <a:spcPts val="338"/>
              </a:spcAft>
              <a:buClr>
                <a:srgbClr val="7889FB"/>
              </a:buClr>
              <a:buFont typeface="Arial" charset="0"/>
              <a:buChar char="●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/>
              <a:t>A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>
                <a:solidFill>
                  <a:srgbClr val="7889FB"/>
                </a:solidFill>
              </a:rPr>
              <a:t>Portlet or a Web Page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will render content using a </a:t>
            </a:r>
            <a:r>
              <a:rPr lang="en-GB">
                <a:solidFill>
                  <a:srgbClr val="7889FB"/>
                </a:solidFill>
              </a:rPr>
              <a:t>Presentation Template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/>
              <a:t>or design</a:t>
            </a:r>
            <a:r>
              <a:rPr lang="en-GB">
                <a:solidFill>
                  <a:srgbClr val="808080"/>
                </a:solidFill>
              </a:rPr>
              <a:t> </a:t>
            </a:r>
            <a:r>
              <a:rPr lang="en-GB">
                <a:solidFill>
                  <a:srgbClr val="7889FB"/>
                </a:solidFill>
              </a:rPr>
              <a:t>Component</a:t>
            </a:r>
            <a:r>
              <a:rPr lang="en-GB">
                <a:solidFill>
                  <a:srgbClr val="808080"/>
                </a:solidFill>
              </a:rPr>
              <a:t>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Web content </a:t>
            </a:r>
            <a:r>
              <a:rPr lang="fr-BE" sz="4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artifacts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1089025"/>
            <a:ext cx="2289175" cy="3217863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863" y="1066800"/>
            <a:ext cx="2530475" cy="3240088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3" y="1133475"/>
            <a:ext cx="2536825" cy="2971800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1913" y="1349375"/>
            <a:ext cx="19431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440" tIns="41040" rIns="82440" bIns="4104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/>
              <a:t>News example (ATNews)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Identification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Name</a:t>
            </a:r>
          </a:p>
          <a:p>
            <a:pPr>
              <a:lnSpc>
                <a:spcPct val="103000"/>
              </a:lnSpc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 Title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(Profile)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(Content Properties)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/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Content 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Summary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Body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Confidential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DisplayImage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/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(Workflow: StandardWorkflow)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(Access)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(History)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814638" y="1341438"/>
            <a:ext cx="28670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0" tIns="41040" rIns="82440" bIns="410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/>
              <a:t>News example (News2)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Identification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Name: News2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Title: What is new with IBM 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(Profile)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(Content Properties - ATNews)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/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Content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Summary : There are many impro…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Body : Rapidly manage intranet,  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Confidential: External Use Permitted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- DisplayImage : SiGeSilconGermanium.jpg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/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Workflow : StandardWorkflow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(Access)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(History)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573713" y="1516063"/>
            <a:ext cx="26289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440" tIns="41040" rIns="82440" bIns="4104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/>
              <a:t>News example (PTNewsDetail)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&lt;html&gt;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cs typeface="Times New Roman" pitchFamily="16" charset="0"/>
              </a:rPr>
              <a:t>&lt;Element key="DisplayImage“ …/&gt;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cs typeface="Times New Roman" pitchFamily="16" charset="0"/>
              </a:rPr>
              <a:t>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cs typeface="Times New Roman" pitchFamily="16" charset="0"/>
              </a:rPr>
              <a:t>&lt;IDCmpnt … field="title"/&gt;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&lt;Element key=“Summary" … "/&gt;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…</a:t>
            </a:r>
          </a:p>
          <a:p>
            <a:pPr>
              <a:lnSpc>
                <a:spcPct val="10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/>
              <a:t>&lt;/html&gt;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5556250" y="990600"/>
            <a:ext cx="2260600" cy="325438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Presentation Template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61913" y="1011238"/>
            <a:ext cx="1982787" cy="325437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Authoring Template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2803525" y="998538"/>
            <a:ext cx="895350" cy="325437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Content</a:t>
            </a: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93738" y="2617788"/>
            <a:ext cx="2143125" cy="127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2005013" y="3708400"/>
            <a:ext cx="909637" cy="63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 flipV="1">
            <a:off x="3252788" y="2009775"/>
            <a:ext cx="3609975" cy="206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081213" y="1819275"/>
            <a:ext cx="8016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3876675" y="2011363"/>
            <a:ext cx="2708275" cy="1216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42" name="Object 18"/>
          <p:cNvGraphicFramePr>
            <a:graphicFrameLocks noChangeAspect="1"/>
          </p:cNvGraphicFramePr>
          <p:nvPr/>
        </p:nvGraphicFramePr>
        <p:xfrm>
          <a:off x="4919663" y="3803650"/>
          <a:ext cx="4225925" cy="3070225"/>
        </p:xfrm>
        <a:graphic>
          <a:graphicData uri="http://schemas.openxmlformats.org/presentationml/2006/ole">
            <p:oleObj spid="_x0000_s1026" r:id="rId7" imgW="7175225" imgH="5356632" progId="PBrush">
              <p:embed/>
            </p:oleObj>
          </a:graphicData>
        </a:graphic>
      </p:graphicFrame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5194300" y="2022475"/>
            <a:ext cx="628650" cy="2093913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5126038" y="2349500"/>
            <a:ext cx="1458912" cy="2160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>
            <a:off x="6513513" y="2687638"/>
            <a:ext cx="211137" cy="2092325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>
            <a:off x="3598863" y="2619375"/>
            <a:ext cx="2084387" cy="1349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6029325" y="4049713"/>
            <a:ext cx="3138488" cy="325437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cs typeface="Times New Roman" pitchFamily="16" charset="0"/>
              </a:rPr>
              <a:t>Published or Previewed Content</a:t>
            </a:r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79375" y="4387850"/>
            <a:ext cx="3382963" cy="325438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cs typeface="Times New Roman" pitchFamily="16" charset="0"/>
              </a:rPr>
              <a:t>Define one or more content type(s)</a:t>
            </a:r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61913" y="4657725"/>
            <a:ext cx="3278187" cy="325438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cs typeface="Times New Roman" pitchFamily="16" charset="0"/>
              </a:rPr>
              <a:t>Create content based on this type</a:t>
            </a: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57150" y="4914900"/>
            <a:ext cx="4519613" cy="1566863"/>
          </a:xfrm>
          <a:prstGeom prst="roundRect">
            <a:avLst>
              <a:gd name="adj" fmla="val 9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440" tIns="41040" rIns="82440" bIns="4104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cs typeface="Times New Roman" pitchFamily="16" charset="0"/>
              </a:rPr>
              <a:t>Show content in one or more different formats </a:t>
            </a:r>
            <a:br>
              <a:rPr lang="en-GB" sz="1600">
                <a:cs typeface="Times New Roman" pitchFamily="16" charset="0"/>
              </a:rPr>
            </a:br>
            <a:r>
              <a:rPr lang="en-GB" sz="1600">
                <a:cs typeface="Times New Roman" pitchFamily="16" charset="0"/>
              </a:rPr>
              <a:t>(HTML, RSS, etc.)</a:t>
            </a:r>
          </a:p>
          <a:p>
            <a:pPr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cs typeface="Times New Roman" pitchFamily="16" charset="0"/>
              </a:rPr>
              <a:t>Content can be versioned</a:t>
            </a:r>
          </a:p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700">
              <a:cs typeface="Times New Roman" pitchFamily="16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cs typeface="Times New Roman" pitchFamily="16" charset="0"/>
              </a:rPr>
              <a:t>Separate content from presentation</a:t>
            </a:r>
          </a:p>
          <a:p>
            <a:pPr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>
              <a:cs typeface="Times New Roman" pitchFamily="16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Web content management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38" grpId="0" animBg="1"/>
      <p:bldP spid="52239" grpId="0" animBg="1"/>
      <p:bldP spid="52240" grpId="0" animBg="1"/>
      <p:bldP spid="52241" grpId="0" animBg="1"/>
      <p:bldP spid="52243" grpId="0" animBg="1"/>
      <p:bldP spid="52244" grpId="0" animBg="1"/>
      <p:bldP spid="52245" grpId="0" animBg="1"/>
      <p:bldP spid="522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1046</Words>
  <Application>Microsoft Office PowerPoint</Application>
  <PresentationFormat>On-screen Show (4:3)</PresentationFormat>
  <Paragraphs>299</Paragraphs>
  <Slides>30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Custom Design</vt:lpstr>
      <vt:lpstr>1_Custom Design</vt:lpstr>
      <vt:lpstr>Paintbrush Picture</vt:lpstr>
      <vt:lpstr>Portals in a business environment</vt:lpstr>
      <vt:lpstr>Agenda</vt:lpstr>
      <vt:lpstr>Today: disparate user experiences</vt:lpstr>
      <vt:lpstr>Portal Definition</vt:lpstr>
      <vt:lpstr>Key Benefits and Capabilities of Enterprise Portals</vt:lpstr>
      <vt:lpstr>Slide 6</vt:lpstr>
      <vt:lpstr>Slide 7</vt:lpstr>
      <vt:lpstr>Slide 8</vt:lpstr>
      <vt:lpstr>Slide 9</vt:lpstr>
      <vt:lpstr>Slide 10</vt:lpstr>
      <vt:lpstr>Portal Document Management</vt:lpstr>
      <vt:lpstr>Portal Document Management</vt:lpstr>
      <vt:lpstr>Building a Portal Page</vt:lpstr>
      <vt:lpstr>Portlet Principle</vt:lpstr>
      <vt:lpstr>Slide 15</vt:lpstr>
      <vt:lpstr>Slide 16</vt:lpstr>
      <vt:lpstr>Portal Search helps raise productivity</vt:lpstr>
      <vt:lpstr>Build Real-time Personalized Dashboards </vt:lpstr>
      <vt:lpstr>Slide 19</vt:lpstr>
      <vt:lpstr>Concrete example</vt:lpstr>
      <vt:lpstr>Concrete example</vt:lpstr>
      <vt:lpstr>Concrete example</vt:lpstr>
      <vt:lpstr>Slide 23</vt:lpstr>
      <vt:lpstr>Concrete example</vt:lpstr>
      <vt:lpstr>Concrete example</vt:lpstr>
      <vt:lpstr>Concrete example</vt:lpstr>
      <vt:lpstr>Concrete example</vt:lpstr>
      <vt:lpstr>Key take-aways</vt:lpstr>
      <vt:lpstr>How to face your major challenge:  Do more with less, while reducing your carbon footprint </vt:lpstr>
      <vt:lpstr>Portals in a business environment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crochign</cp:lastModifiedBy>
  <cp:revision>5</cp:revision>
  <dcterms:created xsi:type="dcterms:W3CDTF">2010-01-05T13:17:27Z</dcterms:created>
  <dcterms:modified xsi:type="dcterms:W3CDTF">2010-02-23T16:31:01Z</dcterms:modified>
</cp:coreProperties>
</file>