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256" r:id="rId4"/>
    <p:sldId id="304" r:id="rId5"/>
    <p:sldId id="305" r:id="rId6"/>
    <p:sldId id="306" r:id="rId7"/>
    <p:sldId id="268" r:id="rId8"/>
    <p:sldId id="267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64" r:id="rId42"/>
    <p:sldId id="26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91" d="100"/>
          <a:sy n="91" d="100"/>
        </p:scale>
        <p:origin x="-538" y="-1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6964-EDB4-46F2-A051-C336B8F64991}" type="datetimeFigureOut">
              <a:rPr lang="en-US" smtClean="0"/>
              <a:pPr/>
              <a:t>2/8/2010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2ADA-3145-4384-9A65-9FB10503F0C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Information used</a:t>
            </a:r>
          </a:p>
          <a:p>
            <a:pPr>
              <a:buFont typeface="Wingdings" pitchFamily="2" charset="2"/>
              <a:buNone/>
              <a:defRPr/>
            </a:pPr>
            <a:endParaRPr lang="en-GB" sz="105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OCR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ICR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MICR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Barcode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Patch Code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Graphics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Image Layout ( </a:t>
            </a: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FingerPrint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)</a:t>
            </a:r>
          </a:p>
          <a:p>
            <a:pPr eaLnBrk="0" hangingPunct="0"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	=&gt; Combination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Classification method</a:t>
            </a:r>
          </a:p>
          <a:p>
            <a:pPr>
              <a:buFont typeface="Wingdings" pitchFamily="2" charset="2"/>
              <a:buNone/>
              <a:defRPr/>
            </a:pPr>
            <a:endParaRPr lang="en-GB" sz="105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Zone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Full Page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FreeForm</a:t>
            </a: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Keywords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Contextual</a:t>
            </a:r>
          </a:p>
          <a:p>
            <a:pPr eaLnBrk="0" hangingPunct="0"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	=&gt; Combination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E5BB4-1078-408A-95D6-292F6403FA5D}" type="slidenum">
              <a:rPr lang="de-DE"/>
              <a:pPr/>
              <a:t>25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2161F-E645-4604-B842-FB42E5C35CDC}" type="slidenum">
              <a:rPr lang="de-DE"/>
              <a:pPr>
                <a:defRPr/>
              </a:pPr>
              <a:t>26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2970BB-4DC3-46BE-93DA-0C9FCC358F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Powerful classification SDK - uses only </a:t>
            </a:r>
            <a:r>
              <a:rPr lang="en-GB" sz="1200" b="1" dirty="0" smtClean="0">
                <a:solidFill>
                  <a:srgbClr val="F5860B"/>
                </a:solidFill>
                <a:latin typeface="+mn-lt"/>
              </a:rPr>
              <a:t>graphical features </a:t>
            </a: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to classify documents in milliseconds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Details and text information are not relevant – Fingerprint can also be used with </a:t>
            </a:r>
            <a:r>
              <a:rPr lang="en-GB" sz="1200" b="1" dirty="0" smtClean="0">
                <a:solidFill>
                  <a:srgbClr val="F5860B"/>
                </a:solidFill>
                <a:latin typeface="+mn-lt"/>
              </a:rPr>
              <a:t>bad quality OCR documents </a:t>
            </a: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like faxes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Uses training to create repositories of learned page layouts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2"/>
                </a:solidFill>
                <a:latin typeface="+mn-lt"/>
              </a:rPr>
              <a:t>Can deal with large amount of stored fingerprints without affecting classification </a:t>
            </a:r>
            <a:r>
              <a:rPr lang="en-GB" sz="1200" b="1" dirty="0" smtClean="0">
                <a:solidFill>
                  <a:srgbClr val="F5860B"/>
                </a:solidFill>
              </a:rPr>
              <a:t>speed 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Powerful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all-in-one recognition and classification SDK</a:t>
            </a:r>
            <a:r>
              <a:rPr lang="en-GB" b="1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baseline="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Fits all document types – freeform, invoices, forms etc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Predefined solution packages - only need to load appropriate configuration to create a fully-fledged document processing application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Provides  state-of-the-art classification technologies – classify your documents based on graphical layout (Fingerprint) or context analysis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Very easy-to-use – just a few functions independent of the document type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</a:rPr>
              <a:t>Multi-language support – elegant interface supporting native C and </a:t>
            </a:r>
            <a:r>
              <a:rPr lang="en-GB" dirty="0" err="1" smtClean="0">
                <a:solidFill>
                  <a:schemeClr val="tx2"/>
                </a:solidFill>
                <a:latin typeface="+mn-lt"/>
              </a:rPr>
              <a:t>.Net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 a few companies</a:t>
            </a:r>
            <a:r>
              <a:rPr lang="en-GB" baseline="0" dirty="0" smtClean="0"/>
              <a:t> can offer this range of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solutions are built as Service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Oriented Applications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2"/>
                </a:solidFill>
              </a:rPr>
              <a:t>Powerful document identification and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987CD-77CC-4B35-B7D0-4DB111EFDC2E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2"/>
                </a:solidFill>
              </a:rPr>
              <a:t>Powerful document identification and indexing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</a:t>
            </a:r>
            <a:r>
              <a:rPr lang="en-GB" baseline="0" dirty="0" smtClean="0"/>
              <a:t> some words about features not mentioned like, multi-CPU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CC803-6A3D-43A6-B177-3430011988A3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EB93-D247-46C9-9B2A-FAD9DEC751E7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cc.codegear.com/partners/delphi8/remobjects_software/remobjects_client_sdk_for_net_borland_edition/logo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hyperlink" Target="http://images.google.be/imgres?imgurl=http://www.clker.com/cliparts/e/f/4/5/1195423150672112618bogdanco_Toolkit.svg.med.png&amp;imgrefurl=http://www.clker.com/clipart-9731.html&amp;usg=__vfJnkkcadIXislkRUPedM7P7YAQ=&amp;h=298&amp;w=300&amp;sz=36&amp;hl=en&amp;start=34&amp;um=1&amp;tbnid=xF-JUVCOumam5M:&amp;tbnh=115&amp;tbnw=116&amp;prev=/images?q=toolkit&amp;ndsp=18&amp;hl=en&amp;sa=N&amp;start=18&amp;um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0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71.png"/><Relationship Id="rId10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4.jpeg"/><Relationship Id="rId26" Type="http://schemas.openxmlformats.org/officeDocument/2006/relationships/image" Target="../media/image98.jpeg"/><Relationship Id="rId3" Type="http://schemas.openxmlformats.org/officeDocument/2006/relationships/image" Target="../media/image81.jpeg"/><Relationship Id="rId21" Type="http://schemas.openxmlformats.org/officeDocument/2006/relationships/hyperlink" Target="http://www.google.be/imgres?imgurl=http://tuscantraveler.com/wordpress/wp-content/uploads/2008/09/logo-trenitalia.gif&amp;imgrefurl=http://tuscantraveler.com/2008/burnt-to-a-crisp/train-to-nowhere/&amp;usg=__HzqntqAxr-dp82dBr8tEIQ-nJOI=&amp;h=350&amp;w=483&amp;sz=13&amp;hl=en&amp;start=1&amp;tbnid=I8D7a1RojhAD0M:&amp;tbnh=93&amp;tbnw=129&amp;prev=/images?q=trenitalia+logo&amp;hl=en" TargetMode="External"/><Relationship Id="rId34" Type="http://schemas.openxmlformats.org/officeDocument/2006/relationships/image" Target="../media/image104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hyperlink" Target="http://www.google.be/imgres?imgurl=http://www.clarity-integration.com/userfiles/Case%20Studies/vodafone-logo-vbig.jpg&amp;imgrefurl=http://www.clarity-integration.com/case_studies/&amp;usg=__q0oG4T7L973ao24RB__jNtf1ORg=&amp;h=252&amp;w=314&amp;sz=32&amp;hl=en&amp;start=1&amp;tbnid=XYCZzsf94HzizM:&amp;tbnh=94&amp;tbnw=117&amp;prev=/images?q=vodafone+logo&amp;hl=en" TargetMode="External"/><Relationship Id="rId25" Type="http://schemas.openxmlformats.org/officeDocument/2006/relationships/hyperlink" Target="http://www.google.be/imgres?imgurl=http://www.download.ba/proimg/smMustek_logo_2006-20070917-151857.jpg&amp;imgrefurl=http://www.download.ba/driveri-scanner-applications-34.html&amp;usg=__RMv5NrKBZQxPMTtNYyC6TYcn4v4=&amp;h=243&amp;w=396&amp;sz=20&amp;hl=en&amp;start=1&amp;tbnid=9Im2qa_oAnvusM:&amp;tbnh=76&amp;tbnw=124&amp;prev=/images?q=mustek+logo&amp;hl=en" TargetMode="External"/><Relationship Id="rId33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3.png"/><Relationship Id="rId20" Type="http://schemas.openxmlformats.org/officeDocument/2006/relationships/image" Target="../media/image95.jpeg"/><Relationship Id="rId29" Type="http://schemas.openxmlformats.org/officeDocument/2006/relationships/hyperlink" Target="http://www.google.be/imgres?imgurl=http://sites.google.com/a/aiimminnesota.com/www/_/rsrc/1231192632508/Home/Atalasoft_logo_final_rgb_800_Standard.jpg&amp;imgrefurl=http://sites.google.com/a/aiimminnesota.com/www/&amp;usg=__-AsueOhzTG4ls1svqPkmM2bOiyE=&amp;h=371&amp;w=800&amp;sz=28&amp;hl=en&amp;start=1&amp;tbnid=XN9yzZGeg5w9EM:&amp;tbnh=66&amp;tbnw=143&amp;prev=/images?q=atalasoft+logo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france" TargetMode="External"/><Relationship Id="rId11" Type="http://schemas.openxmlformats.org/officeDocument/2006/relationships/image" Target="../media/image88.jpeg"/><Relationship Id="rId24" Type="http://schemas.openxmlformats.org/officeDocument/2006/relationships/image" Target="../media/image97.jpeg"/><Relationship Id="rId32" Type="http://schemas.openxmlformats.org/officeDocument/2006/relationships/image" Target="../media/image102.jpe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23" Type="http://schemas.openxmlformats.org/officeDocument/2006/relationships/hyperlink" Target="http://www.google.be/imgres?imgurl=http://www.digitarsolucoes.com.br/produtos/0000/0025/logo-dokmee.jpg&amp;imgrefurl=http://www.digitarsolucoes.com.br/show_produto?id=25&amp;usg=__jWvlWHufAdvIA6BaMGliyeI8e_Y=&amp;h=217&amp;w=640&amp;sz=85&amp;hl=en&amp;start=16&amp;tbnid=Q-u95m0yLom8tM:&amp;tbnh=46&amp;tbnw=137&amp;prev=/images?q=dokmee+logo&amp;hl=en" TargetMode="External"/><Relationship Id="rId28" Type="http://schemas.openxmlformats.org/officeDocument/2006/relationships/image" Target="../media/image99.jpeg"/><Relationship Id="rId10" Type="http://schemas.openxmlformats.org/officeDocument/2006/relationships/image" Target="../media/image87.png"/><Relationship Id="rId19" Type="http://schemas.openxmlformats.org/officeDocument/2006/relationships/hyperlink" Target="http://www.google.be/imgres?imgurl=http://www.generalcode.it/UserFiles/Image/Referenze/Poste%20Italiane.jpg&amp;imgrefurl=http://www.generalcode.it/Referenze/&amp;usg=__UgfZyd7ExvkFogpt-dFL_d34GE0=&amp;h=382&amp;w=1127&amp;sz=47&amp;hl=en&amp;start=1&amp;tbnid=AoOTc2sBR2O8kM:&amp;tbnh=51&amp;tbnw=150&amp;prev=/images?q=poste+italiane+logo&amp;hl=en" TargetMode="External"/><Relationship Id="rId31" Type="http://schemas.openxmlformats.org/officeDocument/2006/relationships/image" Target="../media/image101.jpeg"/><Relationship Id="rId4" Type="http://schemas.openxmlformats.org/officeDocument/2006/relationships/image" Target="../media/image82.jpe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6.jpeg"/><Relationship Id="rId27" Type="http://schemas.openxmlformats.org/officeDocument/2006/relationships/hyperlink" Target="http://www.google.be/imgres?imgurl=http://www.sungwoodms.co.kr/Image/zeutschel-logo.gif&amp;imgrefurl=http://www.sungwoodms.co.kr/partner.htm&amp;usg=__nIgvHb0Esz4mIq_l5ekachpQQ2E=&amp;h=70&amp;w=272&amp;sz=2&amp;hl=en&amp;start=1&amp;tbnid=XrmcZtuWnoOGyM:&amp;tbnh=29&amp;tbnw=113&amp;prev=/images?q=zeutschel+logo&amp;hl=en" TargetMode="External"/><Relationship Id="rId30" Type="http://schemas.openxmlformats.org/officeDocument/2006/relationships/image" Target="../media/image10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link.com/toolkits" TargetMode="External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ejandro.grussi@irislink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</p:spPr>
        <p:txBody>
          <a:bodyPr/>
          <a:lstStyle/>
          <a:p>
            <a:r>
              <a:rPr lang="en-US" dirty="0" smtClean="0"/>
              <a:t>OEM Opportunities with </a:t>
            </a:r>
            <a:r>
              <a:rPr lang="en-US" dirty="0" err="1" smtClean="0"/>
              <a:t>I.R.I.S.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823906"/>
          </a:xfrm>
        </p:spPr>
        <p:txBody>
          <a:bodyPr/>
          <a:lstStyle/>
          <a:p>
            <a:r>
              <a:rPr lang="en-US" dirty="0" smtClean="0"/>
              <a:t>Alejandro Grüssi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6375" y="785813"/>
            <a:ext cx="321468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000" b="1" dirty="0" err="1">
                <a:solidFill>
                  <a:srgbClr val="002060"/>
                </a:solidFill>
                <a:latin typeface="+mn-lt"/>
              </a:rPr>
              <a:t>Recognition</a:t>
            </a:r>
          </a:p>
          <a:p>
            <a:pPr>
              <a:buFont typeface="Wingdings" pitchFamily="2" charset="2"/>
              <a:buNone/>
              <a:defRPr/>
            </a:pPr>
            <a:endParaRPr lang="en-GB" sz="11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OCR - MANY languages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Latin based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Cyrillic based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Arabic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Chinese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Japanese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Korean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Hebrew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…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ICR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Barcode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1D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2D : PDF417 &amp; </a:t>
            </a:r>
            <a:r>
              <a:rPr lang="en-GB" sz="1400" dirty="0" err="1">
                <a:solidFill>
                  <a:schemeClr val="tx2"/>
                </a:solidFill>
                <a:latin typeface="Calibri" pitchFamily="34" charset="0"/>
              </a:rPr>
              <a:t>QR</a:t>
            </a:r>
            <a:endParaRPr lang="en-GB" sz="1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MICR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OCR-A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OCR-B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E13B</a:t>
            </a:r>
          </a:p>
          <a:p>
            <a:pPr lvl="1" indent="-179388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tx2"/>
                </a:solidFill>
                <a:latin typeface="Calibri" pitchFamily="34" charset="0"/>
              </a:rPr>
              <a:t>CMC7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Graphics</a:t>
            </a:r>
          </a:p>
        </p:txBody>
      </p:sp>
      <p:pic>
        <p:nvPicPr>
          <p:cNvPr id="13315" name="Picture 1032" descr="Arabic-lang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357438"/>
            <a:ext cx="1304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normal_0-input-barco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071938"/>
            <a:ext cx="11128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E1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5429250"/>
            <a:ext cx="17383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16" name="Oval 15"/>
          <p:cNvSpPr/>
          <p:nvPr/>
        </p:nvSpPr>
        <p:spPr>
          <a:xfrm>
            <a:off x="2000826" y="164305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17" name="Oval 16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18" name="Oval 17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19" name="Oval 18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glow" dir="t"/>
          </a:scene3d>
          <a:sp3d>
            <a:bevelT w="254000" h="25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  <a:endPara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21" name="Oval 20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  <p:pic>
        <p:nvPicPr>
          <p:cNvPr id="13339" name="Picture 28" descr="Untitled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2714625"/>
            <a:ext cx="18653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6" descr="Untitled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1928813"/>
            <a:ext cx="12430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2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571875"/>
            <a:ext cx="20002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12" name="Oval 11"/>
          <p:cNvSpPr/>
          <p:nvPr/>
        </p:nvSpPr>
        <p:spPr>
          <a:xfrm>
            <a:off x="2000826" y="164305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13" name="Oval 12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glow" dir="t"/>
          </a:scene3d>
          <a:sp3d>
            <a:bevelT w="254000" h="25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14" name="Oval 13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16" name="Oval 15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17" name="Oval 16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57813" y="714375"/>
            <a:ext cx="314325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err="1">
                <a:solidFill>
                  <a:srgbClr val="002060"/>
                </a:solidFill>
                <a:latin typeface="+mn-lt"/>
              </a:rPr>
              <a:t>Data Extraction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Structured</a:t>
            </a:r>
          </a:p>
          <a:p>
            <a:pPr lvl="1">
              <a:defRPr/>
            </a:pPr>
            <a:r>
              <a:rPr lang="en-GB" i="1" dirty="0" smtClean="0">
                <a:solidFill>
                  <a:schemeClr val="tx2"/>
                </a:solidFill>
                <a:latin typeface="Calibri" pitchFamily="34" charset="0"/>
              </a:rPr>
              <a:t>Forms</a:t>
            </a:r>
          </a:p>
          <a:p>
            <a:pPr lvl="1"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Semi-Structured</a:t>
            </a:r>
          </a:p>
          <a:p>
            <a:pPr lvl="1">
              <a:defRPr/>
            </a:pPr>
            <a:r>
              <a:rPr lang="en-GB" i="1" dirty="0" smtClean="0">
                <a:solidFill>
                  <a:schemeClr val="tx2"/>
                </a:solidFill>
                <a:latin typeface="Calibri" pitchFamily="34" charset="0"/>
              </a:rPr>
              <a:t>Invoices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Unstructured</a:t>
            </a:r>
          </a:p>
          <a:p>
            <a:pPr lvl="1">
              <a:defRPr/>
            </a:pPr>
            <a:r>
              <a:rPr lang="en-GB" i="1" dirty="0" smtClean="0">
                <a:solidFill>
                  <a:schemeClr val="tx2"/>
                </a:solidFill>
                <a:latin typeface="Calibri" pitchFamily="34" charset="0"/>
              </a:rPr>
              <a:t>Mailroom / </a:t>
            </a:r>
          </a:p>
          <a:p>
            <a:pPr lvl="1">
              <a:defRPr/>
            </a:pPr>
            <a:r>
              <a:rPr lang="en-GB" i="1" dirty="0" smtClean="0">
                <a:solidFill>
                  <a:schemeClr val="tx2"/>
                </a:solidFill>
                <a:latin typeface="Calibri" pitchFamily="34" charset="0"/>
              </a:rPr>
              <a:t>ANY document</a:t>
            </a:r>
            <a:endParaRPr lang="en-GB" i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" name="Picture 4" descr="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649" y="1787616"/>
            <a:ext cx="935879" cy="13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430690"/>
            <a:ext cx="928694" cy="1086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67171" y="4859450"/>
            <a:ext cx="905357" cy="12841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9190" y="714375"/>
            <a:ext cx="421481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dirty="0" err="1">
                <a:solidFill>
                  <a:srgbClr val="002060"/>
                </a:solidFill>
                <a:latin typeface="+mn-lt"/>
              </a:rPr>
              <a:t>Document Creation</a:t>
            </a:r>
          </a:p>
          <a:p>
            <a:pPr>
              <a:buFont typeface="Wingdings" pitchFamily="2" charset="2"/>
              <a:buNone/>
              <a:defRPr/>
            </a:pPr>
            <a:endParaRPr lang="en-GB" sz="1600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PDF, PDF-A, PDF-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iHQC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XPS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XPS-iHQC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, Word, RTF, XML,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WordML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, HTML, Text,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SpreadsheetML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ODT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…</a:t>
            </a:r>
          </a:p>
        </p:txBody>
      </p:sp>
      <p:pic>
        <p:nvPicPr>
          <p:cNvPr id="15363" name="Picture 10" descr="xps_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857750"/>
            <a:ext cx="719138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6" descr="normal_0-output-doc-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5643563"/>
            <a:ext cx="569912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7" descr="normal_0-output-doc-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000375"/>
            <a:ext cx="569912" cy="76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9" descr="normal_0-output-doc-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3929063"/>
            <a:ext cx="569912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10" descr="normal_0-output-doc-Wo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5643563"/>
            <a:ext cx="569912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11" descr="normal_0-output-doc-WordM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688" y="5643563"/>
            <a:ext cx="566737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12" descr="normal_0-output-doc-ExcelM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688" y="3929063"/>
            <a:ext cx="569912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3" descr="normal_0-output-doc-Open_Offic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63" y="3929063"/>
            <a:ext cx="569912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1" name="Picture 7" descr="normal_0-output-doc-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3000375"/>
            <a:ext cx="569912" cy="76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0" descr="xps_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857750"/>
            <a:ext cx="719138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3" name="Picture 2" descr="D:\Presentations\IRISPdf\images\iHQC-3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2786060"/>
            <a:ext cx="8239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" descr="D:\Presentations\IRISPdf\images\iHQC-3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4714886"/>
            <a:ext cx="8239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25" name="Oval 24"/>
          <p:cNvSpPr/>
          <p:nvPr/>
        </p:nvSpPr>
        <p:spPr>
          <a:xfrm>
            <a:off x="2000826" y="164305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26" name="Oval 25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27" name="Oval 26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glow" dir="t"/>
          </a:scene3d>
          <a:sp3d>
            <a:bevelT w="254000" h="2540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28" name="Oval 27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29" name="Oval 28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30" name="Oval 29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42" y="444486"/>
            <a:ext cx="3143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002060"/>
                </a:solidFill>
                <a:latin typeface="+mn-lt"/>
              </a:rPr>
              <a:t>Compression</a:t>
            </a:r>
          </a:p>
          <a:p>
            <a:pPr>
              <a:buFont typeface="Wingdings" pitchFamily="2" charset="2"/>
              <a:buNone/>
              <a:defRPr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17" name="Oval 16"/>
          <p:cNvSpPr/>
          <p:nvPr/>
        </p:nvSpPr>
        <p:spPr>
          <a:xfrm>
            <a:off x="2000826" y="164305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18" name="Oval 17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19" name="Oval 18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20" name="Oval 19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21" name="Oval 20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glow" dir="t"/>
          </a:scene3d>
          <a:sp3d>
            <a:bevelT w="254000" h="2540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22" name="Oval 21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  <p:pic>
        <p:nvPicPr>
          <p:cNvPr id="23" name="Picture 10" descr="xps_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70" y="5072082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 descr="D:\Products\iHQC\Presentation\Graphics\iHQC-4-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51186"/>
            <a:ext cx="2571768" cy="224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2" descr="D:\Presentations\IRISPdf\images\iHQC-3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360873"/>
            <a:ext cx="13096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1226067"/>
            <a:ext cx="4429124" cy="31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Intelligent  High Quality Compression</a:t>
            </a:r>
          </a:p>
          <a:p>
            <a:pPr algn="ctr">
              <a:buFont typeface="Wingdings" pitchFamily="2" charset="2"/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Calibri" pitchFamily="34" charset="0"/>
              </a:rPr>
              <a:t>(                )</a:t>
            </a:r>
          </a:p>
          <a:p>
            <a:pPr algn="ctr">
              <a:buFont typeface="Wingdings" pitchFamily="2" charset="2"/>
              <a:buNone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 for </a:t>
            </a:r>
            <a:r>
              <a:rPr lang="en-GB" b="1" dirty="0" smtClean="0">
                <a:solidFill>
                  <a:schemeClr val="tx2"/>
                </a:solidFill>
                <a:latin typeface="Calibri" pitchFamily="34" charset="0"/>
              </a:rPr>
              <a:t>PDF, PDF/A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GB" b="1" dirty="0" smtClean="0">
                <a:solidFill>
                  <a:schemeClr val="tx2"/>
                </a:solidFill>
                <a:latin typeface="Calibri" pitchFamily="34" charset="0"/>
              </a:rPr>
              <a:t>XPS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 documents</a:t>
            </a:r>
          </a:p>
          <a:p>
            <a:pPr algn="ctr">
              <a:buFont typeface="Wingdings" pitchFamily="2" charset="2"/>
              <a:buNone/>
            </a:pPr>
            <a:endParaRPr lang="en-GB" sz="9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MUCH smaller documents means</a:t>
            </a:r>
          </a:p>
          <a:p>
            <a:pPr algn="ctr"/>
            <a:endParaRPr lang="en-US" sz="105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tx2"/>
                </a:solidFill>
                <a:latin typeface="Calibri" pitchFamily="34" charset="0"/>
              </a:rPr>
              <a:t>  Less storage space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tx2"/>
                </a:solidFill>
                <a:latin typeface="Calibri" pitchFamily="34" charset="0"/>
              </a:rPr>
              <a:t>  Faster network</a:t>
            </a:r>
          </a:p>
          <a:p>
            <a:pPr algn="ctr">
              <a:buNone/>
            </a:pPr>
            <a:endParaRPr lang="en-US" sz="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Can be opened by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ANY standard viewers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6" name="Picture 2" descr="D:\Presentations\IRISPdf\images\iHQC-3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474" y="1571612"/>
            <a:ext cx="847732" cy="36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olidFill>
            <a:srgbClr val="EC8514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17" name="Oval 16"/>
          <p:cNvSpPr/>
          <p:nvPr/>
        </p:nvSpPr>
        <p:spPr>
          <a:xfrm>
            <a:off x="2000826" y="164305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18" name="Oval 17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19" name="Oval 18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20" name="Oval 19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21" name="Oval 20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22" name="Oval 21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43500" y="357188"/>
            <a:ext cx="37861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000" b="1" dirty="0" err="1">
                <a:solidFill>
                  <a:srgbClr val="002060"/>
                </a:solidFill>
                <a:latin typeface="+mn-lt"/>
              </a:rPr>
              <a:t>Conclusion</a:t>
            </a:r>
          </a:p>
          <a:p>
            <a:pPr>
              <a:buFont typeface="Wingdings" pitchFamily="2" charset="2"/>
              <a:buNone/>
              <a:defRPr/>
            </a:pPr>
            <a:endParaRPr lang="en-GB" sz="1600" dirty="0"/>
          </a:p>
          <a:p>
            <a:pPr>
              <a:buFont typeface="Wingdings" pitchFamily="2" charset="2"/>
              <a:buNone/>
              <a:defRPr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All these technologies are developed and maintained by </a:t>
            </a:r>
            <a:r>
              <a:rPr lang="en-GB" sz="2400" dirty="0" err="1">
                <a:solidFill>
                  <a:schemeClr val="tx2"/>
                </a:solidFill>
                <a:latin typeface="Calibri" pitchFamily="34" charset="0"/>
              </a:rPr>
              <a:t>I.R.I.S.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2400" b="1" dirty="0">
                <a:solidFill>
                  <a:srgbClr val="F5860B"/>
                </a:solidFill>
                <a:latin typeface="Calibri" pitchFamily="34" charset="0"/>
              </a:rPr>
              <a:t>We own all the intellectual </a:t>
            </a:r>
            <a:r>
              <a:rPr lang="en-GB" sz="2400" b="1" dirty="0" smtClean="0">
                <a:solidFill>
                  <a:srgbClr val="F5860B"/>
                </a:solidFill>
                <a:latin typeface="Calibri" pitchFamily="34" charset="0"/>
              </a:rPr>
              <a:t>property (100%)</a:t>
            </a:r>
            <a:endParaRPr lang="en-GB" sz="2400" b="1" dirty="0">
              <a:solidFill>
                <a:srgbClr val="F5860B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We’re amongst the </a:t>
            </a:r>
            <a:r>
              <a:rPr lang="en-GB" sz="2400" b="1" dirty="0">
                <a:solidFill>
                  <a:srgbClr val="F5860B"/>
                </a:solidFill>
                <a:latin typeface="Calibri" pitchFamily="34" charset="0"/>
              </a:rPr>
              <a:t>3 market leaders</a:t>
            </a:r>
            <a:r>
              <a:rPr lang="en-GB" sz="2400" dirty="0">
                <a:solidFill>
                  <a:srgbClr val="F5860B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in ALL of these technologies.</a:t>
            </a:r>
          </a:p>
          <a:p>
            <a:pPr>
              <a:buFont typeface="Wingdings" pitchFamily="2" charset="2"/>
              <a:buNone/>
              <a:defRPr/>
            </a:pP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Our products contain different </a:t>
            </a:r>
            <a:r>
              <a:rPr lang="en-GB" sz="2400" b="1" dirty="0">
                <a:solidFill>
                  <a:schemeClr val="tx2"/>
                </a:solidFill>
                <a:latin typeface="Calibri" pitchFamily="34" charset="0"/>
              </a:rPr>
              <a:t>combinations of these technologies 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to match the typical needs of our clients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Solution Proposals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42875" y="1285860"/>
            <a:ext cx="8543925" cy="4983162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I.R.I.S.</a:t>
            </a:r>
            <a:r>
              <a:rPr lang="en-US" dirty="0" smtClean="0">
                <a:solidFill>
                  <a:schemeClr val="tx2"/>
                </a:solidFill>
              </a:rPr>
              <a:t> provides a comprehensive range of </a:t>
            </a:r>
            <a:r>
              <a:rPr lang="en-US" b="1" dirty="0" smtClean="0">
                <a:solidFill>
                  <a:schemeClr val="tx2"/>
                </a:solidFill>
              </a:rPr>
              <a:t>components, products and solutions</a:t>
            </a:r>
            <a:r>
              <a:rPr lang="en-US" dirty="0" smtClean="0">
                <a:solidFill>
                  <a:schemeClr val="tx2"/>
                </a:solidFill>
              </a:rPr>
              <a:t> for the Document Capture/Document Management area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endParaRPr lang="en-US" sz="1050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Professional </a:t>
            </a:r>
            <a:r>
              <a:rPr lang="en-US" sz="2000" b="1" dirty="0" smtClean="0">
                <a:solidFill>
                  <a:srgbClr val="F5860B"/>
                </a:solidFill>
              </a:rPr>
              <a:t>Scanning</a:t>
            </a:r>
            <a:r>
              <a:rPr lang="en-US" sz="2000" b="1" dirty="0" smtClean="0">
                <a:solidFill>
                  <a:schemeClr val="tx2"/>
                </a:solidFill>
              </a:rPr>
              <a:t>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Server</a:t>
            </a:r>
            <a:r>
              <a:rPr lang="en-US" sz="2000" b="1" dirty="0" smtClean="0">
                <a:solidFill>
                  <a:srgbClr val="F5860B"/>
                </a:solidFill>
              </a:rPr>
              <a:t> OCR </a:t>
            </a:r>
            <a:r>
              <a:rPr lang="en-US" sz="2000" b="1" dirty="0" smtClean="0">
                <a:solidFill>
                  <a:schemeClr val="tx2"/>
                </a:solidFill>
              </a:rPr>
              <a:t>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5860B"/>
                </a:solidFill>
              </a:rPr>
              <a:t>Hyper-Compression</a:t>
            </a:r>
            <a:r>
              <a:rPr lang="en-US" sz="2000" b="1" dirty="0" smtClean="0">
                <a:solidFill>
                  <a:schemeClr val="tx2"/>
                </a:solidFill>
              </a:rPr>
              <a:t> Server (</a:t>
            </a:r>
            <a:r>
              <a:rPr lang="en-US" sz="2000" b="1" dirty="0" err="1" smtClean="0">
                <a:solidFill>
                  <a:schemeClr val="tx2"/>
                </a:solidFill>
              </a:rPr>
              <a:t>iHQC</a:t>
            </a:r>
            <a:r>
              <a:rPr lang="en-US" sz="2000" b="1" dirty="0" smtClean="0">
                <a:solidFill>
                  <a:schemeClr val="tx2"/>
                </a:solidFill>
              </a:rPr>
              <a:t>™)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Automatic Document </a:t>
            </a:r>
            <a:r>
              <a:rPr lang="en-US" sz="2000" b="1" dirty="0" smtClean="0">
                <a:solidFill>
                  <a:srgbClr val="F5860B"/>
                </a:solidFill>
              </a:rPr>
              <a:t>Classification</a:t>
            </a:r>
            <a:r>
              <a:rPr lang="en-US" sz="2000" b="1" dirty="0" smtClean="0">
                <a:solidFill>
                  <a:schemeClr val="tx2"/>
                </a:solidFill>
              </a:rPr>
              <a:t>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Automatic </a:t>
            </a:r>
            <a:r>
              <a:rPr lang="en-US" sz="2000" b="1" dirty="0" smtClean="0">
                <a:solidFill>
                  <a:srgbClr val="F5860B"/>
                </a:solidFill>
              </a:rPr>
              <a:t>Invoice </a:t>
            </a:r>
            <a:r>
              <a:rPr lang="en-US" sz="2000" b="1" dirty="0" smtClean="0">
                <a:solidFill>
                  <a:schemeClr val="tx2"/>
                </a:solidFill>
              </a:rPr>
              <a:t>Processing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Automatic </a:t>
            </a:r>
            <a:r>
              <a:rPr lang="en-US" sz="2000" b="1" dirty="0" smtClean="0">
                <a:solidFill>
                  <a:srgbClr val="F5860B"/>
                </a:solidFill>
              </a:rPr>
              <a:t>Form</a:t>
            </a:r>
            <a:r>
              <a:rPr lang="en-US" sz="2000" b="1" dirty="0" smtClean="0">
                <a:solidFill>
                  <a:schemeClr val="tx2"/>
                </a:solidFill>
              </a:rPr>
              <a:t> Processing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Etc…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1472" y="928670"/>
            <a:ext cx="8142287" cy="4786312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Leverage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6000" b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“IRIS Scanning Production Service”</a:t>
            </a:r>
            <a:endParaRPr lang="en-GB" sz="6000" b="1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85852" y="385762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GB" sz="2400" b="1" dirty="0" smtClean="0">
                <a:solidFill>
                  <a:srgbClr val="F5860B"/>
                </a:solidFill>
              </a:rPr>
              <a:t>The strongest scanning service in the market for all </a:t>
            </a:r>
          </a:p>
          <a:p>
            <a:pPr algn="ctr">
              <a:buFont typeface="Arial" charset="0"/>
              <a:buNone/>
            </a:pPr>
            <a:r>
              <a:rPr lang="en-GB" sz="2400" b="1" dirty="0" smtClean="0">
                <a:solidFill>
                  <a:srgbClr val="F5860B"/>
                </a:solidFill>
              </a:rPr>
              <a:t>professional scanners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hémadef(web)23102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775" y="1214422"/>
            <a:ext cx="6980877" cy="50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00118" y="142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reinvent the wheel!!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 smtClean="0"/>
              <a:t>IRIS Scanning Service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Costs Related of Reinventing the Wheel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800" dirty="0" smtClean="0">
                <a:solidFill>
                  <a:schemeClr val="tx2"/>
                </a:solidFill>
              </a:rPr>
              <a:t>Constant </a:t>
            </a:r>
            <a:r>
              <a:rPr lang="en-GB" sz="2800" b="1" dirty="0" smtClean="0">
                <a:solidFill>
                  <a:srgbClr val="F5860B"/>
                </a:solidFill>
              </a:rPr>
              <a:t>development efforts </a:t>
            </a:r>
            <a:r>
              <a:rPr lang="en-GB" sz="2800" dirty="0" smtClean="0">
                <a:solidFill>
                  <a:schemeClr val="tx2"/>
                </a:solidFill>
              </a:rPr>
              <a:t>to satisfy demanding market requests</a:t>
            </a:r>
          </a:p>
          <a:p>
            <a:pPr>
              <a:buFontTx/>
              <a:buChar char="-"/>
            </a:pPr>
            <a:r>
              <a:rPr lang="en-GB" sz="2800" b="1" dirty="0" smtClean="0">
                <a:solidFill>
                  <a:srgbClr val="F5860B"/>
                </a:solidFill>
              </a:rPr>
              <a:t>Intensive quality control </a:t>
            </a:r>
            <a:r>
              <a:rPr lang="en-GB" sz="2800" dirty="0" smtClean="0">
                <a:solidFill>
                  <a:schemeClr val="tx2"/>
                </a:solidFill>
              </a:rPr>
              <a:t>and tests</a:t>
            </a: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tx2"/>
                </a:solidFill>
              </a:rPr>
              <a:t>Consecutive efforts for </a:t>
            </a:r>
            <a:r>
              <a:rPr lang="en-GB" sz="2800" b="1" dirty="0" smtClean="0">
                <a:solidFill>
                  <a:srgbClr val="F5860B"/>
                </a:solidFill>
              </a:rPr>
              <a:t>Scanner Validation</a:t>
            </a:r>
          </a:p>
          <a:p>
            <a:pPr>
              <a:buFontTx/>
              <a:buChar char="-"/>
            </a:pPr>
            <a:r>
              <a:rPr lang="en-GB" sz="2800" b="1" dirty="0" smtClean="0">
                <a:solidFill>
                  <a:srgbClr val="F5860B"/>
                </a:solidFill>
              </a:rPr>
              <a:t>Multiple licenses costs </a:t>
            </a:r>
            <a:r>
              <a:rPr lang="en-GB" sz="2800" dirty="0" smtClean="0">
                <a:solidFill>
                  <a:schemeClr val="tx2"/>
                </a:solidFill>
              </a:rPr>
              <a:t>(diff. policies, protection mechanisms, limitations,...)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b="1" dirty="0" smtClean="0">
                <a:solidFill>
                  <a:srgbClr val="F5860B"/>
                </a:solidFill>
              </a:rPr>
              <a:t>Multiple negotiation efforts </a:t>
            </a:r>
            <a:r>
              <a:rPr lang="en-GB" sz="2800" dirty="0" smtClean="0">
                <a:solidFill>
                  <a:schemeClr val="tx2"/>
                </a:solidFill>
              </a:rPr>
              <a:t>with multiple suppliers (time consuming and cost ineffective)</a:t>
            </a:r>
            <a:endParaRPr lang="en-GB" sz="28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 cstate="print"/>
          <a:srcRect b="5714"/>
          <a:stretch>
            <a:fillRect/>
          </a:stretch>
        </p:blipFill>
        <p:spPr bwMode="auto">
          <a:xfrm>
            <a:off x="214282" y="428604"/>
            <a:ext cx="7380315" cy="521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print"/>
          <a:srcRect r="681" b="6810"/>
          <a:stretch>
            <a:fillRect/>
          </a:stretch>
        </p:blipFill>
        <p:spPr bwMode="auto">
          <a:xfrm>
            <a:off x="3000364" y="2000240"/>
            <a:ext cx="578647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happening in the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dirty="0" smtClean="0"/>
              <a:t>	As the general economy started to </a:t>
            </a:r>
            <a:r>
              <a:rPr lang="en-GB" b="1" dirty="0" smtClean="0"/>
              <a:t>melt down</a:t>
            </a:r>
            <a:r>
              <a:rPr lang="en-GB" dirty="0" smtClean="0"/>
              <a:t>, companies began to </a:t>
            </a:r>
            <a:r>
              <a:rPr lang="en-GB" b="1" dirty="0" smtClean="0"/>
              <a:t>look at expenditures </a:t>
            </a:r>
            <a:r>
              <a:rPr lang="en-GB" dirty="0" smtClean="0"/>
              <a:t>much closely</a:t>
            </a:r>
          </a:p>
          <a:p>
            <a:pPr algn="ctr">
              <a:buNone/>
            </a:pPr>
            <a:endParaRPr lang="en-GB" sz="900" dirty="0" smtClean="0"/>
          </a:p>
          <a:p>
            <a:pPr algn="ctr">
              <a:buNone/>
            </a:pPr>
            <a:r>
              <a:rPr lang="en-GB" sz="3500" b="1" i="1" dirty="0" smtClean="0"/>
              <a:t>Consequently new actions came into scene</a:t>
            </a:r>
            <a:endParaRPr lang="en-GB" sz="1300" b="1" i="1" dirty="0" smtClean="0"/>
          </a:p>
          <a:p>
            <a:pPr algn="ctr">
              <a:buNone/>
            </a:pPr>
            <a:endParaRPr lang="en-GB" sz="1100" b="1" i="1" dirty="0" smtClean="0"/>
          </a:p>
          <a:p>
            <a:r>
              <a:rPr lang="en-GB" sz="3000" dirty="0" smtClean="0"/>
              <a:t>Re-negotiation of current contracts (ex. fuel providers)</a:t>
            </a:r>
          </a:p>
          <a:p>
            <a:r>
              <a:rPr lang="en-GB" sz="3000" dirty="0" smtClean="0"/>
              <a:t>Internal measures to reduce costs (ex. Printing management)</a:t>
            </a:r>
          </a:p>
          <a:p>
            <a:r>
              <a:rPr lang="en-GB" sz="3000" dirty="0" smtClean="0"/>
              <a:t>Reallocation of responsibilities</a:t>
            </a:r>
          </a:p>
          <a:p>
            <a:r>
              <a:rPr lang="en-GB" sz="3000" dirty="0" smtClean="0"/>
              <a:t>Etc...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1429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dirty="0" smtClean="0"/>
              <a:t>IRIS Scanning Service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Some </a:t>
            </a:r>
            <a:r>
              <a:rPr lang="en-GB" b="1" dirty="0" smtClean="0"/>
              <a:t>Technical</a:t>
            </a:r>
            <a:r>
              <a:rPr lang="en-GB" dirty="0" smtClean="0"/>
              <a:t> Benefits</a:t>
            </a:r>
            <a:endParaRPr lang="en-GB" sz="67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14313" y="1357298"/>
            <a:ext cx="8786812" cy="46974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700" dirty="0" smtClean="0">
                <a:solidFill>
                  <a:schemeClr val="tx2"/>
                </a:solidFill>
              </a:rPr>
              <a:t>Ready to scan/import “</a:t>
            </a:r>
            <a:r>
              <a:rPr lang="en-GB" sz="1700" b="1" dirty="0" smtClean="0">
                <a:solidFill>
                  <a:schemeClr val="tx2"/>
                </a:solidFill>
              </a:rPr>
              <a:t>Solutions Packages”</a:t>
            </a: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2"/>
                </a:solidFill>
              </a:rPr>
              <a:t>Integrated OCR/ ICR/ Barcode </a:t>
            </a:r>
            <a:r>
              <a:rPr lang="en-GB" sz="1700" b="1" dirty="0" smtClean="0">
                <a:solidFill>
                  <a:schemeClr val="tx2"/>
                </a:solidFill>
              </a:rPr>
              <a:t>by default</a:t>
            </a:r>
          </a:p>
          <a:p>
            <a:pPr>
              <a:buFontTx/>
              <a:buChar char="-"/>
            </a:pPr>
            <a:r>
              <a:rPr lang="en-GB" sz="1700" b="1" dirty="0" smtClean="0">
                <a:solidFill>
                  <a:schemeClr val="tx2"/>
                </a:solidFill>
              </a:rPr>
              <a:t>Highly speed scanning</a:t>
            </a:r>
            <a:r>
              <a:rPr lang="en-GB" sz="1700" dirty="0" smtClean="0">
                <a:solidFill>
                  <a:schemeClr val="tx2"/>
                </a:solidFill>
              </a:rPr>
              <a:t>, more than 180 pages per minute</a:t>
            </a: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2"/>
                </a:solidFill>
              </a:rPr>
              <a:t>Parallel execution of output formats (PDF, </a:t>
            </a:r>
            <a:r>
              <a:rPr lang="en-GB" sz="1700" b="1" dirty="0" smtClean="0">
                <a:solidFill>
                  <a:schemeClr val="tx2"/>
                </a:solidFill>
              </a:rPr>
              <a:t>PDF-A </a:t>
            </a:r>
            <a:r>
              <a:rPr lang="en-GB" sz="1700" b="1" dirty="0" err="1" smtClean="0">
                <a:solidFill>
                  <a:schemeClr val="tx2"/>
                </a:solidFill>
              </a:rPr>
              <a:t>iHQC</a:t>
            </a:r>
            <a:r>
              <a:rPr lang="en-GB" sz="1700" b="1" dirty="0" smtClean="0">
                <a:solidFill>
                  <a:schemeClr val="tx2"/>
                </a:solidFill>
              </a:rPr>
              <a:t>, PDF-</a:t>
            </a:r>
            <a:r>
              <a:rPr lang="en-GB" sz="1700" b="1" dirty="0" err="1" smtClean="0">
                <a:solidFill>
                  <a:schemeClr val="tx2"/>
                </a:solidFill>
              </a:rPr>
              <a:t>iHQC</a:t>
            </a:r>
            <a:r>
              <a:rPr lang="en-GB" sz="1700" b="1" dirty="0" smtClean="0">
                <a:solidFill>
                  <a:schemeClr val="tx2"/>
                </a:solidFill>
              </a:rPr>
              <a:t>, XPS, XPS-</a:t>
            </a:r>
            <a:r>
              <a:rPr lang="en-GB" sz="1700" b="1" dirty="0" err="1" smtClean="0">
                <a:solidFill>
                  <a:schemeClr val="tx2"/>
                </a:solidFill>
              </a:rPr>
              <a:t>iHQC</a:t>
            </a:r>
            <a:r>
              <a:rPr lang="en-GB" sz="1700" dirty="0" smtClean="0">
                <a:solidFill>
                  <a:schemeClr val="tx2"/>
                </a:solidFill>
              </a:rPr>
              <a:t>, Word, RTF, XML, XML, </a:t>
            </a:r>
            <a:r>
              <a:rPr lang="en-GB" sz="1700" dirty="0" err="1" smtClean="0">
                <a:solidFill>
                  <a:schemeClr val="tx2"/>
                </a:solidFill>
              </a:rPr>
              <a:t>WordML</a:t>
            </a:r>
            <a:r>
              <a:rPr lang="en-GB" sz="1700" dirty="0" smtClean="0">
                <a:solidFill>
                  <a:schemeClr val="tx2"/>
                </a:solidFill>
              </a:rPr>
              <a:t>, HTML, Text, </a:t>
            </a:r>
            <a:r>
              <a:rPr lang="en-GB" sz="1700" dirty="0" err="1" smtClean="0">
                <a:solidFill>
                  <a:schemeClr val="tx2"/>
                </a:solidFill>
              </a:rPr>
              <a:t>SpreadsheetML</a:t>
            </a:r>
            <a:r>
              <a:rPr lang="en-GB" sz="1700" dirty="0" smtClean="0">
                <a:solidFill>
                  <a:schemeClr val="tx2"/>
                </a:solidFill>
              </a:rPr>
              <a:t>, ODT, Image)</a:t>
            </a:r>
          </a:p>
          <a:p>
            <a:pPr>
              <a:buFontTx/>
              <a:buChar char="-"/>
            </a:pPr>
            <a:r>
              <a:rPr lang="en-GB" sz="1700" b="1" dirty="0" err="1" smtClean="0">
                <a:solidFill>
                  <a:schemeClr val="tx2"/>
                </a:solidFill>
              </a:rPr>
              <a:t>iHQC</a:t>
            </a:r>
            <a:r>
              <a:rPr lang="en-GB" sz="1700" dirty="0" smtClean="0">
                <a:solidFill>
                  <a:schemeClr val="tx2"/>
                </a:solidFill>
              </a:rPr>
              <a:t> (Intelligent High Quality Compression) – no quality loss – in Standard PDF format</a:t>
            </a: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2"/>
                </a:solidFill>
              </a:rPr>
              <a:t>Direct connectors</a:t>
            </a:r>
            <a:endParaRPr lang="en-GB" sz="17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1700" b="1" dirty="0" smtClean="0">
                <a:solidFill>
                  <a:schemeClr val="tx2"/>
                </a:solidFill>
              </a:rPr>
              <a:t>Powerful document identification and indexing</a:t>
            </a:r>
          </a:p>
          <a:p>
            <a:pPr>
              <a:buFontTx/>
              <a:buChar char="-"/>
            </a:pPr>
            <a:r>
              <a:rPr lang="en-GB" sz="1700" b="1" dirty="0" smtClean="0">
                <a:solidFill>
                  <a:schemeClr val="tx2"/>
                </a:solidFill>
              </a:rPr>
              <a:t>Background processing</a:t>
            </a:r>
          </a:p>
          <a:p>
            <a:pPr>
              <a:buFontTx/>
              <a:buChar char="-"/>
            </a:pPr>
            <a:r>
              <a:rPr lang="en-GB" sz="1700" b="1" dirty="0" err="1" smtClean="0">
                <a:solidFill>
                  <a:schemeClr val="tx2"/>
                </a:solidFill>
              </a:rPr>
              <a:t>.Net</a:t>
            </a:r>
            <a:r>
              <a:rPr lang="en-GB" sz="1700" b="1" dirty="0" smtClean="0">
                <a:solidFill>
                  <a:schemeClr val="tx2"/>
                </a:solidFill>
              </a:rPr>
              <a:t> API </a:t>
            </a:r>
            <a:r>
              <a:rPr lang="en-GB" sz="1700" dirty="0" smtClean="0">
                <a:solidFill>
                  <a:schemeClr val="tx2"/>
                </a:solidFill>
              </a:rPr>
              <a:t>for creation of output formats</a:t>
            </a: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2"/>
                </a:solidFill>
              </a:rPr>
              <a:t>For </a:t>
            </a:r>
            <a:r>
              <a:rPr lang="en-GB" sz="1700" b="1" dirty="0" smtClean="0">
                <a:solidFill>
                  <a:schemeClr val="tx2"/>
                </a:solidFill>
              </a:rPr>
              <a:t>heavy duty OCR/compression</a:t>
            </a:r>
            <a:r>
              <a:rPr lang="en-GB" sz="1700" dirty="0" smtClean="0">
                <a:solidFill>
                  <a:schemeClr val="tx2"/>
                </a:solidFill>
              </a:rPr>
              <a:t> process, asynchronous process </a:t>
            </a:r>
            <a:r>
              <a:rPr lang="it-IT" sz="1700" dirty="0" smtClean="0">
                <a:solidFill>
                  <a:schemeClr val="tx2"/>
                </a:solidFill>
              </a:rPr>
              <a:t>using IRISDocument Server</a:t>
            </a:r>
            <a:endParaRPr lang="en-GB" sz="17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1700" b="1" dirty="0" smtClean="0">
                <a:solidFill>
                  <a:schemeClr val="tx2"/>
                </a:solidFill>
              </a:rPr>
              <a:t>Asian language support </a:t>
            </a:r>
            <a:r>
              <a:rPr lang="en-GB" sz="1700" dirty="0" smtClean="0">
                <a:solidFill>
                  <a:schemeClr val="tx2"/>
                </a:solidFill>
              </a:rPr>
              <a:t>- Chinese (Traditional and Simplified), Japanese and Korean</a:t>
            </a:r>
          </a:p>
          <a:p>
            <a:pPr>
              <a:buFontTx/>
              <a:buChar char="-"/>
            </a:pPr>
            <a:r>
              <a:rPr lang="en-GB" sz="1700" b="1" dirty="0" smtClean="0">
                <a:solidFill>
                  <a:schemeClr val="tx2"/>
                </a:solidFill>
              </a:rPr>
              <a:t>Arabic, Farsi and Hebrew</a:t>
            </a:r>
          </a:p>
          <a:p>
            <a:pPr>
              <a:buFontTx/>
              <a:buChar char="-"/>
            </a:pPr>
            <a:r>
              <a:rPr lang="en-GB" sz="1700" b="1" dirty="0" smtClean="0">
                <a:solidFill>
                  <a:schemeClr val="tx2"/>
                </a:solidFill>
              </a:rPr>
              <a:t>Fingerprint</a:t>
            </a:r>
            <a:r>
              <a:rPr lang="en-GB" sz="1700" dirty="0" smtClean="0">
                <a:solidFill>
                  <a:schemeClr val="tx2"/>
                </a:solidFill>
              </a:rPr>
              <a:t> technology for doc. Classification</a:t>
            </a:r>
          </a:p>
          <a:p>
            <a:pPr>
              <a:buFontTx/>
              <a:buChar char="-"/>
            </a:pPr>
            <a:r>
              <a:rPr lang="en-GB" sz="1700" dirty="0" smtClean="0">
                <a:solidFill>
                  <a:schemeClr val="tx2"/>
                </a:solidFill>
              </a:rPr>
              <a:t>Super friendly interface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dirty="0" smtClean="0"/>
              <a:t>IRIS Scanning Service 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dirty="0" smtClean="0"/>
              <a:t>Some </a:t>
            </a:r>
            <a:r>
              <a:rPr lang="en-GB" b="1" dirty="0" smtClean="0"/>
              <a:t>Commercial </a:t>
            </a:r>
            <a:r>
              <a:rPr lang="en-GB" dirty="0" smtClean="0"/>
              <a:t>Benefits</a:t>
            </a:r>
            <a:endParaRPr lang="en-GB" sz="6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Continuous investment in new features </a:t>
            </a:r>
            <a:r>
              <a:rPr lang="en-GB" sz="2000" dirty="0" smtClean="0">
                <a:solidFill>
                  <a:schemeClr val="tx2"/>
                </a:solidFill>
              </a:rPr>
              <a:t>(application competitive at worldwide level - Close follow up of competition and constant benchmark)</a:t>
            </a: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Free R&amp;D capital</a:t>
            </a: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Unify efforts </a:t>
            </a:r>
            <a:r>
              <a:rPr lang="en-GB" sz="2000" dirty="0" smtClean="0">
                <a:solidFill>
                  <a:schemeClr val="tx2"/>
                </a:solidFill>
              </a:rPr>
              <a:t>(one solution/ one supplier/ one negotiation)</a:t>
            </a: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Cost saving</a:t>
            </a: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Synchronization with I.R.I.S. </a:t>
            </a:r>
            <a:r>
              <a:rPr lang="en-GB" sz="2000" dirty="0" smtClean="0">
                <a:solidFill>
                  <a:schemeClr val="tx2"/>
                </a:solidFill>
              </a:rPr>
              <a:t>Product Managers</a:t>
            </a: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Page Per Minute </a:t>
            </a:r>
            <a:r>
              <a:rPr lang="en-GB" sz="2000" dirty="0" smtClean="0">
                <a:solidFill>
                  <a:schemeClr val="tx2"/>
                </a:solidFill>
              </a:rPr>
              <a:t>policy achieving incredible speed (no unwelcome run out of pages surprises)</a:t>
            </a: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chemeClr val="tx2"/>
                </a:solidFill>
              </a:rPr>
              <a:t>Long term support </a:t>
            </a:r>
            <a:r>
              <a:rPr lang="en-GB" sz="2000" dirty="0" smtClean="0">
                <a:solidFill>
                  <a:schemeClr val="tx2"/>
                </a:solidFill>
              </a:rPr>
              <a:t>(100% </a:t>
            </a:r>
            <a:r>
              <a:rPr lang="en-GB" sz="2000" dirty="0" err="1" smtClean="0">
                <a:solidFill>
                  <a:schemeClr val="tx2"/>
                </a:solidFill>
              </a:rPr>
              <a:t>I.R.I.S.</a:t>
            </a:r>
            <a:r>
              <a:rPr lang="en-GB" sz="2000" dirty="0" smtClean="0">
                <a:solidFill>
                  <a:schemeClr val="tx2"/>
                </a:solidFill>
              </a:rPr>
              <a:t> technology)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</a:rPr>
              <a:t>Possibility to </a:t>
            </a:r>
            <a:r>
              <a:rPr lang="en-GB" sz="2000" b="1" dirty="0" smtClean="0">
                <a:solidFill>
                  <a:schemeClr val="tx2"/>
                </a:solidFill>
              </a:rPr>
              <a:t>contribute to I.R.I.S roadmap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tx2"/>
                </a:solidFill>
              </a:rPr>
              <a:t>Attractive </a:t>
            </a:r>
            <a:r>
              <a:rPr lang="en-GB" sz="2000" b="1" dirty="0" smtClean="0">
                <a:solidFill>
                  <a:schemeClr val="tx2"/>
                </a:solidFill>
              </a:rPr>
              <a:t>commercial flexibility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1472" y="695787"/>
            <a:ext cx="8142287" cy="4214808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Leverage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1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6000" b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“IRIS OCR and Hyper-Compression Service Wheel”</a:t>
            </a:r>
            <a:endParaRPr lang="en-GB" sz="6000" b="1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Picture 2" descr="IRISPdf-ic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3705866"/>
            <a:ext cx="2143146" cy="165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RISPdf-ic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0" y="3991616"/>
            <a:ext cx="2143146" cy="165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RISPdf-ic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0" y="4205928"/>
            <a:ext cx="2143146" cy="165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RISPdf-ic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0" y="4563116"/>
            <a:ext cx="2143146" cy="165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80" y="4286256"/>
            <a:ext cx="3971924" cy="214314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fr-BE" sz="2000" dirty="0" err="1" smtClean="0">
                <a:solidFill>
                  <a:schemeClr val="tx2"/>
                </a:solidFill>
                <a:cs typeface="Arial" charset="0"/>
              </a:rPr>
              <a:t>Add</a:t>
            </a:r>
            <a:r>
              <a:rPr lang="fr-BE" sz="2000" dirty="0" smtClean="0">
                <a:solidFill>
                  <a:schemeClr val="tx2"/>
                </a:solidFill>
                <a:cs typeface="Arial" charset="0"/>
              </a:rPr>
              <a:t> User </a:t>
            </a:r>
            <a:r>
              <a:rPr lang="fr-BE" sz="2000" b="1" dirty="0" err="1" smtClean="0">
                <a:solidFill>
                  <a:schemeClr val="tx2"/>
                </a:solidFill>
                <a:cs typeface="Arial" charset="0"/>
              </a:rPr>
              <a:t>Own</a:t>
            </a:r>
            <a:r>
              <a:rPr lang="fr-BE" sz="20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fr-BE" sz="2000" b="1" dirty="0" err="1" smtClean="0">
                <a:solidFill>
                  <a:schemeClr val="tx2"/>
                </a:solidFill>
                <a:cs typeface="Arial" charset="0"/>
              </a:rPr>
              <a:t>lexicom</a:t>
            </a:r>
            <a:endParaRPr lang="fr-BE" sz="2000" b="1" dirty="0" smtClean="0">
              <a:solidFill>
                <a:schemeClr val="tx2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BE" sz="2000" dirty="0" smtClean="0">
                <a:solidFill>
                  <a:schemeClr val="tx2"/>
                </a:solidFill>
                <a:cs typeface="Arial" charset="0"/>
              </a:rPr>
              <a:t>Batch/Watch </a:t>
            </a:r>
            <a:r>
              <a:rPr lang="fr-BE" sz="2000" dirty="0" err="1" smtClean="0">
                <a:solidFill>
                  <a:schemeClr val="tx2"/>
                </a:solidFill>
                <a:cs typeface="Arial" charset="0"/>
              </a:rPr>
              <a:t>Folder</a:t>
            </a:r>
            <a:endParaRPr lang="fr-BE" sz="2000" dirty="0" smtClean="0">
              <a:solidFill>
                <a:schemeClr val="tx2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fr-BE" sz="2000" dirty="0" smtClean="0">
                <a:solidFill>
                  <a:schemeClr val="tx2"/>
                </a:solidFill>
                <a:cs typeface="Arial" charset="0"/>
              </a:rPr>
              <a:t>Digital </a:t>
            </a:r>
            <a:r>
              <a:rPr lang="fr-BE" sz="2000" b="1" dirty="0" smtClean="0">
                <a:solidFill>
                  <a:schemeClr val="tx2"/>
                </a:solidFill>
                <a:cs typeface="Arial" charset="0"/>
              </a:rPr>
              <a:t>PDF Signature</a:t>
            </a:r>
          </a:p>
          <a:p>
            <a:pPr>
              <a:buFont typeface="Arial" pitchFamily="34" charset="0"/>
              <a:buChar char="•"/>
            </a:pPr>
            <a:r>
              <a:rPr lang="fr-BE" sz="2000" b="1" dirty="0" smtClean="0">
                <a:solidFill>
                  <a:schemeClr val="tx2"/>
                </a:solidFill>
                <a:cs typeface="Arial" charset="0"/>
              </a:rPr>
              <a:t>PDF/A 1-b complaint</a:t>
            </a:r>
          </a:p>
        </p:txBody>
      </p:sp>
      <p:pic>
        <p:nvPicPr>
          <p:cNvPr id="8" name="Picture 9" descr="2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71744"/>
            <a:ext cx="1524000" cy="150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14" descr="iHQC-3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244" y="3143248"/>
            <a:ext cx="8239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28750" y="444981"/>
            <a:ext cx="6929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IRIS OCR &amp; </a:t>
            </a:r>
            <a:r>
              <a:rPr lang="en-GB" sz="44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iHQC</a:t>
            </a:r>
            <a:r>
              <a:rPr lang="en-GB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Server</a:t>
            </a:r>
            <a:endParaRPr lang="en-GB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42844" y="1285861"/>
            <a:ext cx="8786874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marR="0" lvl="0" indent="-36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High speed Image Transformation Software for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large volume paper</a:t>
            </a:r>
          </a:p>
          <a:p>
            <a:pPr marL="571500" lvl="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Up to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11 simultaneous export formats</a:t>
            </a: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Own OCR in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137 languages </a:t>
            </a: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/ up to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5 Different languages same page</a:t>
            </a: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tx2"/>
                </a:solidFill>
                <a:cs typeface="Arial" charset="0"/>
              </a:rPr>
              <a:t>Designed to run </a:t>
            </a:r>
            <a:r>
              <a:rPr lang="en-US" altLang="en-US" sz="2200" b="1" dirty="0" smtClean="0">
                <a:solidFill>
                  <a:schemeClr val="tx2"/>
                </a:solidFill>
                <a:cs typeface="Arial" charset="0"/>
              </a:rPr>
              <a:t>24 hours – 7 days a week</a:t>
            </a:r>
          </a:p>
          <a:p>
            <a:pPr marL="571500" marR="0" lvl="0" indent="-36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200" dirty="0" smtClean="0">
                <a:solidFill>
                  <a:schemeClr val="tx2"/>
                </a:solidFill>
                <a:cs typeface="Arial" charset="0"/>
              </a:rPr>
              <a:t>Up to </a:t>
            </a:r>
            <a:r>
              <a:rPr lang="en-US" altLang="en-US" sz="2200" b="1" dirty="0" smtClean="0">
                <a:solidFill>
                  <a:schemeClr val="tx2"/>
                </a:solidFill>
                <a:cs typeface="Arial" charset="0"/>
              </a:rPr>
              <a:t>20.000 pages per day</a:t>
            </a:r>
            <a:r>
              <a:rPr lang="en-US" altLang="en-US" sz="2200" dirty="0" smtClean="0">
                <a:solidFill>
                  <a:schemeClr val="tx2"/>
                </a:solidFill>
                <a:cs typeface="Arial" charset="0"/>
              </a:rPr>
              <a:t>/per Server</a:t>
            </a: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  <a:cs typeface="Arial" charset="0"/>
              </a:rPr>
              <a:t>Up to </a:t>
            </a:r>
            <a:r>
              <a:rPr lang="en-US" altLang="en-US" sz="2200" b="1" dirty="0" smtClean="0">
                <a:solidFill>
                  <a:schemeClr val="tx2"/>
                </a:solidFill>
                <a:cs typeface="Arial" charset="0"/>
              </a:rPr>
              <a:t>256 Watch Folders</a:t>
            </a:r>
          </a:p>
          <a:p>
            <a:pPr marL="571500" lvl="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Unlimited Pages</a:t>
            </a:r>
          </a:p>
          <a:p>
            <a:pPr marL="571500" marR="0" lvl="0" indent="-3600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200" b="1" dirty="0" smtClean="0">
                <a:solidFill>
                  <a:schemeClr val="tx2"/>
                </a:solidFill>
                <a:cs typeface="Arial" charset="0"/>
              </a:rPr>
              <a:t>Unlimited Users</a:t>
            </a: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tx2"/>
                </a:solidFill>
                <a:cs typeface="Arial" charset="0"/>
              </a:rPr>
              <a:t>High </a:t>
            </a:r>
            <a:r>
              <a:rPr lang="en-US" altLang="en-US" sz="2200" b="1" dirty="0" smtClean="0">
                <a:solidFill>
                  <a:schemeClr val="tx2"/>
                </a:solidFill>
                <a:cs typeface="Arial" charset="0"/>
              </a:rPr>
              <a:t>PDF</a:t>
            </a:r>
            <a:r>
              <a:rPr lang="en-US" altLang="en-US" sz="2200" dirty="0" smtClean="0">
                <a:solidFill>
                  <a:schemeClr val="tx2"/>
                </a:solidFill>
                <a:cs typeface="Arial" charset="0"/>
              </a:rPr>
              <a:t> Compression</a:t>
            </a: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High </a:t>
            </a:r>
            <a:r>
              <a:rPr lang="en-US" sz="2200" b="1" dirty="0" err="1" smtClean="0">
                <a:solidFill>
                  <a:schemeClr val="tx2"/>
                </a:solidFill>
                <a:cs typeface="Arial" charset="0"/>
              </a:rPr>
              <a:t>XPS</a:t>
            </a: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 Compression</a:t>
            </a: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Indexing based on OCR/</a:t>
            </a:r>
            <a:r>
              <a:rPr lang="en-US" sz="2200" dirty="0" err="1" smtClean="0">
                <a:solidFill>
                  <a:schemeClr val="tx2"/>
                </a:solidFill>
                <a:cs typeface="Arial" charset="0"/>
              </a:rPr>
              <a:t>BCR</a:t>
            </a:r>
            <a:endParaRPr lang="en-US" sz="2200" dirty="0" smtClean="0">
              <a:solidFill>
                <a:schemeClr val="tx2"/>
              </a:solidFill>
              <a:cs typeface="Arial" charset="0"/>
            </a:endParaRPr>
          </a:p>
          <a:p>
            <a:pPr marL="571500" indent="-3600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Works as a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Service</a:t>
            </a:r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 behind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46076"/>
            <a:ext cx="8329642" cy="1143000"/>
          </a:xfrm>
        </p:spPr>
        <p:txBody>
          <a:bodyPr>
            <a:normAutofit/>
          </a:bodyPr>
          <a:lstStyle/>
          <a:p>
            <a:r>
              <a:rPr lang="en-GB" sz="54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IRIS Capture Services</a:t>
            </a:r>
            <a:endParaRPr lang="en-GB" sz="54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ichtungspfeil 9"/>
          <p:cNvSpPr/>
          <p:nvPr/>
        </p:nvSpPr>
        <p:spPr>
          <a:xfrm>
            <a:off x="1357290" y="2071678"/>
            <a:ext cx="2857520" cy="7143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/>
              <a:t>Forms Recognition</a:t>
            </a:r>
            <a:br>
              <a:rPr lang="en-GB" sz="2000" b="1" smtClean="0"/>
            </a:br>
            <a:r>
              <a:rPr lang="en-GB" sz="1400" b="1" smtClean="0"/>
              <a:t>(Structured Docs)</a:t>
            </a:r>
            <a:endParaRPr lang="en-GB" sz="1400" b="1"/>
          </a:p>
        </p:txBody>
      </p:sp>
      <p:sp>
        <p:nvSpPr>
          <p:cNvPr id="16" name="Richtungspfeil 15"/>
          <p:cNvSpPr/>
          <p:nvPr/>
        </p:nvSpPr>
        <p:spPr>
          <a:xfrm>
            <a:off x="928662" y="3357562"/>
            <a:ext cx="3357586" cy="7143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/>
              <a:t>Free Text Recognition</a:t>
            </a:r>
            <a:br>
              <a:rPr lang="en-GB" sz="2000" b="1" smtClean="0"/>
            </a:br>
            <a:r>
              <a:rPr lang="en-GB" sz="1400" b="1" smtClean="0"/>
              <a:t>(Unstructured Docs)</a:t>
            </a:r>
            <a:endParaRPr lang="en-GB" sz="1400" b="1"/>
          </a:p>
        </p:txBody>
      </p:sp>
      <p:sp>
        <p:nvSpPr>
          <p:cNvPr id="17" name="Richtungspfeil 16"/>
          <p:cNvSpPr/>
          <p:nvPr/>
        </p:nvSpPr>
        <p:spPr>
          <a:xfrm>
            <a:off x="500034" y="4643446"/>
            <a:ext cx="3786214" cy="7143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/>
              <a:t>Content Classification</a:t>
            </a:r>
            <a:br>
              <a:rPr lang="en-GB" sz="2000" b="1" smtClean="0"/>
            </a:br>
            <a:r>
              <a:rPr lang="en-GB" sz="1400" b="1" smtClean="0"/>
              <a:t>(Structured &amp; Unstructured Docs)</a:t>
            </a:r>
            <a:endParaRPr lang="en-GB" sz="1400" b="1"/>
          </a:p>
        </p:txBody>
      </p:sp>
      <p:sp>
        <p:nvSpPr>
          <p:cNvPr id="22" name="Rechteck 21"/>
          <p:cNvSpPr/>
          <p:nvPr/>
        </p:nvSpPr>
        <p:spPr>
          <a:xfrm>
            <a:off x="6325663" y="3786190"/>
            <a:ext cx="1840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smtClean="0">
                <a:solidFill>
                  <a:schemeClr val="tx2"/>
                </a:solidFill>
                <a:latin typeface="Calibri" pitchFamily="34" charset="0"/>
              </a:rPr>
              <a:t>100% IP</a:t>
            </a:r>
            <a:endParaRPr lang="en-GB" sz="4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715008" y="185736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chemeClr val="tx2"/>
                </a:solidFill>
                <a:latin typeface="Calibri" pitchFamily="34" charset="0"/>
              </a:rPr>
              <a:t>One engine</a:t>
            </a:r>
            <a:r>
              <a:rPr lang="en-GB" sz="3600" b="1" smtClean="0"/>
              <a:t>.</a:t>
            </a:r>
          </a:p>
        </p:txBody>
      </p:sp>
      <p:grpSp>
        <p:nvGrpSpPr>
          <p:cNvPr id="3" name="Gruppieren 27"/>
          <p:cNvGrpSpPr/>
          <p:nvPr/>
        </p:nvGrpSpPr>
        <p:grpSpPr>
          <a:xfrm>
            <a:off x="5715008" y="2514423"/>
            <a:ext cx="3000396" cy="1119008"/>
            <a:chOff x="5786446" y="2228671"/>
            <a:chExt cx="3000396" cy="1119008"/>
          </a:xfrm>
        </p:grpSpPr>
        <p:sp>
          <p:nvSpPr>
            <p:cNvPr id="18" name="Textfeld 17"/>
            <p:cNvSpPr txBox="1"/>
            <p:nvPr/>
          </p:nvSpPr>
          <p:spPr>
            <a:xfrm>
              <a:off x="5786446" y="2228671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smtClean="0">
                  <a:solidFill>
                    <a:schemeClr val="tx2"/>
                  </a:solidFill>
                  <a:latin typeface="Calibri" pitchFamily="34" charset="0"/>
                </a:rPr>
                <a:t>20 years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786446" y="2639793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smtClean="0">
                  <a:solidFill>
                    <a:schemeClr val="tx2"/>
                  </a:solidFill>
                  <a:latin typeface="Calibri" pitchFamily="34" charset="0"/>
                </a:rPr>
                <a:t>experience.</a:t>
              </a:r>
            </a:p>
          </p:txBody>
        </p:sp>
      </p:grpSp>
      <p:grpSp>
        <p:nvGrpSpPr>
          <p:cNvPr id="4" name="Gruppieren 28"/>
          <p:cNvGrpSpPr/>
          <p:nvPr/>
        </p:nvGrpSpPr>
        <p:grpSpPr>
          <a:xfrm>
            <a:off x="5864702" y="4572008"/>
            <a:ext cx="2628412" cy="1428760"/>
            <a:chOff x="5936140" y="4286256"/>
            <a:chExt cx="2628412" cy="1428760"/>
          </a:xfrm>
        </p:grpSpPr>
        <p:pic>
          <p:nvPicPr>
            <p:cNvPr id="15" name="Picture 5" descr="n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16" y="5357826"/>
              <a:ext cx="66552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>
            <a:xfrm>
              <a:off x="6498017" y="4286256"/>
              <a:ext cx="15327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smtClean="0">
                  <a:solidFill>
                    <a:schemeClr val="tx2"/>
                  </a:solidFill>
                  <a:latin typeface="Calibri" pitchFamily="34" charset="0"/>
                </a:rPr>
                <a:t>Latest </a:t>
              </a:r>
              <a:endParaRPr lang="en-GB" sz="4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5936140" y="4714884"/>
              <a:ext cx="26284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smtClean="0">
                  <a:solidFill>
                    <a:schemeClr val="tx2"/>
                  </a:solidFill>
                  <a:latin typeface="Calibri" pitchFamily="34" charset="0"/>
                </a:rPr>
                <a:t>Technology.</a:t>
              </a:r>
              <a:endParaRPr lang="en-GB" sz="4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5" name="Picture 4" descr="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935879" cy="13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4" descr="de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185" y="3143248"/>
            <a:ext cx="928694" cy="1086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02522" y="4572008"/>
            <a:ext cx="905357" cy="12841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8" name="Picture 4" descr="42mailroom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1582716"/>
            <a:ext cx="3388577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0034" y="4678340"/>
            <a:ext cx="378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000066"/>
                </a:solidFill>
              </a:rPr>
              <a:t>Mailroom without Automatization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70384" y="4678340"/>
            <a:ext cx="3830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smtClean="0">
                <a:solidFill>
                  <a:srgbClr val="000066"/>
                </a:solidFill>
              </a:rPr>
              <a:t>Electronic Files without Electronic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2844" y="5429264"/>
            <a:ext cx="9001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Does your application need to do anything of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this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automatically?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4072" name="Picture 8" descr="files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247885" y="1571612"/>
            <a:ext cx="4253205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4" y="357166"/>
            <a:ext cx="8678894" cy="865187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Advanced Clustering Service</a:t>
            </a:r>
            <a:endParaRPr lang="en-GB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mtClean="0"/>
              <a:t>Many Solution Packages</a:t>
            </a:r>
            <a:r>
              <a:rPr lang="en-GB" sz="2000" i="1" smtClean="0">
                <a:solidFill>
                  <a:schemeClr val="tx2"/>
                </a:solidFill>
              </a:rPr>
              <a:t/>
            </a:r>
            <a:br>
              <a:rPr lang="en-GB" sz="2000" i="1" smtClean="0">
                <a:solidFill>
                  <a:schemeClr val="tx2"/>
                </a:solidFill>
              </a:rPr>
            </a:br>
            <a:endParaRPr lang="en-GB" sz="2000" i="1">
              <a:solidFill>
                <a:schemeClr val="tx2"/>
              </a:solidFill>
            </a:endParaRPr>
          </a:p>
        </p:txBody>
      </p:sp>
      <p:pic>
        <p:nvPicPr>
          <p:cNvPr id="37891" name="Picture 3" descr="Te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1420813"/>
            <a:ext cx="3238500" cy="581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06488" y="1528763"/>
            <a:ext cx="309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alibri" pitchFamily="34" charset="0"/>
              </a:rPr>
              <a:t>Business Process Solutions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3" name="Picture 6" descr="Test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613" y="2284413"/>
            <a:ext cx="692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785938" y="2416175"/>
            <a:ext cx="270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Accounts Payable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895" name="Picture 8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613" y="3044825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785938" y="3149600"/>
            <a:ext cx="270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Factoring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897" name="Picture 10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613" y="3781425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1785938" y="3856038"/>
            <a:ext cx="270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Healthcare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899" name="Picture 12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613" y="4516438"/>
            <a:ext cx="692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1785938" y="4660900"/>
            <a:ext cx="270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Orders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901" name="Picture 14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613" y="5237163"/>
            <a:ext cx="692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1757363" y="5303838"/>
            <a:ext cx="3097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Tax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903" name="Picture 16" descr="Te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1420813"/>
            <a:ext cx="3238500" cy="581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5354638" y="1522413"/>
            <a:ext cx="309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  <a:latin typeface="Calibri" pitchFamily="34" charset="0"/>
              </a:rPr>
              <a:t>Digital Mailroom Solutions</a:t>
            </a:r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905" name="Picture 18" descr="Te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1763" y="2347913"/>
            <a:ext cx="6905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6046788" y="2416175"/>
            <a:ext cx="270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Component</a:t>
            </a:r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Capture Plus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907" name="Picture 20" descr="Te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1763" y="3105150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6046788" y="3221038"/>
            <a:ext cx="270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Component</a:t>
            </a:r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Forms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6046788" y="3927475"/>
            <a:ext cx="2836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HR (Human Resources)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6046788" y="4659313"/>
            <a:ext cx="270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Banking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6046788" y="5308600"/>
            <a:ext cx="270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  <a:latin typeface="Calibri" pitchFamily="34" charset="0"/>
              </a:rPr>
              <a:t>Solution Package</a:t>
            </a:r>
            <a:endParaRPr lang="en-GB" sz="1600" b="1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600" b="1" smtClean="0">
                <a:solidFill>
                  <a:schemeClr val="tx2"/>
                </a:solidFill>
                <a:latin typeface="Calibri" pitchFamily="34" charset="0"/>
              </a:rPr>
              <a:t>Personalized Mail</a:t>
            </a:r>
            <a:endParaRPr lang="en-GB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7912" name="Picture 27" descr="Test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763" y="3824288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28" descr="Test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763" y="4516438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29" descr="Test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763" y="5237163"/>
            <a:ext cx="690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898" grpId="0"/>
      <p:bldP spid="37900" grpId="0"/>
      <p:bldP spid="37902" grpId="0"/>
      <p:bldP spid="37906" grpId="0"/>
      <p:bldP spid="37908" grpId="0"/>
      <p:bldP spid="37909" grpId="0"/>
      <p:bldP spid="37910" grpId="0"/>
      <p:bldP spid="379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9"/>
          <p:cNvGrpSpPr/>
          <p:nvPr/>
        </p:nvGrpSpPr>
        <p:grpSpPr>
          <a:xfrm>
            <a:off x="357158" y="1357298"/>
            <a:ext cx="3640368" cy="4697936"/>
            <a:chOff x="357158" y="1357298"/>
            <a:chExt cx="3640368" cy="4697936"/>
          </a:xfrm>
        </p:grpSpPr>
        <p:grpSp>
          <p:nvGrpSpPr>
            <p:cNvPr id="3" name="Gruppieren 32"/>
            <p:cNvGrpSpPr/>
            <p:nvPr/>
          </p:nvGrpSpPr>
          <p:grpSpPr>
            <a:xfrm>
              <a:off x="1618696" y="3540616"/>
              <a:ext cx="2378830" cy="2514618"/>
              <a:chOff x="1714480" y="3571876"/>
              <a:chExt cx="2378830" cy="2514618"/>
            </a:xfrm>
          </p:grpSpPr>
          <p:sp>
            <p:nvSpPr>
              <p:cNvPr id="9" name=" 3"/>
              <p:cNvSpPr/>
              <p:nvPr/>
            </p:nvSpPr>
            <p:spPr>
              <a:xfrm>
                <a:off x="1928790" y="3871912"/>
                <a:ext cx="1858459" cy="1858459"/>
              </a:xfrm>
              <a:prstGeom prst="gear9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 4"/>
              <p:cNvSpPr/>
              <p:nvPr/>
            </p:nvSpPr>
            <p:spPr>
              <a:xfrm>
                <a:off x="2302422" y="4307248"/>
                <a:ext cx="1111196" cy="9552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smtClean="0"/>
                  <a:t>Capture Service</a:t>
                </a:r>
                <a:endParaRPr lang="en-GB" kern="1200"/>
              </a:p>
            </p:txBody>
          </p:sp>
          <p:sp>
            <p:nvSpPr>
              <p:cNvPr id="11" name="Gebogener Pfeil 10"/>
              <p:cNvSpPr>
                <a:spLocks noChangeAspect="1"/>
              </p:cNvSpPr>
              <p:nvPr/>
            </p:nvSpPr>
            <p:spPr>
              <a:xfrm>
                <a:off x="1714480" y="3571876"/>
                <a:ext cx="2378830" cy="2514618"/>
              </a:xfrm>
              <a:prstGeom prst="circularArrow">
                <a:avLst>
                  <a:gd name="adj1" fmla="val 4687"/>
                  <a:gd name="adj2" fmla="val 299029"/>
                  <a:gd name="adj3" fmla="val 2481684"/>
                  <a:gd name="adj4" fmla="val 15937663"/>
                  <a:gd name="adj5" fmla="val 546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4" name="Gruppieren 34"/>
            <p:cNvGrpSpPr/>
            <p:nvPr/>
          </p:nvGrpSpPr>
          <p:grpSpPr>
            <a:xfrm>
              <a:off x="398110" y="2040418"/>
              <a:ext cx="1863528" cy="1863528"/>
              <a:chOff x="493894" y="2071678"/>
              <a:chExt cx="1863528" cy="1863528"/>
            </a:xfrm>
          </p:grpSpPr>
          <p:sp>
            <p:nvSpPr>
              <p:cNvPr id="13" name="Gebogener Pfeil 12"/>
              <p:cNvSpPr>
                <a:spLocks noChangeAspect="1"/>
              </p:cNvSpPr>
              <p:nvPr/>
            </p:nvSpPr>
            <p:spPr>
              <a:xfrm>
                <a:off x="493894" y="2071678"/>
                <a:ext cx="1863528" cy="1863528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 3"/>
              <p:cNvSpPr/>
              <p:nvPr/>
            </p:nvSpPr>
            <p:spPr>
              <a:xfrm rot="20700000">
                <a:off x="785786" y="2357430"/>
                <a:ext cx="1324299" cy="1324299"/>
              </a:xfrm>
              <a:prstGeom prst="gear6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 4"/>
              <p:cNvSpPr/>
              <p:nvPr/>
            </p:nvSpPr>
            <p:spPr>
              <a:xfrm>
                <a:off x="985816" y="2647888"/>
                <a:ext cx="942983" cy="7433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 smtClean="0"/>
                  <a:t>OCR Server Service</a:t>
                </a:r>
              </a:p>
            </p:txBody>
          </p:sp>
        </p:grpSp>
        <p:grpSp>
          <p:nvGrpSpPr>
            <p:cNvPr id="5" name="Gruppieren 33"/>
            <p:cNvGrpSpPr/>
            <p:nvPr/>
          </p:nvGrpSpPr>
          <p:grpSpPr>
            <a:xfrm>
              <a:off x="357158" y="3453031"/>
              <a:ext cx="1885531" cy="1649785"/>
              <a:chOff x="452942" y="3484291"/>
              <a:chExt cx="1885531" cy="1649785"/>
            </a:xfrm>
          </p:grpSpPr>
          <p:sp>
            <p:nvSpPr>
              <p:cNvPr id="15" name=" 3"/>
              <p:cNvSpPr/>
              <p:nvPr/>
            </p:nvSpPr>
            <p:spPr>
              <a:xfrm rot="20700000">
                <a:off x="857230" y="3595824"/>
                <a:ext cx="1324299" cy="1324299"/>
              </a:xfrm>
              <a:prstGeom prst="gear6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 4"/>
              <p:cNvSpPr/>
              <p:nvPr/>
            </p:nvSpPr>
            <p:spPr>
              <a:xfrm>
                <a:off x="1071544" y="3886282"/>
                <a:ext cx="928694" cy="7433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smtClean="0"/>
                  <a:t>Advanced Clustering Service</a:t>
                </a:r>
              </a:p>
            </p:txBody>
          </p:sp>
          <p:sp>
            <p:nvSpPr>
              <p:cNvPr id="23" name=" 3"/>
              <p:cNvSpPr>
                <a:spLocks noChangeAspect="1"/>
              </p:cNvSpPr>
              <p:nvPr/>
            </p:nvSpPr>
            <p:spPr>
              <a:xfrm rot="17014155">
                <a:off x="570815" y="3366418"/>
                <a:ext cx="1649785" cy="1885531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6" name="Gruppieren 35"/>
            <p:cNvGrpSpPr/>
            <p:nvPr/>
          </p:nvGrpSpPr>
          <p:grpSpPr>
            <a:xfrm>
              <a:off x="1706616" y="1357298"/>
              <a:ext cx="1649785" cy="1885531"/>
              <a:chOff x="1802400" y="1388558"/>
              <a:chExt cx="1649785" cy="1885531"/>
            </a:xfrm>
          </p:grpSpPr>
          <p:sp>
            <p:nvSpPr>
              <p:cNvPr id="27" name=" 3"/>
              <p:cNvSpPr/>
              <p:nvPr/>
            </p:nvSpPr>
            <p:spPr>
              <a:xfrm rot="20700000">
                <a:off x="1813002" y="1741572"/>
                <a:ext cx="1324299" cy="1324299"/>
              </a:xfrm>
              <a:prstGeom prst="gear6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 4"/>
              <p:cNvSpPr/>
              <p:nvPr/>
            </p:nvSpPr>
            <p:spPr>
              <a:xfrm>
                <a:off x="2013032" y="2073935"/>
                <a:ext cx="942983" cy="7433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smtClean="0"/>
                  <a:t>Advanced Scanning </a:t>
                </a:r>
                <a:r>
                  <a:rPr lang="en-GB" sz="1400" b="1" kern="1200" smtClean="0"/>
                  <a:t>Service</a:t>
                </a:r>
                <a:endParaRPr lang="en-GB" sz="1400" b="1" kern="1200"/>
              </a:p>
            </p:txBody>
          </p:sp>
          <p:sp>
            <p:nvSpPr>
              <p:cNvPr id="32" name=" 3"/>
              <p:cNvSpPr>
                <a:spLocks noChangeAspect="1"/>
              </p:cNvSpPr>
              <p:nvPr/>
            </p:nvSpPr>
            <p:spPr>
              <a:xfrm rot="10334647">
                <a:off x="1802400" y="1388558"/>
                <a:ext cx="1649785" cy="1885531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42" name="Textfeld 41"/>
          <p:cNvSpPr txBox="1"/>
          <p:nvPr/>
        </p:nvSpPr>
        <p:spPr>
          <a:xfrm>
            <a:off x="3357554" y="1714488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chemeClr val="tx2"/>
                </a:solidFill>
                <a:latin typeface="Calibri" pitchFamily="34" charset="0"/>
              </a:rPr>
              <a:t>Let me tell you,</a:t>
            </a:r>
            <a:br>
              <a:rPr lang="en-GB" sz="400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4000" smtClean="0">
                <a:solidFill>
                  <a:schemeClr val="tx2"/>
                </a:solidFill>
                <a:latin typeface="Calibri" pitchFamily="34" charset="0"/>
              </a:rPr>
              <a:t>The whole is greater than </a:t>
            </a:r>
            <a:br>
              <a:rPr lang="en-GB" sz="400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4000" smtClean="0">
                <a:solidFill>
                  <a:schemeClr val="tx2"/>
                </a:solidFill>
                <a:latin typeface="Calibri" pitchFamily="34" charset="0"/>
              </a:rPr>
              <a:t>the sum of parts!</a:t>
            </a:r>
            <a:endParaRPr lang="en-GB" sz="4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Interconnecting Technologies</a:t>
            </a:r>
            <a:endParaRPr lang="en-GB"/>
          </a:p>
        </p:txBody>
      </p:sp>
      <p:pic>
        <p:nvPicPr>
          <p:cNvPr id="25" name="Picture 24"/>
          <p:cNvPicPr/>
          <p:nvPr/>
        </p:nvPicPr>
        <p:blipFill>
          <a:blip r:embed="rId2" cstate="print"/>
          <a:srcRect l="1165" t="17369" r="41928" b="43573"/>
          <a:stretch>
            <a:fillRect/>
          </a:stretch>
        </p:blipFill>
        <p:spPr bwMode="auto">
          <a:xfrm>
            <a:off x="6715140" y="5572140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4" name="Grafik 23" descr="stam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8554">
            <a:off x="4017031" y="3872076"/>
            <a:ext cx="4654273" cy="12928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857375"/>
            <a:ext cx="8001030" cy="42148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Currently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main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toolkits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 integration/OEM are available: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iDRS</a:t>
            </a:r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SDK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(Compression, Imaging, Recognition toolkit)</a:t>
            </a: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IRISFingerprint</a:t>
            </a:r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SDK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(Fast Document classification toolkit)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IDR</a:t>
            </a:r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SDK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(Intelligent Document Recognition toolkit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Cardiris</a:t>
            </a:r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SDK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428625"/>
            <a:ext cx="8229600" cy="10001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I.R.I.S. Toolkits</a:t>
            </a:r>
            <a:endParaRPr lang="en-GB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8715" y="1428768"/>
            <a:ext cx="7500937" cy="46434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Functionality wise, these 3 SDK’s can be subdivided into: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2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Image enhancement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SDK, pre-processing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Character Recognition SDK (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OCR, ICR,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</a:rPr>
              <a:t>MICR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Document Creation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SDK(PDF, HTML, RTF, XPS, ...)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Barcode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 Recognition SDK(1D, 2D)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Intelligent Compression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SDK(</a:t>
            </a:r>
            <a:r>
              <a:rPr lang="en-GB" sz="2100" dirty="0" err="1" smtClean="0">
                <a:solidFill>
                  <a:schemeClr val="accent1">
                    <a:lumMod val="75000"/>
                  </a:schemeClr>
                </a:solidFill>
              </a:rPr>
              <a:t>iHQC</a:t>
            </a:r>
            <a:r>
              <a:rPr lang="fr-BE" sz="2100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Business Card Recognition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 SDK 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 err="1" smtClean="0">
                <a:solidFill>
                  <a:schemeClr val="accent1">
                    <a:lumMod val="75000"/>
                  </a:schemeClr>
                </a:solidFill>
              </a:rPr>
              <a:t>IRISFingerprint</a:t>
            </a:r>
            <a:r>
              <a:rPr lang="fr-BE" sz="2100" b="1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SDK, Fast Document classification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Invoice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recognition SDK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Classification/Digital mailroom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SDK 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</a:rPr>
              <a:t>Form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 recognition SDK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214313"/>
            <a:ext cx="8229600" cy="10001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rgbClr val="002060"/>
                </a:solidFill>
                <a:latin typeface="+mn-lt"/>
              </a:rPr>
              <a:t>I.R.I.S. Toolkits</a:t>
            </a:r>
          </a:p>
        </p:txBody>
      </p:sp>
      <p:pic>
        <p:nvPicPr>
          <p:cNvPr id="16398" name="Picture 1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39" y="5354638"/>
            <a:ext cx="1438279" cy="1074758"/>
          </a:xfrm>
          <a:prstGeom prst="rect">
            <a:avLst/>
          </a:prstGeom>
          <a:noFill/>
        </p:spPr>
      </p:pic>
      <p:pic>
        <p:nvPicPr>
          <p:cNvPr id="16394" name="Picture 10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345" y="5429264"/>
            <a:ext cx="1529613" cy="1143008"/>
          </a:xfrm>
          <a:prstGeom prst="rect">
            <a:avLst/>
          </a:prstGeom>
          <a:noFill/>
        </p:spPr>
      </p:pic>
      <p:pic>
        <p:nvPicPr>
          <p:cNvPr id="11" name="Picture 1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4315" y="4710126"/>
            <a:ext cx="866775" cy="647700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xF-JUVCOumam5M:http://www.clker.com/cliparts/e/f/4/5/1195423150672112618bogdanco_Toolkit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842" y="2786058"/>
            <a:ext cx="1609314" cy="1595442"/>
          </a:xfrm>
          <a:prstGeom prst="rect">
            <a:avLst/>
          </a:prstGeom>
          <a:noFill/>
        </p:spPr>
      </p:pic>
      <p:pic>
        <p:nvPicPr>
          <p:cNvPr id="12" name="Picture 1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68952"/>
            <a:ext cx="1438279" cy="1074758"/>
          </a:xfrm>
          <a:prstGeom prst="rect">
            <a:avLst/>
          </a:prstGeom>
          <a:noFill/>
        </p:spPr>
      </p:pic>
      <p:pic>
        <p:nvPicPr>
          <p:cNvPr id="13" name="Picture 1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9947" y="4947532"/>
            <a:ext cx="960275" cy="717568"/>
          </a:xfrm>
          <a:prstGeom prst="rect">
            <a:avLst/>
          </a:prstGeom>
          <a:noFill/>
        </p:spPr>
      </p:pic>
      <p:pic>
        <p:nvPicPr>
          <p:cNvPr id="14" name="Picture 1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25605" y="4253779"/>
            <a:ext cx="691349" cy="516612"/>
          </a:xfrm>
          <a:prstGeom prst="rect">
            <a:avLst/>
          </a:prstGeom>
          <a:noFill/>
        </p:spPr>
      </p:pic>
      <p:pic>
        <p:nvPicPr>
          <p:cNvPr id="16396" name="Picture 1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516" y="4781564"/>
            <a:ext cx="866775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GB" dirty="0" smtClean="0"/>
              <a:t>A New Figure Was Born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38"/>
            <a:ext cx="8229600" cy="475775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GB" sz="6500" b="1" i="1" dirty="0" smtClean="0"/>
              <a:t>“The Complete Technology Provider”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sz="4400" b="1" dirty="0" smtClean="0"/>
              <a:t>End customers were requesting to</a:t>
            </a:r>
          </a:p>
          <a:p>
            <a:r>
              <a:rPr lang="en-GB" dirty="0" smtClean="0"/>
              <a:t>Reduce suppliers</a:t>
            </a:r>
          </a:p>
          <a:p>
            <a:r>
              <a:rPr lang="en-GB" dirty="0" smtClean="0"/>
              <a:t>Reduce workflow redundancy</a:t>
            </a:r>
          </a:p>
          <a:p>
            <a:r>
              <a:rPr lang="en-GB" dirty="0" smtClean="0"/>
              <a:t>Reduce efforts to create connectors</a:t>
            </a:r>
          </a:p>
          <a:p>
            <a:r>
              <a:rPr lang="en-GB" dirty="0" smtClean="0"/>
              <a:t>Increase control</a:t>
            </a:r>
          </a:p>
          <a:p>
            <a:r>
              <a:rPr lang="en-GB" dirty="0" smtClean="0"/>
              <a:t>Etc...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sz="4400" b="1" dirty="0" smtClean="0"/>
              <a:t>Consequently Software/Hardware producers wanted to</a:t>
            </a:r>
          </a:p>
          <a:p>
            <a:r>
              <a:rPr lang="en-GB" dirty="0" smtClean="0"/>
              <a:t>Provide a more complete offer to their customers </a:t>
            </a:r>
            <a:r>
              <a:rPr lang="en-GB" dirty="0" smtClean="0">
                <a:sym typeface="Wingdings" pitchFamily="2" charset="2"/>
              </a:rPr>
              <a:t></a:t>
            </a:r>
            <a:r>
              <a:rPr lang="en-GB" b="1" dirty="0" smtClean="0">
                <a:sym typeface="Wingdings" pitchFamily="2" charset="2"/>
              </a:rPr>
              <a:t>Add value to their products</a:t>
            </a:r>
            <a:endParaRPr lang="en-GB" b="1" dirty="0" smtClean="0"/>
          </a:p>
          <a:p>
            <a:r>
              <a:rPr lang="en-GB" dirty="0" smtClean="0"/>
              <a:t>Avoid multiple negotiations, multiple royalty licenses,...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b="1" dirty="0" smtClean="0">
                <a:sym typeface="Wingdings" pitchFamily="2" charset="2"/>
              </a:rPr>
              <a:t>1 Technology Provider</a:t>
            </a:r>
            <a:endParaRPr lang="en-GB" b="1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This is why you see now </a:t>
            </a:r>
            <a:r>
              <a:rPr lang="en-GB" dirty="0" err="1" smtClean="0"/>
              <a:t>ECM</a:t>
            </a:r>
            <a:r>
              <a:rPr lang="en-GB" dirty="0" smtClean="0"/>
              <a:t>, </a:t>
            </a:r>
            <a:r>
              <a:rPr lang="en-GB" dirty="0" err="1" smtClean="0"/>
              <a:t>DMS</a:t>
            </a:r>
            <a:r>
              <a:rPr lang="en-GB" dirty="0" smtClean="0"/>
              <a:t>, </a:t>
            </a:r>
            <a:r>
              <a:rPr lang="en-GB" dirty="0" err="1" smtClean="0"/>
              <a:t>ERP</a:t>
            </a:r>
            <a:r>
              <a:rPr lang="en-GB" dirty="0" smtClean="0"/>
              <a:t>, Workflow SW producers adding Capture/ Classification/ Invoice Processing/ OCR/ Hyper </a:t>
            </a:r>
            <a:r>
              <a:rPr lang="en-GB" dirty="0" smtClean="0"/>
              <a:t>Compression/... </a:t>
            </a:r>
            <a:r>
              <a:rPr lang="en-GB" dirty="0" smtClean="0"/>
              <a:t>to their products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71564"/>
            <a:ext cx="7772400" cy="685800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IRIS Developer Reading System </a:t>
            </a:r>
          </a:p>
        </p:txBody>
      </p:sp>
      <p:pic>
        <p:nvPicPr>
          <p:cNvPr id="5" name="Picture 4" descr="iDRS14-graph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857364"/>
            <a:ext cx="7072362" cy="391073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77910" y="357166"/>
            <a:ext cx="6980238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iDRS</a:t>
            </a: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™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SDK</a:t>
            </a:r>
          </a:p>
        </p:txBody>
      </p:sp>
      <p:pic>
        <p:nvPicPr>
          <p:cNvPr id="14" name="Picture 14" descr="iHQC-3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5806" y="4929201"/>
            <a:ext cx="8239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1586" t="17780" r="51865" b="62411"/>
          <a:stretch>
            <a:fillRect/>
          </a:stretch>
        </p:blipFill>
        <p:spPr bwMode="auto">
          <a:xfrm>
            <a:off x="3071802" y="5572140"/>
            <a:ext cx="36433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2" descr="Arabic-langu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3355" y="5357826"/>
            <a:ext cx="1304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ormal_0-input-barcod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397519"/>
            <a:ext cx="11128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13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7092" y="5857892"/>
            <a:ext cx="17383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Untitled-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5643578"/>
            <a:ext cx="12430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Untitled-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4985" y="6224608"/>
            <a:ext cx="18653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Untitled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6240483"/>
            <a:ext cx="20002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Rec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786063"/>
            <a:ext cx="760413" cy="10795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4036" name="Rectangle 56"/>
          <p:cNvSpPr>
            <a:spLocks noChangeArrowheads="1"/>
          </p:cNvSpPr>
          <p:nvPr/>
        </p:nvSpPr>
        <p:spPr bwMode="auto">
          <a:xfrm>
            <a:off x="3429000" y="2714625"/>
            <a:ext cx="1714500" cy="3071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1053" y="2786063"/>
            <a:ext cx="159229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Fingerprint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SDK</a:t>
            </a:r>
            <a:endParaRPr lang="fr-B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8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631886"/>
            <a:ext cx="1428760" cy="201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32" descr="0000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928938"/>
            <a:ext cx="801688" cy="1079500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5143500"/>
            <a:ext cx="768350" cy="107950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5286375"/>
            <a:ext cx="768350" cy="107950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132" descr="0000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571875"/>
            <a:ext cx="801688" cy="1079500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0" name="Picture 4" descr="Rec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928813"/>
            <a:ext cx="760413" cy="10795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Picture 4" descr="Rec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2081213"/>
            <a:ext cx="760413" cy="10795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2500313" y="4071938"/>
            <a:ext cx="78581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25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5429250"/>
            <a:ext cx="768350" cy="107950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8" name="Picture 4" descr="Rec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2233613"/>
            <a:ext cx="760413" cy="10795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9" name="Picture 132" descr="0000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900" y="3724275"/>
            <a:ext cx="801688" cy="1079500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" name="Picture 132" descr="0000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300" y="3876675"/>
            <a:ext cx="801688" cy="1079500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4050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3071813"/>
            <a:ext cx="768350" cy="10795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" name="Picture 4" descr="Rec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14688"/>
            <a:ext cx="760413" cy="10795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4052" name="Picture 132" descr="0000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3357563"/>
            <a:ext cx="801688" cy="1079500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9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313" y="3500438"/>
            <a:ext cx="768350" cy="107950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4054" name="Picture 132" descr="00000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3643313"/>
            <a:ext cx="801687" cy="1079500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rot="16200000" flipH="1">
            <a:off x="5214938" y="4286250"/>
            <a:ext cx="928688" cy="928687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86375" y="4071938"/>
            <a:ext cx="928688" cy="1587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14938" y="2857500"/>
            <a:ext cx="1000125" cy="92868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00938" y="2500313"/>
            <a:ext cx="966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Class A</a:t>
            </a:r>
            <a:endParaRPr lang="fr-BE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0938" y="4214813"/>
            <a:ext cx="925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Class B</a:t>
            </a:r>
            <a:endParaRPr lang="fr-BE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00938" y="5572125"/>
            <a:ext cx="947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Class C</a:t>
            </a:r>
            <a:endParaRPr lang="fr-BE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28625" y="357175"/>
            <a:ext cx="8229600" cy="128587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002060"/>
                </a:solidFill>
              </a:rPr>
              <a:t>2</a:t>
            </a:r>
            <a:r>
              <a:rPr lang="en-GB" sz="4400" b="1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en-GB" sz="4400" b="1" dirty="0" err="1" smtClean="0">
                <a:solidFill>
                  <a:srgbClr val="002060"/>
                </a:solidFill>
              </a:rPr>
              <a:t>IRISFingerprint</a:t>
            </a:r>
            <a:r>
              <a:rPr lang="fr-BE" sz="4400" b="1" dirty="0" smtClean="0">
                <a:solidFill>
                  <a:srgbClr val="002060"/>
                </a:solidFill>
              </a:rPr>
              <a:t>™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>
                <a:solidFill>
                  <a:srgbClr val="002060"/>
                </a:solidFill>
                <a:latin typeface="+mn-lt"/>
              </a:rPr>
              <a:t>SDK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5860B"/>
                </a:solidFill>
              </a:rPr>
              <a:t>Fast Document Classification</a:t>
            </a:r>
            <a:endParaRPr lang="en-GB" sz="5400" b="1" dirty="0">
              <a:solidFill>
                <a:srgbClr val="F5860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75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5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75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75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75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75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75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75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75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75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875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375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741" t="13827" r="17778" b="10124"/>
          <a:stretch>
            <a:fillRect/>
          </a:stretch>
        </p:blipFill>
        <p:spPr bwMode="auto">
          <a:xfrm>
            <a:off x="1643042" y="1000108"/>
            <a:ext cx="59293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71556" y="71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dirty="0" smtClean="0">
                <a:solidFill>
                  <a:srgbClr val="002060"/>
                </a:solidFill>
              </a:rPr>
              <a:t>3) </a:t>
            </a:r>
            <a:r>
              <a:rPr lang="en-GB" sz="4400" b="1" dirty="0" err="1" smtClean="0">
                <a:solidFill>
                  <a:srgbClr val="002060"/>
                </a:solidFill>
              </a:rPr>
              <a:t>IDR</a:t>
            </a:r>
            <a:r>
              <a:rPr lang="fr-BE" sz="4400" b="1" dirty="0" smtClean="0">
                <a:solidFill>
                  <a:srgbClr val="002060"/>
                </a:solidFill>
              </a:rPr>
              <a:t>™</a:t>
            </a:r>
            <a:r>
              <a:rPr lang="en-GB" sz="4400" b="1" dirty="0" smtClean="0">
                <a:solidFill>
                  <a:srgbClr val="002060"/>
                </a:solidFill>
              </a:rPr>
              <a:t> SDK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uzzle4"/>
          <p:cNvSpPr>
            <a:spLocks noChangeAspect="1" noEditPoints="1" noChangeArrowheads="1"/>
          </p:cNvSpPr>
          <p:nvPr/>
        </p:nvSpPr>
        <p:spPr bwMode="auto">
          <a:xfrm>
            <a:off x="8234394" y="2593991"/>
            <a:ext cx="574675" cy="968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Puzzle1"/>
          <p:cNvSpPr>
            <a:spLocks noChangeAspect="1" noEditPoints="1" noChangeArrowheads="1"/>
          </p:cNvSpPr>
          <p:nvPr/>
        </p:nvSpPr>
        <p:spPr bwMode="auto">
          <a:xfrm>
            <a:off x="8032781" y="2241566"/>
            <a:ext cx="966788" cy="5762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Puzzle4"/>
          <p:cNvSpPr>
            <a:spLocks noChangeAspect="1" noEditPoints="1" noChangeArrowheads="1"/>
          </p:cNvSpPr>
          <p:nvPr/>
        </p:nvSpPr>
        <p:spPr bwMode="auto">
          <a:xfrm>
            <a:off x="8234394" y="1522428"/>
            <a:ext cx="574675" cy="968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Puzzle1"/>
          <p:cNvSpPr>
            <a:spLocks noChangeAspect="1" noEditPoints="1" noChangeArrowheads="1"/>
          </p:cNvSpPr>
          <p:nvPr/>
        </p:nvSpPr>
        <p:spPr bwMode="auto">
          <a:xfrm>
            <a:off x="8034369" y="3322653"/>
            <a:ext cx="966787" cy="576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Puzzle4"/>
          <p:cNvSpPr>
            <a:spLocks noChangeAspect="1" noEditPoints="1" noChangeArrowheads="1"/>
          </p:cNvSpPr>
          <p:nvPr/>
        </p:nvSpPr>
        <p:spPr bwMode="auto">
          <a:xfrm>
            <a:off x="8234394" y="3675078"/>
            <a:ext cx="574675" cy="968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Puzzle1"/>
          <p:cNvSpPr>
            <a:spLocks noChangeAspect="1" noEditPoints="1" noChangeArrowheads="1"/>
          </p:cNvSpPr>
          <p:nvPr/>
        </p:nvSpPr>
        <p:spPr bwMode="auto">
          <a:xfrm>
            <a:off x="8032781" y="4402153"/>
            <a:ext cx="966788" cy="576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Puzzle4"/>
          <p:cNvSpPr>
            <a:spLocks noChangeAspect="1" noEditPoints="1" noChangeArrowheads="1"/>
          </p:cNvSpPr>
          <p:nvPr/>
        </p:nvSpPr>
        <p:spPr bwMode="auto">
          <a:xfrm>
            <a:off x="8234394" y="4746641"/>
            <a:ext cx="574675" cy="968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6"/>
          <p:cNvSpPr txBox="1">
            <a:spLocks noChangeArrowheads="1"/>
          </p:cNvSpPr>
          <p:nvPr/>
        </p:nvSpPr>
        <p:spPr bwMode="auto">
          <a:xfrm>
            <a:off x="3143250" y="4929188"/>
            <a:ext cx="1376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de-DE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load image</a:t>
            </a:r>
          </a:p>
        </p:txBody>
      </p:sp>
      <p:sp>
        <p:nvSpPr>
          <p:cNvPr id="46083" name="Text Box 87"/>
          <p:cNvSpPr txBox="1">
            <a:spLocks noChangeArrowheads="1"/>
          </p:cNvSpPr>
          <p:nvPr/>
        </p:nvSpPr>
        <p:spPr bwMode="auto">
          <a:xfrm>
            <a:off x="8143875" y="5072074"/>
            <a:ext cx="1000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800" dirty="0">
                <a:solidFill>
                  <a:schemeClr val="tx2"/>
                </a:solidFill>
                <a:latin typeface="Book Antiqua" pitchFamily="18" charset="0"/>
              </a:rPr>
              <a:t>XML</a:t>
            </a:r>
          </a:p>
        </p:txBody>
      </p:sp>
      <p:sp>
        <p:nvSpPr>
          <p:cNvPr id="8" name="Text Box 96"/>
          <p:cNvSpPr txBox="1">
            <a:spLocks noChangeArrowheads="1"/>
          </p:cNvSpPr>
          <p:nvPr/>
        </p:nvSpPr>
        <p:spPr bwMode="auto">
          <a:xfrm>
            <a:off x="928688" y="2016125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Customize ruleset with the designer</a:t>
            </a:r>
          </a:p>
        </p:txBody>
      </p:sp>
      <p:pic>
        <p:nvPicPr>
          <p:cNvPr id="46085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214813"/>
            <a:ext cx="3603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500438"/>
            <a:ext cx="3603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857625"/>
            <a:ext cx="3603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2714625" y="2857500"/>
            <a:ext cx="1500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000">
                <a:latin typeface="Book Antiqua" pitchFamily="18" charset="0"/>
                <a:cs typeface="Arial" charset="0"/>
              </a:rPr>
              <a:t>SP </a:t>
            </a:r>
            <a:r>
              <a:rPr lang="de-DE" sz="1000" b="1">
                <a:latin typeface="Book Antiqua" pitchFamily="18" charset="0"/>
                <a:cs typeface="Arial" charset="0"/>
              </a:rPr>
              <a:t>Accounts Payable</a:t>
            </a: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3071813" y="3929063"/>
            <a:ext cx="1143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000">
                <a:latin typeface="Book Antiqua" pitchFamily="18" charset="0"/>
                <a:cs typeface="Arial" charset="0"/>
              </a:rPr>
              <a:t>SP </a:t>
            </a:r>
            <a:r>
              <a:rPr lang="de-DE" sz="1000" b="1">
                <a:latin typeface="Book Antiqua" pitchFamily="18" charset="0"/>
                <a:cs typeface="Arial" charset="0"/>
              </a:rPr>
              <a:t>Factoring</a:t>
            </a:r>
          </a:p>
        </p:txBody>
      </p:sp>
      <p:sp>
        <p:nvSpPr>
          <p:cNvPr id="46090" name="Text Box 19"/>
          <p:cNvSpPr txBox="1">
            <a:spLocks noChangeArrowheads="1"/>
          </p:cNvSpPr>
          <p:nvPr/>
        </p:nvSpPr>
        <p:spPr bwMode="auto">
          <a:xfrm>
            <a:off x="3071813" y="4286250"/>
            <a:ext cx="114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000">
                <a:latin typeface="Book Antiqua" pitchFamily="18" charset="0"/>
                <a:cs typeface="Arial" charset="0"/>
              </a:rPr>
              <a:t>SP </a:t>
            </a:r>
            <a:r>
              <a:rPr lang="de-DE" sz="1000" b="1">
                <a:latin typeface="Book Antiqua" pitchFamily="18" charset="0"/>
                <a:cs typeface="Arial" charset="0"/>
              </a:rPr>
              <a:t>Capture Plus</a:t>
            </a:r>
          </a:p>
        </p:txBody>
      </p:sp>
      <p:sp>
        <p:nvSpPr>
          <p:cNvPr id="46091" name="Text Box 22"/>
          <p:cNvSpPr txBox="1">
            <a:spLocks noChangeArrowheads="1"/>
          </p:cNvSpPr>
          <p:nvPr/>
        </p:nvSpPr>
        <p:spPr bwMode="auto">
          <a:xfrm>
            <a:off x="2571750" y="321468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000">
                <a:latin typeface="Book Antiqua" pitchFamily="18" charset="0"/>
                <a:cs typeface="Arial" charset="0"/>
              </a:rPr>
              <a:t>SP</a:t>
            </a:r>
            <a:r>
              <a:rPr lang="de-DE" sz="1000" b="1">
                <a:latin typeface="Book Antiqua" pitchFamily="18" charset="0"/>
                <a:cs typeface="Arial" charset="0"/>
              </a:rPr>
              <a:t> Human Resources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28938" y="3571875"/>
            <a:ext cx="12858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50" dirty="0">
                <a:latin typeface="Book Antiqua" pitchFamily="18" charset="0"/>
                <a:cs typeface="Arial" charset="0"/>
              </a:rPr>
              <a:t>SP </a:t>
            </a:r>
            <a:r>
              <a:rPr lang="de-DE" sz="1000" b="1" dirty="0">
                <a:latin typeface="Book Antiqua" pitchFamily="18" charset="0"/>
                <a:cs typeface="Arial" charset="0"/>
              </a:rPr>
              <a:t>Banking</a:t>
            </a:r>
          </a:p>
        </p:txBody>
      </p:sp>
      <p:sp>
        <p:nvSpPr>
          <p:cNvPr id="46093" name="Rectangle 56"/>
          <p:cNvSpPr>
            <a:spLocks noChangeArrowheads="1"/>
          </p:cNvSpPr>
          <p:nvPr/>
        </p:nvSpPr>
        <p:spPr bwMode="auto">
          <a:xfrm>
            <a:off x="5500688" y="2286000"/>
            <a:ext cx="1714500" cy="4071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Text Box 82"/>
          <p:cNvSpPr txBox="1">
            <a:spLocks noChangeArrowheads="1"/>
          </p:cNvSpPr>
          <p:nvPr/>
        </p:nvSpPr>
        <p:spPr bwMode="auto">
          <a:xfrm>
            <a:off x="5643563" y="2857500"/>
            <a:ext cx="1368425" cy="32146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189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Init()</a:t>
            </a: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LoadEnvironment()</a:t>
            </a:r>
          </a:p>
          <a:p>
            <a:pPr algn="ctr">
              <a:defRPr/>
            </a:pP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LoadMasterData()</a:t>
            </a:r>
          </a:p>
          <a:p>
            <a:pPr algn="ctr">
              <a:defRPr/>
            </a:pP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CompileMasterData()</a:t>
            </a: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InitializeDocument()</a:t>
            </a: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de-DE" sz="1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LoadPage</a:t>
            </a: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()</a:t>
            </a:r>
          </a:p>
          <a:p>
            <a:pPr algn="ctr">
              <a:defRPr/>
            </a:pP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ProcessDocument()</a:t>
            </a:r>
          </a:p>
          <a:p>
            <a:pPr algn="ctr">
              <a:defRPr/>
            </a:pPr>
            <a:r>
              <a:rPr lang="de-DE" sz="1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CloseEnvironment</a:t>
            </a:r>
            <a:r>
              <a:rPr lang="de-DE" sz="1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()</a:t>
            </a:r>
          </a:p>
          <a:p>
            <a:pPr algn="ctr">
              <a:defRPr/>
            </a:pPr>
            <a:endParaRPr lang="de-DE" sz="10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sz="1000" b="1" dirty="0">
              <a:solidFill>
                <a:schemeClr val="tx2"/>
              </a:solidFill>
            </a:endParaRPr>
          </a:p>
        </p:txBody>
      </p:sp>
      <p:pic>
        <p:nvPicPr>
          <p:cNvPr id="46095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786063"/>
            <a:ext cx="3603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5" descr="Te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143250"/>
            <a:ext cx="3603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>
          <a:xfrm>
            <a:off x="4643438" y="3357564"/>
            <a:ext cx="78581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3" name="Right Arrow 22"/>
          <p:cNvSpPr/>
          <p:nvPr/>
        </p:nvSpPr>
        <p:spPr>
          <a:xfrm>
            <a:off x="4643438" y="4929188"/>
            <a:ext cx="78581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4" name="Right Arrow 23"/>
          <p:cNvSpPr/>
          <p:nvPr/>
        </p:nvSpPr>
        <p:spPr>
          <a:xfrm>
            <a:off x="7358063" y="5143500"/>
            <a:ext cx="78581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42938" y="4214813"/>
            <a:ext cx="1263650" cy="493712"/>
            <a:chOff x="4332" y="2795"/>
            <a:chExt cx="952" cy="817"/>
          </a:xfrm>
        </p:grpSpPr>
        <p:sp>
          <p:nvSpPr>
            <p:cNvPr id="46111" name="Rectangle 68"/>
            <p:cNvSpPr>
              <a:spLocks noChangeArrowheads="1"/>
            </p:cNvSpPr>
            <p:nvPr/>
          </p:nvSpPr>
          <p:spPr bwMode="auto">
            <a:xfrm>
              <a:off x="4332" y="2795"/>
              <a:ext cx="952" cy="69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112" name="Text Box 69"/>
            <p:cNvSpPr txBox="1">
              <a:spLocks noChangeArrowheads="1"/>
            </p:cNvSpPr>
            <p:nvPr/>
          </p:nvSpPr>
          <p:spPr bwMode="auto">
            <a:xfrm>
              <a:off x="4332" y="2795"/>
              <a:ext cx="952" cy="8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714375" y="2714625"/>
            <a:ext cx="1022350" cy="1976438"/>
            <a:chOff x="3936" y="2024"/>
            <a:chExt cx="688" cy="1696"/>
          </a:xfrm>
        </p:grpSpPr>
        <p:pic>
          <p:nvPicPr>
            <p:cNvPr id="46109" name="Picture 90" descr="Go to fullsize i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2024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0" name="Rectangle 91"/>
            <p:cNvSpPr>
              <a:spLocks noChangeArrowheads="1"/>
            </p:cNvSpPr>
            <p:nvPr/>
          </p:nvSpPr>
          <p:spPr bwMode="auto">
            <a:xfrm>
              <a:off x="3936" y="3311"/>
              <a:ext cx="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000" b="1">
                  <a:solidFill>
                    <a:schemeClr val="tx2"/>
                  </a:solidFill>
                </a:rPr>
                <a:t> </a:t>
              </a:r>
              <a:r>
                <a:rPr lang="de-DE" sz="1000" b="1">
                  <a:solidFill>
                    <a:schemeClr val="tx2"/>
                  </a:solidFill>
                  <a:latin typeface="Book Antiqua" pitchFamily="18" charset="0"/>
                </a:rPr>
                <a:t>IDR ruleset</a:t>
              </a:r>
            </a:p>
            <a:p>
              <a:pPr algn="ctr">
                <a:spcBef>
                  <a:spcPct val="50000"/>
                </a:spcBef>
              </a:pPr>
              <a:r>
                <a:rPr lang="de-DE" sz="1000" b="1">
                  <a:solidFill>
                    <a:schemeClr val="tx2"/>
                  </a:solidFill>
                  <a:latin typeface="Book Antiqua" pitchFamily="18" charset="0"/>
                </a:rPr>
                <a:t>DESIGNER</a:t>
              </a:r>
            </a:p>
          </p:txBody>
        </p:sp>
      </p:grpSp>
      <p:pic>
        <p:nvPicPr>
          <p:cNvPr id="46102" name="Picture 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3429000"/>
            <a:ext cx="4968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>
          <a:xfrm>
            <a:off x="2071688" y="3357563"/>
            <a:ext cx="78581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8625" y="214313"/>
            <a:ext cx="8229600" cy="10001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 err="1" smtClean="0">
                <a:solidFill>
                  <a:srgbClr val="002060"/>
                </a:solidFill>
                <a:latin typeface="+mn-lt"/>
              </a:rPr>
              <a:t>IDR</a:t>
            </a:r>
            <a:r>
              <a:rPr lang="fr-BE" sz="4400" b="1" dirty="0" smtClean="0">
                <a:solidFill>
                  <a:srgbClr val="002060"/>
                </a:solidFill>
              </a:rPr>
              <a:t>™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>
                <a:solidFill>
                  <a:srgbClr val="002060"/>
                </a:solidFill>
                <a:latin typeface="+mn-lt"/>
              </a:rPr>
              <a:t>SDK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6105" name="Picture 31" descr="IDRToolkit-inv-3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2357438"/>
            <a:ext cx="1435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928688" y="1357313"/>
            <a:ext cx="5214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Intelligent Document Recognition - </a:t>
            </a:r>
            <a:endParaRPr lang="fr-BE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6107" name="Picture 34" descr="IDRToolkit-3d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1214438"/>
            <a:ext cx="25003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96"/>
          <p:cNvSpPr txBox="1">
            <a:spLocks noChangeArrowheads="1"/>
          </p:cNvSpPr>
          <p:nvPr/>
        </p:nvSpPr>
        <p:spPr bwMode="auto">
          <a:xfrm>
            <a:off x="1785938" y="2447925"/>
            <a:ext cx="4000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Load predefined ruleset: solution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allAtOnce"/>
      <p:bldP spid="46088" grpId="0"/>
      <p:bldP spid="46089" grpId="0"/>
      <p:bldP spid="46090" grpId="0"/>
      <p:bldP spid="46091" grpId="0"/>
      <p:bldP spid="16" grpId="0"/>
      <p:bldP spid="46093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4) </a:t>
            </a:r>
            <a:r>
              <a:rPr lang="en-GB" dirty="0" err="1" smtClean="0"/>
              <a:t>Cardiris</a:t>
            </a:r>
            <a:r>
              <a:rPr lang="fr-BE" dirty="0" smtClean="0"/>
              <a:t>™</a:t>
            </a:r>
            <a:r>
              <a:rPr lang="en-GB" dirty="0" smtClean="0"/>
              <a:t> SDK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SDK for scanning and recognizing business cards</a:t>
            </a:r>
            <a:br>
              <a:rPr lang="en-GB" sz="2000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Easy-to-use COM interface – supports VB and </a:t>
            </a:r>
            <a:r>
              <a:rPr lang="en-GB" sz="2000" dirty="0" err="1" smtClean="0">
                <a:solidFill>
                  <a:schemeClr val="tx2"/>
                </a:solidFill>
              </a:rPr>
              <a:t>.Net</a:t>
            </a:r>
            <a:r>
              <a:rPr lang="en-GB" sz="2000" dirty="0" smtClean="0">
                <a:solidFill>
                  <a:schemeClr val="tx2"/>
                </a:solidFill>
              </a:rPr>
              <a:t> languages</a:t>
            </a:r>
          </a:p>
          <a:p>
            <a:pPr>
              <a:buFont typeface="Arial" charset="0"/>
              <a:buChar char="•"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Intelligent field extraction – uses a knowledge database to extract all </a:t>
            </a:r>
            <a:br>
              <a:rPr lang="en-GB" sz="2000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>relevant information like first and last name, city, state, telephone number, job title, etc...</a:t>
            </a:r>
            <a:br>
              <a:rPr lang="en-GB" sz="2000" dirty="0" smtClean="0">
                <a:solidFill>
                  <a:schemeClr val="tx2"/>
                </a:solidFill>
              </a:rPr>
            </a:b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Various export possibilities – extracted information can easily be </a:t>
            </a:r>
            <a:br>
              <a:rPr lang="en-GB" sz="2000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> exported to Outlook, Lotus Notes, Excel, XML, iPod, CRM and many more</a:t>
            </a:r>
          </a:p>
          <a:p>
            <a:pPr>
              <a:buFont typeface="Arial" charset="0"/>
              <a:buChar char="•"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Support for scanning business cards with the portable </a:t>
            </a:r>
            <a:r>
              <a:rPr lang="en-GB" sz="2000" dirty="0" err="1" smtClean="0">
                <a:solidFill>
                  <a:schemeClr val="tx2"/>
                </a:solidFill>
              </a:rPr>
              <a:t>IRISCard</a:t>
            </a:r>
            <a:r>
              <a:rPr lang="en-GB" sz="2000" dirty="0" smtClean="0">
                <a:solidFill>
                  <a:schemeClr val="tx2"/>
                </a:solidFill>
              </a:rPr>
              <a:t> scanner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Some Benefits of IRIS Toolkits</a:t>
            </a:r>
            <a:endParaRPr lang="en-GB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357291"/>
            <a:ext cx="8229600" cy="4929229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GB" sz="2600" b="1" i="1" dirty="0" smtClean="0">
                <a:solidFill>
                  <a:srgbClr val="F5860B"/>
                </a:solidFill>
              </a:rPr>
              <a:t>Technical</a:t>
            </a:r>
          </a:p>
          <a:p>
            <a:pPr marL="742950" lvl="2" indent="-342900"/>
            <a:r>
              <a:rPr lang="en-GB" sz="1600" dirty="0" smtClean="0">
                <a:solidFill>
                  <a:schemeClr val="tx2"/>
                </a:solidFill>
              </a:rPr>
              <a:t>Robust architecture</a:t>
            </a:r>
          </a:p>
          <a:p>
            <a:pPr marL="742950" lvl="2" indent="-342900"/>
            <a:r>
              <a:rPr lang="en-GB" sz="1600" dirty="0" smtClean="0">
                <a:solidFill>
                  <a:schemeClr val="tx2"/>
                </a:solidFill>
              </a:rPr>
              <a:t>Enormous quantity of formats supported</a:t>
            </a:r>
          </a:p>
          <a:p>
            <a:pPr marL="742950" lvl="2" indent="-342900"/>
            <a:r>
              <a:rPr lang="en-US" sz="1800" b="1" dirty="0" smtClean="0">
                <a:solidFill>
                  <a:schemeClr val="tx2"/>
                </a:solidFill>
              </a:rPr>
              <a:t>Easy integration </a:t>
            </a:r>
            <a:r>
              <a:rPr lang="en-US" sz="1600" dirty="0" smtClean="0">
                <a:solidFill>
                  <a:schemeClr val="tx2"/>
                </a:solidFill>
              </a:rPr>
              <a:t>into third party applications</a:t>
            </a:r>
          </a:p>
          <a:p>
            <a:pPr marL="742950" lvl="2" indent="-342900"/>
            <a:r>
              <a:rPr lang="en-US" sz="1600" dirty="0" smtClean="0">
                <a:solidFill>
                  <a:schemeClr val="tx2"/>
                </a:solidFill>
              </a:rPr>
              <a:t>Lot of samples available</a:t>
            </a:r>
          </a:p>
          <a:p>
            <a:pPr marL="742950" lvl="2" indent="-342900"/>
            <a:r>
              <a:rPr lang="en-US" sz="1600" dirty="0" smtClean="0">
                <a:solidFill>
                  <a:schemeClr val="tx2"/>
                </a:solidFill>
              </a:rPr>
              <a:t>Intellectual property: </a:t>
            </a:r>
            <a:r>
              <a:rPr lang="en-US" sz="1800" b="1" dirty="0" smtClean="0">
                <a:solidFill>
                  <a:schemeClr val="tx2"/>
                </a:solidFill>
              </a:rPr>
              <a:t>100% I.R.I.S. 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742950" lvl="2" indent="-342900"/>
            <a:r>
              <a:rPr lang="en-US" sz="1800" b="1" dirty="0" smtClean="0">
                <a:solidFill>
                  <a:schemeClr val="tx2"/>
                </a:solidFill>
              </a:rPr>
              <a:t>Flexible on licensing</a:t>
            </a:r>
            <a:r>
              <a:rPr lang="en-US" sz="1600" dirty="0" smtClean="0">
                <a:solidFill>
                  <a:schemeClr val="tx2"/>
                </a:solidFill>
              </a:rPr>
              <a:t>: matching integrator’s business model</a:t>
            </a:r>
          </a:p>
          <a:p>
            <a:pPr marL="742950" lvl="2" indent="-342900"/>
            <a:r>
              <a:rPr lang="en-US" sz="1700" b="1" dirty="0" smtClean="0">
                <a:solidFill>
                  <a:schemeClr val="tx2"/>
                </a:solidFill>
              </a:rPr>
              <a:t>Modular approach </a:t>
            </a:r>
            <a:r>
              <a:rPr lang="en-US" sz="1600" dirty="0" smtClean="0">
                <a:solidFill>
                  <a:schemeClr val="tx2"/>
                </a:solidFill>
              </a:rPr>
              <a:t>to quickly extend functionalities</a:t>
            </a:r>
          </a:p>
          <a:p>
            <a:pPr marL="742950" lvl="2" indent="-342900"/>
            <a:r>
              <a:rPr lang="en-US" sz="1600" dirty="0" smtClean="0">
                <a:solidFill>
                  <a:schemeClr val="tx2"/>
                </a:solidFill>
              </a:rPr>
              <a:t>IDR SDK: predefined rule set for  (Invoices, Classification, Digital mailroom, Free-forms,..)</a:t>
            </a:r>
            <a:endParaRPr lang="en-GB" sz="1600" dirty="0" smtClean="0">
              <a:solidFill>
                <a:schemeClr val="tx2"/>
              </a:solidFill>
            </a:endParaRPr>
          </a:p>
          <a:p>
            <a:pPr marL="742950" lvl="2" indent="-342900"/>
            <a:r>
              <a:rPr lang="en-GB" sz="1600" dirty="0" smtClean="0">
                <a:solidFill>
                  <a:schemeClr val="tx2"/>
                </a:solidFill>
              </a:rPr>
              <a:t>Etc...</a:t>
            </a:r>
          </a:p>
          <a:p>
            <a:pPr marL="342900" lvl="1" indent="-342900">
              <a:buFont typeface="Arial" charset="0"/>
              <a:buNone/>
            </a:pPr>
            <a:r>
              <a:rPr lang="en-GB" sz="2600" b="1" i="1" dirty="0" smtClean="0">
                <a:solidFill>
                  <a:srgbClr val="F5860B"/>
                </a:solidFill>
              </a:rPr>
              <a:t>Commercial</a:t>
            </a:r>
          </a:p>
          <a:p>
            <a:pPr marL="742950" lvl="2" indent="-342900"/>
            <a:r>
              <a:rPr lang="en-GB" sz="1700" b="1" dirty="0" smtClean="0">
                <a:solidFill>
                  <a:schemeClr val="tx2"/>
                </a:solidFill>
              </a:rPr>
              <a:t>Good market value</a:t>
            </a:r>
          </a:p>
          <a:p>
            <a:pPr marL="742950" lvl="2" indent="-342900"/>
            <a:r>
              <a:rPr lang="en-GB" sz="1700" b="1" dirty="0" smtClean="0">
                <a:solidFill>
                  <a:schemeClr val="tx2"/>
                </a:solidFill>
              </a:rPr>
              <a:t>Long term support</a:t>
            </a:r>
          </a:p>
          <a:p>
            <a:pPr marL="742950" lvl="2" indent="-342900"/>
            <a:r>
              <a:rPr lang="en-GB" sz="1700" b="1" dirty="0" smtClean="0">
                <a:solidFill>
                  <a:schemeClr val="tx2"/>
                </a:solidFill>
              </a:rPr>
              <a:t>No page limitation policy required</a:t>
            </a:r>
          </a:p>
          <a:p>
            <a:pPr marL="742950" lvl="2" indent="-342900"/>
            <a:r>
              <a:rPr lang="en-GB" sz="1600" dirty="0" smtClean="0">
                <a:solidFill>
                  <a:schemeClr val="tx2"/>
                </a:solidFill>
              </a:rPr>
              <a:t>Unique differentiator</a:t>
            </a:r>
          </a:p>
          <a:p>
            <a:pPr marL="742950" lvl="2" indent="-342900"/>
            <a:r>
              <a:rPr lang="en-GB" sz="1600" dirty="0" smtClean="0">
                <a:solidFill>
                  <a:schemeClr val="tx2"/>
                </a:solidFill>
              </a:rPr>
              <a:t>Etc...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MacOS_X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338" y="3203575"/>
            <a:ext cx="127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MacOS_X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013" y="2946400"/>
            <a:ext cx="127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LicensedHP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3" y="1142984"/>
            <a:ext cx="25986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1" descr="Accueil Microsoft Fran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5064" y="4837127"/>
            <a:ext cx="23812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 descr="plustek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5214950"/>
            <a:ext cx="2214578" cy="7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9" descr="Digital Archiving Solutio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6038871"/>
            <a:ext cx="108166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3" descr="inde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6001230"/>
            <a:ext cx="1143010" cy="49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3" descr="SAMSUNG_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3214686"/>
            <a:ext cx="3071834" cy="113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571654" y="71414"/>
            <a:ext cx="7143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+mn-lt"/>
              </a:rPr>
              <a:t>Long-term OEM Partners</a:t>
            </a:r>
          </a:p>
        </p:txBody>
      </p:sp>
      <p:pic>
        <p:nvPicPr>
          <p:cNvPr id="26" name="Picture 25"/>
          <p:cNvPicPr/>
          <p:nvPr/>
        </p:nvPicPr>
        <p:blipFill>
          <a:blip r:embed="rId12" cstate="print"/>
          <a:srcRect l="2944" t="17760" r="50923" b="56284"/>
          <a:stretch>
            <a:fillRect/>
          </a:stretch>
        </p:blipFill>
        <p:spPr bwMode="auto">
          <a:xfrm>
            <a:off x="5000628" y="1214422"/>
            <a:ext cx="23574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3" cstate="print"/>
          <a:srcRect l="4281" t="21981" r="59414" b="52972"/>
          <a:stretch>
            <a:fillRect/>
          </a:stretch>
        </p:blipFill>
        <p:spPr bwMode="auto">
          <a:xfrm>
            <a:off x="3929058" y="2357430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/>
          <p:nvPr/>
        </p:nvPicPr>
        <p:blipFill>
          <a:blip r:embed="rId14" cstate="print"/>
          <a:srcRect l="3097" t="18504" r="45935" b="49033"/>
          <a:stretch>
            <a:fillRect/>
          </a:stretch>
        </p:blipFill>
        <p:spPr bwMode="auto">
          <a:xfrm>
            <a:off x="6715140" y="2928934"/>
            <a:ext cx="1785950" cy="8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/>
          <p:nvPr/>
        </p:nvPicPr>
        <p:blipFill>
          <a:blip r:embed="rId15" cstate="print"/>
          <a:srcRect l="473" t="15458" r="43880" b="18662"/>
          <a:stretch>
            <a:fillRect/>
          </a:stretch>
        </p:blipFill>
        <p:spPr bwMode="auto">
          <a:xfrm>
            <a:off x="285720" y="1214422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/>
          <p:cNvPicPr/>
          <p:nvPr/>
        </p:nvPicPr>
        <p:blipFill>
          <a:blip r:embed="rId16" cstate="print"/>
          <a:srcRect l="1017" t="28973" r="72721" b="63830"/>
          <a:stretch>
            <a:fillRect/>
          </a:stretch>
        </p:blipFill>
        <p:spPr bwMode="auto">
          <a:xfrm>
            <a:off x="357158" y="2643182"/>
            <a:ext cx="32147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pfXYCZzsf94HzizM:" descr="http://t1.gstatic.com/images?q=tbn:XYCZzsf94HzizM%3Ahttp://www.clarity-integration.com/userfiles/Case%2520Studies/vodafone-logo-vbig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28992" y="5572140"/>
            <a:ext cx="1115695" cy="8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pfAoOTc2sBR2O8kM:" descr="http://t3.gstatic.com/images?q=tbn:AoOTc2sBR2O8kM%3Ahttp://www.generalcode.it/UserFiles/Image/Referenze/Poste%2520Italiane.jpg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58082" y="6018234"/>
            <a:ext cx="1643074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pfI8D7a1RojhAD0M:" descr="http://t3.gstatic.com/images?q=tbn:I8D7a1RojhAD0M%3Ahttp://tuscantraveler.com/wordpress/wp-content/uploads/2008/09/logo-trenitalia.gif">
            <a:hlinkClick r:id="rId21"/>
          </p:cNvPr>
          <p:cNvPicPr/>
          <p:nvPr/>
        </p:nvPicPr>
        <p:blipFill>
          <a:blip r:embed="rId22" cstate="print"/>
          <a:srcRect l="208" t="26965" r="-1156" b="32180"/>
          <a:stretch>
            <a:fillRect/>
          </a:stretch>
        </p:blipFill>
        <p:spPr bwMode="auto">
          <a:xfrm>
            <a:off x="-32" y="6000768"/>
            <a:ext cx="1857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http://t1.gstatic.com/images?q=tbn:Q-u95m0yLom8tM:http://www.digitarsolucoes.com.br/produtos/0000/0025/logo-dokmee.jpg">
            <a:hlinkClick r:id="rId23"/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86644" y="5132720"/>
            <a:ext cx="1660210" cy="65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pf9Im2qa_oAnvusM:" descr="http://t2.gstatic.com/images?q=tbn:9Im2qa_oAnvusM%3Ahttp://www.download.ba/proimg/smMustek_logo_2006-20070917-151857.jpg">
            <a:hlinkClick r:id="rId25"/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28794" y="5715016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pfXrmcZtuWnoOGyM:" descr="http://t0.gstatic.com/images?q=tbn:XrmcZtuWnoOGyM%3Ahttp://www.sungwoodms.co.kr/Image/zeutschel-logo.gif">
            <a:hlinkClick r:id="rId27"/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78090" y="5357826"/>
            <a:ext cx="175070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t2.gstatic.com/images?q=tbn:XN9yzZGeg5w9EM%3Ahttp://sites.google.com/a/aiimminnesota.com/www/_/rsrc/1231192632508/Home/Atalasoft_logo_final_rgb_800_Standard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43504" y="4500570"/>
            <a:ext cx="1547821" cy="714380"/>
          </a:xfrm>
          <a:prstGeom prst="rect">
            <a:avLst/>
          </a:prstGeom>
          <a:noFill/>
        </p:spPr>
      </p:pic>
      <p:pic>
        <p:nvPicPr>
          <p:cNvPr id="43" name="Picture 35" descr="map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42844" y="4484698"/>
            <a:ext cx="2028206" cy="65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1" descr="LKG_spange_pc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072198" y="4032259"/>
            <a:ext cx="26892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9" descr="logo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429520" y="981897"/>
            <a:ext cx="1500198" cy="180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/>
          <p:cNvPicPr/>
          <p:nvPr/>
        </p:nvPicPr>
        <p:blipFill>
          <a:blip r:embed="rId34" cstate="print"/>
          <a:srcRect l="2011" t="40548" r="50594" b="43440"/>
          <a:stretch>
            <a:fillRect/>
          </a:stretch>
        </p:blipFill>
        <p:spPr bwMode="auto">
          <a:xfrm>
            <a:off x="3143240" y="3643314"/>
            <a:ext cx="29289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57242" y="1296950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</a:pPr>
            <a:r>
              <a:rPr lang="en-US" sz="3600" dirty="0" err="1" smtClean="0">
                <a:solidFill>
                  <a:schemeClr val="tx2"/>
                </a:solidFill>
              </a:rPr>
              <a:t>I.R.I.S.</a:t>
            </a:r>
            <a:r>
              <a:rPr lang="en-US" sz="3600" dirty="0" smtClean="0">
                <a:solidFill>
                  <a:schemeClr val="tx2"/>
                </a:solidFill>
              </a:rPr>
              <a:t> is the only company in the market to provide a comprehensive </a:t>
            </a:r>
          </a:p>
          <a:p>
            <a:pPr algn="ctr">
              <a:buFont typeface="Arial" charset="0"/>
              <a:buNone/>
            </a:pPr>
            <a:r>
              <a:rPr lang="en-US" sz="3900" b="1" i="1" dirty="0" smtClean="0">
                <a:solidFill>
                  <a:srgbClr val="F5860B"/>
                </a:solidFill>
              </a:rPr>
              <a:t>“Technology Partnership”</a:t>
            </a:r>
            <a:endParaRPr lang="en-US" sz="3600" b="1" i="1" dirty="0" smtClean="0">
              <a:solidFill>
                <a:srgbClr val="F5860B"/>
              </a:solidFill>
            </a:endParaRPr>
          </a:p>
          <a:p>
            <a:pPr algn="just">
              <a:buFont typeface="Arial" charset="0"/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lvl="1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for the Document Capture/ Document Management market</a:t>
            </a:r>
          </a:p>
          <a:p>
            <a:pPr lvl="1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We can provide: </a:t>
            </a:r>
            <a:endParaRPr lang="en-GB" dirty="0" smtClean="0"/>
          </a:p>
          <a:p>
            <a:pPr lvl="1" algn="ctr">
              <a:buFont typeface="Arial" charset="0"/>
              <a:buNone/>
            </a:pPr>
            <a:endParaRPr lang="en-US" sz="1700" dirty="0" smtClean="0">
              <a:solidFill>
                <a:schemeClr val="tx2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chemeClr val="tx2"/>
                </a:solidFill>
              </a:rPr>
              <a:t>Components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chemeClr val="tx2"/>
                </a:solidFill>
              </a:rPr>
              <a:t>Advanced Toolkits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chemeClr val="tx2"/>
                </a:solidFill>
              </a:rPr>
              <a:t>Products from $ 49 to $ 100,000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“Unique Technology Partnership”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0" dirty="0" smtClean="0"/>
              <a:t>Sample Project: Creating an </a:t>
            </a:r>
            <a:r>
              <a:rPr lang="en-US" sz="3600" b="0" i="1" dirty="0" smtClean="0">
                <a:solidFill>
                  <a:srgbClr val="F5860B"/>
                </a:solidFill>
              </a:rPr>
              <a:t>Invoice Workflow Product</a:t>
            </a:r>
          </a:p>
        </p:txBody>
      </p:sp>
      <p:sp>
        <p:nvSpPr>
          <p:cNvPr id="4" name="Richtungspfeil 15"/>
          <p:cNvSpPr/>
          <p:nvPr/>
        </p:nvSpPr>
        <p:spPr>
          <a:xfrm>
            <a:off x="928662" y="1643050"/>
            <a:ext cx="1928826" cy="107157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Rough Components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/>
              <a:t>(OCR,  Line removal, </a:t>
            </a:r>
            <a:r>
              <a:rPr lang="en-US" sz="1200" b="1" dirty="0" err="1" smtClean="0"/>
              <a:t>Deskew</a:t>
            </a:r>
            <a:r>
              <a:rPr lang="en-US" sz="1200" b="1" dirty="0" smtClean="0"/>
              <a:t>,  etc…</a:t>
            </a:r>
            <a:endParaRPr lang="en-US" sz="1200" b="1" dirty="0"/>
          </a:p>
        </p:txBody>
      </p:sp>
      <p:pic>
        <p:nvPicPr>
          <p:cNvPr id="5" name="Picture 4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541428"/>
            <a:ext cx="928694" cy="1086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chtungspfeil 15"/>
          <p:cNvSpPr/>
          <p:nvPr/>
        </p:nvSpPr>
        <p:spPr>
          <a:xfrm>
            <a:off x="928662" y="2857496"/>
            <a:ext cx="4143404" cy="107157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Invoice Processing SDK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b="1" dirty="0" smtClean="0"/>
              <a:t>(Configuration </a:t>
            </a:r>
            <a:r>
              <a:rPr lang="en-US" sz="1400" b="1" dirty="0" err="1" smtClean="0"/>
              <a:t>Ruleset</a:t>
            </a:r>
            <a:r>
              <a:rPr lang="en-US" sz="1400" b="1" dirty="0" smtClean="0"/>
              <a:t> for Accounts Payable)</a:t>
            </a:r>
            <a:endParaRPr lang="en-US" sz="1400" b="1" dirty="0"/>
          </a:p>
        </p:txBody>
      </p:sp>
      <p:pic>
        <p:nvPicPr>
          <p:cNvPr id="7" name="Picture 4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770966"/>
            <a:ext cx="928694" cy="1086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chtungspfeil 15"/>
          <p:cNvSpPr/>
          <p:nvPr/>
        </p:nvSpPr>
        <p:spPr>
          <a:xfrm>
            <a:off x="928662" y="4071942"/>
            <a:ext cx="5357850" cy="107157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Rebranding of Package Invoice Product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b="1" dirty="0" smtClean="0"/>
              <a:t>(Straight forward, easy to use Invoice product)</a:t>
            </a:r>
            <a:endParaRPr lang="en-US" sz="1400" b="1" dirty="0"/>
          </a:p>
        </p:txBody>
      </p:sp>
      <p:pic>
        <p:nvPicPr>
          <p:cNvPr id="9" name="Picture 4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985412"/>
            <a:ext cx="928694" cy="1086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199858"/>
            <a:ext cx="928694" cy="1086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chtungspfeil 15"/>
          <p:cNvSpPr/>
          <p:nvPr/>
        </p:nvSpPr>
        <p:spPr>
          <a:xfrm>
            <a:off x="928662" y="5297478"/>
            <a:ext cx="6643734" cy="107157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Rebranding of Advanced Invoice Processing </a:t>
            </a:r>
          </a:p>
          <a:p>
            <a:pPr algn="ctr"/>
            <a:r>
              <a:rPr lang="en-US" sz="1400" b="1" dirty="0" smtClean="0"/>
              <a:t>(Advanced invoice and classification service based on sophisticated clustering and capture technologies)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14578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face a major challenge: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000" i="1" dirty="0" smtClean="0"/>
              <a:t>”Do more with less, while reducing your carbon footprint” 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i="1" dirty="0" smtClean="0">
                <a:solidFill>
                  <a:srgbClr val="C00000"/>
                </a:solidFill>
              </a:rPr>
              <a:t>At </a:t>
            </a:r>
            <a:r>
              <a:rPr lang="en-GB" sz="2800" i="1" dirty="0" err="1" smtClean="0">
                <a:solidFill>
                  <a:srgbClr val="C00000"/>
                </a:solidFill>
              </a:rPr>
              <a:t>I.R.I.S.</a:t>
            </a:r>
            <a:r>
              <a:rPr lang="en-GB" sz="2800" i="1" dirty="0" smtClean="0">
                <a:solidFill>
                  <a:srgbClr val="C00000"/>
                </a:solidFill>
              </a:rPr>
              <a:t> we provide the technologies to help your customers reduce their paper and energy consumption</a:t>
            </a:r>
          </a:p>
          <a:p>
            <a:r>
              <a:rPr lang="en-GB" sz="2800" i="1" dirty="0" smtClean="0">
                <a:solidFill>
                  <a:srgbClr val="C00000"/>
                </a:solidFill>
              </a:rPr>
              <a:t>Less Network traffic</a:t>
            </a:r>
          </a:p>
          <a:p>
            <a:r>
              <a:rPr lang="en-GB" sz="2800" i="1" dirty="0" smtClean="0">
                <a:solidFill>
                  <a:srgbClr val="C00000"/>
                </a:solidFill>
              </a:rPr>
              <a:t>Less paper workflow</a:t>
            </a:r>
          </a:p>
          <a:p>
            <a:r>
              <a:rPr lang="en-GB" sz="2800" i="1" dirty="0" smtClean="0">
                <a:solidFill>
                  <a:srgbClr val="C00000"/>
                </a:solidFill>
              </a:rPr>
              <a:t>More efficient resource administration</a:t>
            </a:r>
            <a:endParaRPr lang="en-GB" sz="1800" i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643578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643578"/>
            <a:ext cx="165174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28612"/>
            <a:ext cx="9001156" cy="1143000"/>
          </a:xfrm>
        </p:spPr>
        <p:txBody>
          <a:bodyPr>
            <a:noAutofit/>
          </a:bodyPr>
          <a:lstStyle/>
          <a:p>
            <a:r>
              <a:rPr lang="en-GB" sz="4800" dirty="0" smtClean="0"/>
              <a:t>What do we want to show today?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34718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3600" b="1" i="1" dirty="0" smtClean="0"/>
              <a:t>How </a:t>
            </a:r>
            <a:r>
              <a:rPr lang="en-GB" sz="3600" b="1" i="1" dirty="0" err="1" smtClean="0"/>
              <a:t>I.R.I.S.</a:t>
            </a:r>
            <a:r>
              <a:rPr lang="en-GB" sz="3600" b="1" i="1" dirty="0" smtClean="0"/>
              <a:t> can help you to </a:t>
            </a:r>
            <a:r>
              <a:rPr lang="en-GB" sz="3600" b="1" i="1" dirty="0" smtClean="0">
                <a:solidFill>
                  <a:schemeClr val="accent6">
                    <a:lumMod val="75000"/>
                  </a:schemeClr>
                </a:solidFill>
              </a:rPr>
              <a:t>add new value </a:t>
            </a:r>
            <a:r>
              <a:rPr lang="en-GB" sz="3600" b="1" i="1" dirty="0" smtClean="0"/>
              <a:t>to your current offer and </a:t>
            </a:r>
            <a:r>
              <a:rPr lang="en-GB" sz="3600" b="1" i="1" dirty="0" smtClean="0">
                <a:solidFill>
                  <a:schemeClr val="accent6">
                    <a:lumMod val="75000"/>
                  </a:schemeClr>
                </a:solidFill>
              </a:rPr>
              <a:t>remain competitive</a:t>
            </a:r>
          </a:p>
          <a:p>
            <a:pPr algn="ctr">
              <a:buNone/>
            </a:pPr>
            <a:endParaRPr lang="en-GB" sz="3600" b="1" i="1" dirty="0" smtClean="0"/>
          </a:p>
          <a:p>
            <a:pPr algn="ctr">
              <a:buNone/>
            </a:pPr>
            <a:r>
              <a:rPr lang="en-GB" sz="3600" b="1" i="1" dirty="0" smtClean="0"/>
              <a:t>Why we are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“The Complete Technology Provider”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2910" y="26733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4483949"/>
            <a:ext cx="864399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Alejandro Grüssi</a:t>
            </a:r>
            <a:r>
              <a:rPr lang="en-US" sz="2400" b="1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 |</a:t>
            </a:r>
            <a:r>
              <a:rPr lang="en-US" sz="2400" b="1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OEM Sales Manager</a:t>
            </a:r>
            <a:r>
              <a:rPr lang="en-US" sz="2400" b="1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en-US" dirty="0">
              <a:latin typeface="+mj-lt"/>
            </a:endParaRPr>
          </a:p>
          <a:p>
            <a:pPr algn="ctr" eaLnBrk="0" hangingPunct="0">
              <a:defRPr/>
            </a:pPr>
            <a:r>
              <a:rPr lang="fr-BE" sz="800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</a:t>
            </a:r>
            <a:endParaRPr lang="en-US" sz="1400" dirty="0">
              <a:latin typeface="+mj-lt"/>
            </a:endParaRPr>
          </a:p>
          <a:p>
            <a:pPr algn="ctr" eaLnBrk="0" hangingPunct="0">
              <a:defRPr/>
            </a:pPr>
            <a:r>
              <a:rPr lang="fr-BE" b="1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I.R.I.S. S.A. </a:t>
            </a:r>
            <a:r>
              <a:rPr lang="fr-BE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lang="fr-BE" b="1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Louvain </a:t>
            </a:r>
            <a:r>
              <a:rPr lang="fr-FR" sz="1600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La Neuve </a:t>
            </a:r>
            <a:r>
              <a:rPr lang="fr-FR" sz="1600" dirty="0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– </a:t>
            </a:r>
            <a:r>
              <a:rPr lang="fr-FR" sz="1600" dirty="0" err="1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Belgium</a:t>
            </a:r>
            <a:r>
              <a:rPr lang="fr-FR" sz="1600" dirty="0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1600" dirty="0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D. Line: </a:t>
            </a:r>
            <a:r>
              <a:rPr lang="en-US" sz="1600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+32 (0)10 48 74 </a:t>
            </a:r>
            <a:r>
              <a:rPr lang="en-US" sz="1600" dirty="0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15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Website</a:t>
            </a:r>
            <a:r>
              <a:rPr lang="en-US" sz="1600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www.irislink.com/toolkits</a:t>
            </a:r>
            <a:r>
              <a:rPr lang="en-US" sz="1600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1600" dirty="0">
                <a:solidFill>
                  <a:srgbClr val="000080"/>
                </a:solidFill>
                <a:latin typeface="+mj-lt"/>
                <a:ea typeface="Calibri" pitchFamily="34" charset="0"/>
                <a:cs typeface="Times New Roman" pitchFamily="18" charset="0"/>
              </a:rPr>
              <a:t>E-mail: </a:t>
            </a:r>
            <a:r>
              <a:rPr lang="en-US" sz="1600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  <a:hlinkClick r:id="rId4"/>
              </a:rPr>
              <a:t>alejandro.grussi@iriscorporate.com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/>
              <a:t>I.R.I.S. </a:t>
            </a:r>
            <a:r>
              <a:rPr lang="fr-BE" dirty="0" err="1" smtClean="0"/>
              <a:t>Today</a:t>
            </a:r>
            <a:endParaRPr lang="fr-BE" dirty="0"/>
          </a:p>
        </p:txBody>
      </p:sp>
      <p:pic>
        <p:nvPicPr>
          <p:cNvPr id="28" name="Picture 23" descr="world-m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iris-sal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nw-ma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de-ma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nl-ma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8" descr="be-map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9" descr="be-stick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0" descr="be-stick+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1" descr="lux-map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2" descr="lux-stick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3" descr="fr-map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fr-stick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nl-stic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de-stick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nw-stick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us-map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us-stick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ch-map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2910" y="1795480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h-stick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2602" y="1714488"/>
            <a:ext cx="8075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I.R.I.S’ Main OEM Customers</a:t>
            </a:r>
            <a:endParaRPr lang="fr-B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12460"/>
            <a:ext cx="5143536" cy="44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I.R.I.S. Intellectual Property</a:t>
            </a:r>
            <a:endParaRPr lang="fr-BE" dirty="0"/>
          </a:p>
        </p:txBody>
      </p:sp>
      <p:sp>
        <p:nvSpPr>
          <p:cNvPr id="19" name="Oval 18"/>
          <p:cNvSpPr/>
          <p:nvPr/>
        </p:nvSpPr>
        <p:spPr>
          <a:xfrm>
            <a:off x="1357290" y="766759"/>
            <a:ext cx="6072230" cy="5857217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20" name="Oval 19"/>
          <p:cNvSpPr/>
          <p:nvPr/>
        </p:nvSpPr>
        <p:spPr>
          <a:xfrm>
            <a:off x="2494292" y="1146303"/>
            <a:ext cx="1848070" cy="17826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21" name="Oval 20"/>
          <p:cNvSpPr/>
          <p:nvPr/>
        </p:nvSpPr>
        <p:spPr>
          <a:xfrm>
            <a:off x="4494492" y="4351587"/>
            <a:ext cx="1867868" cy="18792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Extraction</a:t>
            </a:r>
          </a:p>
        </p:txBody>
      </p:sp>
      <p:sp>
        <p:nvSpPr>
          <p:cNvPr id="22" name="Oval 21"/>
          <p:cNvSpPr/>
          <p:nvPr/>
        </p:nvSpPr>
        <p:spPr>
          <a:xfrm>
            <a:off x="2422557" y="4351587"/>
            <a:ext cx="1939539" cy="18792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Creation</a:t>
            </a:r>
          </a:p>
        </p:txBody>
      </p:sp>
      <p:sp>
        <p:nvSpPr>
          <p:cNvPr id="23" name="Oval 22"/>
          <p:cNvSpPr/>
          <p:nvPr/>
        </p:nvSpPr>
        <p:spPr>
          <a:xfrm>
            <a:off x="5422967" y="2708564"/>
            <a:ext cx="1935115" cy="18634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24" name="Oval 23"/>
          <p:cNvSpPr/>
          <p:nvPr/>
        </p:nvSpPr>
        <p:spPr>
          <a:xfrm>
            <a:off x="1350768" y="2708564"/>
            <a:ext cx="2006786" cy="18634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25" name="Oval 24"/>
          <p:cNvSpPr/>
          <p:nvPr/>
        </p:nvSpPr>
        <p:spPr>
          <a:xfrm>
            <a:off x="4351397" y="1136928"/>
            <a:ext cx="1935115" cy="18634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428604"/>
            <a:ext cx="4194677" cy="582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Scanning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446" y="1214422"/>
            <a:ext cx="3143272" cy="30003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We interface with: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TWAIN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ISIS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VRS – TWAIN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VRS – ISIS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Many years of expertise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though mostly out of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sight…</a:t>
            </a:r>
          </a:p>
        </p:txBody>
      </p:sp>
      <p:pic>
        <p:nvPicPr>
          <p:cNvPr id="4" name="Picture 30" descr="normal_0-MF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00892" y="4980645"/>
            <a:ext cx="1928812" cy="1663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6" name="Oval 5"/>
          <p:cNvSpPr/>
          <p:nvPr/>
        </p:nvSpPr>
        <p:spPr>
          <a:xfrm>
            <a:off x="2000826" y="1643058"/>
            <a:ext cx="1260000" cy="1260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"/>
          </a:scene3d>
          <a:sp3d prstMaterial="powder">
            <a:bevelT w="254000" h="2540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7" name="Oval 6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8" name="Oval 7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9" name="Oval 8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10" name="Oval 9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11" name="Oval 10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  <p:pic>
        <p:nvPicPr>
          <p:cNvPr id="12" name="Picture 30" descr="normal_0-MF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1909" y="5500702"/>
            <a:ext cx="144597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9634" y="5715016"/>
            <a:ext cx="919820" cy="6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odupont\Desktop\Canon\Sales material\Pictures\imageRUNNER ADVANCE_Office\7000 series\07_C7065i_EU_Slant_1PDS_PD_FIN_PUNCH_2.jpg"/>
          <p:cNvPicPr>
            <a:picLocks noChangeAspect="1" noChangeArrowheads="1"/>
          </p:cNvPicPr>
          <p:nvPr/>
        </p:nvPicPr>
        <p:blipFill>
          <a:blip r:embed="rId5" cstate="print"/>
          <a:srcRect l="12534" t="16071" r="12064" b="15625"/>
          <a:stretch>
            <a:fillRect/>
          </a:stretch>
        </p:blipFill>
        <p:spPr bwMode="auto">
          <a:xfrm>
            <a:off x="5357818" y="4286256"/>
            <a:ext cx="1785950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680323" cy="5111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Classification</a:t>
            </a:r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357752" y="1285860"/>
            <a:ext cx="4500000" cy="450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5" name="Oval 4"/>
          <p:cNvSpPr/>
          <p:nvPr/>
        </p:nvSpPr>
        <p:spPr>
          <a:xfrm>
            <a:off x="2000826" y="164305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</a:p>
        </p:txBody>
      </p:sp>
      <p:sp>
        <p:nvSpPr>
          <p:cNvPr id="6" name="Oval 5"/>
          <p:cNvSpPr/>
          <p:nvPr/>
        </p:nvSpPr>
        <p:spPr>
          <a:xfrm>
            <a:off x="2000826" y="4214818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857818" y="3597760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</p:txBody>
      </p:sp>
      <p:sp>
        <p:nvSpPr>
          <p:cNvPr id="8" name="Oval 7"/>
          <p:cNvSpPr/>
          <p:nvPr/>
        </p:nvSpPr>
        <p:spPr>
          <a:xfrm>
            <a:off x="3143834" y="3602730"/>
            <a:ext cx="1276772" cy="12550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</a:p>
        </p:txBody>
      </p:sp>
      <p:sp>
        <p:nvSpPr>
          <p:cNvPr id="9" name="Oval 8"/>
          <p:cNvSpPr/>
          <p:nvPr/>
        </p:nvSpPr>
        <p:spPr>
          <a:xfrm>
            <a:off x="857818" y="2285992"/>
            <a:ext cx="1260000" cy="12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</a:p>
        </p:txBody>
      </p:sp>
      <p:sp>
        <p:nvSpPr>
          <p:cNvPr id="10" name="Oval 9"/>
          <p:cNvSpPr/>
          <p:nvPr/>
        </p:nvSpPr>
        <p:spPr>
          <a:xfrm>
            <a:off x="3143834" y="2285992"/>
            <a:ext cx="1260000" cy="1260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glow" dir="t"/>
          </a:scene3d>
          <a:sp3d prstMaterial="powder">
            <a:bevelT w="254000" h="2540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70291"/>
            <a:ext cx="312422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56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188" y="5842785"/>
            <a:ext cx="312422" cy="443735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57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4141" y="5808571"/>
            <a:ext cx="312422" cy="443736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58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0094" y="5774729"/>
            <a:ext cx="312421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59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6046" y="5740516"/>
            <a:ext cx="312421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0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997" y="5706302"/>
            <a:ext cx="312422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1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045" y="5842785"/>
            <a:ext cx="312422" cy="443735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2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6998" y="5808571"/>
            <a:ext cx="312422" cy="443736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3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951" y="5774729"/>
            <a:ext cx="312421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4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03" y="5740516"/>
            <a:ext cx="312421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5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854" y="5706302"/>
            <a:ext cx="312422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6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903" y="5842785"/>
            <a:ext cx="312422" cy="443735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7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9857" y="5808571"/>
            <a:ext cx="312422" cy="443736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8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5810" y="5774729"/>
            <a:ext cx="312421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69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1762" y="5740516"/>
            <a:ext cx="312421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pic>
        <p:nvPicPr>
          <p:cNvPr id="70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713" y="5706302"/>
            <a:ext cx="312422" cy="444791"/>
          </a:xfrm>
          <a:prstGeom prst="rect">
            <a:avLst/>
          </a:prstGeom>
          <a:noFill/>
          <a:ln w="6350">
            <a:solidFill>
              <a:srgbClr val="245794"/>
            </a:solidFill>
          </a:ln>
        </p:spPr>
      </p:pic>
      <p:sp>
        <p:nvSpPr>
          <p:cNvPr id="71" name="Right Arrow 70"/>
          <p:cNvSpPr/>
          <p:nvPr/>
        </p:nvSpPr>
        <p:spPr>
          <a:xfrm>
            <a:off x="5857884" y="5810502"/>
            <a:ext cx="357190" cy="357190"/>
          </a:xfrm>
          <a:prstGeom prst="rightArrow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4357686" y="1285860"/>
            <a:ext cx="4429156" cy="4000528"/>
          </a:xfrm>
        </p:spPr>
        <p:txBody>
          <a:bodyPr>
            <a:normAutofit/>
          </a:bodyPr>
          <a:lstStyle/>
          <a:p>
            <a:pPr algn="ctr" eaLnBrk="0" hangingPunct="0">
              <a:buNone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Classification as the ability to</a:t>
            </a:r>
          </a:p>
          <a:p>
            <a:pPr algn="ctr" eaLnBrk="0" hangingPunct="0">
              <a:buNone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separate and identify</a:t>
            </a:r>
          </a:p>
          <a:p>
            <a:pPr algn="ctr" eaLnBrk="0" hangingPunct="0">
              <a:buNone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documents </a:t>
            </a:r>
            <a:r>
              <a:rPr lang="en-GB" sz="2400" b="1" dirty="0" smtClean="0">
                <a:solidFill>
                  <a:srgbClr val="F5860B"/>
                </a:solidFill>
                <a:latin typeface="Calibri" pitchFamily="34" charset="0"/>
              </a:rPr>
              <a:t>automatically</a:t>
            </a:r>
          </a:p>
          <a:p>
            <a:pPr algn="ctr" eaLnBrk="0" hangingPunct="0">
              <a:buNone/>
            </a:pPr>
            <a:endParaRPr lang="en-GB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0" hangingPunct="0">
              <a:buNone/>
            </a:pPr>
            <a:r>
              <a:rPr lang="en-GB" sz="2400" dirty="0" err="1" smtClean="0">
                <a:solidFill>
                  <a:schemeClr val="tx2"/>
                </a:solidFill>
                <a:latin typeface="Calibri" pitchFamily="34" charset="0"/>
              </a:rPr>
              <a:t>I.R.I.S.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 Classification</a:t>
            </a:r>
          </a:p>
          <a:p>
            <a:pPr algn="ctr" eaLnBrk="0" hangingPunct="0">
              <a:buNone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technologies is based on</a:t>
            </a:r>
          </a:p>
          <a:p>
            <a:pPr algn="ctr" eaLnBrk="0" hangingPunct="0">
              <a:buNone/>
            </a:pPr>
            <a:r>
              <a:rPr lang="en-GB" sz="2400" b="1" dirty="0" smtClean="0">
                <a:solidFill>
                  <a:srgbClr val="F5860B"/>
                </a:solidFill>
                <a:latin typeface="Calibri" pitchFamily="34" charset="0"/>
              </a:rPr>
              <a:t>sophisticated clustering</a:t>
            </a:r>
          </a:p>
          <a:p>
            <a:pPr algn="ctr" eaLnBrk="0" hangingPunct="0">
              <a:buNone/>
            </a:pPr>
            <a:r>
              <a:rPr lang="en-GB" sz="2400" b="1" dirty="0" smtClean="0">
                <a:solidFill>
                  <a:srgbClr val="F5860B"/>
                </a:solidFill>
                <a:latin typeface="Calibri" pitchFamily="34" charset="0"/>
              </a:rPr>
              <a:t>technology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, including the</a:t>
            </a:r>
          </a:p>
          <a:p>
            <a:pPr algn="ctr" eaLnBrk="0" hangingPunct="0">
              <a:buNone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unique </a:t>
            </a:r>
            <a:r>
              <a:rPr lang="en-GB" sz="2400" b="1" dirty="0" err="1" smtClean="0">
                <a:solidFill>
                  <a:srgbClr val="F5860B"/>
                </a:solidFill>
                <a:latin typeface="Calibri" pitchFamily="34" charset="0"/>
              </a:rPr>
              <a:t>IRISFingerPrint</a:t>
            </a:r>
            <a:r>
              <a:rPr lang="en-GB" sz="2400" b="1" dirty="0" smtClean="0">
                <a:solidFill>
                  <a:srgbClr val="F5860B"/>
                </a:solidFill>
                <a:latin typeface="Calibri" pitchFamily="34" charset="0"/>
              </a:rPr>
              <a:t>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1539</Words>
  <Application>Microsoft Office PowerPoint</Application>
  <PresentationFormat>On-screen Show (4:3)</PresentationFormat>
  <Paragraphs>478</Paragraphs>
  <Slides>40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Custom Design</vt:lpstr>
      <vt:lpstr>1_Custom Design</vt:lpstr>
      <vt:lpstr>OEM Opportunities with I.R.I.S.</vt:lpstr>
      <vt:lpstr>What’s happening in the market?</vt:lpstr>
      <vt:lpstr>A New Figure Was Born</vt:lpstr>
      <vt:lpstr>What do we want to show today?</vt:lpstr>
      <vt:lpstr>I.R.I.S. Today</vt:lpstr>
      <vt:lpstr>I.R.I.S’ Main OEM Customers</vt:lpstr>
      <vt:lpstr>I.R.I.S. Intellectual Property</vt:lpstr>
      <vt:lpstr>Scanning</vt:lpstr>
      <vt:lpstr>Classification</vt:lpstr>
      <vt:lpstr>Slide 10</vt:lpstr>
      <vt:lpstr>Slide 11</vt:lpstr>
      <vt:lpstr>Slide 12</vt:lpstr>
      <vt:lpstr>Slide 13</vt:lpstr>
      <vt:lpstr>Slide 14</vt:lpstr>
      <vt:lpstr>Solution Proposals</vt:lpstr>
      <vt:lpstr>Slide 16</vt:lpstr>
      <vt:lpstr>Slide 17</vt:lpstr>
      <vt:lpstr>IRIS Scanning Service  Costs Related of Reinventing the Wheel</vt:lpstr>
      <vt:lpstr>Slide 19</vt:lpstr>
      <vt:lpstr>IRIS Scanning Service  Some Technical Benefits</vt:lpstr>
      <vt:lpstr>IRIS Scanning Service  Some Commercial Benefits</vt:lpstr>
      <vt:lpstr>Slide 22</vt:lpstr>
      <vt:lpstr>Slide 23</vt:lpstr>
      <vt:lpstr>IRIS Capture Services</vt:lpstr>
      <vt:lpstr>Advanced Clustering Service</vt:lpstr>
      <vt:lpstr>Many Solution Packages </vt:lpstr>
      <vt:lpstr>Interconnecting Technologies</vt:lpstr>
      <vt:lpstr>Slide 28</vt:lpstr>
      <vt:lpstr>Slide 29</vt:lpstr>
      <vt:lpstr>IRIS Developer Reading System </vt:lpstr>
      <vt:lpstr>Slide 31</vt:lpstr>
      <vt:lpstr>Slide 32</vt:lpstr>
      <vt:lpstr>Slide 33</vt:lpstr>
      <vt:lpstr>4) Cardiris™ SDK</vt:lpstr>
      <vt:lpstr>Some Benefits of IRIS Toolkits</vt:lpstr>
      <vt:lpstr>Slide 36</vt:lpstr>
      <vt:lpstr>Conclusion</vt:lpstr>
      <vt:lpstr>“Unique Technology Partnership” Sample Project: Creating an Invoice Workflow Product</vt:lpstr>
      <vt:lpstr>How to face a major challenge:   ”Do more with less, while reducing your carbon footprint” </vt:lpstr>
      <vt:lpstr>Slide 40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IRIS SA</cp:lastModifiedBy>
  <cp:revision>11</cp:revision>
  <dcterms:created xsi:type="dcterms:W3CDTF">2010-01-05T13:17:27Z</dcterms:created>
  <dcterms:modified xsi:type="dcterms:W3CDTF">2010-02-08T08:40:45Z</dcterms:modified>
</cp:coreProperties>
</file>