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256" r:id="rId4"/>
    <p:sldId id="257" r:id="rId5"/>
    <p:sldId id="264" r:id="rId6"/>
    <p:sldId id="302" r:id="rId7"/>
    <p:sldId id="305" r:id="rId8"/>
    <p:sldId id="26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86" r:id="rId19"/>
    <p:sldId id="288" r:id="rId20"/>
    <p:sldId id="290" r:id="rId21"/>
    <p:sldId id="292" r:id="rId22"/>
    <p:sldId id="293" r:id="rId23"/>
    <p:sldId id="294" r:id="rId24"/>
    <p:sldId id="304" r:id="rId25"/>
    <p:sldId id="296" r:id="rId26"/>
    <p:sldId id="297" r:id="rId27"/>
    <p:sldId id="298" r:id="rId28"/>
    <p:sldId id="299" r:id="rId29"/>
    <p:sldId id="265" r:id="rId30"/>
    <p:sldId id="303" r:id="rId31"/>
    <p:sldId id="269" r:id="rId32"/>
    <p:sldId id="268" r:id="rId33"/>
    <p:sldId id="270" r:id="rId34"/>
    <p:sldId id="276" r:id="rId35"/>
    <p:sldId id="272" r:id="rId36"/>
    <p:sldId id="273" r:id="rId37"/>
    <p:sldId id="307" r:id="rId38"/>
    <p:sldId id="309" r:id="rId39"/>
    <p:sldId id="2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hart>
    <c:title>
      <c:tx>
        <c:rich>
          <a:bodyPr/>
          <a:lstStyle/>
          <a:p>
            <a:pPr>
              <a:defRPr lang="en-GB"/>
            </a:pPr>
            <a:r>
              <a:rPr lang="en-GB" dirty="0" smtClean="0">
                <a:solidFill>
                  <a:schemeClr val="tx2"/>
                </a:solidFill>
              </a:rPr>
              <a:t>Barcode Voting</a:t>
            </a:r>
            <a:endParaRPr lang="en-GB" dirty="0">
              <a:solidFill>
                <a:schemeClr val="tx2"/>
              </a:solidFill>
            </a:endParaRP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Sheet1!$A$2:$A$4</c:f>
              <c:strCache>
                <c:ptCount val="3"/>
                <c:pt idx="0">
                  <c:v>Engine 1</c:v>
                </c:pt>
                <c:pt idx="1">
                  <c:v>Engine 2</c:v>
                </c:pt>
                <c:pt idx="2">
                  <c:v>Voting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0.99</c:v>
                </c:pt>
              </c:numCache>
            </c:numRef>
          </c:val>
        </c:ser>
        <c:shape val="cylinder"/>
        <c:axId val="102653312"/>
        <c:axId val="103031936"/>
        <c:axId val="0"/>
      </c:bar3DChart>
      <c:catAx>
        <c:axId val="102653312"/>
        <c:scaling>
          <c:orientation val="minMax"/>
        </c:scaling>
        <c:axPos val="b"/>
        <c:numFmt formatCode="0.00%" sourceLinked="1"/>
        <c:majorTickMark val="none"/>
        <c:tickLblPos val="nextTo"/>
        <c:txPr>
          <a:bodyPr/>
          <a:lstStyle/>
          <a:p>
            <a:pPr>
              <a:defRPr lang="en-GB">
                <a:solidFill>
                  <a:schemeClr val="tx2"/>
                </a:solidFill>
              </a:defRPr>
            </a:pPr>
            <a:endParaRPr lang="fr-FR"/>
          </a:p>
        </c:txPr>
        <c:crossAx val="103031936"/>
        <c:crosses val="autoZero"/>
        <c:auto val="1"/>
        <c:lblAlgn val="ctr"/>
        <c:lblOffset val="100"/>
      </c:catAx>
      <c:valAx>
        <c:axId val="1030319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GB">
                    <a:solidFill>
                      <a:schemeClr val="tx2"/>
                    </a:solidFill>
                  </a:defRPr>
                </a:pPr>
                <a:r>
                  <a:rPr lang="en-GB" dirty="0" smtClean="0">
                    <a:solidFill>
                      <a:schemeClr val="tx2"/>
                    </a:solidFill>
                  </a:rPr>
                  <a:t>Recognition</a:t>
                </a:r>
                <a:endParaRPr lang="en-GB" dirty="0">
                  <a:solidFill>
                    <a:schemeClr val="tx2"/>
                  </a:solidFill>
                </a:endParaRP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lang="en-GB">
                <a:solidFill>
                  <a:schemeClr val="tx2"/>
                </a:solidFill>
              </a:defRPr>
            </a:pPr>
            <a:endParaRPr lang="fr-FR"/>
          </a:p>
        </c:txPr>
        <c:crossAx val="102653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A158-1C8A-4F9B-B953-297F886384F5}" type="datetimeFigureOut">
              <a:rPr lang="fr-FR" smtClean="0"/>
              <a:pPr/>
              <a:t>10/02/2010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4AE1E-5908-47DA-9713-6D0A58256956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0BC11-5F9E-4961-8BD2-86D97D97C7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F3B3A-607C-4172-AE41-6281A8504F9E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B4616-A9D4-4AF4-8AC8-46EF3A44B81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A86E3-3007-4471-B1D5-35F060EB67F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All the most common formats: .</a:t>
            </a:r>
            <a:r>
              <a:rPr lang="en-US" sz="1400" dirty="0" err="1" smtClean="0">
                <a:solidFill>
                  <a:schemeClr val="tx2"/>
                </a:solidFill>
              </a:rPr>
              <a:t>img</a:t>
            </a:r>
            <a:r>
              <a:rPr lang="en-US" sz="1400" dirty="0" smtClean="0">
                <a:solidFill>
                  <a:schemeClr val="tx2"/>
                </a:solidFill>
              </a:rPr>
              <a:t>, .gif, .jpeg, .jpg, .j2c, .j2k, .jp2, .</a:t>
            </a:r>
            <a:r>
              <a:rPr lang="en-US" sz="1400" dirty="0" err="1" smtClean="0">
                <a:solidFill>
                  <a:schemeClr val="tx2"/>
                </a:solidFill>
              </a:rPr>
              <a:t>psd</a:t>
            </a:r>
            <a:r>
              <a:rPr lang="en-US" sz="1400" dirty="0" smtClean="0">
                <a:solidFill>
                  <a:schemeClr val="tx2"/>
                </a:solidFill>
              </a:rPr>
              <a:t>, .pct, .</a:t>
            </a:r>
            <a:r>
              <a:rPr lang="en-US" sz="1400" dirty="0" err="1" smtClean="0">
                <a:solidFill>
                  <a:schemeClr val="tx2"/>
                </a:solidFill>
              </a:rPr>
              <a:t>pbm</a:t>
            </a:r>
            <a:r>
              <a:rPr lang="en-US" sz="1400" dirty="0" smtClean="0">
                <a:solidFill>
                  <a:schemeClr val="tx2"/>
                </a:solidFill>
              </a:rPr>
              <a:t>, .</a:t>
            </a:r>
            <a:r>
              <a:rPr lang="en-US" sz="1400" dirty="0" err="1" smtClean="0">
                <a:solidFill>
                  <a:schemeClr val="tx2"/>
                </a:solidFill>
              </a:rPr>
              <a:t>png</a:t>
            </a:r>
            <a:r>
              <a:rPr lang="en-US" sz="1400" dirty="0" smtClean="0">
                <a:solidFill>
                  <a:schemeClr val="tx2"/>
                </a:solidFill>
              </a:rPr>
              <a:t>, .</a:t>
            </a:r>
            <a:r>
              <a:rPr lang="en-US" sz="1400" dirty="0" err="1" smtClean="0">
                <a:solidFill>
                  <a:schemeClr val="tx2"/>
                </a:solidFill>
              </a:rPr>
              <a:t>tif</a:t>
            </a:r>
            <a:r>
              <a:rPr lang="en-US" sz="1400" dirty="0" smtClean="0">
                <a:solidFill>
                  <a:schemeClr val="tx2"/>
                </a:solidFill>
              </a:rPr>
              <a:t>, .tiff, .bmp, .</a:t>
            </a:r>
            <a:r>
              <a:rPr lang="en-US" sz="1400" dirty="0" err="1" smtClean="0">
                <a:solidFill>
                  <a:schemeClr val="tx2"/>
                </a:solidFill>
              </a:rPr>
              <a:t>pcx</a:t>
            </a:r>
            <a:r>
              <a:rPr lang="en-US" sz="1400" dirty="0" smtClean="0">
                <a:solidFill>
                  <a:schemeClr val="tx2"/>
                </a:solidFill>
              </a:rPr>
              <a:t>, .</a:t>
            </a:r>
            <a:r>
              <a:rPr lang="en-US" sz="1400" dirty="0" err="1" smtClean="0">
                <a:solidFill>
                  <a:schemeClr val="tx2"/>
                </a:solidFill>
              </a:rPr>
              <a:t>dcx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PDF files, JPEG2000 files, </a:t>
            </a:r>
            <a:r>
              <a:rPr lang="en-US" sz="1400" dirty="0" err="1" smtClean="0">
                <a:solidFill>
                  <a:schemeClr val="tx2"/>
                </a:solidFill>
              </a:rPr>
              <a:t>DjVu</a:t>
            </a:r>
            <a:r>
              <a:rPr lang="en-US" sz="1400" dirty="0" smtClean="0">
                <a:solidFill>
                  <a:schemeClr val="tx2"/>
                </a:solidFill>
              </a:rPr>
              <a:t> files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0BC11-5F9E-4961-8BD2-86D97D97C71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28934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tx2"/>
                </a:solidFill>
              </a:rPr>
              <a:t>I.R.I.S. Software Solutions for large volume </a:t>
            </a:r>
            <a:r>
              <a:rPr lang="en-US" b="0" dirty="0" smtClean="0">
                <a:solidFill>
                  <a:schemeClr val="tx2"/>
                </a:solidFill>
              </a:rPr>
              <a:t/>
            </a:r>
            <a:br>
              <a:rPr lang="en-US" b="0" dirty="0" smtClean="0">
                <a:solidFill>
                  <a:schemeClr val="tx2"/>
                </a:solidFill>
              </a:rPr>
            </a:br>
            <a:r>
              <a:rPr lang="en-US" sz="4000" b="0" dirty="0" smtClean="0">
                <a:solidFill>
                  <a:schemeClr val="tx2"/>
                </a:solidFill>
              </a:rPr>
              <a:t>scanning, indexing and conversion</a:t>
            </a:r>
            <a:endParaRPr lang="en-US" sz="4000" b="0" dirty="0">
              <a:solidFill>
                <a:schemeClr val="tx2"/>
              </a:solidFill>
            </a:endParaRPr>
          </a:p>
        </p:txBody>
      </p:sp>
      <p:pic>
        <p:nvPicPr>
          <p:cNvPr id="5" name="Picture 4" descr="0-IRISDoc9Server-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5904327"/>
            <a:ext cx="4929222" cy="739383"/>
          </a:xfrm>
          <a:prstGeom prst="rect">
            <a:avLst/>
          </a:prstGeom>
        </p:spPr>
      </p:pic>
      <p:pic>
        <p:nvPicPr>
          <p:cNvPr id="7" name="Picture 4" descr="http://design.irislink.com/trombinoscope/cpg135/albums/marketing-tools/products/IRISPowerscan/IPS9/IPS9-logos/IPS9-3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857760"/>
            <a:ext cx="4009406" cy="7718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64357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chemeClr val="tx2"/>
                </a:solidFill>
              </a:rPr>
              <a:t>&amp;</a:t>
            </a:r>
            <a:endParaRPr lang="fr-BE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15074" y="171448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Pre-Processing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5074" y="2500306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Identification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5074" y="3286124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Structuring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5074" y="4071942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Indexing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074" y="485776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Quality control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429520" y="2214554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29520" y="3000372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20" y="3786190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29520" y="4572008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29520" y="535782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5074" y="92867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Scanning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429520" y="142873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074" y="564357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Export</a:t>
            </a:r>
          </a:p>
        </p:txBody>
      </p:sp>
      <p:sp>
        <p:nvSpPr>
          <p:cNvPr id="38953" name="Title 1"/>
          <p:cNvSpPr>
            <a:spLocks noGrp="1"/>
          </p:cNvSpPr>
          <p:nvPr>
            <p:ph type="title"/>
          </p:nvPr>
        </p:nvSpPr>
        <p:spPr>
          <a:xfrm>
            <a:off x="1000124" y="142875"/>
            <a:ext cx="5572139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b="0" dirty="0" smtClean="0">
                <a:solidFill>
                  <a:schemeClr val="tx2"/>
                </a:solidFill>
              </a:rPr>
              <a:t>Document Identification</a:t>
            </a:r>
          </a:p>
        </p:txBody>
      </p:sp>
      <p:sp>
        <p:nvSpPr>
          <p:cNvPr id="12330" name="Content Placeholder 2"/>
          <p:cNvSpPr txBox="1">
            <a:spLocks/>
          </p:cNvSpPr>
          <p:nvPr/>
        </p:nvSpPr>
        <p:spPr bwMode="auto">
          <a:xfrm>
            <a:off x="714375" y="2214563"/>
            <a:ext cx="4572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OCR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ICR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/Full page Barcode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 smtClean="0">
                <a:solidFill>
                  <a:schemeClr val="tx2"/>
                </a:solidFill>
                <a:latin typeface="Calibri" pitchFamily="34" charset="0"/>
              </a:rPr>
              <a:t>IRISFingerprint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™ : 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image layout analysis to determine the document type.</a:t>
            </a:r>
            <a:br>
              <a:rPr lang="en-GB" dirty="0">
                <a:solidFill>
                  <a:schemeClr val="tx2"/>
                </a:solidFill>
                <a:latin typeface="Calibri" pitchFamily="34" charset="0"/>
              </a:rPr>
            </a:b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331" name="Content Placeholder 2"/>
          <p:cNvSpPr txBox="1">
            <a:spLocks/>
          </p:cNvSpPr>
          <p:nvPr/>
        </p:nvSpPr>
        <p:spPr bwMode="auto">
          <a:xfrm>
            <a:off x="500063" y="1643063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Document identification done using: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715008" y="2500306"/>
            <a:ext cx="357190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15074" y="171448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Pre-Processing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5074" y="2500306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Identification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5074" y="3286124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Structuring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5074" y="4071942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Indexing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074" y="485776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Quality control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429520" y="2214554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29520" y="3000372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20" y="3786190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29520" y="4572008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29520" y="535782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5074" y="92867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Scanning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429520" y="142873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074" y="564357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Export</a:t>
            </a:r>
          </a:p>
        </p:txBody>
      </p:sp>
      <p:sp>
        <p:nvSpPr>
          <p:cNvPr id="13353" name="Title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521493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n-GB" b="0" dirty="0" smtClean="0">
                <a:solidFill>
                  <a:schemeClr val="tx2"/>
                </a:solidFill>
              </a:rPr>
              <a:t>Document Structuring</a:t>
            </a:r>
          </a:p>
        </p:txBody>
      </p:sp>
      <p:sp>
        <p:nvSpPr>
          <p:cNvPr id="13354" name="Content Placeholder 2"/>
          <p:cNvSpPr txBox="1">
            <a:spLocks/>
          </p:cNvSpPr>
          <p:nvPr/>
        </p:nvSpPr>
        <p:spPr bwMode="auto">
          <a:xfrm>
            <a:off x="714375" y="2214563"/>
            <a:ext cx="4572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OCR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ICR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/Full page Barcode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/Full page Patch Code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Blank Page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3355" name="Content Placeholder 2"/>
          <p:cNvSpPr txBox="1">
            <a:spLocks/>
          </p:cNvSpPr>
          <p:nvPr/>
        </p:nvSpPr>
        <p:spPr bwMode="auto">
          <a:xfrm>
            <a:off x="500063" y="1643063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Document </a:t>
            </a:r>
            <a:r>
              <a:rPr lang="en-GB" sz="2400" b="1" dirty="0">
                <a:solidFill>
                  <a:schemeClr val="tx2"/>
                </a:solidFill>
                <a:latin typeface="Calibri" pitchFamily="34" charset="0"/>
              </a:rPr>
              <a:t>separation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 done using:</a:t>
            </a:r>
          </a:p>
        </p:txBody>
      </p:sp>
      <p:sp>
        <p:nvSpPr>
          <p:cNvPr id="13359" name="Content Placeholder 2"/>
          <p:cNvSpPr txBox="1">
            <a:spLocks/>
          </p:cNvSpPr>
          <p:nvPr/>
        </p:nvSpPr>
        <p:spPr bwMode="auto">
          <a:xfrm>
            <a:off x="500063" y="3857625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Document </a:t>
            </a:r>
            <a:r>
              <a:rPr lang="en-GB" sz="2400" b="1" dirty="0">
                <a:solidFill>
                  <a:schemeClr val="tx2"/>
                </a:solidFill>
                <a:latin typeface="Calibri" pitchFamily="34" charset="0"/>
              </a:rPr>
              <a:t>naming</a:t>
            </a: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 done using:</a:t>
            </a:r>
          </a:p>
        </p:txBody>
      </p:sp>
      <p:sp>
        <p:nvSpPr>
          <p:cNvPr id="13360" name="Content Placeholder 2"/>
          <p:cNvSpPr txBox="1">
            <a:spLocks/>
          </p:cNvSpPr>
          <p:nvPr/>
        </p:nvSpPr>
        <p:spPr bwMode="auto">
          <a:xfrm>
            <a:off x="714375" y="4357688"/>
            <a:ext cx="45720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OCR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ICR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/Full page Barcode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/Full page Patch Code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Combination with date, system values...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715008" y="3286124"/>
            <a:ext cx="357190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15074" y="171448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Pre-Processing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5074" y="2500306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Identification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5074" y="3286124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Structuring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5074" y="4071942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Indexing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074" y="485776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Quality control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429520" y="2214554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29520" y="3000372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20" y="3786190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29520" y="4572008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29520" y="535782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5074" y="92867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Scanning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429520" y="142873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074" y="564357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Export</a:t>
            </a:r>
          </a:p>
        </p:txBody>
      </p:sp>
      <p:sp>
        <p:nvSpPr>
          <p:cNvPr id="14377" name="Title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521493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n-GB" sz="4000" b="0" dirty="0" smtClean="0">
                <a:solidFill>
                  <a:schemeClr val="tx2"/>
                </a:solidFill>
              </a:rPr>
              <a:t>Document Indexing</a:t>
            </a:r>
          </a:p>
        </p:txBody>
      </p:sp>
      <p:sp>
        <p:nvSpPr>
          <p:cNvPr id="14378" name="Content Placeholder 2"/>
          <p:cNvSpPr txBox="1">
            <a:spLocks/>
          </p:cNvSpPr>
          <p:nvPr/>
        </p:nvSpPr>
        <p:spPr bwMode="auto">
          <a:xfrm>
            <a:off x="714375" y="2214563"/>
            <a:ext cx="4572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OCR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 ICR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Zonal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/Full page Barcode</a:t>
            </a:r>
          </a:p>
        </p:txBody>
      </p:sp>
      <p:sp>
        <p:nvSpPr>
          <p:cNvPr id="14379" name="Content Placeholder 2"/>
          <p:cNvSpPr txBox="1">
            <a:spLocks/>
          </p:cNvSpPr>
          <p:nvPr/>
        </p:nvSpPr>
        <p:spPr bwMode="auto">
          <a:xfrm>
            <a:off x="500063" y="1643063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Document indexing using:</a:t>
            </a:r>
          </a:p>
        </p:txBody>
      </p:sp>
      <p:sp>
        <p:nvSpPr>
          <p:cNvPr id="14380" name="Content Placeholder 2"/>
          <p:cNvSpPr txBox="1">
            <a:spLocks/>
          </p:cNvSpPr>
          <p:nvPr/>
        </p:nvSpPr>
        <p:spPr bwMode="auto">
          <a:xfrm>
            <a:off x="500034" y="3786206"/>
            <a:ext cx="5286384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Indexing done according to document 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type!</a:t>
            </a:r>
            <a:endParaRPr lang="en-GB" sz="20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None/>
            </a:pPr>
            <a:endParaRPr lang="en-GB" sz="105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None/>
            </a:pP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Indexes can be customized through scripting </a:t>
            </a: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None/>
            </a:pP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can even pick up data from an ODBC database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715008" y="4071942"/>
            <a:ext cx="357190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15074" y="171448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Pre-Processing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5074" y="2500306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Identification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5074" y="3286124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Structuring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5074" y="4071942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Indexing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074" y="485776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Quality control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429520" y="2214554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29520" y="3000372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20" y="3786190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29520" y="4572008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29520" y="535782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5074" y="92867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Scanning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429520" y="142873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074" y="564357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Export</a:t>
            </a:r>
          </a:p>
        </p:txBody>
      </p:sp>
      <p:sp>
        <p:nvSpPr>
          <p:cNvPr id="15401" name="Title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521493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n-GB" sz="4000" b="0" dirty="0" smtClean="0">
                <a:solidFill>
                  <a:schemeClr val="tx2"/>
                </a:solidFill>
              </a:rPr>
              <a:t>Quality Control</a:t>
            </a:r>
          </a:p>
        </p:txBody>
      </p:sp>
      <p:sp>
        <p:nvSpPr>
          <p:cNvPr id="15402" name="Content Placeholder 2"/>
          <p:cNvSpPr txBox="1">
            <a:spLocks/>
          </p:cNvSpPr>
          <p:nvPr/>
        </p:nvSpPr>
        <p:spPr bwMode="auto">
          <a:xfrm>
            <a:off x="714375" y="2500313"/>
            <a:ext cx="4572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Batch and Document ID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Document and Batch structure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All Indexes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Images ( rotation, </a:t>
            </a: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binarisation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…)</a:t>
            </a:r>
          </a:p>
        </p:txBody>
      </p:sp>
      <p:sp>
        <p:nvSpPr>
          <p:cNvPr id="15403" name="Content Placeholder 2"/>
          <p:cNvSpPr txBox="1">
            <a:spLocks/>
          </p:cNvSpPr>
          <p:nvPr/>
        </p:nvSpPr>
        <p:spPr bwMode="auto">
          <a:xfrm>
            <a:off x="500063" y="1643063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Quality control via user interface. The user can modify:</a:t>
            </a:r>
          </a:p>
        </p:txBody>
      </p:sp>
      <p:pic>
        <p:nvPicPr>
          <p:cNvPr id="23" name="Picture 17" descr="workspac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86190"/>
            <a:ext cx="364785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ight Arrow 20"/>
          <p:cNvSpPr/>
          <p:nvPr/>
        </p:nvSpPr>
        <p:spPr>
          <a:xfrm>
            <a:off x="5715008" y="4857760"/>
            <a:ext cx="357190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15074" y="171448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Pre-Processing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5074" y="2500306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Identification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5074" y="3286124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Structuring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5074" y="4071942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Indexing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074" y="485776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Quality control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429520" y="2214554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29520" y="3000372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20" y="3786190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29520" y="4572008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29520" y="535782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5074" y="92867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Scanning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429520" y="142873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074" y="564357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Export</a:t>
            </a:r>
          </a:p>
        </p:txBody>
      </p:sp>
      <p:sp>
        <p:nvSpPr>
          <p:cNvPr id="17450" name="Title 1"/>
          <p:cNvSpPr>
            <a:spLocks noGrp="1"/>
          </p:cNvSpPr>
          <p:nvPr>
            <p:ph type="title"/>
          </p:nvPr>
        </p:nvSpPr>
        <p:spPr>
          <a:xfrm>
            <a:off x="1000124" y="142875"/>
            <a:ext cx="614364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GB" sz="4000" b="0" dirty="0" smtClean="0">
                <a:solidFill>
                  <a:schemeClr val="tx2"/>
                </a:solidFill>
              </a:rPr>
              <a:t>Export - Document Creation</a:t>
            </a:r>
          </a:p>
        </p:txBody>
      </p:sp>
      <p:sp>
        <p:nvSpPr>
          <p:cNvPr id="17451" name="Content Placeholder 2"/>
          <p:cNvSpPr txBox="1">
            <a:spLocks/>
          </p:cNvSpPr>
          <p:nvPr/>
        </p:nvSpPr>
        <p:spPr bwMode="auto">
          <a:xfrm>
            <a:off x="714375" y="2500313"/>
            <a:ext cx="535782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MANY document formats possible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Full page OCR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Renaming of document according to IPS Index or …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Document compression =&gt; iHQC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Can export data after to ANY application with index XML as argument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Can export 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both 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the documents 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and the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indexes 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to a Document Management System (e.g. SharePoint, Therefore)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7452" name="Content Placeholder 2"/>
          <p:cNvSpPr txBox="1">
            <a:spLocks/>
          </p:cNvSpPr>
          <p:nvPr/>
        </p:nvSpPr>
        <p:spPr bwMode="auto">
          <a:xfrm>
            <a:off x="500063" y="1643062"/>
            <a:ext cx="4714875" cy="78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Document creation done by integrated </a:t>
            </a: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IRISDocument™</a:t>
            </a:r>
            <a:endParaRPr lang="en-GB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715008" y="5643578"/>
            <a:ext cx="357190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15074" y="171448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Pre-Processing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5074" y="2500306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Identification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5074" y="3286124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Structuring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5074" y="4071942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Indexing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074" y="485776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Quality control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429520" y="2214554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29520" y="3000372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20" y="3786190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29520" y="4572008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29520" y="535782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5074" y="92867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Scanning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429520" y="142873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074" y="564357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Export</a:t>
            </a:r>
          </a:p>
        </p:txBody>
      </p:sp>
      <p:sp>
        <p:nvSpPr>
          <p:cNvPr id="16425" name="Title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521493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GB" sz="4000" b="0" dirty="0" smtClean="0">
                <a:solidFill>
                  <a:schemeClr val="tx2"/>
                </a:solidFill>
              </a:rPr>
              <a:t>Export </a:t>
            </a:r>
            <a:r>
              <a:rPr lang="en-GB" sz="4000" b="0" dirty="0" smtClean="0">
                <a:solidFill>
                  <a:schemeClr val="tx2"/>
                </a:solidFill>
                <a:latin typeface="Calibri" pitchFamily="34" charset="0"/>
              </a:rPr>
              <a:t>Connectors</a:t>
            </a:r>
            <a:endParaRPr lang="en-GB" sz="4000" b="0" dirty="0" smtClean="0">
              <a:solidFill>
                <a:schemeClr val="tx2"/>
              </a:solidFill>
            </a:endParaRPr>
          </a:p>
        </p:txBody>
      </p:sp>
      <p:sp>
        <p:nvSpPr>
          <p:cNvPr id="16426" name="Content Placeholder 2"/>
          <p:cNvSpPr txBox="1">
            <a:spLocks/>
          </p:cNvSpPr>
          <p:nvPr/>
        </p:nvSpPr>
        <p:spPr bwMode="auto">
          <a:xfrm>
            <a:off x="714375" y="1928802"/>
            <a:ext cx="4572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Standard list including:</a:t>
            </a: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IRISCapture™ 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Pro</a:t>
            </a: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IRISDocument™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…</a:t>
            </a:r>
          </a:p>
          <a:p>
            <a:pPr marL="800100" lvl="1" indent="-342900" eaLnBrk="0" hangingPunct="0"/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++ and .NET API available to create your own </a:t>
            </a: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Export Connector</a:t>
            </a:r>
          </a:p>
          <a:p>
            <a:pPr marL="342900" indent="-342900" eaLnBrk="0" hangingPunct="0"/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Extended Output Connector</a:t>
            </a: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Scripting</a:t>
            </a: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On-disk saving</a:t>
            </a: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Etc...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715008" y="5643578"/>
            <a:ext cx="357190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GB" b="0" dirty="0" smtClean="0">
                <a:solidFill>
                  <a:schemeClr val="tx2"/>
                </a:solidFill>
              </a:rPr>
              <a:t>Other cool features of IRISPowerscan™ 9</a:t>
            </a:r>
            <a:endParaRPr lang="en-GB" b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857364"/>
            <a:ext cx="7143800" cy="385765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SharePoint v2 Connector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Booklet reordering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Barcode voting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ISIS support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IRISFingerPrint™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Event Handler SDK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LDAP Authentication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Multi-user centralized management </a:t>
            </a:r>
            <a:endParaRPr lang="en-GB" sz="20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Custom installation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New Background processing</a:t>
            </a:r>
          </a:p>
        </p:txBody>
      </p:sp>
      <p:pic>
        <p:nvPicPr>
          <p:cNvPr id="8" name="Picture 7" descr="IPS-box-us-righ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165688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0" dirty="0" smtClean="0">
                <a:solidFill>
                  <a:schemeClr val="tx2"/>
                </a:solidFill>
              </a:rPr>
              <a:t>Barcode Voting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1"/>
            <a:ext cx="9144000" cy="64294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For high volumes, Barcode Voting takes the best results of both engines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500166" y="2000240"/>
          <a:ext cx="585791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214546" y="5786454"/>
            <a:ext cx="642942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90%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(Engine 1)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+ 90%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(Engine 2)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99%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(Voting)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572396" y="6000768"/>
            <a:ext cx="157160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5214974" cy="32147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IRISFingerPrint™ is a </a:t>
            </a:r>
            <a:r>
              <a:rPr lang="en-GB" sz="2400" b="1" dirty="0" smtClean="0">
                <a:solidFill>
                  <a:schemeClr val="tx2"/>
                </a:solidFill>
              </a:rPr>
              <a:t>Document Identification </a:t>
            </a:r>
            <a:r>
              <a:rPr lang="en-GB" sz="2400" dirty="0" smtClean="0">
                <a:solidFill>
                  <a:schemeClr val="tx2"/>
                </a:solidFill>
              </a:rPr>
              <a:t>Technology based on the structure of the document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No OCR, No Barcode, No Patch Code…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Extremely fast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Extremely easy to set up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Available as an Add-On</a:t>
            </a:r>
          </a:p>
          <a:p>
            <a:pPr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GB" sz="1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No need to put barcodes on your separators !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IRISFP-3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57190"/>
            <a:ext cx="4938805" cy="1000108"/>
          </a:xfrm>
          <a:prstGeom prst="rect">
            <a:avLst/>
          </a:prstGeom>
        </p:spPr>
      </p:pic>
      <p:pic>
        <p:nvPicPr>
          <p:cNvPr id="6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23321"/>
            <a:ext cx="699213" cy="9882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6" descr="D:\Presentations\IDS + IRISPDF + SharePoint\5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0" y="3023320"/>
            <a:ext cx="699213" cy="98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 descr="D:\Presentations\IDS + IRISPDF + SharePoint\3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1" y="30241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3" descr="D:\Presentations\IDS + IRISPDF + SharePoint\2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1" y="30241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D:\Presentations\IDS + IRISPDF + SharePoint\1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024145"/>
            <a:ext cx="699213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23321"/>
            <a:ext cx="699213" cy="9882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6" descr="D:\Presentations\IDS + IRISPDF + SharePoint\5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0" y="3023320"/>
            <a:ext cx="699213" cy="98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4" descr="D:\Presentations\IDS + IRISPDF + SharePoint\3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1" y="30241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" name="Picture 3" descr="D:\Presentations\IDS + IRISPDF + SharePoint\2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1" y="30241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" name="Picture 2" descr="D:\Presentations\IDS + IRISPDF + SharePoint\1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024145"/>
            <a:ext cx="699213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8" y="5004521"/>
            <a:ext cx="699213" cy="9882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6" descr="D:\Presentations\IDS + IRISPDF + SharePoint\5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430" y="4928320"/>
            <a:ext cx="699213" cy="98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" name="Picture 4" descr="D:\Presentations\IDS + IRISPDF + SharePoint\3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31" y="48529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" name="Picture 3" descr="D:\Presentations\IDS + IRISPDF + SharePoint\2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3031" y="47767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" name="Picture 2" descr="D:\Presentations\IDS + IRISPDF + SharePoint\1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8" y="4700545"/>
            <a:ext cx="699213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28" y="5004521"/>
            <a:ext cx="699213" cy="9882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2" name="Picture 6" descr="D:\Presentations\IDS + IRISPDF + SharePoint\5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30" y="4928320"/>
            <a:ext cx="699213" cy="98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" name="Picture 4" descr="D:\Presentations\IDS + IRISPDF + SharePoint\3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831" y="48529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" name="Picture 3" descr="D:\Presentations\IDS + IRISPDF + SharePoint\2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31" y="47767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" name="Picture 2" descr="D:\Presentations\IDS + IRISPDF + SharePoint\1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8428" y="4700545"/>
            <a:ext cx="699213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" name="Picture 5" descr="D:\Presentations\IDS + IRISPDF + SharePoint\4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8" y="5004521"/>
            <a:ext cx="699213" cy="9882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" name="Picture 6" descr="D:\Presentations\IDS + IRISPDF + SharePoint\5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30" y="4928320"/>
            <a:ext cx="699213" cy="98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" name="Picture 4" descr="D:\Presentations\IDS + IRISPDF + SharePoint\3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31" y="48529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" name="Picture 3" descr="D:\Presentations\IDS + IRISPDF + SharePoint\2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6231" y="4776746"/>
            <a:ext cx="699211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" name="Picture 2" descr="D:\Presentations\IDS + IRISPDF + SharePoint\1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0028" y="4700545"/>
            <a:ext cx="699213" cy="990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072066" y="614364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Type C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388" y="614364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Type 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86710" y="614364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Type 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28860" y="614364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Type 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86182" y="614364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Type B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8" name="Picture 37" descr="ICP7-mono_workstat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1643050"/>
            <a:ext cx="2314572" cy="24754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2849 0.246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75 0.2555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6666 0.2666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5833 0.2777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5 0.288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49 0.2469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2656 0.258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1823 0.2692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099 0.2805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0156 0.2916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LDAP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17859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IRISPowerscan™ is a multi-user application and therefore has the notion of Users and Roles. </a:t>
            </a:r>
          </a:p>
          <a:p>
            <a:pPr algn="just">
              <a:spcBef>
                <a:spcPts val="0"/>
              </a:spcBef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This information can be stored on your Active Directory and accessed by IRISPowerscan™. </a:t>
            </a:r>
          </a:p>
          <a:p>
            <a:pPr algn="just">
              <a:spcBef>
                <a:spcPts val="0"/>
              </a:spcBef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2"/>
                </a:solidFill>
              </a:rPr>
              <a:t>This makes for much easier centralised security management.</a:t>
            </a:r>
          </a:p>
          <a:p>
            <a:pPr algn="just">
              <a:spcBef>
                <a:spcPts val="0"/>
              </a:spcBef>
              <a:buNone/>
            </a:pPr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3143248"/>
            <a:ext cx="5857916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Solutions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 login using the Windows User Credentials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Semi-automatic login where the Windows User Credentials are prefilled in the login window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CP7-multi_workst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000504"/>
            <a:ext cx="4469936" cy="24193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472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High speed scanning of documents</a:t>
            </a:r>
          </a:p>
          <a:p>
            <a:pPr algn="ctr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Separate, Classify and Rename these documents and Extract key data</a:t>
            </a:r>
          </a:p>
          <a:p>
            <a:pPr algn="ctr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Create and Compress into different types of searchable documents</a:t>
            </a:r>
          </a:p>
          <a:p>
            <a:pPr algn="ctr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Storage on a Document Management System according to document classification and extracted data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14800" y="2000240"/>
            <a:ext cx="838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14800" y="3143248"/>
            <a:ext cx="838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14800" y="4357694"/>
            <a:ext cx="838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WHY? 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TYPICAL COMPANY NEEDS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72396" y="6000768"/>
            <a:ext cx="157160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IRISPowerscan™ Settings and Data can be saved in a central network location.</a:t>
            </a:r>
          </a:p>
          <a:p>
            <a:pPr algn="just">
              <a:spcBef>
                <a:spcPts val="0"/>
              </a:spcBef>
              <a:buNone/>
            </a:pPr>
            <a:endParaRPr lang="en-GB" sz="20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A manual or automatic push/pull system synchronizes the data</a:t>
            </a:r>
          </a:p>
          <a:p>
            <a:pPr>
              <a:buNone/>
            </a:pPr>
            <a:endParaRPr lang="en-GB" sz="11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IPS Data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IPS Settings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Project Setup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Security Settings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Scanner Settings</a:t>
            </a:r>
          </a:p>
          <a:p>
            <a:pPr>
              <a:buNone/>
            </a:pP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928934"/>
            <a:ext cx="4347436" cy="33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</a:rPr>
              <a:t>Multi-User Centralized Management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on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00504"/>
            <a:ext cx="29713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00562" y="3286124"/>
            <a:ext cx="857256" cy="2857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57884" y="4357694"/>
            <a:ext cx="2786082" cy="10715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endCxn id="6" idx="1"/>
          </p:cNvCxnSpPr>
          <p:nvPr/>
        </p:nvCxnSpPr>
        <p:spPr>
          <a:xfrm>
            <a:off x="1785918" y="3071810"/>
            <a:ext cx="2714644" cy="35719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14546" y="3500438"/>
            <a:ext cx="3643338" cy="8572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dirty="0">
                <a:solidFill>
                  <a:schemeClr val="tx2"/>
                </a:solidFill>
              </a:rPr>
              <a:t>Custom </a:t>
            </a:r>
            <a:r>
              <a:rPr lang="en-GB" sz="4000" dirty="0" smtClean="0">
                <a:solidFill>
                  <a:schemeClr val="tx2"/>
                </a:solidFill>
              </a:rPr>
              <a:t>installation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428736"/>
            <a:ext cx="7215238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You can easily be customize the installation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Put in your set of pre-configured projects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Put in your Connectors and Event Handlers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…</a:t>
            </a:r>
          </a:p>
          <a:p>
            <a:pPr>
              <a:buNone/>
            </a:pPr>
            <a:endParaRPr lang="en-GB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Make one pre-configured CD and install the same on all PCs</a:t>
            </a:r>
          </a:p>
          <a:p>
            <a:pPr>
              <a:buNone/>
            </a:pPr>
            <a:r>
              <a:rPr lang="en-GB" sz="18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GB" sz="1800" dirty="0" smtClean="0">
                <a:solidFill>
                  <a:schemeClr val="tx2"/>
                </a:solidFill>
              </a:rPr>
              <a:t> no need to reconfigure all the PCs</a:t>
            </a: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Note that I.R.I.S. can also create custom packages for OEM bundling</a:t>
            </a:r>
          </a:p>
        </p:txBody>
      </p:sp>
      <p:pic>
        <p:nvPicPr>
          <p:cNvPr id="4" name="Picture 10" descr="normal_0-CD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643578"/>
            <a:ext cx="1817690" cy="9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PS-box-us-righ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14686"/>
            <a:ext cx="1834410" cy="22145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-IRISDoc9Server-3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2553988"/>
            <a:ext cx="7738430" cy="1160764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57224" y="3633797"/>
            <a:ext cx="757242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endParaRPr lang="en-US" sz="800" dirty="0"/>
          </a:p>
          <a:p>
            <a:pPr marL="342900" indent="-342900">
              <a:buFont typeface="Wingdings" pitchFamily="2" charset="2"/>
              <a:buNone/>
            </a:pPr>
            <a:r>
              <a:rPr lang="en-US" sz="2000" i="1" dirty="0">
                <a:solidFill>
                  <a:schemeClr val="tx2"/>
                </a:solidFill>
              </a:rPr>
              <a:t>The most robust solution to </a:t>
            </a:r>
            <a:r>
              <a:rPr lang="en-US" sz="2000" b="1" i="1" dirty="0">
                <a:solidFill>
                  <a:schemeClr val="tx2"/>
                </a:solidFill>
              </a:rPr>
              <a:t>structure</a:t>
            </a:r>
            <a:r>
              <a:rPr lang="en-US" sz="2000" i="1" dirty="0">
                <a:solidFill>
                  <a:schemeClr val="tx2"/>
                </a:solidFill>
              </a:rPr>
              <a:t>, </a:t>
            </a:r>
            <a:r>
              <a:rPr lang="en-US" sz="2000" b="1" i="1" dirty="0">
                <a:solidFill>
                  <a:schemeClr val="tx2"/>
                </a:solidFill>
              </a:rPr>
              <a:t>index</a:t>
            </a:r>
            <a:r>
              <a:rPr lang="en-US" sz="2000" i="1" dirty="0">
                <a:solidFill>
                  <a:schemeClr val="tx2"/>
                </a:solidFill>
              </a:rPr>
              <a:t>, </a:t>
            </a:r>
            <a:r>
              <a:rPr lang="en-US" sz="2000" b="1" i="1" dirty="0">
                <a:solidFill>
                  <a:schemeClr val="tx2"/>
                </a:solidFill>
              </a:rPr>
              <a:t>compress</a:t>
            </a:r>
            <a:r>
              <a:rPr lang="en-US" sz="2000" i="1" dirty="0">
                <a:solidFill>
                  <a:schemeClr val="tx2"/>
                </a:solidFill>
              </a:rPr>
              <a:t> and </a:t>
            </a:r>
            <a:r>
              <a:rPr lang="en-US" sz="2000" b="1" i="1" dirty="0">
                <a:solidFill>
                  <a:schemeClr val="tx2"/>
                </a:solidFill>
              </a:rPr>
              <a:t>convert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endParaRPr lang="en-US" sz="2000" i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all </a:t>
            </a:r>
            <a:r>
              <a:rPr lang="en-US" sz="2000" i="1" dirty="0">
                <a:solidFill>
                  <a:schemeClr val="tx2"/>
                </a:solidFill>
              </a:rPr>
              <a:t>your documents into optimized text files</a:t>
            </a:r>
          </a:p>
          <a:p>
            <a:pPr marL="342900" indent="-342900"/>
            <a:endParaRPr lang="en-US" sz="3200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438020" y="1571612"/>
            <a:ext cx="7848888" cy="40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Despite the importance of electronic exchange, document sorting and archiving are still </a:t>
            </a:r>
            <a:r>
              <a:rPr lang="en-US" sz="2000" dirty="0" smtClean="0">
                <a:solidFill>
                  <a:schemeClr val="tx2"/>
                </a:solidFill>
              </a:rPr>
              <a:t>paper-based</a:t>
            </a:r>
          </a:p>
          <a:p>
            <a:pPr marL="342900" indent="-342900">
              <a:buClr>
                <a:schemeClr val="tx2"/>
              </a:buClr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Very </a:t>
            </a:r>
            <a:r>
              <a:rPr lang="en-US" sz="2000" dirty="0">
                <a:solidFill>
                  <a:schemeClr val="tx2"/>
                </a:solidFill>
              </a:rPr>
              <a:t>important waste of time to retrieve and access paper </a:t>
            </a:r>
            <a:r>
              <a:rPr lang="en-US" sz="2000" dirty="0" smtClean="0">
                <a:solidFill>
                  <a:schemeClr val="tx2"/>
                </a:solidFill>
              </a:rPr>
              <a:t>documents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i="1" dirty="0" smtClean="0">
                <a:solidFill>
                  <a:schemeClr val="tx2"/>
                </a:solidFill>
              </a:rPr>
              <a:t>… professionals spend 50 percent of their time looking for information</a:t>
            </a:r>
            <a:r>
              <a:rPr lang="en-US" sz="2000" i="1" dirty="0" smtClean="0">
                <a:solidFill>
                  <a:schemeClr val="tx2"/>
                </a:solidFill>
              </a:rPr>
              <a:t> … </a:t>
            </a:r>
            <a:r>
              <a:rPr lang="en-US" sz="1200" i="1" dirty="0" smtClean="0">
                <a:solidFill>
                  <a:schemeClr val="tx2"/>
                </a:solidFill>
              </a:rPr>
              <a:t>(Gartner Research)</a:t>
            </a:r>
            <a:endParaRPr lang="en-US" i="1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 </a:t>
            </a:r>
            <a:r>
              <a:rPr lang="en-US" sz="2000" dirty="0">
                <a:solidFill>
                  <a:schemeClr val="tx2"/>
                </a:solidFill>
              </a:rPr>
              <a:t>lot of documents get </a:t>
            </a:r>
            <a:r>
              <a:rPr lang="en-US" sz="2000" dirty="0" smtClean="0">
                <a:solidFill>
                  <a:schemeClr val="tx2"/>
                </a:solidFill>
              </a:rPr>
              <a:t>lost</a:t>
            </a:r>
          </a:p>
          <a:p>
            <a:pPr marL="800100" lvl="1" indent="-342900"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i="1" dirty="0" smtClean="0">
                <a:solidFill>
                  <a:schemeClr val="tx2"/>
                </a:solidFill>
              </a:rPr>
              <a:t>… Companies typically misfile up to 20 percent of their records forever… </a:t>
            </a:r>
            <a:r>
              <a:rPr lang="en-US" sz="1200" i="1" dirty="0" smtClean="0">
                <a:solidFill>
                  <a:schemeClr val="tx2"/>
                </a:solidFill>
              </a:rPr>
              <a:t>(ARMA International)</a:t>
            </a:r>
            <a:endParaRPr lang="en-US" i="1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Manual </a:t>
            </a:r>
            <a:r>
              <a:rPr lang="en-US" sz="2000" dirty="0">
                <a:solidFill>
                  <a:schemeClr val="tx2"/>
                </a:solidFill>
              </a:rPr>
              <a:t>encoding of </a:t>
            </a:r>
            <a:r>
              <a:rPr lang="en-US" sz="2000" dirty="0" smtClean="0">
                <a:solidFill>
                  <a:schemeClr val="tx2"/>
                </a:solidFill>
              </a:rPr>
              <a:t>information </a:t>
            </a:r>
            <a:r>
              <a:rPr lang="en-US" sz="2000" dirty="0">
                <a:solidFill>
                  <a:schemeClr val="tx2"/>
                </a:solidFill>
              </a:rPr>
              <a:t>leads to </a:t>
            </a:r>
            <a:r>
              <a:rPr lang="en-US" sz="2000" dirty="0" smtClean="0">
                <a:solidFill>
                  <a:schemeClr val="tx2"/>
                </a:solidFill>
              </a:rPr>
              <a:t>waste </a:t>
            </a:r>
            <a:r>
              <a:rPr lang="en-US" sz="2000" dirty="0">
                <a:solidFill>
                  <a:schemeClr val="tx2"/>
                </a:solidFill>
              </a:rPr>
              <a:t>of time and </a:t>
            </a:r>
            <a:r>
              <a:rPr lang="en-US" sz="2000" dirty="0" smtClean="0">
                <a:solidFill>
                  <a:schemeClr val="tx2"/>
                </a:solidFill>
              </a:rPr>
              <a:t>important </a:t>
            </a:r>
            <a:r>
              <a:rPr lang="en-US" sz="2000" dirty="0">
                <a:solidFill>
                  <a:schemeClr val="tx2"/>
                </a:solidFill>
              </a:rPr>
              <a:t>risk of </a:t>
            </a:r>
            <a:r>
              <a:rPr lang="en-US" sz="2000" dirty="0" smtClean="0">
                <a:solidFill>
                  <a:schemeClr val="tx2"/>
                </a:solidFill>
              </a:rPr>
              <a:t>mistakes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…resulting in an </a:t>
            </a:r>
            <a:r>
              <a:rPr lang="en-US" sz="2000" dirty="0">
                <a:solidFill>
                  <a:schemeClr val="tx2"/>
                </a:solidFill>
              </a:rPr>
              <a:t>uneconomic storage of your scanned documents</a:t>
            </a:r>
            <a:r>
              <a:rPr lang="en-US" sz="2000" dirty="0" smtClean="0">
                <a:solidFill>
                  <a:schemeClr val="tx2"/>
                </a:solidFill>
              </a:rPr>
              <a:t>!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406" y="1472059"/>
            <a:ext cx="1357322" cy="5715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PAPER</a:t>
            </a:r>
            <a:endParaRPr lang="fr-BE" dirty="0"/>
          </a:p>
        </p:txBody>
      </p:sp>
      <p:sp>
        <p:nvSpPr>
          <p:cNvPr id="29" name="Rounded Rectangle 28"/>
          <p:cNvSpPr/>
          <p:nvPr/>
        </p:nvSpPr>
        <p:spPr>
          <a:xfrm>
            <a:off x="71406" y="2409217"/>
            <a:ext cx="1357322" cy="5715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SEARCH</a:t>
            </a:r>
            <a:endParaRPr lang="fr-BE" dirty="0"/>
          </a:p>
        </p:txBody>
      </p:sp>
      <p:sp>
        <p:nvSpPr>
          <p:cNvPr id="30" name="Rounded Rectangle 29"/>
          <p:cNvSpPr/>
          <p:nvPr/>
        </p:nvSpPr>
        <p:spPr>
          <a:xfrm>
            <a:off x="71406" y="3319741"/>
            <a:ext cx="1357322" cy="5715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LOSS</a:t>
            </a:r>
            <a:endParaRPr lang="fr-BE" dirty="0"/>
          </a:p>
        </p:txBody>
      </p:sp>
      <p:sp>
        <p:nvSpPr>
          <p:cNvPr id="31" name="Rounded Rectangle 30"/>
          <p:cNvSpPr/>
          <p:nvPr/>
        </p:nvSpPr>
        <p:spPr>
          <a:xfrm>
            <a:off x="71406" y="4185875"/>
            <a:ext cx="1357322" cy="5715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ENCODING</a:t>
            </a:r>
            <a:endParaRPr lang="fr-BE" dirty="0"/>
          </a:p>
        </p:txBody>
      </p:sp>
      <p:sp>
        <p:nvSpPr>
          <p:cNvPr id="32" name="Rounded Rectangle 31"/>
          <p:cNvSpPr/>
          <p:nvPr/>
        </p:nvSpPr>
        <p:spPr>
          <a:xfrm>
            <a:off x="71406" y="5078643"/>
            <a:ext cx="1357322" cy="5715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MONEY</a:t>
            </a:r>
            <a:endParaRPr lang="fr-BE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The issues...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sancini\Desktop\I.R.I.S. Products\Visuals\IRISDoc9-workf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6881834" cy="363016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IRISDocument™ Server - Workflow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72396" y="6000768"/>
            <a:ext cx="157160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273175" y="1676400"/>
            <a:ext cx="7413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Up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to 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60,000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documents a 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day per workstation!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Multi-CPU add-on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24/7 processing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Service mode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                       hyper-compression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Create color or black and white </a:t>
            </a:r>
            <a:r>
              <a:rPr lang="en-US" sz="1400" dirty="0" smtClean="0">
                <a:solidFill>
                  <a:schemeClr val="tx2"/>
                </a:solidFill>
              </a:rPr>
              <a:t>PDF files smaller than TIFF black and white . </a:t>
            </a:r>
          </a:p>
          <a:p>
            <a:pPr marL="342900" indent="-342900"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</a:rPr>
              <a:t>	Also available for 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PDF/A-1b or XPS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With searchable text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With perfect legibility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Perfectly standard: open them with your usual viewer</a:t>
            </a:r>
          </a:p>
          <a:p>
            <a:pPr marL="800100" lvl="1" indent="-342900">
              <a:buClr>
                <a:schemeClr val="tx2"/>
              </a:buClr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buClr>
                <a:schemeClr val="tx2"/>
              </a:buClr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Many output formats: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PDF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 (4 different file modes: Image, Image-Text, Text, Text-Image, with many options: PDF/A-1b compliance for </a:t>
            </a:r>
            <a:r>
              <a:rPr lang="en-US" sz="1200" dirty="0" err="1" smtClean="0">
                <a:solidFill>
                  <a:schemeClr val="tx2"/>
                </a:solidFill>
                <a:latin typeface="+mn-lt"/>
              </a:rPr>
              <a:t>longterm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dirty="0" err="1" smtClean="0">
                <a:solidFill>
                  <a:schemeClr val="tx2"/>
                </a:solidFill>
                <a:latin typeface="+mn-lt"/>
              </a:rPr>
              <a:t>archiving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, certification, </a:t>
            </a:r>
            <a:r>
              <a:rPr lang="fr-BE" sz="1200" dirty="0" err="1" smtClean="0">
                <a:solidFill>
                  <a:schemeClr val="tx2"/>
                </a:solidFill>
                <a:latin typeface="+mn-lt"/>
              </a:rPr>
              <a:t>encryption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PDF with iHQC™ hyper-compression 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(3 different compression levels, many options: PDF/A -1bcompliance,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certification, </a:t>
            </a:r>
            <a:r>
              <a:rPr lang="fr-BE" sz="1200" dirty="0" err="1" smtClean="0">
                <a:solidFill>
                  <a:schemeClr val="tx2"/>
                </a:solidFill>
                <a:latin typeface="+mn-lt"/>
              </a:rPr>
              <a:t>encryption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XPS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 (4 </a:t>
            </a:r>
            <a:r>
              <a:rPr lang="fr-BE" sz="1200" dirty="0" err="1" smtClean="0">
                <a:solidFill>
                  <a:schemeClr val="tx2"/>
                </a:solidFill>
                <a:latin typeface="+mn-lt"/>
              </a:rPr>
              <a:t>different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 file modes: Image, Image-</a:t>
            </a:r>
            <a:r>
              <a:rPr lang="fr-BE" sz="1200" dirty="0" err="1" smtClean="0">
                <a:solidFill>
                  <a:schemeClr val="tx2"/>
                </a:solidFill>
                <a:latin typeface="+mn-lt"/>
              </a:rPr>
              <a:t>Text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fr-BE" sz="1200" dirty="0" err="1" smtClean="0">
                <a:solidFill>
                  <a:schemeClr val="tx2"/>
                </a:solidFill>
                <a:latin typeface="+mn-lt"/>
              </a:rPr>
              <a:t>Text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fr-BE" sz="1200" dirty="0" err="1" smtClean="0">
                <a:solidFill>
                  <a:schemeClr val="tx2"/>
                </a:solidFill>
                <a:latin typeface="+mn-lt"/>
              </a:rPr>
              <a:t>Text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-Image)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XPS with iHQC™ hyper-compression 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(3 different compression levels, many options)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Common file formats 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such as TXT, RTF, DOC, </a:t>
            </a:r>
            <a:r>
              <a:rPr lang="en-US" sz="1200" dirty="0" err="1" smtClean="0">
                <a:solidFill>
                  <a:schemeClr val="tx2"/>
                </a:solidFill>
                <a:latin typeface="+mn-lt"/>
              </a:rPr>
              <a:t>OpenDocument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 text, HTML, XML, </a:t>
            </a:r>
            <a:r>
              <a:rPr lang="en-US" sz="1200" dirty="0" err="1" smtClean="0">
                <a:solidFill>
                  <a:schemeClr val="tx2"/>
                </a:solidFill>
                <a:latin typeface="+mn-lt"/>
              </a:rPr>
              <a:t>WordML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  <a:latin typeface="+mn-lt"/>
              </a:rPr>
              <a:t>SpreadsheetML</a:t>
            </a:r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Most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common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image file formats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dirty="0" err="1" smtClean="0">
                <a:solidFill>
                  <a:schemeClr val="tx2"/>
                </a:solidFill>
                <a:latin typeface="+mn-lt"/>
              </a:rPr>
              <a:t>including</a:t>
            </a:r>
            <a:r>
              <a:rPr lang="fr-BE" sz="1200" dirty="0" smtClean="0">
                <a:solidFill>
                  <a:schemeClr val="tx2"/>
                </a:solidFill>
                <a:latin typeface="+mn-lt"/>
              </a:rPr>
              <a:t> TIFF, JPEG and PDF</a:t>
            </a: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175" y="3054805"/>
            <a:ext cx="914400" cy="397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33400" y="1295400"/>
            <a:ext cx="1676400" cy="3429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SPEED</a:t>
            </a:r>
            <a:endParaRPr lang="fr-BE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545374"/>
            <a:ext cx="1676400" cy="3279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OUTPUTS</a:t>
            </a:r>
            <a:endParaRPr lang="fr-BE" dirty="0"/>
          </a:p>
        </p:txBody>
      </p:sp>
      <p:pic>
        <p:nvPicPr>
          <p:cNvPr id="8" name="Picture 9" descr="24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297" y="1752600"/>
            <a:ext cx="993503" cy="9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6934200" y="3666011"/>
            <a:ext cx="1676400" cy="601189"/>
            <a:chOff x="3428993" y="5643579"/>
            <a:chExt cx="2500329" cy="882253"/>
          </a:xfrm>
        </p:grpSpPr>
        <p:grpSp>
          <p:nvGrpSpPr>
            <p:cNvPr id="3" name="Group 14"/>
            <p:cNvGrpSpPr/>
            <p:nvPr/>
          </p:nvGrpSpPr>
          <p:grpSpPr>
            <a:xfrm>
              <a:off x="3428993" y="5643579"/>
              <a:ext cx="823912" cy="862013"/>
              <a:chOff x="3428993" y="5643579"/>
              <a:chExt cx="823912" cy="862013"/>
            </a:xfrm>
          </p:grpSpPr>
          <p:pic>
            <p:nvPicPr>
              <p:cNvPr id="15" name="Picture 10" descr="xps_ico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00430" y="5786454"/>
                <a:ext cx="719138" cy="71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 descr="D:\Presentations\IRISPdf\images\iHQC-3d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28993" y="5643579"/>
                <a:ext cx="823912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17"/>
            <p:cNvGrpSpPr/>
            <p:nvPr/>
          </p:nvGrpSpPr>
          <p:grpSpPr>
            <a:xfrm>
              <a:off x="4286249" y="5643579"/>
              <a:ext cx="823913" cy="877200"/>
              <a:chOff x="4286249" y="5643579"/>
              <a:chExt cx="823913" cy="877200"/>
            </a:xfrm>
          </p:grpSpPr>
          <p:pic>
            <p:nvPicPr>
              <p:cNvPr id="13" name="Picture 7" descr="normal_0-output-doc-PD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29125" y="5757192"/>
                <a:ext cx="569913" cy="763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 descr="D:\Presentations\IRISPdf\images\iHQC-3d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249" y="5643579"/>
                <a:ext cx="823913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43504" y="5711949"/>
              <a:ext cx="785818" cy="813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Rectangle 17"/>
          <p:cNvSpPr/>
          <p:nvPr/>
        </p:nvSpPr>
        <p:spPr>
          <a:xfrm>
            <a:off x="152400" y="5791200"/>
            <a:ext cx="1371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ounded Rectangle 19"/>
          <p:cNvSpPr/>
          <p:nvPr/>
        </p:nvSpPr>
        <p:spPr>
          <a:xfrm>
            <a:off x="533400" y="2705096"/>
            <a:ext cx="1676400" cy="3429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COMPRESSION</a:t>
            </a:r>
            <a:endParaRPr lang="fr-BE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357166"/>
            <a:ext cx="912654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Major Benefits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72396" y="6000768"/>
            <a:ext cx="157160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152400" y="5715000"/>
            <a:ext cx="1371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762000" y="1106316"/>
            <a:ext cx="7796212" cy="528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/>
            <a:endParaRPr lang="en-US" sz="130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All the most common formats including TIFF, PDF, JPEG2000 and </a:t>
            </a:r>
            <a:r>
              <a:rPr lang="en-US" sz="1300" dirty="0" err="1" smtClean="0">
                <a:solidFill>
                  <a:schemeClr val="tx2"/>
                </a:solidFill>
                <a:latin typeface="+mn-lt"/>
              </a:rPr>
              <a:t>DjVu</a:t>
            </a: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Detect orientation, </a:t>
            </a:r>
            <a:r>
              <a:rPr lang="en-US" sz="1300" b="1" dirty="0" smtClean="0">
                <a:solidFill>
                  <a:schemeClr val="tx2"/>
                </a:solidFill>
                <a:latin typeface="+mn-lt"/>
              </a:rPr>
              <a:t>deskew, despeckle, smoothen colors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137 languages supported with add-ons for Arabic, 4 Asian languages and Hebrew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Up to 5 languages recognized on the same document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Barcodes 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(more than 28 different </a:t>
            </a: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types)</a:t>
            </a:r>
            <a:endParaRPr lang="en-US" sz="130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  <a:latin typeface="+mn-lt"/>
              </a:rPr>
              <a:t>Partial recognition of a batch of documents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Documents 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Renaming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  <a:latin typeface="+mn-lt"/>
              </a:rPr>
              <a:t>Blank pages detection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tx2"/>
                </a:solidFill>
                <a:latin typeface="+mn-lt"/>
              </a:rPr>
              <a:t>Possibility to choose between speed and accuracy</a:t>
            </a:r>
          </a:p>
          <a:p>
            <a:pPr marL="742950" lvl="1" indent="-285750"/>
            <a:endParaRPr lang="en-GB" sz="11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/>
            <a:endParaRPr lang="en-US" sz="1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/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Keep structure and colors, </a:t>
            </a:r>
            <a:r>
              <a:rPr lang="en-US" sz="1300" dirty="0" err="1" smtClean="0">
                <a:solidFill>
                  <a:schemeClr val="tx2"/>
                </a:solidFill>
                <a:latin typeface="+mn-lt"/>
              </a:rPr>
              <a:t>dualstream</a:t>
            </a: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 pictures support, etc.</a:t>
            </a:r>
            <a:endParaRPr lang="fr-BE" sz="13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BE" sz="1300" dirty="0" err="1" smtClean="0">
                <a:solidFill>
                  <a:schemeClr val="tx2"/>
                </a:solidFill>
                <a:latin typeface="+mn-lt"/>
              </a:rPr>
              <a:t>Including</a:t>
            </a:r>
            <a:r>
              <a:rPr lang="fr-BE" sz="13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300" dirty="0" err="1" smtClean="0">
                <a:solidFill>
                  <a:schemeClr val="tx2"/>
                </a:solidFill>
                <a:latin typeface="+mn-lt"/>
              </a:rPr>
              <a:t>barcode</a:t>
            </a:r>
            <a:r>
              <a:rPr lang="fr-BE" sz="1300" dirty="0" smtClean="0">
                <a:solidFill>
                  <a:schemeClr val="tx2"/>
                </a:solidFill>
                <a:latin typeface="+mn-lt"/>
              </a:rPr>
              <a:t> and </a:t>
            </a:r>
            <a:r>
              <a:rPr lang="fr-BE" sz="1300" dirty="0" err="1" smtClean="0">
                <a:solidFill>
                  <a:schemeClr val="tx2"/>
                </a:solidFill>
                <a:latin typeface="+mn-lt"/>
              </a:rPr>
              <a:t>blank</a:t>
            </a:r>
            <a:r>
              <a:rPr lang="fr-BE" sz="1300" dirty="0" smtClean="0">
                <a:solidFill>
                  <a:schemeClr val="tx2"/>
                </a:solidFill>
                <a:latin typeface="+mn-lt"/>
              </a:rPr>
              <a:t> page </a:t>
            </a:r>
            <a:r>
              <a:rPr lang="fr-BE" sz="1300" dirty="0" err="1" smtClean="0">
                <a:solidFill>
                  <a:schemeClr val="tx2"/>
                </a:solidFill>
                <a:latin typeface="+mn-lt"/>
              </a:rPr>
              <a:t>detection</a:t>
            </a: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5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XML Index Creation, PDF, etc. with possible simultaneous multi-output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To Microsoft SharePoint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+mn-lt"/>
              </a:rPr>
              <a:t>Create your own export : IRISDocument Server calls the .exe with the index.xml file as parameters</a:t>
            </a:r>
          </a:p>
          <a:p>
            <a:pPr marL="742950" lvl="1" indent="-285750"/>
            <a:endParaRPr lang="en-GB" sz="1300" dirty="0" smtClean="0"/>
          </a:p>
          <a:p>
            <a:pPr marL="742950" lvl="1" indent="-285750"/>
            <a:endParaRPr lang="en-US" sz="1300" dirty="0"/>
          </a:p>
        </p:txBody>
      </p:sp>
      <p:pic>
        <p:nvPicPr>
          <p:cNvPr id="13317" name="Picture 9" descr="automated_pro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209675"/>
            <a:ext cx="9366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spe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770187"/>
            <a:ext cx="9366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66920" y="304800"/>
            <a:ext cx="53720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Main features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362200"/>
            <a:ext cx="2819400" cy="3331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CHARACTER RECOGNITION</a:t>
            </a:r>
            <a:endParaRPr lang="fr-BE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1685925"/>
            <a:ext cx="2819400" cy="3331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PICTURE ENHANCEMENT</a:t>
            </a:r>
            <a:endParaRPr lang="fr-BE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1066800"/>
            <a:ext cx="2819400" cy="29527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INPUT FORMATS</a:t>
            </a:r>
            <a:endParaRPr lang="fr-BE" dirty="0"/>
          </a:p>
        </p:txBody>
      </p:sp>
      <p:sp>
        <p:nvSpPr>
          <p:cNvPr id="13" name="Rounded Rectangle 12"/>
          <p:cNvSpPr/>
          <p:nvPr/>
        </p:nvSpPr>
        <p:spPr>
          <a:xfrm>
            <a:off x="228600" y="5791442"/>
            <a:ext cx="2819400" cy="3331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EXPORT</a:t>
            </a:r>
            <a:endParaRPr lang="fr-BE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4238867"/>
            <a:ext cx="2819400" cy="3331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DOCUMENT STRUCTURING</a:t>
            </a:r>
            <a:endParaRPr lang="fr-BE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" y="5134217"/>
            <a:ext cx="2819400" cy="3331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DOCUMENT BUILDING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 cstate="print"/>
          <a:srcRect l="2883" t="6639" r="4865" b="7054"/>
          <a:stretch>
            <a:fillRect/>
          </a:stretch>
        </p:blipFill>
        <p:spPr bwMode="auto">
          <a:xfrm>
            <a:off x="3562360" y="1009640"/>
            <a:ext cx="2438400" cy="9906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1188" y="642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fr-FR" sz="4400">
              <a:solidFill>
                <a:schemeClr val="accent2"/>
              </a:solidFill>
            </a:endParaRPr>
          </a:p>
        </p:txBody>
      </p:sp>
      <p:pic>
        <p:nvPicPr>
          <p:cNvPr id="6" name="Picture 23" descr="graphique iHQC-56KB-d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772227"/>
            <a:ext cx="3919588" cy="187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57224" y="2357430"/>
            <a:ext cx="78581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Generates </a:t>
            </a:r>
            <a:r>
              <a:rPr lang="en-GB" sz="2400" dirty="0">
                <a:solidFill>
                  <a:schemeClr val="tx2"/>
                </a:solidFill>
              </a:rPr>
              <a:t>fully searchable </a:t>
            </a:r>
            <a:r>
              <a:rPr lang="en-GB" sz="2400" dirty="0" smtClean="0">
                <a:solidFill>
                  <a:schemeClr val="tx2"/>
                </a:solidFill>
              </a:rPr>
              <a:t>PDF, XPS or PDF/A-1b files </a:t>
            </a:r>
            <a:r>
              <a:rPr lang="en-GB" sz="2400" dirty="0">
                <a:solidFill>
                  <a:schemeClr val="tx2"/>
                </a:solidFill>
              </a:rPr>
              <a:t>(high quality </a:t>
            </a:r>
            <a:r>
              <a:rPr lang="en-GB" sz="2400" dirty="0" err="1">
                <a:solidFill>
                  <a:schemeClr val="tx2"/>
                </a:solidFill>
              </a:rPr>
              <a:t>color</a:t>
            </a:r>
            <a:r>
              <a:rPr lang="en-GB" sz="2400" dirty="0">
                <a:solidFill>
                  <a:schemeClr val="tx2"/>
                </a:solidFill>
              </a:rPr>
              <a:t> image with the </a:t>
            </a:r>
            <a:r>
              <a:rPr lang="en-GB" sz="2400" dirty="0" smtClean="0">
                <a:solidFill>
                  <a:schemeClr val="tx2"/>
                </a:solidFill>
              </a:rPr>
              <a:t>OCRed text)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400" dirty="0">
                <a:solidFill>
                  <a:schemeClr val="tx2"/>
                </a:solidFill>
              </a:rPr>
              <a:t>Several levels of </a:t>
            </a:r>
            <a:r>
              <a:rPr lang="en-GB" sz="2400" dirty="0" smtClean="0">
                <a:solidFill>
                  <a:schemeClr val="tx2"/>
                </a:solidFill>
              </a:rPr>
              <a:t>compression (Best </a:t>
            </a:r>
            <a:r>
              <a:rPr lang="en-GB" sz="2400" dirty="0">
                <a:solidFill>
                  <a:schemeClr val="tx2"/>
                </a:solidFill>
              </a:rPr>
              <a:t>Size </a:t>
            </a:r>
            <a:r>
              <a:rPr lang="en-GB" sz="2400" dirty="0">
                <a:solidFill>
                  <a:schemeClr val="tx2"/>
                </a:solidFill>
                <a:sym typeface="Wingdings" pitchFamily="2" charset="2"/>
              </a:rPr>
              <a:t></a:t>
            </a:r>
            <a:r>
              <a:rPr lang="en-GB" sz="2400" dirty="0">
                <a:solidFill>
                  <a:schemeClr val="tx2"/>
                </a:solidFill>
              </a:rPr>
              <a:t> Best Quality</a:t>
            </a:r>
            <a:r>
              <a:rPr lang="en-GB" sz="2400" dirty="0" smtClean="0">
                <a:solidFill>
                  <a:schemeClr val="tx2"/>
                </a:solidFill>
              </a:rPr>
              <a:t>)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Exceptional readability (same </a:t>
            </a:r>
            <a:r>
              <a:rPr lang="en-GB" sz="2400" dirty="0">
                <a:solidFill>
                  <a:schemeClr val="tx2"/>
                </a:solidFill>
              </a:rPr>
              <a:t>as the original document</a:t>
            </a:r>
            <a:r>
              <a:rPr lang="en-GB" sz="2400" dirty="0" smtClean="0">
                <a:solidFill>
                  <a:schemeClr val="tx2"/>
                </a:solidFill>
              </a:rPr>
              <a:t>)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Less bandwidth used </a:t>
            </a:r>
            <a:r>
              <a:rPr lang="en-GB" sz="2400" dirty="0">
                <a:solidFill>
                  <a:schemeClr val="tx2"/>
                </a:solidFill>
              </a:rPr>
              <a:t>to share your </a:t>
            </a:r>
            <a:r>
              <a:rPr lang="en-GB" sz="2400" dirty="0" smtClean="0">
                <a:solidFill>
                  <a:schemeClr val="tx2"/>
                </a:solidFill>
              </a:rPr>
              <a:t>documents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Less storage </a:t>
            </a:r>
            <a:r>
              <a:rPr lang="en-GB" sz="2400" dirty="0">
                <a:solidFill>
                  <a:schemeClr val="tx2"/>
                </a:solidFill>
              </a:rPr>
              <a:t>space to archive all your </a:t>
            </a:r>
            <a:r>
              <a:rPr lang="en-GB" sz="2400" dirty="0" smtClean="0">
                <a:solidFill>
                  <a:schemeClr val="tx2"/>
                </a:solidFill>
              </a:rPr>
              <a:t>files</a:t>
            </a:r>
            <a:endParaRPr lang="fr-FR" sz="700" dirty="0"/>
          </a:p>
        </p:txBody>
      </p:sp>
      <p:pic>
        <p:nvPicPr>
          <p:cNvPr id="1026" name="Picture 2" descr="C:\Documents and Settings\nsancini\Desktop\I.R.I.S. Products\Visuals\icons\Icon-Compress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857760"/>
            <a:ext cx="1468846" cy="1428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2"/>
                </a:solidFill>
              </a:rPr>
              <a:t>This is all very nice, but how do they work hand in hand?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ti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559866"/>
            <a:ext cx="2071702" cy="94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>
            <a:spLocks noChangeAspect="1"/>
          </p:cNvSpPr>
          <p:nvPr/>
        </p:nvSpPr>
        <p:spPr>
          <a:xfrm>
            <a:off x="4357686" y="3774048"/>
            <a:ext cx="572393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542926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</a:rPr>
              <a:t>Document Management System</a:t>
            </a:r>
            <a:endParaRPr lang="fr-BE" dirty="0">
              <a:solidFill>
                <a:schemeClr val="tx2"/>
              </a:solidFill>
            </a:endParaRPr>
          </a:p>
        </p:txBody>
      </p:sp>
      <p:pic>
        <p:nvPicPr>
          <p:cNvPr id="7" name="Content Placeholder 3" descr="IPS-3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4678" y="1571612"/>
            <a:ext cx="2395534" cy="437185"/>
          </a:xfrm>
        </p:spPr>
      </p:pic>
      <p:grpSp>
        <p:nvGrpSpPr>
          <p:cNvPr id="11" name="Group 10"/>
          <p:cNvGrpSpPr/>
          <p:nvPr/>
        </p:nvGrpSpPr>
        <p:grpSpPr>
          <a:xfrm>
            <a:off x="3857620" y="1559470"/>
            <a:ext cx="3121561" cy="2143140"/>
            <a:chOff x="3857620" y="1559470"/>
            <a:chExt cx="3121561" cy="2143140"/>
          </a:xfrm>
        </p:grpSpPr>
        <p:pic>
          <p:nvPicPr>
            <p:cNvPr id="12" name="Picture 2" descr="C:\Documents and Settings\nsancini\Desktop\I.R.I.S. Products\Visuals\icons\ProDEFscanner-modelty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70" y="1559470"/>
              <a:ext cx="1335611" cy="1195372"/>
            </a:xfrm>
            <a:prstGeom prst="rect">
              <a:avLst/>
            </a:prstGeom>
            <a:noFill/>
          </p:spPr>
        </p:pic>
        <p:pic>
          <p:nvPicPr>
            <p:cNvPr id="13" name="Picture 4" descr="http://www.hudsonlibrary.org/Hudson%20Website/Computer%20Lab/MPj04100840000%5B1%5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7620" y="2273850"/>
              <a:ext cx="1632191" cy="1428760"/>
            </a:xfrm>
            <a:prstGeom prst="rect">
              <a:avLst/>
            </a:prstGeom>
            <a:noFill/>
          </p:spPr>
        </p:pic>
        <p:cxnSp>
          <p:nvCxnSpPr>
            <p:cNvPr id="14" name="Straight Connector 13"/>
            <p:cNvCxnSpPr/>
            <p:nvPr/>
          </p:nvCxnSpPr>
          <p:spPr>
            <a:xfrm rot="10800000" flipV="1">
              <a:off x="4429124" y="2416726"/>
              <a:ext cx="1714512" cy="285752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4400" dirty="0" err="1" smtClean="0">
                <a:solidFill>
                  <a:schemeClr val="accent1">
                    <a:lumMod val="75000"/>
                  </a:schemeClr>
                </a:solidFill>
              </a:rPr>
              <a:t>Workflow</a:t>
            </a:r>
            <a:r>
              <a:rPr lang="fr-BE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4400" dirty="0" err="1" smtClean="0">
                <a:solidFill>
                  <a:schemeClr val="accent1">
                    <a:lumMod val="75000"/>
                  </a:schemeClr>
                </a:solidFill>
              </a:rPr>
              <a:t>example</a:t>
            </a:r>
            <a:r>
              <a:rPr lang="fr-BE" sz="4400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fr-B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324600" cy="4472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High speed scanning of documents</a:t>
            </a:r>
          </a:p>
          <a:p>
            <a:pPr algn="ctr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Separate, Classify and Rename these documents and Extract key data</a:t>
            </a:r>
          </a:p>
          <a:p>
            <a:pPr algn="ctr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Create and Compress into different types of searchable documents</a:t>
            </a:r>
          </a:p>
          <a:p>
            <a:pPr algn="ctr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Storage on a Document Management System according to document classification and extracted data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14800" y="2000240"/>
            <a:ext cx="838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14800" y="3143248"/>
            <a:ext cx="838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14800" y="4357694"/>
            <a:ext cx="838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9" name="Picture 4" descr="http://design.irislink.com/trombinoscope/cpg135/albums/marketing-tools/products/IRISPowerscan/IPS9/IPS9-logos/IPS9-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725659"/>
            <a:ext cx="1285884" cy="247533"/>
          </a:xfrm>
          <a:prstGeom prst="rect">
            <a:avLst/>
          </a:prstGeom>
          <a:noFill/>
        </p:spPr>
      </p:pic>
      <p:pic>
        <p:nvPicPr>
          <p:cNvPr id="10" name="Picture 9" descr="0-IRISDoc9Server-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64" y="4000504"/>
            <a:ext cx="1571636" cy="235745"/>
          </a:xfrm>
          <a:prstGeom prst="rect">
            <a:avLst/>
          </a:prstGeom>
        </p:spPr>
      </p:pic>
      <p:pic>
        <p:nvPicPr>
          <p:cNvPr id="11" name="Picture 4" descr="http://design.irislink.com/trombinoscope/cpg135/albums/marketing-tools/products/IRISPowerscan/IPS9/IPS9-logos/IPS9-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866374"/>
            <a:ext cx="1285884" cy="247533"/>
          </a:xfrm>
          <a:prstGeom prst="rect">
            <a:avLst/>
          </a:prstGeom>
          <a:noFill/>
        </p:spPr>
      </p:pic>
      <p:pic>
        <p:nvPicPr>
          <p:cNvPr id="12" name="Picture 4" descr="http://design.irislink.com/trombinoscope/cpg135/albums/marketing-tools/products/IRISPowerscan/IPS9/IPS9-logos/IPS9-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643314"/>
            <a:ext cx="1285884" cy="2475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072462" y="3822116"/>
            <a:ext cx="308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tx2"/>
                </a:solidFill>
              </a:rPr>
              <a:t>or</a:t>
            </a:r>
            <a:endParaRPr lang="fr-BE" dirty="0">
              <a:solidFill>
                <a:schemeClr val="tx2"/>
              </a:solidFill>
            </a:endParaRPr>
          </a:p>
        </p:txBody>
      </p:sp>
      <p:pic>
        <p:nvPicPr>
          <p:cNvPr id="14" name="Picture 13" descr="0-IRISDoc9Server-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64" y="5715016"/>
            <a:ext cx="1571636" cy="235745"/>
          </a:xfrm>
          <a:prstGeom prst="rect">
            <a:avLst/>
          </a:prstGeom>
        </p:spPr>
      </p:pic>
      <p:pic>
        <p:nvPicPr>
          <p:cNvPr id="15" name="Picture 4" descr="http://design.irislink.com/trombinoscope/cpg135/albums/marketing-tools/products/IRISPowerscan/IPS9/IPS9-logos/IPS9-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357826"/>
            <a:ext cx="1285884" cy="24753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072462" y="5536628"/>
            <a:ext cx="308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solidFill>
                  <a:schemeClr val="tx2"/>
                </a:solidFill>
              </a:rPr>
              <a:t>or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285852" y="285728"/>
            <a:ext cx="6572296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I.R.I.S.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ti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357826"/>
            <a:ext cx="2071702" cy="94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4460075" y="4841066"/>
            <a:ext cx="392914" cy="392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5" descr="serv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4237" y="3462730"/>
            <a:ext cx="896435" cy="880730"/>
          </a:xfrm>
          <a:prstGeom prst="rect">
            <a:avLst/>
          </a:prstGeom>
        </p:spPr>
      </p:pic>
      <p:pic>
        <p:nvPicPr>
          <p:cNvPr id="7" name="Picture 4" descr="E:\Data\IRIS\PT\IRISLink\Images\0-IRISDoc9Server-3d.jpg"/>
          <p:cNvPicPr>
            <a:picLocks noChangeAspect="1" noChangeArrowheads="1"/>
          </p:cNvPicPr>
          <p:nvPr/>
        </p:nvPicPr>
        <p:blipFill>
          <a:blip r:embed="rId4" cstate="print"/>
          <a:srcRect t="15306" b="8163"/>
          <a:stretch>
            <a:fillRect/>
          </a:stretch>
        </p:blipFill>
        <p:spPr bwMode="auto">
          <a:xfrm>
            <a:off x="3214678" y="4429132"/>
            <a:ext cx="3111500" cy="35719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734207" y="2791243"/>
            <a:ext cx="5817476" cy="63775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balanced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285852" y="1571612"/>
            <a:ext cx="1629462" cy="1118724"/>
            <a:chOff x="857224" y="357166"/>
            <a:chExt cx="1629462" cy="1118724"/>
          </a:xfrm>
        </p:grpSpPr>
        <p:pic>
          <p:nvPicPr>
            <p:cNvPr id="10" name="Picture 2" descr="C:\Documents and Settings\nsancini\Desktop\I.R.I.S. Products\Visuals\icons\ProDEFscanner-modelty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9494" y="357166"/>
              <a:ext cx="697192" cy="623987"/>
            </a:xfrm>
            <a:prstGeom prst="rect">
              <a:avLst/>
            </a:prstGeom>
            <a:noFill/>
          </p:spPr>
        </p:pic>
        <p:pic>
          <p:nvPicPr>
            <p:cNvPr id="11" name="Picture 4" descr="http://www.hudsonlibrary.org/Hudson%20Website/Computer%20Lab/MPj04100840000%5B1%5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730074"/>
              <a:ext cx="852007" cy="745816"/>
            </a:xfrm>
            <a:prstGeom prst="rect">
              <a:avLst/>
            </a:prstGeom>
            <a:noFill/>
          </p:spPr>
        </p:pic>
        <p:cxnSp>
          <p:nvCxnSpPr>
            <p:cNvPr id="12" name="Straight Connector 11"/>
            <p:cNvCxnSpPr/>
            <p:nvPr/>
          </p:nvCxnSpPr>
          <p:spPr>
            <a:xfrm rot="10800000" flipV="1">
              <a:off x="1155550" y="804656"/>
              <a:ext cx="894979" cy="14916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Content Placeholder 3" descr="IPS-3d.gif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608667" y="1571612"/>
            <a:ext cx="1677317" cy="306111"/>
          </a:xfrm>
        </p:spPr>
      </p:pic>
      <p:grpSp>
        <p:nvGrpSpPr>
          <p:cNvPr id="14" name="Group 13"/>
          <p:cNvGrpSpPr/>
          <p:nvPr/>
        </p:nvGrpSpPr>
        <p:grpSpPr>
          <a:xfrm>
            <a:off x="3929058" y="1595896"/>
            <a:ext cx="1629462" cy="1118724"/>
            <a:chOff x="857224" y="357166"/>
            <a:chExt cx="1629462" cy="1118724"/>
          </a:xfrm>
        </p:grpSpPr>
        <p:pic>
          <p:nvPicPr>
            <p:cNvPr id="15" name="Picture 2" descr="C:\Documents and Settings\nsancini\Desktop\I.R.I.S. Products\Visuals\icons\ProDEFscanner-modelty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9494" y="357166"/>
              <a:ext cx="697192" cy="623987"/>
            </a:xfrm>
            <a:prstGeom prst="rect">
              <a:avLst/>
            </a:prstGeom>
            <a:noFill/>
          </p:spPr>
        </p:pic>
        <p:pic>
          <p:nvPicPr>
            <p:cNvPr id="16" name="Picture 4" descr="http://www.hudsonlibrary.org/Hudson%20Website/Computer%20Lab/MPj04100840000%5B1%5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730074"/>
              <a:ext cx="852007" cy="745816"/>
            </a:xfrm>
            <a:prstGeom prst="rect">
              <a:avLst/>
            </a:prstGeom>
            <a:noFill/>
          </p:spPr>
        </p:pic>
        <p:cxnSp>
          <p:nvCxnSpPr>
            <p:cNvPr id="17" name="Straight Connector 16"/>
            <p:cNvCxnSpPr/>
            <p:nvPr/>
          </p:nvCxnSpPr>
          <p:spPr>
            <a:xfrm rot="10800000" flipV="1">
              <a:off x="1155550" y="804656"/>
              <a:ext cx="894979" cy="14916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57314" y="1571612"/>
            <a:ext cx="1629462" cy="1118724"/>
            <a:chOff x="857224" y="357166"/>
            <a:chExt cx="1629462" cy="1118724"/>
          </a:xfrm>
        </p:grpSpPr>
        <p:pic>
          <p:nvPicPr>
            <p:cNvPr id="19" name="Picture 2" descr="C:\Documents and Settings\nsancini\Desktop\I.R.I.S. Products\Visuals\icons\ProDEFscanner-modelty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9494" y="357166"/>
              <a:ext cx="697192" cy="623987"/>
            </a:xfrm>
            <a:prstGeom prst="rect">
              <a:avLst/>
            </a:prstGeom>
            <a:noFill/>
          </p:spPr>
        </p:pic>
        <p:pic>
          <p:nvPicPr>
            <p:cNvPr id="20" name="Picture 4" descr="http://www.hudsonlibrary.org/Hudson%20Website/Computer%20Lab/MPj04100840000%5B1%5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730074"/>
              <a:ext cx="852007" cy="745816"/>
            </a:xfrm>
            <a:prstGeom prst="rect">
              <a:avLst/>
            </a:prstGeom>
            <a:noFill/>
          </p:spPr>
        </p:pic>
        <p:cxnSp>
          <p:nvCxnSpPr>
            <p:cNvPr id="21" name="Straight Connector 20"/>
            <p:cNvCxnSpPr/>
            <p:nvPr/>
          </p:nvCxnSpPr>
          <p:spPr>
            <a:xfrm rot="10800000" flipV="1">
              <a:off x="1155550" y="804656"/>
              <a:ext cx="894979" cy="14916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rot="10800000">
            <a:off x="1571604" y="2143116"/>
            <a:ext cx="714382" cy="642944"/>
          </a:xfrm>
          <a:prstGeom prst="line">
            <a:avLst/>
          </a:prstGeom>
          <a:ln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4117080" y="2312284"/>
            <a:ext cx="571506" cy="357192"/>
          </a:xfrm>
          <a:prstGeom prst="line">
            <a:avLst/>
          </a:prstGeom>
          <a:ln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6510253" y="2356883"/>
            <a:ext cx="552652" cy="285750"/>
          </a:xfrm>
          <a:prstGeom prst="line">
            <a:avLst/>
          </a:prstGeom>
          <a:ln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ntent Placeholder 3" descr="IPS-3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1873" y="1571612"/>
            <a:ext cx="1677317" cy="306111"/>
          </a:xfrm>
          <a:prstGeom prst="rect">
            <a:avLst/>
          </a:prstGeom>
        </p:spPr>
      </p:pic>
      <p:pic>
        <p:nvPicPr>
          <p:cNvPr id="26" name="Content Placeholder 3" descr="IPS-3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1571612"/>
            <a:ext cx="1677317" cy="3061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71802" y="620294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</a:rPr>
              <a:t>Document Management System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4400" dirty="0" err="1" smtClean="0">
                <a:solidFill>
                  <a:schemeClr val="accent1">
                    <a:lumMod val="75000"/>
                  </a:schemeClr>
                </a:solidFill>
              </a:rPr>
              <a:t>Workflow</a:t>
            </a:r>
            <a:r>
              <a:rPr lang="fr-BE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4400" dirty="0" err="1" smtClean="0">
                <a:solidFill>
                  <a:schemeClr val="accent1">
                    <a:lumMod val="75000"/>
                  </a:schemeClr>
                </a:solidFill>
              </a:rPr>
              <a:t>example</a:t>
            </a:r>
            <a:r>
              <a:rPr lang="fr-BE" sz="4400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endParaRPr lang="fr-B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4485742" y="3533014"/>
            <a:ext cx="208028" cy="0"/>
          </a:xfrm>
          <a:prstGeom prst="line">
            <a:avLst/>
          </a:prstGeom>
          <a:ln w="254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sancini\Desktop\IPS Printscreen.jpg"/>
          <p:cNvPicPr>
            <a:picLocks noChangeAspect="1" noChangeArrowheads="1"/>
          </p:cNvPicPr>
          <p:nvPr/>
        </p:nvPicPr>
        <p:blipFill>
          <a:blip r:embed="rId2" cstate="print"/>
          <a:srcRect b="5964"/>
          <a:stretch>
            <a:fillRect/>
          </a:stretch>
        </p:blipFill>
        <p:spPr bwMode="auto">
          <a:xfrm>
            <a:off x="1357290" y="1500174"/>
            <a:ext cx="6786578" cy="478634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0" dirty="0" smtClean="0">
                <a:solidFill>
                  <a:schemeClr val="accent1">
                    <a:lumMod val="75000"/>
                  </a:schemeClr>
                </a:solidFill>
              </a:rPr>
              <a:t>The IRISPowerscan™ Interface</a:t>
            </a:r>
            <a:endParaRPr lang="en-GB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E:\Images\000000003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096" y="1462074"/>
            <a:ext cx="3108342" cy="4395818"/>
          </a:xfrm>
          <a:prstGeom prst="rect">
            <a:avLst/>
          </a:prstGeom>
          <a:noFill/>
        </p:spPr>
      </p:pic>
      <p:pic>
        <p:nvPicPr>
          <p:cNvPr id="20" name="Picture 19" descr="ENGL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474016"/>
            <a:ext cx="3099206" cy="4383876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GER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1474016"/>
            <a:ext cx="3099206" cy="4383876"/>
          </a:xfrm>
          <a:prstGeom prst="rect">
            <a:avLst/>
          </a:prstGeom>
          <a:ln w="12700">
            <a:solidFill>
              <a:schemeClr val="accent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0" dirty="0" smtClean="0">
                <a:solidFill>
                  <a:schemeClr val="accent1">
                    <a:lumMod val="75000"/>
                  </a:schemeClr>
                </a:solidFill>
              </a:rPr>
              <a:t>Separation and indexing</a:t>
            </a:r>
            <a:endParaRPr lang="en-GB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1550216"/>
            <a:ext cx="4000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Done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OCR Separation or indexing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  ex: Name of the document = Language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English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French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Spanish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Italian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German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Barcode Separation or indexing</a:t>
            </a:r>
          </a:p>
          <a:p>
            <a:pPr>
              <a:buFont typeface="Wingdings" pitchFamily="2" charset="2"/>
              <a:buChar char="§"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531416"/>
            <a:ext cx="6858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2693216"/>
            <a:ext cx="9906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886200" y="2285992"/>
            <a:ext cx="1257304" cy="59772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3"/>
          </p:cNvCxnSpPr>
          <p:nvPr/>
        </p:nvCxnSpPr>
        <p:spPr>
          <a:xfrm>
            <a:off x="2438400" y="3683816"/>
            <a:ext cx="2633666" cy="8167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3" descr="IPS-3d.gi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109386" y="1571612"/>
            <a:ext cx="1748762" cy="3191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0" dirty="0" smtClean="0">
                <a:solidFill>
                  <a:schemeClr val="accent1">
                    <a:lumMod val="75000"/>
                  </a:schemeClr>
                </a:solidFill>
              </a:rPr>
              <a:t>Validation</a:t>
            </a:r>
            <a:endParaRPr lang="en-GB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nsancini\Desktop\IPS screenshot - Valid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7161230" cy="435215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14348" y="4286256"/>
            <a:ext cx="200026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5143504" y="155021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Done in </a:t>
            </a:r>
          </a:p>
        </p:txBody>
      </p:sp>
      <p:pic>
        <p:nvPicPr>
          <p:cNvPr id="8" name="Content Placeholder 3" descr="IPS-3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09386" y="1571612"/>
            <a:ext cx="1748762" cy="319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nsancini\Desktop\Desktop\Copy of SP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830247" cy="358435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4000" b="0" dirty="0" smtClean="0">
                <a:solidFill>
                  <a:schemeClr val="accent1">
                    <a:lumMod val="75000"/>
                  </a:schemeClr>
                </a:solidFill>
              </a:rPr>
              <a:t>Exporting </a:t>
            </a:r>
            <a:endParaRPr lang="en-GB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550216"/>
            <a:ext cx="38576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Done in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       or in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Documents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renamed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as planned</a:t>
            </a:r>
          </a:p>
          <a:p>
            <a:endParaRPr lang="en-GB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Indexes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automatically populated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(ex: SharePoint, Therefore, etc.) </a:t>
            </a:r>
          </a:p>
          <a:p>
            <a:endParaRPr lang="en-GB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Perfect integration between both products!</a:t>
            </a:r>
            <a:endParaRPr lang="en-GB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3" descr="IPS-3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09386" y="1571612"/>
            <a:ext cx="1748762" cy="319150"/>
          </a:xfrm>
        </p:spPr>
      </p:pic>
      <p:grpSp>
        <p:nvGrpSpPr>
          <p:cNvPr id="8" name="Group 7"/>
          <p:cNvGrpSpPr/>
          <p:nvPr/>
        </p:nvGrpSpPr>
        <p:grpSpPr>
          <a:xfrm>
            <a:off x="6109906" y="1857364"/>
            <a:ext cx="2257428" cy="285752"/>
            <a:chOff x="0" y="2143116"/>
            <a:chExt cx="5643570" cy="714380"/>
          </a:xfrm>
        </p:grpSpPr>
        <p:pic>
          <p:nvPicPr>
            <p:cNvPr id="9" name="Picture 4" descr="E:\Data\IRIS\PT\IRISLink\Images\0-IRISDoc9Server-3d.jpg"/>
            <p:cNvPicPr>
              <a:picLocks noChangeAspect="1" noChangeArrowheads="1"/>
            </p:cNvPicPr>
            <p:nvPr/>
          </p:nvPicPr>
          <p:blipFill>
            <a:blip r:embed="rId4" cstate="print"/>
            <a:srcRect t="15306" r="31122" b="8163"/>
            <a:stretch>
              <a:fillRect/>
            </a:stretch>
          </p:blipFill>
          <p:spPr bwMode="auto">
            <a:xfrm>
              <a:off x="0" y="2143116"/>
              <a:ext cx="4286248" cy="714380"/>
            </a:xfrm>
            <a:prstGeom prst="rect">
              <a:avLst/>
            </a:prstGeom>
            <a:noFill/>
          </p:spPr>
        </p:pic>
        <p:pic>
          <p:nvPicPr>
            <p:cNvPr id="10" name="Picture 4" descr="E:\Data\IRIS\PT\IRISLink\Images\0-IRISDoc9Server-3d.jpg"/>
            <p:cNvPicPr>
              <a:picLocks noChangeAspect="1" noChangeArrowheads="1"/>
            </p:cNvPicPr>
            <p:nvPr/>
          </p:nvPicPr>
          <p:blipFill>
            <a:blip r:embed="rId4" cstate="print"/>
            <a:srcRect l="76913" t="15306" b="8163"/>
            <a:stretch>
              <a:fillRect/>
            </a:stretch>
          </p:blipFill>
          <p:spPr bwMode="auto">
            <a:xfrm>
              <a:off x="4206884" y="2143116"/>
              <a:ext cx="1436686" cy="714380"/>
            </a:xfrm>
            <a:prstGeom prst="rect">
              <a:avLst/>
            </a:prstGeom>
            <a:noFill/>
          </p:spPr>
        </p:pic>
      </p:grpSp>
      <p:sp>
        <p:nvSpPr>
          <p:cNvPr id="11" name="Rounded Rectangle 10"/>
          <p:cNvSpPr/>
          <p:nvPr/>
        </p:nvSpPr>
        <p:spPr>
          <a:xfrm>
            <a:off x="928662" y="2928934"/>
            <a:ext cx="857256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57290" y="2571745"/>
            <a:ext cx="3814794" cy="357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658182" y="2857496"/>
            <a:ext cx="1285884" cy="128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955824" y="3143248"/>
            <a:ext cx="214314" cy="43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2"/>
                </a:solidFill>
              </a:rPr>
              <a:t>Is that it?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1188" y="642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fr-FR" sz="4400">
              <a:solidFill>
                <a:schemeClr val="accent2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57224" y="642918"/>
            <a:ext cx="82867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Of course not! </a:t>
            </a:r>
            <a:r>
              <a:rPr lang="en-GB" sz="2400" dirty="0" smtClean="0">
                <a:solidFill>
                  <a:schemeClr val="tx2"/>
                </a:solidFill>
                <a:sym typeface="Wingdings" pitchFamily="2" charset="2"/>
              </a:rPr>
              <a:t></a:t>
            </a:r>
          </a:p>
          <a:p>
            <a:pPr marL="342900" indent="-342900">
              <a:lnSpc>
                <a:spcPct val="80000"/>
              </a:lnSpc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I.R.I.S. offers a wide range of technologies that are able to deal with any type of document need, any volume and any speed.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Technologies: 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Classification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Identification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Free-form indexing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Form indexing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etc...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Solutions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Invoices reading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Form reading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Mailroom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Visit our booths for more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286132"/>
            <a:ext cx="9001156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2"/>
                </a:solidFill>
              </a:rPr>
              <a:t>First of all, the products individually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design.irislink.com/trombinoscope/cpg135/albums/marketing-tools/products/IRISPowerscan/IPS9/IPS9-logos/IPS9-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6929486" cy="133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0600" y="1966914"/>
            <a:ext cx="7153300" cy="410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Connects to nearly </a:t>
            </a: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any scanner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High volume scanning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Project based </a:t>
            </a:r>
            <a:r>
              <a:rPr lang="en-GB" sz="2400" dirty="0" smtClean="0">
                <a:solidFill>
                  <a:schemeClr val="tx2"/>
                </a:solidFill>
              </a:rPr>
              <a:t>with ready to use templates</a:t>
            </a:r>
            <a:endParaRPr lang="en-GB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Projects </a:t>
            </a:r>
            <a:r>
              <a:rPr lang="en-GB" sz="2400" dirty="0" smtClean="0">
                <a:solidFill>
                  <a:schemeClr val="tx2"/>
                </a:solidFill>
              </a:rPr>
              <a:t>can be easily configured for simple and very complex processing</a:t>
            </a:r>
            <a:endParaRPr lang="en-GB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Can connect to other applications for post-processing of the documents (Export API)</a:t>
            </a:r>
          </a:p>
        </p:txBody>
      </p:sp>
      <p:pic>
        <p:nvPicPr>
          <p:cNvPr id="25" name="Picture 30" descr="normal_0-M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857364"/>
            <a:ext cx="111327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normal_0-screen-valid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736"/>
            <a:ext cx="1219200" cy="139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http://design.irislink.com/trombinoscope/cpg135/albums/marketing-tools/products/IRISPowerscan/IPS9/IPS9-logos/IPS9-3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85728"/>
            <a:ext cx="6929486" cy="13339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71802" y="171448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Pre-Processing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71802" y="2500306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Identification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71802" y="3286124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Structuring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71802" y="4071942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Indexing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71802" y="485776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Quality control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286248" y="2214554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86248" y="3000372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86248" y="3786190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86248" y="4572008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286248" y="535782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71802" y="92867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Scanning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286248" y="142873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71802" y="564357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Export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15074" y="171448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Pre-Processing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5074" y="2500306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Identification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5074" y="3286124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Structuring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5074" y="4071942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Indexing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074" y="485776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Quality control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429520" y="2214554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29520" y="3000372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20" y="3786190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29520" y="4572008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29520" y="535782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5074" y="92867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Scanning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429520" y="142873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074" y="564357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Export</a:t>
            </a:r>
          </a:p>
        </p:txBody>
      </p:sp>
      <p:sp>
        <p:nvSpPr>
          <p:cNvPr id="10281" name="Title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521493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4000" b="0" dirty="0" smtClean="0">
                <a:solidFill>
                  <a:schemeClr val="tx2"/>
                </a:solidFill>
                <a:latin typeface="+mn-lt"/>
              </a:rPr>
              <a:t>Scanning</a:t>
            </a:r>
          </a:p>
        </p:txBody>
      </p:sp>
      <p:sp>
        <p:nvSpPr>
          <p:cNvPr id="10282" name="Content Placeholder 2"/>
          <p:cNvSpPr txBox="1">
            <a:spLocks/>
          </p:cNvSpPr>
          <p:nvPr/>
        </p:nvSpPr>
        <p:spPr bwMode="auto">
          <a:xfrm>
            <a:off x="714375" y="2214563"/>
            <a:ext cx="4572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TWAIN, TWAIN-VRS or ISIS-VRS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Native ISIS support </a:t>
            </a:r>
            <a:r>
              <a:rPr lang="en-GB" dirty="0" smtClean="0">
                <a:solidFill>
                  <a:schemeClr val="tx2"/>
                </a:solidFill>
              </a:rPr>
              <a:t>available as an Add-on</a:t>
            </a:r>
            <a:endParaRPr lang="en-GB" dirty="0">
              <a:solidFill>
                <a:schemeClr val="tx2"/>
              </a:solidFill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Multi-stream: generate colour and B/W or colour and greyscale images EVEN if the scanner does not support it</a:t>
            </a:r>
          </a:p>
        </p:txBody>
      </p:sp>
      <p:pic>
        <p:nvPicPr>
          <p:cNvPr id="10283" name="Picture 30" descr="normal_0-M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982654"/>
            <a:ext cx="14287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4" name="Content Placeholder 2"/>
          <p:cNvSpPr txBox="1">
            <a:spLocks/>
          </p:cNvSpPr>
          <p:nvPr/>
        </p:nvSpPr>
        <p:spPr bwMode="auto">
          <a:xfrm>
            <a:off x="500063" y="1643063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From Scanner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0285" name="Content Placeholder 2"/>
          <p:cNvSpPr txBox="1">
            <a:spLocks/>
          </p:cNvSpPr>
          <p:nvPr/>
        </p:nvSpPr>
        <p:spPr bwMode="auto">
          <a:xfrm>
            <a:off x="500063" y="3857625"/>
            <a:ext cx="471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From Files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0286" name="Content Placeholder 2"/>
          <p:cNvSpPr txBox="1">
            <a:spLocks/>
          </p:cNvSpPr>
          <p:nvPr/>
        </p:nvSpPr>
        <p:spPr bwMode="auto">
          <a:xfrm>
            <a:off x="714375" y="4357688"/>
            <a:ext cx="4572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Scan from files: import pre-scanned </a:t>
            </a:r>
            <a:r>
              <a:rPr lang="en-GB" dirty="0" smtClean="0">
                <a:solidFill>
                  <a:schemeClr val="tx2"/>
                </a:solidFill>
              </a:rPr>
              <a:t>images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715008" y="928670"/>
            <a:ext cx="357190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15074" y="171448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Pre-Processing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5074" y="2500306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Identification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5074" y="3286124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Structuring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5074" y="4071942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Document Indexing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074" y="485776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Quality control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429520" y="2214554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29520" y="3000372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20" y="3786190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29520" y="4572008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29520" y="535782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5074" y="928670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Scanning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429520" y="1428736"/>
            <a:ext cx="428628" cy="21431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074" y="5643578"/>
            <a:ext cx="2786082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Export</a:t>
            </a:r>
          </a:p>
        </p:txBody>
      </p:sp>
      <p:sp>
        <p:nvSpPr>
          <p:cNvPr id="11305" name="Title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521493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n-GB" sz="4000" b="0" dirty="0" smtClean="0">
                <a:solidFill>
                  <a:schemeClr val="tx2"/>
                </a:solidFill>
              </a:rPr>
              <a:t>Pre-processing</a:t>
            </a:r>
          </a:p>
        </p:txBody>
      </p:sp>
      <p:sp>
        <p:nvSpPr>
          <p:cNvPr id="11306" name="Content Placeholder 2"/>
          <p:cNvSpPr txBox="1">
            <a:spLocks/>
          </p:cNvSpPr>
          <p:nvPr/>
        </p:nvSpPr>
        <p:spPr bwMode="auto">
          <a:xfrm>
            <a:off x="714375" y="2214563"/>
            <a:ext cx="4572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Deskewing</a:t>
            </a: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Advanced binarization</a:t>
            </a:r>
            <a:endParaRPr lang="en-GB" dirty="0">
              <a:latin typeface="Calibri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 err="1">
                <a:solidFill>
                  <a:schemeClr val="tx2"/>
                </a:solidFill>
                <a:latin typeface="Calibri" pitchFamily="34" charset="0"/>
              </a:rPr>
              <a:t>Despeckling</a:t>
            </a:r>
            <a:endParaRPr lang="en-GB" dirty="0">
              <a:latin typeface="Calibri" pitchFamily="34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Line Removal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Black border Removal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Colour dropout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itchFamily="34" charset="0"/>
              </a:rPr>
              <a:t>Smoothening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1310" name="Picture 4" descr="deskew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4643438"/>
            <a:ext cx="28575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>
          <a:xfrm>
            <a:off x="5715008" y="1714488"/>
            <a:ext cx="357190" cy="42862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1322</Words>
  <Application>Microsoft Office PowerPoint</Application>
  <PresentationFormat>On-screen Show (4:3)</PresentationFormat>
  <Paragraphs>358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Custom Design</vt:lpstr>
      <vt:lpstr>1_Custom Design</vt:lpstr>
      <vt:lpstr>I.R.I.S. Software Solutions for large volume  scanning, indexing and conversion</vt:lpstr>
      <vt:lpstr>Slide 2</vt:lpstr>
      <vt:lpstr>Slide 3</vt:lpstr>
      <vt:lpstr>First of all, the products individually</vt:lpstr>
      <vt:lpstr>Slide 5</vt:lpstr>
      <vt:lpstr>Slide 6</vt:lpstr>
      <vt:lpstr>Slide 7</vt:lpstr>
      <vt:lpstr>Scanning</vt:lpstr>
      <vt:lpstr>Pre-processing</vt:lpstr>
      <vt:lpstr>Document Identification</vt:lpstr>
      <vt:lpstr>Document Structuring</vt:lpstr>
      <vt:lpstr>Document Indexing</vt:lpstr>
      <vt:lpstr>Quality Control</vt:lpstr>
      <vt:lpstr>Export - Document Creation</vt:lpstr>
      <vt:lpstr>Export Connectors</vt:lpstr>
      <vt:lpstr>Other cool features of IRISPowerscan™ 9</vt:lpstr>
      <vt:lpstr>Barcode Voting</vt:lpstr>
      <vt:lpstr>Slide 18</vt:lpstr>
      <vt:lpstr>LDAP Authentication</vt:lpstr>
      <vt:lpstr>Multi-User Centralized Management</vt:lpstr>
      <vt:lpstr>Custom installation</vt:lpstr>
      <vt:lpstr>Slide 22</vt:lpstr>
      <vt:lpstr>Slide 23</vt:lpstr>
      <vt:lpstr>Slide 24</vt:lpstr>
      <vt:lpstr>Slide 25</vt:lpstr>
      <vt:lpstr>Slide 26</vt:lpstr>
      <vt:lpstr>Slide 27</vt:lpstr>
      <vt:lpstr>This is all very nice, but how do they work hand in hand?</vt:lpstr>
      <vt:lpstr>Slide 29</vt:lpstr>
      <vt:lpstr>Slide 30</vt:lpstr>
      <vt:lpstr>The IRISPowerscan™ Interface</vt:lpstr>
      <vt:lpstr>Separation and indexing</vt:lpstr>
      <vt:lpstr>Validation</vt:lpstr>
      <vt:lpstr>Exporting </vt:lpstr>
      <vt:lpstr>Is that it?</vt:lpstr>
      <vt:lpstr>Slide 36</vt:lpstr>
      <vt:lpstr>Slide 37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nsancini</cp:lastModifiedBy>
  <cp:revision>31</cp:revision>
  <dcterms:created xsi:type="dcterms:W3CDTF">2010-01-05T13:17:27Z</dcterms:created>
  <dcterms:modified xsi:type="dcterms:W3CDTF">2010-02-10T10:51:05Z</dcterms:modified>
</cp:coreProperties>
</file>