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62" r:id="rId5"/>
    <p:sldId id="284" r:id="rId6"/>
    <p:sldId id="285" r:id="rId7"/>
    <p:sldId id="286" r:id="rId8"/>
    <p:sldId id="287" r:id="rId9"/>
    <p:sldId id="288" r:id="rId10"/>
    <p:sldId id="270" r:id="rId11"/>
    <p:sldId id="289" r:id="rId12"/>
    <p:sldId id="278" r:id="rId13"/>
    <p:sldId id="290" r:id="rId14"/>
    <p:sldId id="271" r:id="rId15"/>
    <p:sldId id="272" r:id="rId16"/>
    <p:sldId id="273" r:id="rId17"/>
    <p:sldId id="291" r:id="rId18"/>
    <p:sldId id="274" r:id="rId19"/>
    <p:sldId id="292" r:id="rId20"/>
    <p:sldId id="293" r:id="rId21"/>
    <p:sldId id="263" r:id="rId22"/>
    <p:sldId id="276" r:id="rId23"/>
    <p:sldId id="281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0" autoAdjust="0"/>
  </p:normalViewPr>
  <p:slideViewPr>
    <p:cSldViewPr>
      <p:cViewPr varScale="1">
        <p:scale>
          <a:sx n="108" d="100"/>
          <a:sy n="108" d="100"/>
        </p:scale>
        <p:origin x="-7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A5DA7-9266-4D05-BAFC-6206726C6FF1}" type="datetimeFigureOut">
              <a:rPr lang="de-DE" smtClean="0"/>
              <a:pPr/>
              <a:t>05.02.2010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185C-C17C-4D66-BDDD-8766527589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05AED-2B92-4A99-BB4F-0A5F1F53EFE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CBD6D-D687-4BF7-BEA1-C9ABB15C6AD3}" type="slidenum">
              <a:rPr lang="de-DE"/>
              <a:pPr/>
              <a:t>20</a:t>
            </a:fld>
            <a:endParaRPr lang="de-DE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185C-C17C-4D66-BDDD-87665275894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3,5 kilometers pension insurance files: </a:t>
            </a:r>
            <a:br>
              <a:rPr lang="en-US" sz="3200" dirty="0" smtClean="0"/>
            </a:br>
            <a:r>
              <a:rPr lang="en-US" sz="3200" dirty="0" smtClean="0"/>
              <a:t>How </a:t>
            </a:r>
            <a:r>
              <a:rPr lang="en-US" sz="3200" dirty="0" err="1" smtClean="0"/>
              <a:t>AllBidigit</a:t>
            </a:r>
            <a:r>
              <a:rPr lang="en-US" sz="3200" dirty="0" smtClean="0"/>
              <a:t> and I.R.I.S. scan, classify and index paper based files for </a:t>
            </a:r>
            <a:r>
              <a:rPr lang="en-US" sz="3200" dirty="0" err="1" smtClean="0"/>
              <a:t>Aegon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rgbClr val="898989"/>
                </a:solidFill>
              </a:rPr>
              <a:t>Ludy van Dijk, LUDOC </a:t>
            </a:r>
            <a:r>
              <a:rPr lang="de-DE" dirty="0" err="1" smtClean="0">
                <a:solidFill>
                  <a:srgbClr val="898989"/>
                </a:solidFill>
              </a:rPr>
              <a:t>b.v</a:t>
            </a:r>
            <a:r>
              <a:rPr lang="de-DE" dirty="0" smtClean="0">
                <a:solidFill>
                  <a:srgbClr val="898989"/>
                </a:solidFill>
              </a:rPr>
              <a:t>.</a:t>
            </a:r>
          </a:p>
          <a:p>
            <a:r>
              <a:rPr lang="de-DE" dirty="0" smtClean="0">
                <a:solidFill>
                  <a:srgbClr val="898989"/>
                </a:solidFill>
              </a:rPr>
              <a:t>Leo Vondenbusch, IRIS </a:t>
            </a:r>
            <a:r>
              <a:rPr lang="de-DE" dirty="0" err="1" smtClean="0">
                <a:solidFill>
                  <a:srgbClr val="898989"/>
                </a:solidFill>
              </a:rPr>
              <a:t>Ag</a:t>
            </a:r>
            <a:endParaRPr lang="de-DE" dirty="0" smtClean="0">
              <a:solidFill>
                <a:srgbClr val="89898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Separator Sheets – how useful are they ?</a:t>
            </a:r>
            <a:endParaRPr lang="de-DE" sz="4000" dirty="0" smtClean="0"/>
          </a:p>
        </p:txBody>
      </p:sp>
      <p:grpSp>
        <p:nvGrpSpPr>
          <p:cNvPr id="117" name="Gruppieren 116"/>
          <p:cNvGrpSpPr/>
          <p:nvPr/>
        </p:nvGrpSpPr>
        <p:grpSpPr>
          <a:xfrm>
            <a:off x="785786" y="1785917"/>
            <a:ext cx="7827296" cy="1123962"/>
            <a:chOff x="785786" y="1785917"/>
            <a:chExt cx="7827296" cy="1123962"/>
          </a:xfrm>
        </p:grpSpPr>
        <p:sp>
          <p:nvSpPr>
            <p:cNvPr id="4" name="Rechteck 3"/>
            <p:cNvSpPr/>
            <p:nvPr/>
          </p:nvSpPr>
          <p:spPr bwMode="auto">
            <a:xfrm>
              <a:off x="785786" y="1785926"/>
              <a:ext cx="612775" cy="90011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425" name="Textfeld 4"/>
            <p:cNvSpPr txBox="1">
              <a:spLocks noChangeArrowheads="1"/>
            </p:cNvSpPr>
            <p:nvPr/>
          </p:nvSpPr>
          <p:spPr bwMode="auto">
            <a:xfrm>
              <a:off x="857224" y="1857364"/>
              <a:ext cx="540051" cy="153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1000" dirty="0"/>
                <a:t>Batch</a:t>
              </a: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500166" y="1785926"/>
              <a:ext cx="611188" cy="90011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427" name="Textfeld 6"/>
            <p:cNvSpPr txBox="1">
              <a:spLocks noChangeArrowheads="1"/>
            </p:cNvSpPr>
            <p:nvPr/>
          </p:nvSpPr>
          <p:spPr bwMode="auto">
            <a:xfrm>
              <a:off x="1571604" y="1857364"/>
              <a:ext cx="540051" cy="153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1000" dirty="0" smtClean="0"/>
                <a:t>File</a:t>
              </a:r>
              <a:endParaRPr lang="de-DE" sz="1000" dirty="0"/>
            </a:p>
          </p:txBody>
        </p:sp>
        <p:grpSp>
          <p:nvGrpSpPr>
            <p:cNvPr id="5" name="Gruppieren 23"/>
            <p:cNvGrpSpPr>
              <a:grpSpLocks/>
            </p:cNvGrpSpPr>
            <p:nvPr/>
          </p:nvGrpSpPr>
          <p:grpSpPr bwMode="auto">
            <a:xfrm>
              <a:off x="3429174" y="1785926"/>
              <a:ext cx="612058" cy="900559"/>
              <a:chOff x="3568422" y="3714752"/>
              <a:chExt cx="612000" cy="900000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3568226" y="3714743"/>
                <a:ext cx="601606" cy="899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3660292" y="3786136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3660292" y="3857529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3660292" y="3928922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3660292" y="4000316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3660292" y="4071708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3660292" y="4143102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>
              <a:xfrm>
                <a:off x="3660292" y="4214495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>
                <a:off x="3660292" y="4285888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>
              <a:xfrm>
                <a:off x="3660292" y="4357281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>
              <a:xfrm>
                <a:off x="3660292" y="4428675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>
                <a:off x="3660292" y="4500067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3660292" y="4571461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hteck 24"/>
            <p:cNvSpPr/>
            <p:nvPr/>
          </p:nvSpPr>
          <p:spPr bwMode="auto">
            <a:xfrm>
              <a:off x="4071916" y="1785917"/>
              <a:ext cx="611187" cy="90011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7" name="Gruppieren 25"/>
            <p:cNvGrpSpPr>
              <a:grpSpLocks/>
            </p:cNvGrpSpPr>
            <p:nvPr/>
          </p:nvGrpSpPr>
          <p:grpSpPr bwMode="auto">
            <a:xfrm>
              <a:off x="4715179" y="1785926"/>
              <a:ext cx="612058" cy="900559"/>
              <a:chOff x="3568422" y="3714752"/>
              <a:chExt cx="612000" cy="900000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3568096" y="3714743"/>
                <a:ext cx="601606" cy="899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28" name="Gerade Verbindung 27"/>
              <p:cNvCxnSpPr/>
              <p:nvPr/>
            </p:nvCxnSpPr>
            <p:spPr>
              <a:xfrm>
                <a:off x="3660162" y="3786136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3660162" y="3857529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3660162" y="3928922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>
                <a:off x="3660162" y="4000316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3660162" y="4071708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3660162" y="4143102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>
                <a:off x="3660162" y="4214495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>
                <a:off x="3660162" y="4285888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3660162" y="4357281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3660162" y="4428675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3660162" y="4500067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>
                <a:off x="3660162" y="4571461"/>
                <a:ext cx="4174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39"/>
            <p:cNvGrpSpPr>
              <a:grpSpLocks/>
            </p:cNvGrpSpPr>
            <p:nvPr/>
          </p:nvGrpSpPr>
          <p:grpSpPr bwMode="auto">
            <a:xfrm>
              <a:off x="5370057" y="1785926"/>
              <a:ext cx="612058" cy="900559"/>
              <a:chOff x="3568422" y="3714752"/>
              <a:chExt cx="612000" cy="900000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3557744" y="3714743"/>
                <a:ext cx="622241" cy="899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42" name="Gerade Verbindung 41"/>
              <p:cNvCxnSpPr/>
              <p:nvPr/>
            </p:nvCxnSpPr>
            <p:spPr>
              <a:xfrm>
                <a:off x="3649810" y="3786136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3649810" y="3857529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>
                <a:off x="3649810" y="3928922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3649810" y="4000316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/>
            </p:nvCxnSpPr>
            <p:spPr>
              <a:xfrm>
                <a:off x="3649810" y="4071708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/>
            </p:nvCxnSpPr>
            <p:spPr>
              <a:xfrm>
                <a:off x="3649810" y="4143102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/>
            </p:nvCxnSpPr>
            <p:spPr>
              <a:xfrm>
                <a:off x="3649810" y="4214495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>
                <a:off x="3649810" y="4285888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>
                <a:off x="3649810" y="4357281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/>
            </p:nvCxnSpPr>
            <p:spPr>
              <a:xfrm>
                <a:off x="3649810" y="4428675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/>
            </p:nvCxnSpPr>
            <p:spPr>
              <a:xfrm>
                <a:off x="3649810" y="4500067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/>
            </p:nvCxnSpPr>
            <p:spPr>
              <a:xfrm>
                <a:off x="3649810" y="4571461"/>
                <a:ext cx="4381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32" name="Textfeld 54"/>
            <p:cNvSpPr txBox="1">
              <a:spLocks noChangeArrowheads="1"/>
            </p:cNvSpPr>
            <p:nvPr/>
          </p:nvSpPr>
          <p:spPr bwMode="auto">
            <a:xfrm>
              <a:off x="4108179" y="1833644"/>
              <a:ext cx="540051" cy="615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1000" dirty="0"/>
                <a:t>Multi</a:t>
              </a:r>
              <a:br>
                <a:rPr lang="de-DE" sz="1000" dirty="0"/>
              </a:br>
              <a:r>
                <a:rPr lang="de-DE" sz="1000" dirty="0"/>
                <a:t>Page</a:t>
              </a:r>
              <a:br>
                <a:rPr lang="de-DE" sz="1000" dirty="0"/>
              </a:br>
              <a:r>
                <a:rPr lang="de-DE" sz="1000" dirty="0" err="1" smtClean="0"/>
                <a:t>Document</a:t>
              </a:r>
              <a:endParaRPr lang="de-DE" sz="1000" dirty="0" smtClean="0"/>
            </a:p>
            <a:p>
              <a:pPr algn="ctr"/>
              <a:r>
                <a:rPr lang="de-DE" sz="1000" dirty="0" smtClean="0"/>
                <a:t>Start</a:t>
              </a:r>
              <a:endParaRPr lang="de-DE" sz="1000" dirty="0"/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6024541" y="1785917"/>
              <a:ext cx="611187" cy="90011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434" name="Textfeld 56"/>
            <p:cNvSpPr txBox="1">
              <a:spLocks noChangeArrowheads="1"/>
            </p:cNvSpPr>
            <p:nvPr/>
          </p:nvSpPr>
          <p:spPr bwMode="auto">
            <a:xfrm>
              <a:off x="6060939" y="1833644"/>
              <a:ext cx="540051" cy="461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1000"/>
                <a:t>Multi</a:t>
              </a:r>
              <a:br>
                <a:rPr lang="de-DE" sz="1000"/>
              </a:br>
              <a:r>
                <a:rPr lang="de-DE" sz="1000"/>
                <a:t>Page</a:t>
              </a:r>
              <a:br>
                <a:rPr lang="de-DE" sz="1000"/>
              </a:br>
              <a:r>
                <a:rPr lang="de-DE" sz="1000"/>
                <a:t>Stop</a:t>
              </a:r>
            </a:p>
          </p:txBody>
        </p:sp>
        <p:grpSp>
          <p:nvGrpSpPr>
            <p:cNvPr id="9" name="Gruppieren 57"/>
            <p:cNvGrpSpPr>
              <a:grpSpLocks/>
            </p:cNvGrpSpPr>
            <p:nvPr/>
          </p:nvGrpSpPr>
          <p:grpSpPr bwMode="auto">
            <a:xfrm>
              <a:off x="6680002" y="1785926"/>
              <a:ext cx="612058" cy="900559"/>
              <a:chOff x="3568422" y="3714752"/>
              <a:chExt cx="612000" cy="900000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3557487" y="3714743"/>
                <a:ext cx="622241" cy="899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0" name="Gerade Verbindung 59"/>
              <p:cNvCxnSpPr/>
              <p:nvPr/>
            </p:nvCxnSpPr>
            <p:spPr>
              <a:xfrm>
                <a:off x="3649553" y="3786136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>
                <a:off x="3649553" y="3857529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>
                <a:off x="3649553" y="3928922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>
                <a:off x="3649553" y="4000316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>
                <a:off x="3649553" y="4071708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>
                <a:off x="3649553" y="4143102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/>
              <p:nvPr/>
            </p:nvCxnSpPr>
            <p:spPr>
              <a:xfrm>
                <a:off x="3649553" y="4214495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>
                <a:off x="3649553" y="4285888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>
                <a:off x="3649553" y="4357281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>
                <a:off x="3649553" y="4428675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/>
              <p:nvPr/>
            </p:nvCxnSpPr>
            <p:spPr>
              <a:xfrm>
                <a:off x="3649553" y="4500067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/>
              <p:nvPr/>
            </p:nvCxnSpPr>
            <p:spPr>
              <a:xfrm>
                <a:off x="3649553" y="4571461"/>
                <a:ext cx="4285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36" name="Textfeld 71"/>
            <p:cNvSpPr txBox="1">
              <a:spLocks noChangeArrowheads="1"/>
            </p:cNvSpPr>
            <p:nvPr/>
          </p:nvSpPr>
          <p:spPr bwMode="auto">
            <a:xfrm>
              <a:off x="3464802" y="2786679"/>
              <a:ext cx="540051" cy="12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800"/>
                <a:t>Document</a:t>
              </a:r>
            </a:p>
          </p:txBody>
        </p:sp>
        <p:sp>
          <p:nvSpPr>
            <p:cNvPr id="11437" name="Textfeld 72"/>
            <p:cNvSpPr txBox="1">
              <a:spLocks noChangeArrowheads="1"/>
            </p:cNvSpPr>
            <p:nvPr/>
          </p:nvSpPr>
          <p:spPr bwMode="auto">
            <a:xfrm>
              <a:off x="4715179" y="2786679"/>
              <a:ext cx="1286005" cy="12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800"/>
                <a:t>Multipage Document</a:t>
              </a:r>
            </a:p>
          </p:txBody>
        </p:sp>
        <p:sp>
          <p:nvSpPr>
            <p:cNvPr id="11438" name="Textfeld 73"/>
            <p:cNvSpPr txBox="1">
              <a:spLocks noChangeArrowheads="1"/>
            </p:cNvSpPr>
            <p:nvPr/>
          </p:nvSpPr>
          <p:spPr bwMode="auto">
            <a:xfrm>
              <a:off x="6715631" y="2786679"/>
              <a:ext cx="540051" cy="12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800"/>
                <a:t>Document</a:t>
              </a:r>
            </a:p>
          </p:txBody>
        </p:sp>
        <p:grpSp>
          <p:nvGrpSpPr>
            <p:cNvPr id="26" name="Gruppieren 212"/>
            <p:cNvGrpSpPr>
              <a:grpSpLocks/>
            </p:cNvGrpSpPr>
            <p:nvPr/>
          </p:nvGrpSpPr>
          <p:grpSpPr bwMode="auto">
            <a:xfrm>
              <a:off x="8001024" y="1785926"/>
              <a:ext cx="612058" cy="1123941"/>
              <a:chOff x="3571868" y="4214818"/>
              <a:chExt cx="612000" cy="1123243"/>
            </a:xfrm>
          </p:grpSpPr>
          <p:grpSp>
            <p:nvGrpSpPr>
              <p:cNvPr id="40" name="Gruppieren 23"/>
              <p:cNvGrpSpPr>
                <a:grpSpLocks/>
              </p:cNvGrpSpPr>
              <p:nvPr/>
            </p:nvGrpSpPr>
            <p:grpSpPr bwMode="auto">
              <a:xfrm>
                <a:off x="3571868" y="4214818"/>
                <a:ext cx="612000" cy="900000"/>
                <a:chOff x="3568422" y="3714752"/>
                <a:chExt cx="612000" cy="900000"/>
              </a:xfrm>
            </p:grpSpPr>
            <p:sp>
              <p:nvSpPr>
                <p:cNvPr id="216" name="Rechteck 9"/>
                <p:cNvSpPr/>
                <p:nvPr/>
              </p:nvSpPr>
              <p:spPr>
                <a:xfrm>
                  <a:off x="3567705" y="3714743"/>
                  <a:ext cx="612717" cy="89955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cxnSp>
              <p:nvCxnSpPr>
                <p:cNvPr id="217" name="Gerade Verbindung 11"/>
                <p:cNvCxnSpPr/>
                <p:nvPr/>
              </p:nvCxnSpPr>
              <p:spPr>
                <a:xfrm>
                  <a:off x="3659771" y="3786136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Gerade Verbindung 217"/>
                <p:cNvCxnSpPr/>
                <p:nvPr/>
              </p:nvCxnSpPr>
              <p:spPr>
                <a:xfrm>
                  <a:off x="3659771" y="3857529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Gerade Verbindung 218"/>
                <p:cNvCxnSpPr/>
                <p:nvPr/>
              </p:nvCxnSpPr>
              <p:spPr>
                <a:xfrm>
                  <a:off x="3659771" y="3928922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Gerade Verbindung 219"/>
                <p:cNvCxnSpPr/>
                <p:nvPr/>
              </p:nvCxnSpPr>
              <p:spPr>
                <a:xfrm>
                  <a:off x="3659771" y="4000316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Gerade Verbindung 15"/>
                <p:cNvCxnSpPr/>
                <p:nvPr/>
              </p:nvCxnSpPr>
              <p:spPr>
                <a:xfrm>
                  <a:off x="3659771" y="4071708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Gerade Verbindung 16"/>
                <p:cNvCxnSpPr/>
                <p:nvPr/>
              </p:nvCxnSpPr>
              <p:spPr>
                <a:xfrm>
                  <a:off x="3659771" y="4143102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Gerade Verbindung 17"/>
                <p:cNvCxnSpPr/>
                <p:nvPr/>
              </p:nvCxnSpPr>
              <p:spPr>
                <a:xfrm>
                  <a:off x="3659771" y="4214495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Gerade Verbindung 18"/>
                <p:cNvCxnSpPr/>
                <p:nvPr/>
              </p:nvCxnSpPr>
              <p:spPr>
                <a:xfrm>
                  <a:off x="3659771" y="4285888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Gerade Verbindung 19"/>
                <p:cNvCxnSpPr/>
                <p:nvPr/>
              </p:nvCxnSpPr>
              <p:spPr>
                <a:xfrm>
                  <a:off x="3659771" y="4357281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Gerade Verbindung 20"/>
                <p:cNvCxnSpPr/>
                <p:nvPr/>
              </p:nvCxnSpPr>
              <p:spPr>
                <a:xfrm>
                  <a:off x="3659771" y="4428675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Gerade Verbindung 21"/>
                <p:cNvCxnSpPr/>
                <p:nvPr/>
              </p:nvCxnSpPr>
              <p:spPr>
                <a:xfrm>
                  <a:off x="3659771" y="4500067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Gerade Verbindung 22"/>
                <p:cNvCxnSpPr/>
                <p:nvPr/>
              </p:nvCxnSpPr>
              <p:spPr>
                <a:xfrm>
                  <a:off x="3659771" y="4571461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95" name="Textfeld 214"/>
              <p:cNvSpPr txBox="1">
                <a:spLocks noChangeArrowheads="1"/>
              </p:cNvSpPr>
              <p:nvPr/>
            </p:nvSpPr>
            <p:spPr bwMode="auto">
              <a:xfrm>
                <a:off x="3607493" y="5214950"/>
                <a:ext cx="5400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sz="800"/>
                  <a:t>Document</a:t>
                </a:r>
              </a:p>
            </p:txBody>
          </p:sp>
        </p:grpSp>
        <p:grpSp>
          <p:nvGrpSpPr>
            <p:cNvPr id="54" name="Gruppieren 212"/>
            <p:cNvGrpSpPr>
              <a:grpSpLocks/>
            </p:cNvGrpSpPr>
            <p:nvPr/>
          </p:nvGrpSpPr>
          <p:grpSpPr bwMode="auto">
            <a:xfrm>
              <a:off x="2786051" y="1785938"/>
              <a:ext cx="612058" cy="1123941"/>
              <a:chOff x="3571868" y="4214818"/>
              <a:chExt cx="612000" cy="1123243"/>
            </a:xfrm>
          </p:grpSpPr>
          <p:grpSp>
            <p:nvGrpSpPr>
              <p:cNvPr id="55" name="Gruppieren 23"/>
              <p:cNvGrpSpPr>
                <a:grpSpLocks/>
              </p:cNvGrpSpPr>
              <p:nvPr/>
            </p:nvGrpSpPr>
            <p:grpSpPr bwMode="auto">
              <a:xfrm>
                <a:off x="3571151" y="4214818"/>
                <a:ext cx="612717" cy="899546"/>
                <a:chOff x="3567705" y="3714752"/>
                <a:chExt cx="612717" cy="899546"/>
              </a:xfrm>
            </p:grpSpPr>
            <p:sp>
              <p:nvSpPr>
                <p:cNvPr id="229" name="Rechteck 9"/>
                <p:cNvSpPr/>
                <p:nvPr/>
              </p:nvSpPr>
              <p:spPr>
                <a:xfrm>
                  <a:off x="3568434" y="3714752"/>
                  <a:ext cx="612717" cy="89955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cxnSp>
              <p:nvCxnSpPr>
                <p:cNvPr id="230" name="Gerade Verbindung 11"/>
                <p:cNvCxnSpPr/>
                <p:nvPr/>
              </p:nvCxnSpPr>
              <p:spPr>
                <a:xfrm>
                  <a:off x="3660500" y="3786145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Gerade Verbindung 230"/>
                <p:cNvCxnSpPr/>
                <p:nvPr/>
              </p:nvCxnSpPr>
              <p:spPr>
                <a:xfrm>
                  <a:off x="3660500" y="3857538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Gerade Verbindung 231"/>
                <p:cNvCxnSpPr/>
                <p:nvPr/>
              </p:nvCxnSpPr>
              <p:spPr>
                <a:xfrm>
                  <a:off x="3660500" y="3928931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Gerade Verbindung 232"/>
                <p:cNvCxnSpPr/>
                <p:nvPr/>
              </p:nvCxnSpPr>
              <p:spPr>
                <a:xfrm>
                  <a:off x="3660500" y="4000325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 Verbindung 15"/>
                <p:cNvCxnSpPr/>
                <p:nvPr/>
              </p:nvCxnSpPr>
              <p:spPr>
                <a:xfrm>
                  <a:off x="3660500" y="4071717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 Verbindung 16"/>
                <p:cNvCxnSpPr/>
                <p:nvPr/>
              </p:nvCxnSpPr>
              <p:spPr>
                <a:xfrm>
                  <a:off x="3660500" y="4143111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Gerade Verbindung 17"/>
                <p:cNvCxnSpPr/>
                <p:nvPr/>
              </p:nvCxnSpPr>
              <p:spPr>
                <a:xfrm>
                  <a:off x="3660500" y="4214503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Gerade Verbindung 18"/>
                <p:cNvCxnSpPr/>
                <p:nvPr/>
              </p:nvCxnSpPr>
              <p:spPr>
                <a:xfrm>
                  <a:off x="3660500" y="4285897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Gerade Verbindung 19"/>
                <p:cNvCxnSpPr/>
                <p:nvPr/>
              </p:nvCxnSpPr>
              <p:spPr>
                <a:xfrm>
                  <a:off x="3660500" y="4357290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Gerade Verbindung 20"/>
                <p:cNvCxnSpPr/>
                <p:nvPr/>
              </p:nvCxnSpPr>
              <p:spPr>
                <a:xfrm>
                  <a:off x="3660500" y="4428683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Gerade Verbindung 21"/>
                <p:cNvCxnSpPr/>
                <p:nvPr/>
              </p:nvCxnSpPr>
              <p:spPr>
                <a:xfrm>
                  <a:off x="3660500" y="4500076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Gerade Verbindung 22"/>
                <p:cNvCxnSpPr/>
                <p:nvPr/>
              </p:nvCxnSpPr>
              <p:spPr>
                <a:xfrm>
                  <a:off x="3660500" y="4571470"/>
                  <a:ext cx="4285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80" name="Textfeld 214"/>
              <p:cNvSpPr txBox="1">
                <a:spLocks noChangeArrowheads="1"/>
              </p:cNvSpPr>
              <p:nvPr/>
            </p:nvSpPr>
            <p:spPr bwMode="auto">
              <a:xfrm>
                <a:off x="3607493" y="5214950"/>
                <a:ext cx="54000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sz="800"/>
                  <a:t>Document</a:t>
                </a:r>
              </a:p>
            </p:txBody>
          </p:sp>
        </p:grpSp>
        <p:grpSp>
          <p:nvGrpSpPr>
            <p:cNvPr id="57" name="Gruppieren 454"/>
            <p:cNvGrpSpPr>
              <a:grpSpLocks/>
            </p:cNvGrpSpPr>
            <p:nvPr/>
          </p:nvGrpSpPr>
          <p:grpSpPr bwMode="auto">
            <a:xfrm>
              <a:off x="2143108" y="1785926"/>
              <a:ext cx="611187" cy="900113"/>
              <a:chOff x="2786041" y="4429132"/>
              <a:chExt cx="611187" cy="900112"/>
            </a:xfrm>
          </p:grpSpPr>
          <p:sp>
            <p:nvSpPr>
              <p:cNvPr id="247" name="Rechteck 246"/>
              <p:cNvSpPr/>
              <p:nvPr/>
            </p:nvSpPr>
            <p:spPr bwMode="auto">
              <a:xfrm>
                <a:off x="2786041" y="4429132"/>
                <a:ext cx="611187" cy="90011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374" name="Textfeld 81"/>
              <p:cNvSpPr txBox="1">
                <a:spLocks noChangeArrowheads="1"/>
              </p:cNvSpPr>
              <p:nvPr/>
            </p:nvSpPr>
            <p:spPr bwMode="auto">
              <a:xfrm>
                <a:off x="2821994" y="4476661"/>
                <a:ext cx="53997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sz="1000"/>
                  <a:t>Register 1</a:t>
                </a:r>
              </a:p>
            </p:txBody>
          </p:sp>
        </p:grpSp>
        <p:grpSp>
          <p:nvGrpSpPr>
            <p:cNvPr id="81" name="Gruppieren 455"/>
            <p:cNvGrpSpPr>
              <a:grpSpLocks/>
            </p:cNvGrpSpPr>
            <p:nvPr/>
          </p:nvGrpSpPr>
          <p:grpSpPr bwMode="auto">
            <a:xfrm>
              <a:off x="7358082" y="1785926"/>
              <a:ext cx="611188" cy="900113"/>
              <a:chOff x="2786041" y="4429132"/>
              <a:chExt cx="611187" cy="900112"/>
            </a:xfrm>
          </p:grpSpPr>
          <p:sp>
            <p:nvSpPr>
              <p:cNvPr id="457" name="Rechteck 456"/>
              <p:cNvSpPr/>
              <p:nvPr/>
            </p:nvSpPr>
            <p:spPr bwMode="auto">
              <a:xfrm>
                <a:off x="2786041" y="4429132"/>
                <a:ext cx="611187" cy="90011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286" name="Textfeld 81"/>
              <p:cNvSpPr txBox="1">
                <a:spLocks noChangeArrowheads="1"/>
              </p:cNvSpPr>
              <p:nvPr/>
            </p:nvSpPr>
            <p:spPr bwMode="auto">
              <a:xfrm>
                <a:off x="2821994" y="4476661"/>
                <a:ext cx="53997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sz="1000"/>
                  <a:t>Register 2</a:t>
                </a:r>
              </a:p>
            </p:txBody>
          </p:sp>
        </p:grpSp>
      </p:grpSp>
      <p:grpSp>
        <p:nvGrpSpPr>
          <p:cNvPr id="116" name="Gruppieren 115"/>
          <p:cNvGrpSpPr/>
          <p:nvPr/>
        </p:nvGrpSpPr>
        <p:grpSpPr>
          <a:xfrm>
            <a:off x="785786" y="3214686"/>
            <a:ext cx="7765988" cy="2319484"/>
            <a:chOff x="377912" y="3357562"/>
            <a:chExt cx="7765988" cy="2319484"/>
          </a:xfrm>
        </p:grpSpPr>
        <p:pic>
          <p:nvPicPr>
            <p:cNvPr id="2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3357562"/>
              <a:ext cx="1642731" cy="2308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12" y="3357562"/>
              <a:ext cx="1622320" cy="22866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8" name="Legende mit Linie 1 247"/>
            <p:cNvSpPr/>
            <p:nvPr/>
          </p:nvSpPr>
          <p:spPr>
            <a:xfrm>
              <a:off x="2143108" y="3357562"/>
              <a:ext cx="2428892" cy="714380"/>
            </a:xfrm>
            <a:prstGeom prst="borderCallout1">
              <a:avLst>
                <a:gd name="adj1" fmla="val 49476"/>
                <a:gd name="adj2" fmla="val -310"/>
                <a:gd name="adj3" fmla="val 33273"/>
                <a:gd name="adj4" fmla="val -3062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Barcode </a:t>
              </a:r>
              <a:r>
                <a:rPr lang="de-DE" sz="1400" dirty="0" err="1">
                  <a:solidFill>
                    <a:schemeClr val="tx1"/>
                  </a:solidFill>
                </a:rPr>
                <a:t>for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the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classification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of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the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level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within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batch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52" name="Legende mit Linie 1 251"/>
            <p:cNvSpPr/>
            <p:nvPr/>
          </p:nvSpPr>
          <p:spPr>
            <a:xfrm>
              <a:off x="2143108" y="4143380"/>
              <a:ext cx="2428892" cy="714380"/>
            </a:xfrm>
            <a:prstGeom prst="borderCallout1">
              <a:avLst>
                <a:gd name="adj1" fmla="val 49476"/>
                <a:gd name="adj2" fmla="val -310"/>
                <a:gd name="adj3" fmla="val -21284"/>
                <a:gd name="adj4" fmla="val -24455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 smtClean="0">
                  <a:solidFill>
                    <a:schemeClr val="tx1"/>
                  </a:solidFill>
                </a:rPr>
                <a:t>Barcode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for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assignment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of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contract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number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to</a:t>
              </a:r>
              <a:r>
                <a:rPr lang="de-DE" sz="1400" dirty="0" smtClean="0">
                  <a:solidFill>
                    <a:schemeClr val="tx1"/>
                  </a:solidFill>
                </a:rPr>
                <a:t> a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database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25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3357562"/>
              <a:ext cx="1643074" cy="2319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4" name="Legende mit Linie 1 253"/>
            <p:cNvSpPr/>
            <p:nvPr/>
          </p:nvSpPr>
          <p:spPr>
            <a:xfrm>
              <a:off x="2143108" y="4929198"/>
              <a:ext cx="2428892" cy="714380"/>
            </a:xfrm>
            <a:prstGeom prst="borderCallout1">
              <a:avLst>
                <a:gd name="adj1" fmla="val 52624"/>
                <a:gd name="adj2" fmla="val 99670"/>
                <a:gd name="adj3" fmla="val -122005"/>
                <a:gd name="adj4" fmla="val 123355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 smtClean="0">
                  <a:solidFill>
                    <a:schemeClr val="tx1"/>
                  </a:solidFill>
                </a:rPr>
                <a:t>Barcode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for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assignment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of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register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to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document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Solution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for Aegon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22" y="1071546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nl-NL" sz="2800" dirty="0" smtClean="0">
                <a:solidFill>
                  <a:srgbClr val="006666"/>
                </a:solidFill>
              </a:rPr>
              <a:t>Together with AEGON’s archive manager we determened </a:t>
            </a:r>
            <a:r>
              <a:rPr lang="nl-NL" sz="2800" u="sng" dirty="0" smtClean="0">
                <a:solidFill>
                  <a:srgbClr val="006666"/>
                </a:solidFill>
              </a:rPr>
              <a:t>20 document types </a:t>
            </a:r>
            <a:r>
              <a:rPr lang="nl-NL" sz="2800" dirty="0" smtClean="0">
                <a:solidFill>
                  <a:srgbClr val="006666"/>
                </a:solidFill>
              </a:rPr>
              <a:t>to be recognized by the IRIS solution.</a:t>
            </a:r>
            <a:br>
              <a:rPr lang="nl-NL" sz="2800" dirty="0" smtClean="0">
                <a:solidFill>
                  <a:srgbClr val="006666"/>
                </a:solidFill>
              </a:rPr>
            </a:br>
            <a:r>
              <a:rPr lang="nl-NL" sz="2800" dirty="0" smtClean="0">
                <a:solidFill>
                  <a:srgbClr val="006666"/>
                </a:solidFill>
              </a:rPr>
              <a:t>      </a:t>
            </a:r>
            <a:endParaRPr lang="en-GB" sz="2800" dirty="0" smtClean="0">
              <a:solidFill>
                <a:srgbClr val="006666"/>
              </a:solidFill>
            </a:endParaRPr>
          </a:p>
          <a:p>
            <a:r>
              <a:rPr lang="en-GB" sz="2800" dirty="0" smtClean="0">
                <a:solidFill>
                  <a:srgbClr val="006666"/>
                </a:solidFill>
              </a:rPr>
              <a:t>Of </a:t>
            </a:r>
            <a:r>
              <a:rPr lang="en-GB" sz="2800" dirty="0">
                <a:solidFill>
                  <a:srgbClr val="006666"/>
                </a:solidFill>
              </a:rPr>
              <a:t>each </a:t>
            </a:r>
            <a:r>
              <a:rPr lang="en-GB" sz="2800" dirty="0" smtClean="0">
                <a:solidFill>
                  <a:srgbClr val="006666"/>
                </a:solidFill>
              </a:rPr>
              <a:t>document type </a:t>
            </a:r>
            <a:r>
              <a:rPr lang="en-GB" sz="2800" dirty="0">
                <a:solidFill>
                  <a:srgbClr val="006666"/>
                </a:solidFill>
              </a:rPr>
              <a:t>about 100 examples were fed into the system, bearing in mind that the oldest file is over 90 years old, and documents changed in time.</a:t>
            </a:r>
            <a:br>
              <a:rPr lang="en-GB" sz="2800" dirty="0">
                <a:solidFill>
                  <a:srgbClr val="006666"/>
                </a:solidFill>
              </a:rPr>
            </a:br>
            <a:endParaRPr lang="en-GB" sz="2800" dirty="0">
              <a:solidFill>
                <a:srgbClr val="006666"/>
              </a:solidFill>
            </a:endParaRPr>
          </a:p>
          <a:p>
            <a:r>
              <a:rPr lang="en-GB" sz="2800" dirty="0">
                <a:solidFill>
                  <a:srgbClr val="006666"/>
                </a:solidFill>
              </a:rPr>
              <a:t>After </a:t>
            </a:r>
            <a:r>
              <a:rPr lang="en-GB" sz="2800" u="sng" dirty="0">
                <a:solidFill>
                  <a:srgbClr val="006666"/>
                </a:solidFill>
              </a:rPr>
              <a:t>training the system </a:t>
            </a:r>
            <a:r>
              <a:rPr lang="en-GB" sz="2800" dirty="0">
                <a:solidFill>
                  <a:srgbClr val="006666"/>
                </a:solidFill>
              </a:rPr>
              <a:t>before starting and manual evaluation during the first weeks, we managed to get an overall quality of 95% accuracy</a:t>
            </a: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0" y="142852"/>
            <a:ext cx="8829708" cy="857256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Training of documents – what does it mean?</a:t>
            </a:r>
            <a:endParaRPr lang="de-DE" sz="3600" dirty="0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928794" y="2714620"/>
            <a:ext cx="5310187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800" dirty="0" err="1"/>
              <a:t>step</a:t>
            </a:r>
            <a:r>
              <a:rPr lang="de-DE" sz="4800" dirty="0"/>
              <a:t> 1: </a:t>
            </a:r>
            <a:r>
              <a:rPr lang="de-DE" sz="4800" dirty="0" err="1"/>
              <a:t>definition</a:t>
            </a:r>
            <a:r>
              <a:rPr lang="de-DE" sz="4800" dirty="0"/>
              <a:t> </a:t>
            </a:r>
            <a:r>
              <a:rPr lang="de-DE" sz="4800" dirty="0" err="1"/>
              <a:t>of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/>
              <a:t>a </a:t>
            </a:r>
            <a:r>
              <a:rPr lang="de-DE" sz="4800" dirty="0" err="1"/>
              <a:t>filing</a:t>
            </a:r>
            <a:r>
              <a:rPr lang="de-DE" sz="4800" dirty="0"/>
              <a:t> </a:t>
            </a:r>
            <a:r>
              <a:rPr lang="de-DE" sz="4800" dirty="0" err="1"/>
              <a:t>structure</a:t>
            </a:r>
            <a:endParaRPr 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600325" y="2420938"/>
            <a:ext cx="4494213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800"/>
              <a:t>step 2: train the</a:t>
            </a:r>
            <a:br>
              <a:rPr lang="de-DE" sz="4800"/>
            </a:br>
            <a:r>
              <a:rPr lang="de-DE" sz="4800"/>
              <a:t>document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6675"/>
            <a:ext cx="97536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790700" y="2420938"/>
            <a:ext cx="6122988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800"/>
              <a:t>step 3: quality control </a:t>
            </a:r>
          </a:p>
          <a:p>
            <a:pPr algn="ctr"/>
            <a:r>
              <a:rPr lang="de-DE" sz="4800"/>
              <a:t>of trained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Solution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for Aegon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84" y="857232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6666"/>
                </a:solidFill>
              </a:rPr>
              <a:t>The </a:t>
            </a:r>
            <a:r>
              <a:rPr lang="en-GB" sz="2800" u="sng" dirty="0" smtClean="0">
                <a:solidFill>
                  <a:srgbClr val="006666"/>
                </a:solidFill>
              </a:rPr>
              <a:t>document date </a:t>
            </a:r>
            <a:r>
              <a:rPr lang="en-GB" sz="2800" dirty="0">
                <a:solidFill>
                  <a:srgbClr val="006666"/>
                </a:solidFill>
              </a:rPr>
              <a:t>is less precise, we were just looking for a </a:t>
            </a:r>
            <a:r>
              <a:rPr lang="en-GB" sz="2800" dirty="0" smtClean="0">
                <a:solidFill>
                  <a:srgbClr val="006666"/>
                </a:solidFill>
              </a:rPr>
              <a:t>date, mentioned </a:t>
            </a:r>
            <a:r>
              <a:rPr lang="en-GB" sz="2800" dirty="0">
                <a:solidFill>
                  <a:srgbClr val="006666"/>
                </a:solidFill>
              </a:rPr>
              <a:t>on the first 1/3 of the first page.</a:t>
            </a:r>
            <a:r>
              <a:rPr lang="nl-NL" sz="2800" dirty="0">
                <a:solidFill>
                  <a:srgbClr val="006666"/>
                </a:solidFill>
              </a:rPr>
              <a:t>      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6666"/>
                </a:solidFill>
              </a:rPr>
              <a:t>The system </a:t>
            </a:r>
            <a:r>
              <a:rPr lang="en-GB" sz="2800" dirty="0" smtClean="0">
                <a:solidFill>
                  <a:srgbClr val="006666"/>
                </a:solidFill>
              </a:rPr>
              <a:t>automatically </a:t>
            </a:r>
            <a:r>
              <a:rPr lang="en-GB" sz="2800" dirty="0">
                <a:solidFill>
                  <a:srgbClr val="006666"/>
                </a:solidFill>
              </a:rPr>
              <a:t>converted a date into the required format for the </a:t>
            </a:r>
            <a:r>
              <a:rPr lang="en-GB" sz="2800" dirty="0" smtClean="0">
                <a:solidFill>
                  <a:srgbClr val="006666"/>
                </a:solidFill>
              </a:rPr>
              <a:t>archive: 8-2-10</a:t>
            </a:r>
            <a:r>
              <a:rPr lang="en-GB" sz="2800" dirty="0">
                <a:solidFill>
                  <a:srgbClr val="006666"/>
                </a:solidFill>
              </a:rPr>
              <a:t>, 8 </a:t>
            </a:r>
            <a:r>
              <a:rPr lang="en-GB" sz="2800" dirty="0" err="1" smtClean="0">
                <a:solidFill>
                  <a:srgbClr val="006666"/>
                </a:solidFill>
              </a:rPr>
              <a:t>february</a:t>
            </a:r>
            <a:r>
              <a:rPr lang="en-GB" sz="2800" dirty="0" smtClean="0">
                <a:solidFill>
                  <a:srgbClr val="006666"/>
                </a:solidFill>
              </a:rPr>
              <a:t> </a:t>
            </a:r>
            <a:r>
              <a:rPr lang="en-GB" sz="2800" dirty="0">
                <a:solidFill>
                  <a:srgbClr val="006666"/>
                </a:solidFill>
              </a:rPr>
              <a:t>2010 </a:t>
            </a:r>
            <a:r>
              <a:rPr lang="en-GB" sz="2800" dirty="0" smtClean="0">
                <a:solidFill>
                  <a:srgbClr val="006666"/>
                </a:solidFill>
              </a:rPr>
              <a:t> </a:t>
            </a:r>
            <a:r>
              <a:rPr lang="en-GB" sz="2800" dirty="0">
                <a:solidFill>
                  <a:srgbClr val="006666"/>
                </a:solidFill>
              </a:rPr>
              <a:t>was converted into </a:t>
            </a:r>
            <a:r>
              <a:rPr lang="en-GB" sz="2800" dirty="0" smtClean="0">
                <a:solidFill>
                  <a:srgbClr val="006666"/>
                </a:solidFill>
              </a:rPr>
              <a:t>08-02-2010</a:t>
            </a:r>
          </a:p>
          <a:p>
            <a:pPr>
              <a:lnSpc>
                <a:spcPct val="90000"/>
              </a:lnSpc>
            </a:pPr>
            <a:endParaRPr lang="en-GB" sz="28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rgbClr val="006666"/>
                </a:solidFill>
              </a:rPr>
              <a:t>Document </a:t>
            </a:r>
            <a:r>
              <a:rPr lang="en-GB" sz="2800" dirty="0" err="1" smtClean="0">
                <a:solidFill>
                  <a:srgbClr val="006666"/>
                </a:solidFill>
              </a:rPr>
              <a:t>Fulltext</a:t>
            </a:r>
            <a:r>
              <a:rPr lang="en-GB" sz="2800" dirty="0" smtClean="0">
                <a:solidFill>
                  <a:srgbClr val="006666"/>
                </a:solidFill>
              </a:rPr>
              <a:t> is available for queries </a:t>
            </a: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Reading </a:t>
            </a:r>
            <a:r>
              <a:rPr lang="de-DE" sz="3600" dirty="0" err="1" smtClean="0"/>
              <a:t>results</a:t>
            </a:r>
            <a:r>
              <a:rPr lang="de-DE" sz="3600" dirty="0" smtClean="0"/>
              <a:t> – </a:t>
            </a:r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possible</a:t>
            </a:r>
            <a:r>
              <a:rPr lang="de-DE" sz="3600" dirty="0" smtClean="0"/>
              <a:t>?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285720" y="2214554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Solution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for Aegon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4546" y="1142984"/>
            <a:ext cx="6715172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solidFill>
                  <a:srgbClr val="006666"/>
                </a:solidFill>
              </a:rPr>
              <a:t>The project started </a:t>
            </a:r>
            <a:r>
              <a:rPr lang="en-GB" sz="2800" dirty="0" smtClean="0">
                <a:solidFill>
                  <a:srgbClr val="006666"/>
                </a:solidFill>
              </a:rPr>
              <a:t>in </a:t>
            </a:r>
            <a:r>
              <a:rPr lang="en-GB" sz="2800" dirty="0" err="1">
                <a:solidFill>
                  <a:srgbClr val="006666"/>
                </a:solidFill>
              </a:rPr>
              <a:t>january</a:t>
            </a:r>
            <a:r>
              <a:rPr lang="en-GB" sz="2800" dirty="0">
                <a:solidFill>
                  <a:srgbClr val="006666"/>
                </a:solidFill>
              </a:rPr>
              <a:t> 2009 and was </a:t>
            </a:r>
            <a:r>
              <a:rPr lang="en-GB" sz="2800" dirty="0" smtClean="0">
                <a:solidFill>
                  <a:srgbClr val="006666"/>
                </a:solidFill>
              </a:rPr>
              <a:t>finalized </a:t>
            </a:r>
            <a:r>
              <a:rPr lang="en-GB" sz="2800" dirty="0">
                <a:solidFill>
                  <a:srgbClr val="006666"/>
                </a:solidFill>
              </a:rPr>
              <a:t>in </a:t>
            </a:r>
            <a:r>
              <a:rPr lang="en-GB" sz="2800" dirty="0" err="1">
                <a:solidFill>
                  <a:srgbClr val="006666"/>
                </a:solidFill>
              </a:rPr>
              <a:t>june</a:t>
            </a:r>
            <a:r>
              <a:rPr lang="en-GB" sz="2800" dirty="0">
                <a:solidFill>
                  <a:srgbClr val="006666"/>
                </a:solidFill>
              </a:rPr>
              <a:t>.</a:t>
            </a:r>
          </a:p>
          <a:p>
            <a:pPr>
              <a:buNone/>
            </a:pPr>
            <a:endParaRPr lang="en-GB" sz="2800" dirty="0">
              <a:solidFill>
                <a:srgbClr val="006666"/>
              </a:solidFill>
            </a:endParaRPr>
          </a:p>
          <a:p>
            <a:r>
              <a:rPr lang="en-GB" sz="2800" dirty="0">
                <a:solidFill>
                  <a:srgbClr val="006666"/>
                </a:solidFill>
              </a:rPr>
              <a:t>All authorized </a:t>
            </a:r>
            <a:r>
              <a:rPr lang="en-GB" sz="2800" dirty="0" err="1" smtClean="0">
                <a:solidFill>
                  <a:srgbClr val="006666"/>
                </a:solidFill>
              </a:rPr>
              <a:t>personel</a:t>
            </a:r>
            <a:r>
              <a:rPr lang="en-GB" sz="2800" dirty="0" smtClean="0">
                <a:solidFill>
                  <a:srgbClr val="006666"/>
                </a:solidFill>
              </a:rPr>
              <a:t> </a:t>
            </a:r>
            <a:r>
              <a:rPr lang="en-GB" sz="2800" dirty="0">
                <a:solidFill>
                  <a:srgbClr val="006666"/>
                </a:solidFill>
              </a:rPr>
              <a:t>of AEGON has direct </a:t>
            </a:r>
            <a:r>
              <a:rPr lang="en-GB" sz="2800" dirty="0" smtClean="0">
                <a:solidFill>
                  <a:srgbClr val="006666"/>
                </a:solidFill>
              </a:rPr>
              <a:t>access </a:t>
            </a:r>
            <a:r>
              <a:rPr lang="en-GB" sz="2800" dirty="0">
                <a:solidFill>
                  <a:srgbClr val="006666"/>
                </a:solidFill>
              </a:rPr>
              <a:t>to the </a:t>
            </a:r>
            <a:r>
              <a:rPr lang="en-GB" sz="2800" dirty="0" smtClean="0">
                <a:solidFill>
                  <a:srgbClr val="006666"/>
                </a:solidFill>
              </a:rPr>
              <a:t>archive.</a:t>
            </a:r>
            <a:endParaRPr lang="en-GB" sz="2800" dirty="0">
              <a:solidFill>
                <a:srgbClr val="006666"/>
              </a:solidFill>
            </a:endParaRPr>
          </a:p>
          <a:p>
            <a:endParaRPr lang="en-GB" sz="2800" dirty="0">
              <a:solidFill>
                <a:srgbClr val="006666"/>
              </a:solidFill>
            </a:endParaRPr>
          </a:p>
          <a:p>
            <a:r>
              <a:rPr lang="en-GB" sz="2800" dirty="0">
                <a:solidFill>
                  <a:srgbClr val="006666"/>
                </a:solidFill>
              </a:rPr>
              <a:t>The number of people working in the archive area has been reduced from 4 to 1 </a:t>
            </a:r>
          </a:p>
          <a:p>
            <a:endParaRPr lang="en-GB" sz="2800" dirty="0">
              <a:solidFill>
                <a:srgbClr val="006666"/>
              </a:solidFill>
            </a:endParaRP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14282" y="2214554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Solution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for Aegon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84" y="1000108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rgbClr val="006666"/>
                </a:solidFill>
              </a:rPr>
              <a:t>IRIS and </a:t>
            </a:r>
            <a:r>
              <a:rPr lang="en-GB" sz="2800" dirty="0" err="1" smtClean="0">
                <a:solidFill>
                  <a:srgbClr val="006666"/>
                </a:solidFill>
              </a:rPr>
              <a:t>Allbidigit</a:t>
            </a:r>
            <a:r>
              <a:rPr lang="en-GB" sz="2800" dirty="0" smtClean="0">
                <a:solidFill>
                  <a:srgbClr val="006666"/>
                </a:solidFill>
              </a:rPr>
              <a:t> implemented </a:t>
            </a:r>
            <a:r>
              <a:rPr lang="en-GB" sz="2800" dirty="0">
                <a:solidFill>
                  <a:srgbClr val="006666"/>
                </a:solidFill>
              </a:rPr>
              <a:t>and </a:t>
            </a:r>
            <a:r>
              <a:rPr lang="en-GB" sz="2800" dirty="0" smtClean="0">
                <a:solidFill>
                  <a:srgbClr val="006666"/>
                </a:solidFill>
              </a:rPr>
              <a:t>trained </a:t>
            </a:r>
            <a:r>
              <a:rPr lang="en-GB" sz="2800" dirty="0">
                <a:solidFill>
                  <a:srgbClr val="006666"/>
                </a:solidFill>
              </a:rPr>
              <a:t>the </a:t>
            </a:r>
            <a:r>
              <a:rPr lang="en-GB" sz="2800" dirty="0" smtClean="0">
                <a:solidFill>
                  <a:srgbClr val="006666"/>
                </a:solidFill>
              </a:rPr>
              <a:t>system based on the predefined Solution Package Outsourcing.</a:t>
            </a: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 err="1">
                <a:solidFill>
                  <a:srgbClr val="006666"/>
                </a:solidFill>
              </a:rPr>
              <a:t>Allbidigit</a:t>
            </a:r>
            <a:r>
              <a:rPr lang="en-GB" sz="2800" dirty="0">
                <a:solidFill>
                  <a:srgbClr val="006666"/>
                </a:solidFill>
              </a:rPr>
              <a:t> provided the preparation and scanning </a:t>
            </a:r>
            <a:r>
              <a:rPr lang="en-GB" sz="2800" dirty="0" smtClean="0">
                <a:solidFill>
                  <a:srgbClr val="006666"/>
                </a:solidFill>
              </a:rPr>
              <a:t>facility together with Canon, </a:t>
            </a:r>
            <a:r>
              <a:rPr lang="en-GB" sz="2800" dirty="0">
                <a:solidFill>
                  <a:srgbClr val="006666"/>
                </a:solidFill>
              </a:rPr>
              <a:t>hired the right amount of people, and managed the project.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6666"/>
                </a:solidFill>
              </a:rPr>
              <a:t>Thank you, it was fun working with your </a:t>
            </a:r>
            <a:r>
              <a:rPr lang="en-GB" sz="2800" dirty="0" smtClean="0">
                <a:solidFill>
                  <a:srgbClr val="006666"/>
                </a:solidFill>
              </a:rPr>
              <a:t>team. </a:t>
            </a: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3311525"/>
          </a:xfrm>
        </p:spPr>
        <p:txBody>
          <a:bodyPr/>
          <a:lstStyle/>
          <a:p>
            <a:r>
              <a:rPr lang="de-DE" sz="4100" dirty="0" err="1" smtClean="0"/>
              <a:t>Success</a:t>
            </a:r>
            <a:r>
              <a:rPr lang="de-DE" sz="4100" dirty="0" smtClean="0"/>
              <a:t> </a:t>
            </a:r>
            <a:r>
              <a:rPr lang="de-DE" sz="4100" dirty="0" err="1" smtClean="0"/>
              <a:t>Factors</a:t>
            </a:r>
            <a:r>
              <a:rPr lang="de-DE" sz="4100" dirty="0" smtClean="0"/>
              <a:t>  </a:t>
            </a:r>
            <a:br>
              <a:rPr lang="de-DE" sz="4100" dirty="0" smtClean="0"/>
            </a:br>
            <a:r>
              <a:rPr lang="de-DE" sz="4100" dirty="0" err="1" smtClean="0"/>
              <a:t>Conversion</a:t>
            </a:r>
            <a:r>
              <a:rPr lang="de-DE" sz="4100" dirty="0" smtClean="0"/>
              <a:t> </a:t>
            </a:r>
            <a:r>
              <a:rPr lang="de-DE" sz="4100" dirty="0" err="1" smtClean="0"/>
              <a:t>of</a:t>
            </a:r>
            <a:r>
              <a:rPr lang="de-DE" sz="4100" dirty="0" smtClean="0"/>
              <a:t> </a:t>
            </a:r>
            <a:r>
              <a:rPr lang="de-DE" sz="4100" dirty="0" err="1" smtClean="0"/>
              <a:t>paper</a:t>
            </a:r>
            <a:r>
              <a:rPr lang="de-DE" sz="4100" dirty="0" smtClean="0"/>
              <a:t> </a:t>
            </a:r>
            <a:r>
              <a:rPr lang="de-DE" sz="4100" dirty="0" err="1" smtClean="0"/>
              <a:t>files</a:t>
            </a:r>
            <a:endParaRPr lang="de-DE" sz="41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143380"/>
            <a:ext cx="1609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192503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Digital Files?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3851275" y="1341438"/>
            <a:ext cx="47625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1800" b="1" smtClean="0"/>
              <a:t>More than 80% of digital information is stored in „personal files“ 1)</a:t>
            </a:r>
          </a:p>
          <a:p>
            <a:pPr>
              <a:lnSpc>
                <a:spcPct val="80000"/>
              </a:lnSpc>
            </a:pPr>
            <a:r>
              <a:rPr lang="de-DE" sz="1800" b="1" smtClean="0"/>
              <a:t>Knowledge will be lost, when „people with knowledge“ leave the company 1)</a:t>
            </a:r>
          </a:p>
          <a:p>
            <a:pPr>
              <a:lnSpc>
                <a:spcPct val="80000"/>
              </a:lnSpc>
            </a:pPr>
            <a:r>
              <a:rPr lang="de-DE" sz="1800" b="1" smtClean="0"/>
              <a:t>editing, storage, transfer, archiving, delete will cost 15 til 20% of worktime (AIIM)</a:t>
            </a:r>
          </a:p>
          <a:p>
            <a:pPr>
              <a:lnSpc>
                <a:spcPct val="80000"/>
              </a:lnSpc>
            </a:pPr>
            <a:r>
              <a:rPr lang="de-DE" sz="1800" b="1" smtClean="0"/>
              <a:t>Every document will be copied 5 times in average (IDC)</a:t>
            </a:r>
          </a:p>
          <a:p>
            <a:pPr>
              <a:lnSpc>
                <a:spcPct val="80000"/>
              </a:lnSpc>
            </a:pPr>
            <a:endParaRPr lang="de-DE" sz="1800" b="1" smtClean="0"/>
          </a:p>
          <a:p>
            <a:pPr>
              <a:lnSpc>
                <a:spcPct val="80000"/>
              </a:lnSpc>
            </a:pPr>
            <a:endParaRPr lang="de-DE" sz="1800" b="1" smtClean="0"/>
          </a:p>
          <a:p>
            <a:pPr>
              <a:lnSpc>
                <a:spcPct val="80000"/>
              </a:lnSpc>
            </a:pPr>
            <a:endParaRPr lang="de-DE" sz="1800" b="1" smtClean="0"/>
          </a:p>
          <a:p>
            <a:pPr>
              <a:lnSpc>
                <a:spcPct val="80000"/>
              </a:lnSpc>
            </a:pPr>
            <a:r>
              <a:rPr lang="de-DE" sz="1800" b="1" smtClean="0"/>
              <a:t>90% of all relevant informations for Knowledge-workers are paper based and are not registered in ECM-solutions (AIIM)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200" smtClean="0"/>
              <a:t>1) The Knowledge Worker Investment Paradox” Gartner Research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57563"/>
            <a:ext cx="2592387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/>
          </p:cNvGraphicFramePr>
          <p:nvPr/>
        </p:nvGraphicFramePr>
        <p:xfrm>
          <a:off x="642910" y="1142984"/>
          <a:ext cx="2500330" cy="2071702"/>
        </p:xfrm>
        <a:graphic>
          <a:graphicData uri="http://schemas.openxmlformats.org/presentationml/2006/ole">
            <p:oleObj spid="_x0000_s7170" name="Photo Editor Photo" r:id="rId4" imgW="6523810" imgH="450595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324975" cy="360363"/>
          </a:xfrm>
          <a:noFill/>
          <a:ln/>
        </p:spPr>
        <p:txBody>
          <a:bodyPr>
            <a:normAutofit fontScale="90000"/>
          </a:bodyPr>
          <a:lstStyle/>
          <a:p>
            <a:r>
              <a:rPr lang="de-DE" sz="3700" dirty="0">
                <a:latin typeface="Arial" charset="0"/>
              </a:rPr>
              <a:t/>
            </a:r>
            <a:br>
              <a:rPr lang="de-DE" sz="3700" dirty="0">
                <a:latin typeface="Arial" charset="0"/>
              </a:rPr>
            </a:br>
            <a:endParaRPr lang="de-DE" sz="3700" dirty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12" y="500042"/>
            <a:ext cx="9001188" cy="5500726"/>
          </a:xfrm>
        </p:spPr>
        <p:txBody>
          <a:bodyPr>
            <a:normAutofit fontScale="62500" lnSpcReduction="20000"/>
          </a:bodyPr>
          <a:lstStyle/>
          <a:p>
            <a:pPr defTabSz="180975">
              <a:lnSpc>
                <a:spcPct val="120000"/>
              </a:lnSpc>
              <a:tabLst>
                <a:tab pos="361950" algn="l"/>
              </a:tabLst>
            </a:pPr>
            <a:r>
              <a:rPr lang="de-DE" sz="2600" dirty="0" err="1" smtClean="0">
                <a:solidFill>
                  <a:srgbClr val="FF0000"/>
                </a:solidFill>
              </a:rPr>
              <a:t>Reduced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process</a:t>
            </a:r>
            <a:r>
              <a:rPr lang="de-DE" sz="2600" dirty="0" smtClean="0">
                <a:solidFill>
                  <a:srgbClr val="FF0000"/>
                </a:solidFill>
              </a:rPr>
              <a:t> time</a:t>
            </a:r>
            <a:br>
              <a:rPr lang="de-DE" sz="2600" dirty="0" smtClean="0">
                <a:solidFill>
                  <a:srgbClr val="FF0000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Time </a:t>
            </a:r>
            <a:r>
              <a:rPr lang="de-DE" sz="2600" dirty="0" err="1" smtClean="0">
                <a:solidFill>
                  <a:srgbClr val="006666"/>
                </a:solidFill>
              </a:rPr>
              <a:t>to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search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and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transfer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data</a:t>
            </a:r>
            <a:r>
              <a:rPr lang="de-DE" sz="2600" dirty="0" smtClean="0">
                <a:solidFill>
                  <a:srgbClr val="006666"/>
                </a:solidFill>
              </a:rPr>
              <a:t> will </a:t>
            </a:r>
            <a:r>
              <a:rPr lang="de-DE" sz="2600" dirty="0" err="1" smtClean="0">
                <a:solidFill>
                  <a:srgbClr val="006666"/>
                </a:solidFill>
              </a:rPr>
              <a:t>be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optimized</a:t>
            </a:r>
            <a:r>
              <a:rPr lang="de-DE" sz="2600" dirty="0" smtClean="0">
                <a:solidFill>
                  <a:srgbClr val="006666"/>
                </a:solidFill>
              </a:rPr>
              <a:t> due </a:t>
            </a:r>
            <a:r>
              <a:rPr lang="de-DE" sz="2600" dirty="0" err="1" smtClean="0">
                <a:solidFill>
                  <a:srgbClr val="006666"/>
                </a:solidFill>
              </a:rPr>
              <a:t>to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the</a:t>
            </a:r>
            <a:r>
              <a:rPr lang="de-DE" sz="2600" dirty="0" smtClean="0">
                <a:solidFill>
                  <a:srgbClr val="006666"/>
                </a:solidFill>
              </a:rPr>
              <a:t> electronic </a:t>
            </a:r>
            <a:r>
              <a:rPr lang="de-DE" sz="2600" dirty="0" err="1" smtClean="0">
                <a:solidFill>
                  <a:srgbClr val="006666"/>
                </a:solidFill>
              </a:rPr>
              <a:t>archive</a:t>
            </a:r>
            <a:r>
              <a:rPr lang="de-DE" sz="2600" dirty="0" smtClean="0">
                <a:solidFill>
                  <a:srgbClr val="006666"/>
                </a:solidFill>
              </a:rPr>
              <a:t>. 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err="1" smtClean="0">
                <a:solidFill>
                  <a:srgbClr val="006666"/>
                </a:solidFill>
              </a:rPr>
              <a:t>Documents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and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related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information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can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be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mailed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needed</a:t>
            </a:r>
            <a:r>
              <a:rPr lang="de-DE" sz="2600" dirty="0" smtClean="0">
                <a:solidFill>
                  <a:srgbClr val="006666"/>
                </a:solidFill>
              </a:rPr>
              <a:t>.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endParaRPr lang="de-DE" sz="2600" dirty="0" smtClean="0">
              <a:solidFill>
                <a:srgbClr val="006666"/>
              </a:solidFill>
            </a:endParaRPr>
          </a:p>
          <a:p>
            <a:pPr defTabSz="180975">
              <a:lnSpc>
                <a:spcPct val="120000"/>
              </a:lnSpc>
              <a:tabLst>
                <a:tab pos="361950" algn="l"/>
              </a:tabLst>
            </a:pPr>
            <a:r>
              <a:rPr lang="de-DE" sz="2600" dirty="0" err="1" smtClean="0">
                <a:solidFill>
                  <a:srgbClr val="FF0000"/>
                </a:solidFill>
              </a:rPr>
              <a:t>Better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knowledge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of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the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content</a:t>
            </a: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Information </a:t>
            </a:r>
            <a:r>
              <a:rPr lang="de-DE" sz="2600" dirty="0" err="1" smtClean="0">
                <a:solidFill>
                  <a:srgbClr val="006666"/>
                </a:solidFill>
              </a:rPr>
              <a:t>can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be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searched</a:t>
            </a:r>
            <a:r>
              <a:rPr lang="de-DE" sz="2600" dirty="0" smtClean="0">
                <a:solidFill>
                  <a:srgbClr val="006666"/>
                </a:solidFill>
              </a:rPr>
              <a:t> – all </a:t>
            </a:r>
            <a:r>
              <a:rPr lang="de-DE" sz="2600" dirty="0" err="1" smtClean="0">
                <a:solidFill>
                  <a:srgbClr val="006666"/>
                </a:solidFill>
              </a:rPr>
              <a:t>data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available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even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more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than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one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file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needed</a:t>
            </a:r>
            <a:r>
              <a:rPr lang="de-DE" sz="2600" dirty="0" smtClean="0">
                <a:solidFill>
                  <a:srgbClr val="006666"/>
                </a:solidFill>
              </a:rPr>
              <a:t>.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Response time </a:t>
            </a:r>
            <a:r>
              <a:rPr lang="de-DE" sz="2600" dirty="0" err="1" smtClean="0">
                <a:solidFill>
                  <a:srgbClr val="006666"/>
                </a:solidFill>
              </a:rPr>
              <a:t>for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the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customer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goes</a:t>
            </a:r>
            <a:r>
              <a:rPr lang="de-DE" sz="2600" dirty="0" smtClean="0">
                <a:solidFill>
                  <a:srgbClr val="006666"/>
                </a:solidFill>
              </a:rPr>
              <a:t> down – </a:t>
            </a:r>
            <a:r>
              <a:rPr lang="de-DE" sz="2600" dirty="0" err="1" smtClean="0">
                <a:solidFill>
                  <a:srgbClr val="006666"/>
                </a:solidFill>
              </a:rPr>
              <a:t>as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data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available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for</a:t>
            </a:r>
            <a:r>
              <a:rPr lang="de-DE" sz="2600" dirty="0" smtClean="0">
                <a:solidFill>
                  <a:srgbClr val="006666"/>
                </a:solidFill>
              </a:rPr>
              <a:t> all </a:t>
            </a:r>
            <a:r>
              <a:rPr lang="de-DE" sz="2600" dirty="0" err="1" smtClean="0">
                <a:solidFill>
                  <a:srgbClr val="006666"/>
                </a:solidFill>
              </a:rPr>
              <a:t>customer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related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employees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Quicker </a:t>
            </a:r>
            <a:r>
              <a:rPr lang="de-DE" sz="2600" dirty="0" err="1" smtClean="0">
                <a:solidFill>
                  <a:srgbClr val="006666"/>
                </a:solidFill>
              </a:rPr>
              <a:t>locating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information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based</a:t>
            </a:r>
            <a:r>
              <a:rPr lang="de-DE" sz="2600" dirty="0" smtClean="0">
                <a:solidFill>
                  <a:srgbClr val="006666"/>
                </a:solidFill>
              </a:rPr>
              <a:t> on </a:t>
            </a:r>
            <a:r>
              <a:rPr lang="de-DE" sz="2600" dirty="0" err="1" smtClean="0">
                <a:solidFill>
                  <a:srgbClr val="006666"/>
                </a:solidFill>
              </a:rPr>
              <a:t>fulltext-search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and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indexes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endParaRPr lang="de-DE" sz="2600" dirty="0" smtClean="0">
              <a:solidFill>
                <a:srgbClr val="006666"/>
              </a:solidFill>
            </a:endParaRPr>
          </a:p>
          <a:p>
            <a:pPr defTabSz="180975">
              <a:lnSpc>
                <a:spcPct val="120000"/>
              </a:lnSpc>
              <a:tabLst>
                <a:tab pos="361950" algn="l"/>
              </a:tabLst>
            </a:pPr>
            <a:r>
              <a:rPr lang="de-DE" sz="2600" dirty="0" err="1" smtClean="0">
                <a:solidFill>
                  <a:srgbClr val="FF0000"/>
                </a:solidFill>
              </a:rPr>
              <a:t>Costs</a:t>
            </a: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The </a:t>
            </a:r>
            <a:r>
              <a:rPr lang="de-DE" sz="2600" dirty="0" err="1" smtClean="0">
                <a:solidFill>
                  <a:srgbClr val="006666"/>
                </a:solidFill>
              </a:rPr>
              <a:t>amount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work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for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sorting</a:t>
            </a:r>
            <a:r>
              <a:rPr lang="de-DE" sz="2600" dirty="0" smtClean="0">
                <a:solidFill>
                  <a:srgbClr val="006666"/>
                </a:solidFill>
              </a:rPr>
              <a:t>, </a:t>
            </a:r>
            <a:r>
              <a:rPr lang="de-DE" sz="2600" dirty="0" err="1" smtClean="0">
                <a:solidFill>
                  <a:srgbClr val="006666"/>
                </a:solidFill>
              </a:rPr>
              <a:t>searching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and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indexing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files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highly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reduced</a:t>
            </a:r>
            <a:r>
              <a:rPr lang="de-DE" sz="2600" dirty="0" smtClean="0">
                <a:solidFill>
                  <a:srgbClr val="006666"/>
                </a:solidFill>
              </a:rPr>
              <a:t>. 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More </a:t>
            </a:r>
            <a:r>
              <a:rPr lang="de-DE" sz="2600" dirty="0" err="1" smtClean="0">
                <a:solidFill>
                  <a:srgbClr val="006666"/>
                </a:solidFill>
              </a:rPr>
              <a:t>than</a:t>
            </a:r>
            <a:r>
              <a:rPr lang="de-DE" sz="2600" dirty="0" smtClean="0">
                <a:solidFill>
                  <a:srgbClr val="006666"/>
                </a:solidFill>
              </a:rPr>
              <a:t> 70% </a:t>
            </a:r>
            <a:r>
              <a:rPr lang="de-DE" sz="2600" dirty="0" err="1" smtClean="0">
                <a:solidFill>
                  <a:srgbClr val="006666"/>
                </a:solidFill>
              </a:rPr>
              <a:t>savings</a:t>
            </a:r>
            <a:r>
              <a:rPr lang="de-DE" sz="2600" dirty="0" smtClean="0">
                <a:solidFill>
                  <a:srgbClr val="006666"/>
                </a:solidFill>
              </a:rPr>
              <a:t> due </a:t>
            </a:r>
            <a:r>
              <a:rPr lang="de-DE" sz="2600" dirty="0" err="1" smtClean="0">
                <a:solidFill>
                  <a:srgbClr val="006666"/>
                </a:solidFill>
              </a:rPr>
              <a:t>to</a:t>
            </a:r>
            <a:r>
              <a:rPr lang="de-DE" sz="2600" dirty="0" smtClean="0">
                <a:solidFill>
                  <a:srgbClr val="006666"/>
                </a:solidFill>
              </a:rPr>
              <a:t>  automated </a:t>
            </a:r>
            <a:r>
              <a:rPr lang="de-DE" sz="2600" dirty="0" err="1" smtClean="0">
                <a:solidFill>
                  <a:srgbClr val="006666"/>
                </a:solidFill>
              </a:rPr>
              <a:t>recognition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and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indexing</a:t>
            </a:r>
            <a:r>
              <a:rPr lang="de-DE" sz="2600" dirty="0" smtClean="0">
                <a:solidFill>
                  <a:srgbClr val="006666"/>
                </a:solidFill>
              </a:rPr>
              <a:t>.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endParaRPr lang="de-DE" sz="2600" dirty="0" smtClean="0">
              <a:solidFill>
                <a:srgbClr val="FF0000"/>
              </a:solidFill>
            </a:endParaRPr>
          </a:p>
          <a:p>
            <a:pPr defTabSz="180975">
              <a:lnSpc>
                <a:spcPct val="120000"/>
              </a:lnSpc>
              <a:tabLst>
                <a:tab pos="361950" algn="l"/>
              </a:tabLst>
            </a:pPr>
            <a:r>
              <a:rPr lang="de-DE" sz="2600" dirty="0" smtClean="0">
                <a:solidFill>
                  <a:srgbClr val="FF0000"/>
                </a:solidFill>
              </a:rPr>
              <a:t>Compliance</a:t>
            </a: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Business </a:t>
            </a:r>
            <a:r>
              <a:rPr lang="de-DE" sz="2600" dirty="0" err="1" smtClean="0">
                <a:solidFill>
                  <a:srgbClr val="006666"/>
                </a:solidFill>
              </a:rPr>
              <a:t>critical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documents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stored</a:t>
            </a:r>
            <a:r>
              <a:rPr lang="de-DE" sz="2600" dirty="0" smtClean="0">
                <a:solidFill>
                  <a:srgbClr val="006666"/>
                </a:solidFill>
              </a:rPr>
              <a:t> in a </a:t>
            </a:r>
            <a:r>
              <a:rPr lang="de-DE" sz="2600" dirty="0" err="1" smtClean="0">
                <a:solidFill>
                  <a:srgbClr val="006666"/>
                </a:solidFill>
              </a:rPr>
              <a:t>secure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optical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archive</a:t>
            </a:r>
            <a:r>
              <a:rPr lang="de-DE" sz="2600" dirty="0" smtClean="0">
                <a:solidFill>
                  <a:srgbClr val="006666"/>
                </a:solidFill>
              </a:rPr>
              <a:t>.</a:t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All </a:t>
            </a:r>
            <a:r>
              <a:rPr lang="de-DE" sz="2600" dirty="0" err="1" smtClean="0">
                <a:solidFill>
                  <a:srgbClr val="006666"/>
                </a:solidFill>
              </a:rPr>
              <a:t>related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documents</a:t>
            </a:r>
            <a:r>
              <a:rPr lang="de-DE" sz="2600" dirty="0" smtClean="0">
                <a:solidFill>
                  <a:srgbClr val="006666"/>
                </a:solidFill>
              </a:rPr>
              <a:t> (</a:t>
            </a:r>
            <a:r>
              <a:rPr lang="de-DE" sz="2600" dirty="0" err="1" smtClean="0">
                <a:solidFill>
                  <a:srgbClr val="006666"/>
                </a:solidFill>
              </a:rPr>
              <a:t>paper</a:t>
            </a:r>
            <a:r>
              <a:rPr lang="de-DE" sz="2600" dirty="0" smtClean="0">
                <a:solidFill>
                  <a:srgbClr val="006666"/>
                </a:solidFill>
              </a:rPr>
              <a:t>, FAX, </a:t>
            </a:r>
            <a:r>
              <a:rPr lang="de-DE" sz="2600" dirty="0" err="1" smtClean="0">
                <a:solidFill>
                  <a:srgbClr val="006666"/>
                </a:solidFill>
              </a:rPr>
              <a:t>eMail</a:t>
            </a:r>
            <a:r>
              <a:rPr lang="de-DE" sz="2600" dirty="0" smtClean="0">
                <a:solidFill>
                  <a:srgbClr val="006666"/>
                </a:solidFill>
              </a:rPr>
              <a:t>, </a:t>
            </a:r>
            <a:r>
              <a:rPr lang="de-DE" sz="2600" dirty="0" err="1" smtClean="0">
                <a:solidFill>
                  <a:srgbClr val="006666"/>
                </a:solidFill>
              </a:rPr>
              <a:t>office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documents</a:t>
            </a:r>
            <a:r>
              <a:rPr lang="de-DE" sz="2600" dirty="0" smtClean="0">
                <a:solidFill>
                  <a:srgbClr val="006666"/>
                </a:solidFill>
              </a:rPr>
              <a:t>) </a:t>
            </a:r>
            <a:r>
              <a:rPr lang="de-DE" sz="2600" dirty="0" err="1" smtClean="0">
                <a:solidFill>
                  <a:srgbClr val="006666"/>
                </a:solidFill>
              </a:rPr>
              <a:t>are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stored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together</a:t>
            </a:r>
            <a:r>
              <a:rPr lang="de-DE" sz="2600" dirty="0" smtClean="0">
                <a:solidFill>
                  <a:srgbClr val="006666"/>
                </a:solidFill>
              </a:rPr>
              <a:t> in </a:t>
            </a:r>
            <a:r>
              <a:rPr lang="de-DE" sz="2600" dirty="0" err="1" smtClean="0">
                <a:solidFill>
                  <a:srgbClr val="006666"/>
                </a:solidFill>
              </a:rPr>
              <a:t>one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file</a:t>
            </a:r>
            <a:r>
              <a:rPr lang="de-DE" sz="2600" dirty="0" smtClean="0">
                <a:solidFill>
                  <a:srgbClr val="006666"/>
                </a:solidFill>
              </a:rPr>
              <a:t/>
            </a:r>
            <a:br>
              <a:rPr lang="de-DE" sz="2600" dirty="0" smtClean="0">
                <a:solidFill>
                  <a:srgbClr val="006666"/>
                </a:solidFill>
              </a:rPr>
            </a:br>
            <a:r>
              <a:rPr lang="de-DE" sz="2600" dirty="0" smtClean="0">
                <a:solidFill>
                  <a:srgbClr val="006666"/>
                </a:solidFill>
              </a:rPr>
              <a:t>The </a:t>
            </a:r>
            <a:r>
              <a:rPr lang="de-DE" sz="2600" dirty="0" err="1" smtClean="0">
                <a:solidFill>
                  <a:srgbClr val="006666"/>
                </a:solidFill>
              </a:rPr>
              <a:t>structure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of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the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file</a:t>
            </a:r>
            <a:r>
              <a:rPr lang="de-DE" sz="2600" dirty="0" smtClean="0">
                <a:solidFill>
                  <a:srgbClr val="006666"/>
                </a:solidFill>
              </a:rPr>
              <a:t> will </a:t>
            </a:r>
            <a:r>
              <a:rPr lang="de-DE" sz="2600" dirty="0" err="1" smtClean="0">
                <a:solidFill>
                  <a:srgbClr val="006666"/>
                </a:solidFill>
              </a:rPr>
              <a:t>be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kept</a:t>
            </a:r>
            <a:r>
              <a:rPr lang="de-DE" sz="2600" dirty="0" smtClean="0">
                <a:solidFill>
                  <a:srgbClr val="006666"/>
                </a:solidFill>
              </a:rPr>
              <a:t> on automated </a:t>
            </a:r>
            <a:r>
              <a:rPr lang="de-DE" sz="2600" dirty="0" err="1" smtClean="0">
                <a:solidFill>
                  <a:srgbClr val="006666"/>
                </a:solidFill>
              </a:rPr>
              <a:t>completeness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checks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are</a:t>
            </a:r>
            <a:r>
              <a:rPr lang="de-DE" sz="2600" dirty="0" smtClean="0">
                <a:solidFill>
                  <a:srgbClr val="006666"/>
                </a:solidFill>
              </a:rPr>
              <a:t> </a:t>
            </a:r>
            <a:r>
              <a:rPr lang="de-DE" sz="2600" dirty="0" err="1" smtClean="0">
                <a:solidFill>
                  <a:srgbClr val="006666"/>
                </a:solidFill>
              </a:rPr>
              <a:t>possible</a:t>
            </a:r>
            <a:endParaRPr lang="de-DE" sz="2600" dirty="0" smtClean="0">
              <a:solidFill>
                <a:srgbClr val="006666"/>
              </a:solidFill>
            </a:endParaRPr>
          </a:p>
          <a:p>
            <a:pPr defTabSz="180975">
              <a:lnSpc>
                <a:spcPct val="80000"/>
              </a:lnSpc>
              <a:buFontTx/>
              <a:buNone/>
              <a:tabLst>
                <a:tab pos="361950" algn="l"/>
              </a:tabLst>
            </a:pPr>
            <a:endParaRPr lang="de-DE" sz="1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Project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Manager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60" y="857232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nl-NL" sz="2800" dirty="0">
                <a:solidFill>
                  <a:srgbClr val="006666"/>
                </a:solidFill>
              </a:rPr>
              <a:t>Ludy van Dijk, </a:t>
            </a:r>
            <a:br>
              <a:rPr lang="nl-NL" sz="2800" dirty="0">
                <a:solidFill>
                  <a:srgbClr val="006666"/>
                </a:solidFill>
              </a:rPr>
            </a:br>
            <a:r>
              <a:rPr lang="nl-NL" sz="2800" dirty="0">
                <a:solidFill>
                  <a:srgbClr val="006666"/>
                </a:solidFill>
              </a:rPr>
              <a:t>Director of LUDOC b.v.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r>
              <a:rPr lang="nl-NL" sz="2800" dirty="0">
                <a:solidFill>
                  <a:srgbClr val="006666"/>
                </a:solidFill>
              </a:rPr>
              <a:t>Ludoc b.v. provides consultancy, interim- and project-management in </a:t>
            </a:r>
            <a:r>
              <a:rPr lang="nl-NL" sz="2800" dirty="0" smtClean="0">
                <a:solidFill>
                  <a:srgbClr val="006666"/>
                </a:solidFill>
              </a:rPr>
              <a:t>implementation of Digital Mailrooms with integration to Document </a:t>
            </a:r>
            <a:r>
              <a:rPr lang="nl-NL" sz="2800" dirty="0" smtClean="0">
                <a:solidFill>
                  <a:srgbClr val="006666"/>
                </a:solidFill>
              </a:rPr>
              <a:t>M</a:t>
            </a:r>
            <a:r>
              <a:rPr lang="nl-NL" sz="2800" dirty="0" smtClean="0">
                <a:solidFill>
                  <a:srgbClr val="006666"/>
                </a:solidFill>
              </a:rPr>
              <a:t>anagement Systems (DMS).</a:t>
            </a:r>
            <a:endParaRPr lang="nl-NL" sz="2800" dirty="0">
              <a:solidFill>
                <a:srgbClr val="006666"/>
              </a:solidFill>
            </a:endParaRPr>
          </a:p>
          <a:p>
            <a:endParaRPr lang="nl-NL" sz="2800" dirty="0">
              <a:solidFill>
                <a:srgbClr val="006666"/>
              </a:solidFill>
            </a:endParaRPr>
          </a:p>
          <a:p>
            <a:r>
              <a:rPr lang="nl-NL" sz="2800" dirty="0">
                <a:solidFill>
                  <a:srgbClr val="006666"/>
                </a:solidFill>
              </a:rPr>
              <a:t>Over 20 years of experience in the field of mailroom, archive and repro </a:t>
            </a:r>
            <a:r>
              <a:rPr lang="nl-NL" sz="2800" dirty="0" smtClean="0">
                <a:solidFill>
                  <a:srgbClr val="006666"/>
                </a:solidFill>
              </a:rPr>
              <a:t>facilities. </a:t>
            </a: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215238" cy="1752600"/>
          </a:xfrm>
        </p:spPr>
        <p:txBody>
          <a:bodyPr/>
          <a:lstStyle/>
          <a:p>
            <a:r>
              <a:rPr lang="en-US" dirty="0" smtClean="0"/>
              <a:t>     Visit our </a:t>
            </a:r>
            <a:r>
              <a:rPr lang="en-US" dirty="0" smtClean="0"/>
              <a:t>booth for SP Outsourcing </a:t>
            </a:r>
            <a:r>
              <a:rPr lang="en-US" dirty="0" smtClean="0"/>
              <a:t>S13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928926" y="4500570"/>
          <a:ext cx="2900363" cy="2189163"/>
        </p:xfrm>
        <a:graphic>
          <a:graphicData uri="http://schemas.openxmlformats.org/presentationml/2006/ole">
            <p:oleObj spid="_x0000_s8194" name="Photo Editor Photo" r:id="rId5" imgW="4580952" imgH="34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60" y="714356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nl-NL" sz="2800" dirty="0">
                <a:solidFill>
                  <a:srgbClr val="006666"/>
                </a:solidFill>
              </a:rPr>
              <a:t>AEGON Pensions department had over </a:t>
            </a:r>
            <a:r>
              <a:rPr lang="nl-NL" sz="2800" dirty="0" smtClean="0">
                <a:solidFill>
                  <a:srgbClr val="006666"/>
                </a:solidFill>
              </a:rPr>
              <a:t>3.500 </a:t>
            </a:r>
            <a:r>
              <a:rPr lang="nl-NL" sz="2800" dirty="0">
                <a:solidFill>
                  <a:srgbClr val="006666"/>
                </a:solidFill>
              </a:rPr>
              <a:t>meters of fysical archive. </a:t>
            </a:r>
            <a:r>
              <a:rPr lang="nl-NL" sz="2800" dirty="0" smtClean="0">
                <a:solidFill>
                  <a:srgbClr val="006666"/>
                </a:solidFill>
              </a:rPr>
              <a:t/>
            </a:r>
            <a:br>
              <a:rPr lang="nl-NL" sz="2800" dirty="0" smtClean="0">
                <a:solidFill>
                  <a:srgbClr val="006666"/>
                </a:solidFill>
              </a:rPr>
            </a:br>
            <a:endParaRPr lang="nl-NL" sz="2800" dirty="0" smtClean="0">
              <a:solidFill>
                <a:srgbClr val="006666"/>
              </a:solidFill>
            </a:endParaRPr>
          </a:p>
          <a:p>
            <a:r>
              <a:rPr lang="nl-NL" sz="2800" dirty="0" smtClean="0">
                <a:solidFill>
                  <a:srgbClr val="006666"/>
                </a:solidFill>
              </a:rPr>
              <a:t>Containing </a:t>
            </a:r>
            <a:r>
              <a:rPr lang="nl-NL" sz="2800" dirty="0">
                <a:solidFill>
                  <a:srgbClr val="006666"/>
                </a:solidFill>
              </a:rPr>
              <a:t>60.000 </a:t>
            </a:r>
            <a:r>
              <a:rPr lang="nl-NL" sz="2800" dirty="0" smtClean="0">
                <a:solidFill>
                  <a:srgbClr val="006666"/>
                </a:solidFill>
              </a:rPr>
              <a:t>files with </a:t>
            </a:r>
            <a:br>
              <a:rPr lang="nl-NL" sz="2800" dirty="0" smtClean="0">
                <a:solidFill>
                  <a:srgbClr val="006666"/>
                </a:solidFill>
              </a:rPr>
            </a:br>
            <a:r>
              <a:rPr lang="nl-NL" sz="2800" dirty="0" smtClean="0">
                <a:solidFill>
                  <a:srgbClr val="006666"/>
                </a:solidFill>
              </a:rPr>
              <a:t>10.000.000 pages alltogether</a:t>
            </a:r>
            <a:endParaRPr lang="nl-NL" sz="2800" dirty="0">
              <a:solidFill>
                <a:srgbClr val="006666"/>
              </a:solidFill>
            </a:endParaRPr>
          </a:p>
          <a:p>
            <a:endParaRPr lang="nl-NL" sz="2800" dirty="0">
              <a:solidFill>
                <a:srgbClr val="006666"/>
              </a:solidFill>
            </a:endParaRPr>
          </a:p>
          <a:p>
            <a:r>
              <a:rPr lang="nl-NL" sz="2800" dirty="0">
                <a:solidFill>
                  <a:srgbClr val="006666"/>
                </a:solidFill>
              </a:rPr>
              <a:t>Files were only indexed by contract-number.</a:t>
            </a: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  <a:p>
            <a:r>
              <a:rPr lang="nl-NL" sz="2800" dirty="0">
                <a:solidFill>
                  <a:srgbClr val="006666"/>
                </a:solidFill>
              </a:rPr>
              <a:t>The content of the file was not categorized or indexed.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22" y="928670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006666"/>
                </a:solidFill>
              </a:rPr>
              <a:t>AEGON did not only </a:t>
            </a:r>
            <a:r>
              <a:rPr lang="nl-NL" sz="2800" dirty="0" smtClean="0">
                <a:solidFill>
                  <a:srgbClr val="006666"/>
                </a:solidFill>
              </a:rPr>
              <a:t>want </a:t>
            </a:r>
            <a:r>
              <a:rPr lang="nl-NL" sz="2800" dirty="0">
                <a:solidFill>
                  <a:srgbClr val="006666"/>
                </a:solidFill>
              </a:rPr>
              <a:t>the documents </a:t>
            </a:r>
            <a:r>
              <a:rPr lang="nl-NL" sz="2800" dirty="0" smtClean="0">
                <a:solidFill>
                  <a:srgbClr val="006666"/>
                </a:solidFill>
              </a:rPr>
              <a:t>to be scanned</a:t>
            </a:r>
            <a:r>
              <a:rPr lang="nl-NL" sz="2800" dirty="0">
                <a:solidFill>
                  <a:srgbClr val="006666"/>
                </a:solidFill>
              </a:rPr>
              <a:t>, but </a:t>
            </a:r>
            <a:r>
              <a:rPr lang="nl-NL" sz="2800" dirty="0" smtClean="0">
                <a:solidFill>
                  <a:srgbClr val="006666"/>
                </a:solidFill>
              </a:rPr>
              <a:t>also to </a:t>
            </a:r>
            <a:r>
              <a:rPr lang="nl-NL" sz="2800" dirty="0">
                <a:solidFill>
                  <a:srgbClr val="006666"/>
                </a:solidFill>
              </a:rPr>
              <a:t>put indexes on the images.</a:t>
            </a:r>
          </a:p>
          <a:p>
            <a:pPr>
              <a:lnSpc>
                <a:spcPct val="90000"/>
              </a:lnSpc>
            </a:pPr>
            <a:endParaRPr lang="nl-NL" sz="2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006666"/>
                </a:solidFill>
              </a:rPr>
              <a:t>To be provided: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rgbClr val="006666"/>
                </a:solidFill>
              </a:rPr>
              <a:t>The contract number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rgbClr val="006666"/>
                </a:solidFill>
              </a:rPr>
              <a:t>A document type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rgbClr val="006666"/>
                </a:solidFill>
              </a:rPr>
              <a:t>A document date</a:t>
            </a:r>
          </a:p>
          <a:p>
            <a:pPr lvl="1">
              <a:lnSpc>
                <a:spcPct val="90000"/>
              </a:lnSpc>
            </a:pPr>
            <a:endParaRPr lang="nl-NL" sz="24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006666"/>
                </a:solidFill>
              </a:rPr>
              <a:t>Goal: to have a more accurate  acces to the information in the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1628775"/>
            <a:ext cx="6286500" cy="3657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2800" dirty="0">
                <a:solidFill>
                  <a:srgbClr val="006666"/>
                </a:solidFill>
              </a:rPr>
              <a:t>AEGON had a budget struggle for 4 years, due to a </a:t>
            </a:r>
            <a:r>
              <a:rPr lang="nl-NL" sz="2800" dirty="0" smtClean="0">
                <a:solidFill>
                  <a:srgbClr val="006666"/>
                </a:solidFill>
              </a:rPr>
              <a:t>business case </a:t>
            </a:r>
            <a:r>
              <a:rPr lang="nl-NL" sz="2800" dirty="0">
                <a:solidFill>
                  <a:srgbClr val="006666"/>
                </a:solidFill>
              </a:rPr>
              <a:t>which was based on manually indexing.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r>
              <a:rPr lang="nl-NL" sz="2800" dirty="0">
                <a:solidFill>
                  <a:srgbClr val="006666"/>
                </a:solidFill>
              </a:rPr>
              <a:t>Question: what </a:t>
            </a:r>
            <a:r>
              <a:rPr lang="nl-NL" sz="2800" dirty="0" smtClean="0">
                <a:solidFill>
                  <a:srgbClr val="006666"/>
                </a:solidFill>
              </a:rPr>
              <a:t>number </a:t>
            </a:r>
            <a:r>
              <a:rPr lang="nl-NL" sz="2800" dirty="0">
                <a:solidFill>
                  <a:srgbClr val="006666"/>
                </a:solidFill>
              </a:rPr>
              <a:t>of Full Time Equivalents is needed to index 60.000 files / 10.000.000 pages manually?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22" y="1428736"/>
            <a:ext cx="6286500" cy="5040313"/>
          </a:xfrm>
          <a:noFill/>
          <a:ln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2800" dirty="0">
                <a:solidFill>
                  <a:srgbClr val="006666"/>
                </a:solidFill>
              </a:rPr>
              <a:t>In a test in which a few hundred files were indexed AEGON calculated that the numer of FTE nessesarry to manually index the archive was: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r>
              <a:rPr lang="nl-NL" sz="9600" dirty="0">
                <a:solidFill>
                  <a:srgbClr val="0070C0"/>
                </a:solidFill>
              </a:rPr>
              <a:t>102</a:t>
            </a:r>
          </a:p>
          <a:p>
            <a:endParaRPr lang="nl-NL" sz="9600" dirty="0">
              <a:solidFill>
                <a:srgbClr val="006666"/>
              </a:solidFill>
            </a:endParaRP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1928826" cy="9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1928826" cy="9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00570"/>
            <a:ext cx="1928826" cy="9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1928826" cy="9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636"/>
            <a:ext cx="1928826" cy="9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Case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298" y="785794"/>
            <a:ext cx="6286500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800" dirty="0">
                <a:solidFill>
                  <a:srgbClr val="006666"/>
                </a:solidFill>
              </a:rPr>
              <a:t>LUDOC b.v. proposed to scan the documents and index them </a:t>
            </a:r>
            <a:r>
              <a:rPr lang="nl-NL" sz="2800" dirty="0" smtClean="0">
                <a:solidFill>
                  <a:srgbClr val="006666"/>
                </a:solidFill>
              </a:rPr>
              <a:t>automated determing </a:t>
            </a:r>
            <a:r>
              <a:rPr lang="nl-NL" sz="2800" dirty="0">
                <a:solidFill>
                  <a:srgbClr val="006666"/>
                </a:solidFill>
              </a:rPr>
              <a:t>the </a:t>
            </a:r>
            <a:r>
              <a:rPr lang="nl-NL" sz="2800" dirty="0" smtClean="0">
                <a:solidFill>
                  <a:srgbClr val="006666"/>
                </a:solidFill>
              </a:rPr>
              <a:t>document type </a:t>
            </a:r>
            <a:r>
              <a:rPr lang="nl-NL" sz="2800" dirty="0">
                <a:solidFill>
                  <a:srgbClr val="006666"/>
                </a:solidFill>
              </a:rPr>
              <a:t>and document date by OCR </a:t>
            </a:r>
            <a:r>
              <a:rPr lang="nl-NL" sz="2800" dirty="0" smtClean="0">
                <a:solidFill>
                  <a:srgbClr val="006666"/>
                </a:solidFill>
              </a:rPr>
              <a:t>technology</a:t>
            </a:r>
          </a:p>
          <a:p>
            <a:pPr>
              <a:buNone/>
            </a:pPr>
            <a:endParaRPr lang="nl-NL" sz="2800" dirty="0" smtClean="0">
              <a:solidFill>
                <a:srgbClr val="006666"/>
              </a:solidFill>
            </a:endParaRPr>
          </a:p>
          <a:p>
            <a:r>
              <a:rPr lang="en-GB" sz="2800" dirty="0" smtClean="0">
                <a:solidFill>
                  <a:srgbClr val="006666"/>
                </a:solidFill>
              </a:rPr>
              <a:t>A</a:t>
            </a:r>
            <a:r>
              <a:rPr lang="nl-NL" sz="2800" dirty="0" smtClean="0">
                <a:solidFill>
                  <a:srgbClr val="006666"/>
                </a:solidFill>
              </a:rPr>
              <a:t> Request For Proposal was sent out, and won by Allbidigit together with IRIS</a:t>
            </a:r>
            <a:br>
              <a:rPr lang="nl-NL" sz="2800" dirty="0" smtClean="0">
                <a:solidFill>
                  <a:srgbClr val="006666"/>
                </a:solidFill>
              </a:rPr>
            </a:br>
            <a:endParaRPr lang="nl-NL" sz="2800" dirty="0" smtClean="0">
              <a:solidFill>
                <a:srgbClr val="006666"/>
              </a:solidFill>
            </a:endParaRPr>
          </a:p>
          <a:p>
            <a:r>
              <a:rPr lang="nl-NL" sz="2800" dirty="0" smtClean="0">
                <a:solidFill>
                  <a:srgbClr val="006666"/>
                </a:solidFill>
              </a:rPr>
              <a:t>The Software involved was Xtract for Documents 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pPr>
              <a:buNone/>
            </a:pPr>
            <a:endParaRPr lang="nl-NL" sz="2800" dirty="0">
              <a:solidFill>
                <a:srgbClr val="006666"/>
              </a:solidFill>
            </a:endParaRP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29198"/>
            <a:ext cx="3009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ctrTitle"/>
          </p:nvPr>
        </p:nvSpPr>
        <p:spPr>
          <a:xfrm>
            <a:off x="900113" y="2492375"/>
            <a:ext cx="79883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Rollout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Aegon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 </a:t>
            </a:r>
            <a:br>
              <a:rPr lang="de-DE" dirty="0" smtClean="0"/>
            </a:br>
            <a:endParaRPr lang="de-DE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2071670" y="3714752"/>
            <a:ext cx="5429288" cy="992612"/>
            <a:chOff x="2357422" y="3643314"/>
            <a:chExt cx="5429288" cy="99261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3714752"/>
              <a:ext cx="239827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0" y="3714752"/>
              <a:ext cx="2500330" cy="92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4714876" y="3643314"/>
              <a:ext cx="6575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dirty="0" smtClean="0"/>
                <a:t>&amp;</a:t>
              </a:r>
              <a:endParaRPr lang="de-DE" sz="5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50825" y="1773238"/>
            <a:ext cx="2087563" cy="20875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23850" y="1844675"/>
            <a:ext cx="1943100" cy="19446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Solution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for Aegon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1628775"/>
            <a:ext cx="6286500" cy="28717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nl-NL" sz="2800" dirty="0" smtClean="0">
                <a:solidFill>
                  <a:srgbClr val="006666"/>
                </a:solidFill>
              </a:rPr>
              <a:t>60.000 files will be scanned in batches</a:t>
            </a:r>
          </a:p>
          <a:p>
            <a:endParaRPr lang="nl-NL" sz="2800" dirty="0" smtClean="0">
              <a:solidFill>
                <a:srgbClr val="006666"/>
              </a:solidFill>
            </a:endParaRPr>
          </a:p>
          <a:p>
            <a:r>
              <a:rPr lang="nl-NL" sz="2800" dirty="0" smtClean="0">
                <a:solidFill>
                  <a:srgbClr val="006666"/>
                </a:solidFill>
              </a:rPr>
              <a:t>Every file consists of 100 – 200 pages</a:t>
            </a:r>
          </a:p>
          <a:p>
            <a:endParaRPr lang="nl-NL" sz="2800" dirty="0" smtClean="0">
              <a:solidFill>
                <a:srgbClr val="006666"/>
              </a:solidFill>
            </a:endParaRPr>
          </a:p>
          <a:p>
            <a:r>
              <a:rPr lang="nl-NL" sz="2800" u="sng" dirty="0" smtClean="0">
                <a:solidFill>
                  <a:srgbClr val="006666"/>
                </a:solidFill>
              </a:rPr>
              <a:t>Separator sheets </a:t>
            </a:r>
            <a:r>
              <a:rPr lang="nl-NL" sz="2800" dirty="0" smtClean="0">
                <a:solidFill>
                  <a:srgbClr val="006666"/>
                </a:solidFill>
              </a:rPr>
              <a:t>will be used with the contract numbers from a database.</a:t>
            </a:r>
          </a:p>
          <a:p>
            <a:endParaRPr lang="nl-NL" sz="2800" dirty="0">
              <a:solidFill>
                <a:srgbClr val="006666"/>
              </a:solidFill>
            </a:endParaRPr>
          </a:p>
          <a:p>
            <a:endParaRPr lang="nl-NL" sz="2800" dirty="0">
              <a:solidFill>
                <a:srgbClr val="006666"/>
              </a:solidFill>
            </a:endParaRPr>
          </a:p>
          <a:p>
            <a:pPr>
              <a:buFontTx/>
              <a:buNone/>
            </a:pPr>
            <a:endParaRPr lang="nl-NL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Bildschirmpräsentation (4:3)</PresentationFormat>
  <Paragraphs>114</Paragraphs>
  <Slides>22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Office Theme</vt:lpstr>
      <vt:lpstr>Custom Design</vt:lpstr>
      <vt:lpstr>1_Custom Design</vt:lpstr>
      <vt:lpstr>Photo Editor Photo</vt:lpstr>
      <vt:lpstr>3,5 kilometers pension insurance files:  How AllBidigit and I.R.I.S. scan, classify and index paper based files for Aegon</vt:lpstr>
      <vt:lpstr>Why Digital Files?</vt:lpstr>
      <vt:lpstr>Folie 3</vt:lpstr>
      <vt:lpstr>Folie 4</vt:lpstr>
      <vt:lpstr>Folie 5</vt:lpstr>
      <vt:lpstr>Folie 6</vt:lpstr>
      <vt:lpstr>Folie 7</vt:lpstr>
      <vt:lpstr> Rollout of the  project at Aegon together with:    </vt:lpstr>
      <vt:lpstr>Folie 9</vt:lpstr>
      <vt:lpstr>Separator Sheets – how useful are they ?</vt:lpstr>
      <vt:lpstr>Folie 11</vt:lpstr>
      <vt:lpstr>Training of documents – what does it mean?</vt:lpstr>
      <vt:lpstr>Folie 13</vt:lpstr>
      <vt:lpstr>Folie 14</vt:lpstr>
      <vt:lpstr>Folie 15</vt:lpstr>
      <vt:lpstr>Reading results – what is possible?</vt:lpstr>
      <vt:lpstr>Folie 17</vt:lpstr>
      <vt:lpstr>Folie 18</vt:lpstr>
      <vt:lpstr>Success Factors   Conversion of paper files</vt:lpstr>
      <vt:lpstr> </vt:lpstr>
      <vt:lpstr>Folie 21</vt:lpstr>
      <vt:lpstr>Questions ??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Vondenbusch, Leo</cp:lastModifiedBy>
  <cp:revision>10</cp:revision>
  <dcterms:created xsi:type="dcterms:W3CDTF">2010-01-05T13:17:27Z</dcterms:created>
  <dcterms:modified xsi:type="dcterms:W3CDTF">2010-02-05T16:54:08Z</dcterms:modified>
</cp:coreProperties>
</file>