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56" r:id="rId4"/>
    <p:sldId id="265" r:id="rId5"/>
    <p:sldId id="30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2" r:id="rId25"/>
    <p:sldId id="303" r:id="rId26"/>
    <p:sldId id="30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AB900-CC76-4683-8360-AEE1EF6E5E85}" type="datetimeFigureOut">
              <a:rPr lang="fr-FR" smtClean="0"/>
              <a:pPr/>
              <a:t>09/02/2010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324F-A62D-45BC-B860-399D2B9B7795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fr-BE" smtClean="0"/>
              <a:t> L’application est un applet téléchargé sur le poste du l’utilisateur par le navigateur.</a:t>
            </a:r>
          </a:p>
          <a:p>
            <a:pPr>
              <a:buFontTx/>
              <a:buChar char="•"/>
            </a:pPr>
            <a:r>
              <a:rPr lang="fr-BE" smtClean="0"/>
              <a:t> L’applet est exécuté sur le poste de l’utilisateur (par le navigateur).</a:t>
            </a:r>
          </a:p>
          <a:p>
            <a:pPr>
              <a:buFontTx/>
              <a:buChar char="•"/>
            </a:pPr>
            <a:r>
              <a:rPr lang="fr-BE" smtClean="0"/>
              <a:t> L’applet gère l’acquisition d’images (interaction avec le scanner).</a:t>
            </a:r>
          </a:p>
          <a:p>
            <a:pPr>
              <a:buFontTx/>
              <a:buChar char="•"/>
            </a:pPr>
            <a:r>
              <a:rPr lang="fr-BE" smtClean="0"/>
              <a:t> L’applet envois les images au serveur (qui les stocke temporairement) à la demande de l’utilisateur (ou quand celui-ci ferme la fenêtre)</a:t>
            </a:r>
          </a:p>
          <a:p>
            <a:pPr>
              <a:buFontTx/>
              <a:buChar char="•"/>
            </a:pPr>
            <a:r>
              <a:rPr lang="fr-BE" smtClean="0"/>
              <a:t> Quand l’utilisateur « enregistre » le document dans l’application web, les fichiers stockés sur le serveur son rassemblés dans un PDF et tout continue comme si l’utilisateur avait « téléchargé » ce PDF.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6CDD-4F37-47EA-ADA5-7E9434F45D95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IRISNext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Olivier </a:t>
            </a:r>
            <a:r>
              <a:rPr lang="en-US" dirty="0" err="1" smtClean="0"/>
              <a:t>Ceulemans</a:t>
            </a:r>
            <a:endParaRPr lang="en-US" dirty="0" smtClean="0"/>
          </a:p>
          <a:p>
            <a:r>
              <a:rPr lang="en-US" dirty="0" smtClean="0"/>
              <a:t>Technical product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Document consultation 3/3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Viewing documents, several options: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Use the browser and native programs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Use the built-in rendition mechanism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en-US" dirty="0" smtClean="0"/>
              <a:t>Perform on-the-fly transformation of document formats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en-US" dirty="0" smtClean="0"/>
              <a:t>Perform automatic background OCR on images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en-US" dirty="0" smtClean="0"/>
              <a:t>Perform automatic background conversion of office, open office, legacy formats to PDF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Annotate documents with ‘post-it’-like functionality.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Use an universal viewer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No conversion required for web display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Annotate documents and draw directly on top of the image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Security 1/3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Base security (for all objects)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Based on  « Users &amp; Users Groups » 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Can be synchronized with an LDAP or Active Directory.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Each user group (or user) has security rules. Security rules can target: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All administration resources or a specific resource.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All object types.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Create/Read/Update/Delete/Move/Execute.</a:t>
            </a:r>
          </a:p>
          <a:p>
            <a:pPr lvl="1" eaLnBrk="1" hangingPunct="1">
              <a:buFontTx/>
              <a:buChar char="•"/>
            </a:pPr>
            <a:r>
              <a:rPr lang="en-US" dirty="0" err="1" smtClean="0"/>
              <a:t>Trivalued</a:t>
            </a:r>
            <a:r>
              <a:rPr lang="en-US" dirty="0" smtClean="0"/>
              <a:t> logic: Allowed, Forbidden, Not specified.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Rules are combined using the most secure semantics.</a:t>
            </a:r>
          </a:p>
          <a:p>
            <a:pPr eaLnBrk="1" hangingPunct="1">
              <a:buFontTx/>
              <a:buChar char="•"/>
            </a:pPr>
            <a:endParaRPr lang="fr-FR" dirty="0" smtClean="0"/>
          </a:p>
          <a:p>
            <a:pPr eaLnBrk="1" hangingPunct="1">
              <a:buFontTx/>
              <a:buChar char="•"/>
            </a:pPr>
            <a:endParaRPr lang="fr-FR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Security 2/3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628774"/>
            <a:ext cx="7354888" cy="451486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Object specific security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« Access Control List » can be defined.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ACLs are put on objects and specific security rules are applied.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Business roles can be defined on an ACL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Enforce rules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Very easy for the users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Security evaluation order: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Local role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Local user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Local groups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Global user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Global groups</a:t>
            </a:r>
          </a:p>
          <a:p>
            <a:pPr lvl="1" eaLnBrk="1" hangingPunct="1">
              <a:buFontTx/>
              <a:buChar char="•"/>
            </a:pPr>
            <a:endParaRPr lang="fr-FR" dirty="0" smtClean="0"/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Security 3/3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Check In / Check Out support.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Binary data storage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Managed, partially managed or unmanaged.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Can compute/check CRC / MD5 / SHA256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Consistency and disk corruption checks can be asked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Store on local disks / mounted disks / </a:t>
            </a:r>
            <a:r>
              <a:rPr lang="en-US" dirty="0" err="1" smtClean="0"/>
              <a:t>smb</a:t>
            </a:r>
            <a:r>
              <a:rPr lang="en-US" dirty="0" smtClean="0"/>
              <a:t> /  ftp / </a:t>
            </a:r>
            <a:r>
              <a:rPr lang="en-US" dirty="0" err="1" smtClean="0"/>
              <a:t>sftp</a:t>
            </a:r>
            <a:r>
              <a:rPr lang="en-US" dirty="0" smtClean="0"/>
              <a:t> / http / </a:t>
            </a:r>
            <a:r>
              <a:rPr lang="en-US" dirty="0" err="1" smtClean="0"/>
              <a:t>webdav</a:t>
            </a:r>
            <a:r>
              <a:rPr lang="en-US" dirty="0" smtClean="0"/>
              <a:t>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Store on TSM or DR-550.</a:t>
            </a:r>
          </a:p>
          <a:p>
            <a:pPr lvl="1" eaLnBrk="1" hangingPunct="1">
              <a:buFontTx/>
              <a:buChar char="–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management 1/5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Simple retention management mode is built-in.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Retention model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Minimal retention time after initial event (</a:t>
            </a:r>
            <a:r>
              <a:rPr lang="en-US" dirty="0" err="1" smtClean="0"/>
              <a:t>retmin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Minimal retention time after custom event (</a:t>
            </a:r>
            <a:r>
              <a:rPr lang="en-US" dirty="0" err="1" smtClean="0"/>
              <a:t>retver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Support retention hold/release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Retention expiration action: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Allow deletion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Automatic deletion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Retention policies can be enforced at the server level.</a:t>
            </a:r>
          </a:p>
          <a:p>
            <a:endParaRPr lang="fr-BE" dirty="0" smtClean="0"/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Retention</a:t>
            </a:r>
            <a:r>
              <a:rPr lang="fr-BE" dirty="0" smtClean="0"/>
              <a:t> management 2/5</a:t>
            </a:r>
            <a:endParaRPr lang="fr-BE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71670" y="2000240"/>
            <a:ext cx="5424487" cy="1257300"/>
            <a:chOff x="1957" y="8385"/>
            <a:chExt cx="8280" cy="198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957" y="8385"/>
              <a:ext cx="8280" cy="1980"/>
              <a:chOff x="1957" y="8385"/>
              <a:chExt cx="8280" cy="1980"/>
            </a:xfrm>
          </p:grpSpPr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2317" y="9285"/>
                <a:ext cx="61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317" y="8925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7537" y="9465"/>
                <a:ext cx="90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time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957" y="9645"/>
                <a:ext cx="12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DC: Data Creation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8617" y="8925"/>
                <a:ext cx="1620" cy="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RetMin = 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RetVet = 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Event occur at T &gt; 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3937" y="8925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3397" y="964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DC + Y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5017" y="8925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4477" y="964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DC + 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6277" y="8925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737" y="9645"/>
                <a:ext cx="16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DC + T + X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2497" y="9105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2677" y="874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RetMin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>
                <a:off x="5017" y="9105"/>
                <a:ext cx="12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5197" y="874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RetVer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4657" y="8745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4117" y="8385"/>
                <a:ext cx="108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Event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2317" y="9285"/>
              <a:ext cx="3960" cy="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277" y="9105"/>
              <a:ext cx="1980" cy="360"/>
              <a:chOff x="6277" y="9105"/>
              <a:chExt cx="1980" cy="36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6277" y="9105"/>
                <a:ext cx="360" cy="360"/>
                <a:chOff x="6817" y="9105"/>
                <a:chExt cx="360" cy="360"/>
              </a:xfrm>
            </p:grpSpPr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</p:grp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6457" y="9285"/>
                <a:ext cx="180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143108" y="3714752"/>
            <a:ext cx="5257800" cy="1600200"/>
            <a:chOff x="1957" y="10365"/>
            <a:chExt cx="8280" cy="2520"/>
          </a:xfrm>
        </p:grpSpPr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2317" y="11625"/>
              <a:ext cx="6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2317" y="11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7537" y="11805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time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1957" y="11985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DC: Data Creation at DC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8617" y="11265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RetMin = 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RetVet = X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 occur at T &lt; Y and T+X &lt;Y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3937" y="11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3397" y="119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5017" y="11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5737" y="119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Y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6277" y="11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4297" y="11985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T + 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2497" y="11085"/>
              <a:ext cx="37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4477" y="1072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RetMin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3937" y="11445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3937" y="110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RetVer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>
              <a:off x="3217" y="10725"/>
              <a:ext cx="72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2677" y="1036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>
              <a:off x="2317" y="11625"/>
              <a:ext cx="3960" cy="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6277" y="11445"/>
              <a:ext cx="1980" cy="360"/>
              <a:chOff x="6277" y="9105"/>
              <a:chExt cx="1980" cy="360"/>
            </a:xfrm>
          </p:grpSpPr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6277" y="9105"/>
                <a:ext cx="360" cy="360"/>
                <a:chOff x="6817" y="9105"/>
                <a:chExt cx="360" cy="360"/>
              </a:xfrm>
            </p:grpSpPr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auto">
                <a:xfrm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</p:grp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>
                <a:off x="6457" y="9285"/>
                <a:ext cx="180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management 3/5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28794" y="1285860"/>
            <a:ext cx="5257800" cy="1219200"/>
            <a:chOff x="1950" y="15405"/>
            <a:chExt cx="8280" cy="1921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2310" y="16246"/>
              <a:ext cx="6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2310" y="15886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7530" y="16426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time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950" y="16606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DC: Data Creation at DC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8610" y="15886"/>
              <a:ext cx="162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RetMin = </a:t>
              </a: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RetVet = </a:t>
              </a: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 occur at T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197" y="1540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70" y="15886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097" y="16665"/>
              <a:ext cx="36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917" y="15706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2317" y="16304"/>
              <a:ext cx="3960" cy="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277" y="16125"/>
              <a:ext cx="1980" cy="360"/>
              <a:chOff x="6277" y="9105"/>
              <a:chExt cx="1980" cy="360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6277" y="9105"/>
                <a:ext cx="360" cy="360"/>
                <a:chOff x="6817" y="9105"/>
                <a:chExt cx="360" cy="360"/>
              </a:xfrm>
            </p:grpSpPr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</p:grp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6457" y="9285"/>
                <a:ext cx="180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928794" y="2786058"/>
            <a:ext cx="5257800" cy="1257300"/>
            <a:chOff x="1957" y="17385"/>
            <a:chExt cx="8280" cy="1980"/>
          </a:xfrm>
        </p:grpSpPr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2317" y="18285"/>
              <a:ext cx="6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2317" y="1792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7537" y="18465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time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1957" y="18645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DC: Data Creation at DC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8617" y="17745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Hold and Release can occur any time during retention.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3937" y="1792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3397" y="1864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Y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5017" y="1792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4477" y="1864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6277" y="1792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5737" y="18645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 + T + 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2497" y="18105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2677" y="1774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RetMin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5017" y="18105"/>
              <a:ext cx="1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5197" y="1774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RetVer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4657" y="1774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4297" y="173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3937" y="1774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3397" y="173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Hold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5737" y="1774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5377" y="173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Release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2317" y="18285"/>
              <a:ext cx="3960" cy="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277" y="18105"/>
              <a:ext cx="1980" cy="360"/>
              <a:chOff x="6277" y="9105"/>
              <a:chExt cx="1980" cy="360"/>
            </a:xfrm>
          </p:grpSpPr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6277" y="9105"/>
                <a:ext cx="360" cy="360"/>
                <a:chOff x="6817" y="9105"/>
                <a:chExt cx="360" cy="360"/>
              </a:xfrm>
            </p:grpSpPr>
            <p:sp>
              <p:nvSpPr>
                <p:cNvPr id="2091" name="Line 43"/>
                <p:cNvSpPr>
                  <a:spLocks noChangeShapeType="1"/>
                </p:cNvSpPr>
                <p:nvPr/>
              </p:nvSpPr>
              <p:spPr bwMode="auto">
                <a:xfrm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209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</p:grp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6457" y="9285"/>
                <a:ext cx="180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928794" y="4357694"/>
            <a:ext cx="5257800" cy="1257300"/>
            <a:chOff x="1957" y="19725"/>
            <a:chExt cx="8280" cy="1980"/>
          </a:xfrm>
        </p:grpSpPr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2317" y="20625"/>
              <a:ext cx="6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2317" y="20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97" name="Text Box 49"/>
            <p:cNvSpPr txBox="1">
              <a:spLocks noChangeArrowheads="1"/>
            </p:cNvSpPr>
            <p:nvPr/>
          </p:nvSpPr>
          <p:spPr bwMode="auto">
            <a:xfrm>
              <a:off x="7537" y="20805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time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1957" y="20985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DC: Data Creation at DC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" name="Text Box 51"/>
            <p:cNvSpPr txBox="1">
              <a:spLocks noChangeArrowheads="1"/>
            </p:cNvSpPr>
            <p:nvPr/>
          </p:nvSpPr>
          <p:spPr bwMode="auto">
            <a:xfrm>
              <a:off x="8617" y="19905"/>
              <a:ext cx="162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Hold and Release can occur any time during retention.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3937" y="20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1" name="Text Box 53"/>
            <p:cNvSpPr txBox="1">
              <a:spLocks noChangeArrowheads="1"/>
            </p:cNvSpPr>
            <p:nvPr/>
          </p:nvSpPr>
          <p:spPr bwMode="auto">
            <a:xfrm>
              <a:off x="3397" y="209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DC+Y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4657" y="20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3" name="Text Box 55"/>
            <p:cNvSpPr txBox="1">
              <a:spLocks noChangeArrowheads="1"/>
            </p:cNvSpPr>
            <p:nvPr/>
          </p:nvSpPr>
          <p:spPr bwMode="auto">
            <a:xfrm>
              <a:off x="4297" y="209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DC+T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6277" y="20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5" name="Text Box 57"/>
            <p:cNvSpPr txBox="1">
              <a:spLocks noChangeArrowheads="1"/>
            </p:cNvSpPr>
            <p:nvPr/>
          </p:nvSpPr>
          <p:spPr bwMode="auto">
            <a:xfrm>
              <a:off x="5197" y="20985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DC+T+X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2497" y="20445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7" name="Text Box 59"/>
            <p:cNvSpPr txBox="1">
              <a:spLocks noChangeArrowheads="1"/>
            </p:cNvSpPr>
            <p:nvPr/>
          </p:nvSpPr>
          <p:spPr bwMode="auto">
            <a:xfrm>
              <a:off x="2677" y="200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RetMin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4657" y="20445"/>
              <a:ext cx="1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09" name="Text Box 61"/>
            <p:cNvSpPr txBox="1">
              <a:spLocks noChangeArrowheads="1"/>
            </p:cNvSpPr>
            <p:nvPr/>
          </p:nvSpPr>
          <p:spPr bwMode="auto">
            <a:xfrm>
              <a:off x="4837" y="2008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RetVer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4297" y="2008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11" name="Text Box 63"/>
            <p:cNvSpPr txBox="1">
              <a:spLocks noChangeArrowheads="1"/>
            </p:cNvSpPr>
            <p:nvPr/>
          </p:nvSpPr>
          <p:spPr bwMode="auto">
            <a:xfrm>
              <a:off x="4117" y="1972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Event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3217" y="2008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13" name="Text Box 65"/>
            <p:cNvSpPr txBox="1">
              <a:spLocks noChangeArrowheads="1"/>
            </p:cNvSpPr>
            <p:nvPr/>
          </p:nvSpPr>
          <p:spPr bwMode="auto">
            <a:xfrm>
              <a:off x="2677" y="1972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Hold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5917" y="20265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15" name="Text Box 67"/>
            <p:cNvSpPr txBox="1">
              <a:spLocks noChangeArrowheads="1"/>
            </p:cNvSpPr>
            <p:nvPr/>
          </p:nvSpPr>
          <p:spPr bwMode="auto">
            <a:xfrm>
              <a:off x="5377" y="19725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BE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Release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5917" y="20085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2317" y="20625"/>
              <a:ext cx="3960" cy="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6277" y="20445"/>
              <a:ext cx="1980" cy="360"/>
              <a:chOff x="6277" y="9105"/>
              <a:chExt cx="1980" cy="360"/>
            </a:xfrm>
          </p:grpSpPr>
          <p:grpSp>
            <p:nvGrpSpPr>
              <p:cNvPr id="11" name="Group 71"/>
              <p:cNvGrpSpPr>
                <a:grpSpLocks/>
              </p:cNvGrpSpPr>
              <p:nvPr/>
            </p:nvGrpSpPr>
            <p:grpSpPr bwMode="auto">
              <a:xfrm>
                <a:off x="6277" y="9105"/>
                <a:ext cx="360" cy="360"/>
                <a:chOff x="6817" y="9105"/>
                <a:chExt cx="360" cy="360"/>
              </a:xfrm>
            </p:grpSpPr>
            <p:sp>
              <p:nvSpPr>
                <p:cNvPr id="2120" name="Line 72"/>
                <p:cNvSpPr>
                  <a:spLocks noChangeShapeType="1"/>
                </p:cNvSpPr>
                <p:nvPr/>
              </p:nvSpPr>
              <p:spPr bwMode="auto">
                <a:xfrm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212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6817" y="9105"/>
                  <a:ext cx="360" cy="3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</p:grpSp>
          <p:sp>
            <p:nvSpPr>
              <p:cNvPr id="2122" name="Line 74"/>
              <p:cNvSpPr>
                <a:spLocks noChangeShapeType="1"/>
              </p:cNvSpPr>
              <p:nvPr/>
            </p:nvSpPr>
            <p:spPr bwMode="auto">
              <a:xfrm>
                <a:off x="6457" y="9285"/>
                <a:ext cx="180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management 4/5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480" y="2000240"/>
            <a:ext cx="5786478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Storage </a:t>
            </a:r>
            <a:r>
              <a:rPr lang="fr-BE" dirty="0" err="1" smtClean="0">
                <a:solidFill>
                  <a:schemeClr val="tx1"/>
                </a:solidFill>
              </a:rPr>
              <a:t>Engines</a:t>
            </a:r>
            <a:r>
              <a:rPr lang="fr-BE" dirty="0" smtClean="0">
                <a:solidFill>
                  <a:schemeClr val="tx1"/>
                </a:solidFill>
              </a:rPr>
              <a:t> Manager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2571744"/>
            <a:ext cx="2857520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V.F.S.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2571744"/>
            <a:ext cx="2857520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TSM/DR550 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 Java </a:t>
            </a:r>
            <a:r>
              <a:rPr lang="fr-BE" dirty="0" err="1" smtClean="0">
                <a:solidFill>
                  <a:schemeClr val="tx1"/>
                </a:solidFill>
              </a:rPr>
              <a:t>Connector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3438" y="3143248"/>
            <a:ext cx="2857520" cy="28575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TSM </a:t>
            </a:r>
            <a:r>
              <a:rPr lang="fr-BE" dirty="0" err="1" smtClean="0">
                <a:solidFill>
                  <a:schemeClr val="tx1"/>
                </a:solidFill>
              </a:rPr>
              <a:t>Connector</a:t>
            </a:r>
            <a:r>
              <a:rPr lang="fr-BE" dirty="0" smtClean="0">
                <a:solidFill>
                  <a:schemeClr val="tx1"/>
                </a:solidFill>
              </a:rPr>
              <a:t> JNI/C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828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6000760" y="3500438"/>
            <a:ext cx="21431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Down Arrow 11"/>
          <p:cNvSpPr/>
          <p:nvPr/>
        </p:nvSpPr>
        <p:spPr>
          <a:xfrm>
            <a:off x="2928926" y="3143248"/>
            <a:ext cx="21431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an 12"/>
          <p:cNvSpPr/>
          <p:nvPr/>
        </p:nvSpPr>
        <p:spPr>
          <a:xfrm>
            <a:off x="2714612" y="4500570"/>
            <a:ext cx="857256" cy="15001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LFS,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DAV,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FTP,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…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management 5/5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Binary content archiving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Update and deletion protection.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Supports: hard disks, tapes, worms.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224Tb with hard disks only, more with other mediums.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encryption.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shredding.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Remote </a:t>
            </a:r>
            <a:r>
              <a:rPr lang="en-US" dirty="0" smtClean="0"/>
              <a:t>mirroring 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COMPLIANT 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29066"/>
            <a:ext cx="828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500570"/>
            <a:ext cx="771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Outlook, Office, Open Office plugins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Search / Load / Save documents from </a:t>
            </a:r>
          </a:p>
          <a:p>
            <a:pPr lvl="1">
              <a:buFontTx/>
              <a:buChar char="•"/>
            </a:pPr>
            <a:r>
              <a:rPr lang="en-US" dirty="0" smtClean="0"/>
              <a:t>MS Office 2003 &amp; 2007</a:t>
            </a:r>
          </a:p>
          <a:p>
            <a:pPr lvl="1">
              <a:buFontTx/>
              <a:buChar char="•"/>
            </a:pPr>
            <a:r>
              <a:rPr lang="en-US" dirty="0" smtClean="0"/>
              <a:t>MS Outlook </a:t>
            </a:r>
          </a:p>
          <a:p>
            <a:pPr lvl="1">
              <a:buFontTx/>
              <a:buChar char="•"/>
            </a:pPr>
            <a:r>
              <a:rPr lang="en-US" dirty="0" smtClean="0"/>
              <a:t>Open Office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you do not use these products,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Send2IRISNext : forward your mail to </a:t>
            </a:r>
            <a:r>
              <a:rPr lang="en-US" dirty="0" smtClean="0"/>
              <a:t>IRISNext.</a:t>
            </a:r>
            <a:endParaRPr lang="en-US" dirty="0" smtClean="0"/>
          </a:p>
          <a:p>
            <a:pPr lvl="1" eaLnBrk="1" hangingPunct="1">
              <a:buFontTx/>
              <a:buChar char="–"/>
            </a:pPr>
            <a:r>
              <a:rPr lang="en-US" dirty="0" smtClean="0"/>
              <a:t>Standard Upload/Download from web application.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Develop your </a:t>
            </a:r>
            <a:r>
              <a:rPr lang="en-US" dirty="0" err="1" smtClean="0"/>
              <a:t>addon</a:t>
            </a:r>
            <a:r>
              <a:rPr lang="en-US" dirty="0" smtClean="0"/>
              <a:t> using the SDK.</a:t>
            </a:r>
            <a:endParaRPr lang="en-US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</a:t>
            </a:r>
            <a:r>
              <a:rPr lang="en-US" dirty="0" smtClean="0"/>
              <a:t>IRISNext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571612"/>
            <a:ext cx="7354888" cy="45720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Structured Document Management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Search, diffusion and visualization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Security &amp; Retention management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Workflow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IRISNext Exporter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Extract / Print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documents (native formats or </a:t>
            </a:r>
            <a:r>
              <a:rPr lang="en-US" sz="1600" dirty="0" err="1" smtClean="0"/>
              <a:t>pdf</a:t>
            </a:r>
            <a:r>
              <a:rPr lang="en-US" sz="1600" dirty="0" smtClean="0"/>
              <a:t>)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metadata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notes</a:t>
            </a:r>
          </a:p>
          <a:p>
            <a:pPr eaLnBrk="1" hangingPunct="1">
              <a:buFontTx/>
              <a:buChar char="•"/>
            </a:pPr>
            <a:r>
              <a:rPr lang="en-US" sz="1800" dirty="0" smtClean="0"/>
              <a:t>Extract on external media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CD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DVD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Blue-Ray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USB MS / HD</a:t>
            </a:r>
          </a:p>
          <a:p>
            <a:pPr eaLnBrk="1" hangingPunct="1">
              <a:buFontTx/>
              <a:buChar char="•"/>
            </a:pPr>
            <a:r>
              <a:rPr lang="en-US" sz="1800" dirty="0" smtClean="0"/>
              <a:t>« </a:t>
            </a:r>
            <a:r>
              <a:rPr lang="en-US" sz="1800" dirty="0" err="1" smtClean="0"/>
              <a:t>autorun</a:t>
            </a:r>
            <a:r>
              <a:rPr lang="en-US" sz="1800" dirty="0" smtClean="0"/>
              <a:t> », royalty free</a:t>
            </a:r>
          </a:p>
          <a:p>
            <a:pPr eaLnBrk="1" hangingPunct="1">
              <a:buFontTx/>
              <a:buChar char="•"/>
            </a:pPr>
            <a:r>
              <a:rPr lang="en-US" sz="1800" dirty="0" smtClean="0"/>
              <a:t>Compatible </a:t>
            </a:r>
            <a:r>
              <a:rPr lang="en-US" sz="1800" dirty="0" smtClean="0"/>
              <a:t>Windows</a:t>
            </a:r>
            <a:r>
              <a:rPr lang="en-US" sz="1800" dirty="0" smtClean="0"/>
              <a:t>, </a:t>
            </a:r>
            <a:r>
              <a:rPr lang="en-US" sz="1800" dirty="0" smtClean="0"/>
              <a:t>M</a:t>
            </a:r>
            <a:r>
              <a:rPr lang="en-US" sz="1800" dirty="0" smtClean="0"/>
              <a:t>ac</a:t>
            </a:r>
            <a:r>
              <a:rPr lang="en-US" sz="1800" dirty="0" smtClean="0"/>
              <a:t>, </a:t>
            </a:r>
            <a:r>
              <a:rPr lang="en-US" sz="1800" dirty="0" smtClean="0"/>
              <a:t>L</a:t>
            </a:r>
            <a:r>
              <a:rPr lang="en-US" sz="1800" dirty="0" smtClean="0"/>
              <a:t>inux (runtime is Java based)</a:t>
            </a:r>
            <a:endParaRPr lang="en-US" sz="18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Full text search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Task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Task management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Visualize tasks to do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Visualize tasks your asked to someone else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Visualize tasks you supervise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Stay notified by email 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Scripting 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Automatically combine tasks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Modify metadata</a:t>
            </a:r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Anything, as long as you can write it in java.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Notes on documents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Textual notes along the document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Graphical notes on the document (use universal viewer)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800" dirty="0" smtClean="0"/>
              <a:t>Home/personal space and shared spaces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simple reminder of </a:t>
            </a:r>
            <a:r>
              <a:rPr lang="en-US" u="sng" dirty="0" smtClean="0"/>
              <a:t>one</a:t>
            </a:r>
            <a:r>
              <a:rPr lang="en-US" dirty="0" smtClean="0"/>
              <a:t> action to perform on </a:t>
            </a:r>
            <a:r>
              <a:rPr lang="en-US" u="sng" dirty="0" smtClean="0"/>
              <a:t>one</a:t>
            </a:r>
            <a:r>
              <a:rPr lang="en-US" dirty="0" smtClean="0"/>
              <a:t> document.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Collaborative mechanism.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Scripting is possible.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custom form design.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business process &amp; process enforcement (except by using scripting).</a:t>
            </a:r>
            <a:endParaRPr lang="en-US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Life Cycles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357298"/>
            <a:ext cx="7354888" cy="464347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Describes the life of </a:t>
            </a:r>
            <a:r>
              <a:rPr lang="en-US" u="sng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IRISNext</a:t>
            </a:r>
            <a:r>
              <a:rPr lang="en-US" dirty="0" smtClean="0"/>
              <a:t> object as a state diagram.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Describes the various </a:t>
            </a:r>
            <a:r>
              <a:rPr lang="en-US" u="sng" dirty="0" smtClean="0"/>
              <a:t>states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Describes for each state the various </a:t>
            </a:r>
            <a:r>
              <a:rPr lang="en-US" u="sng" dirty="0" smtClean="0"/>
              <a:t>transitions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Standard IRISNext operations (check in, check out, update, delete).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Custom, used-defined, operations.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Allows to enforce business rules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Administrator can assign forms &amp; scripts to user defined operations.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Interaction is mostly triggered by user interaction or scripting.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deadlines, no timeouts, actions do not appear in tasks lists  (except if programmed by scripting).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85860"/>
            <a:ext cx="7354888" cy="5072098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Linked to 0-&gt;n IRISNext objects.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is described and enforced.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Process variables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Strict adherence to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steps can describe: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 user interaction (forms &amp; scripting) configurable from document flow modeler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Possibility of performing </a:t>
            </a:r>
            <a:r>
              <a:rPr lang="en-US" u="sng" dirty="0" smtClean="0"/>
              <a:t>timeout</a:t>
            </a:r>
            <a:r>
              <a:rPr lang="en-US" dirty="0" smtClean="0"/>
              <a:t> actions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Possibility of performing </a:t>
            </a:r>
            <a:r>
              <a:rPr lang="en-US" u="sng" dirty="0" smtClean="0"/>
              <a:t>backtracking (if allowed in definition)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Will appear in the “to do” task list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 standard automatic action (create object, resolve barcode, perform OCR, transform…) configurable from document flow modeler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custom action (scripting), can be used to notify external systems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wait of notifications from external systems</a:t>
            </a:r>
            <a:endParaRPr lang="en-US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Document tracking</a:t>
            </a:r>
            <a:endParaRPr lang="fr-FR" smtClean="0"/>
          </a:p>
        </p:txBody>
      </p:sp>
      <p:pic>
        <p:nvPicPr>
          <p:cNvPr id="17411" name="Picture 4" descr="sc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7732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workst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3238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us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06057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print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86886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us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486886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us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0686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workst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97200"/>
            <a:ext cx="4111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scro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773238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3" descr="docu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1773238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1979613" y="1989138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076825" y="1989138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BE"/>
          </a:p>
        </p:txBody>
      </p:sp>
      <p:pic>
        <p:nvPicPr>
          <p:cNvPr id="54292" name="Picture 20" descr="scro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2997200"/>
            <a:ext cx="4111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1979613" y="3213100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5148263" y="3213100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BE"/>
          </a:p>
        </p:txBody>
      </p:sp>
      <p:pic>
        <p:nvPicPr>
          <p:cNvPr id="54295" name="Picture 23" descr="barco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2924175"/>
            <a:ext cx="10096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7885113" y="36449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BE"/>
          </a:p>
        </p:txBody>
      </p:sp>
      <p:pic>
        <p:nvPicPr>
          <p:cNvPr id="54297" name="Picture 25" descr="scro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508500"/>
            <a:ext cx="4111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5940425" y="5084763"/>
            <a:ext cx="1366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54301" name="Picture 29" descr="docu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4508500"/>
            <a:ext cx="4111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5940425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?</a:t>
            </a:r>
            <a:endParaRPr lang="fr-FR"/>
          </a:p>
        </p:txBody>
      </p:sp>
      <p:pic>
        <p:nvPicPr>
          <p:cNvPr id="54304" name="Picture 32" descr="barcod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4581525"/>
            <a:ext cx="4333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6443663" y="45085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+</a:t>
            </a:r>
            <a:endParaRPr lang="fr-FR"/>
          </a:p>
        </p:txBody>
      </p:sp>
      <p:pic>
        <p:nvPicPr>
          <p:cNvPr id="54306" name="Picture 34" descr="docu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4508500"/>
            <a:ext cx="4111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8" name="Picture 36" descr="hand_point_dis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4868863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2916238" y="5084763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54310" name="Picture 38" descr="scro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868863"/>
            <a:ext cx="4111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  <p:bldP spid="54290" grpId="0" animBg="1"/>
      <p:bldP spid="54293" grpId="0" animBg="1"/>
      <p:bldP spid="54294" grpId="0" animBg="1"/>
      <p:bldP spid="54296" grpId="0" animBg="1"/>
      <p:bldP spid="54300" grpId="0" animBg="1"/>
      <p:bldP spid="54303" grpId="0"/>
      <p:bldP spid="54305" grpId="0"/>
      <p:bldP spid="543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Scan On Web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 flipH="1">
            <a:off x="889000" y="1628775"/>
            <a:ext cx="7354888" cy="3816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Scan from the web application</a:t>
            </a:r>
          </a:p>
          <a:p>
            <a:pPr eaLnBrk="1" hangingPunct="1">
              <a:defRPr/>
            </a:pPr>
            <a:r>
              <a:rPr lang="en-US" dirty="0" smtClean="0"/>
              <a:t>Support </a:t>
            </a:r>
            <a:r>
              <a:rPr lang="en-US" cap="small" dirty="0" smtClean="0"/>
              <a:t>Twain</a:t>
            </a:r>
            <a:r>
              <a:rPr lang="en-US" dirty="0" smtClean="0"/>
              <a:t> scanners </a:t>
            </a:r>
          </a:p>
          <a:p>
            <a:pPr eaLnBrk="1" hangingPunct="1">
              <a:defRPr/>
            </a:pPr>
            <a:r>
              <a:rPr lang="en-US" dirty="0" smtClean="0"/>
              <a:t>Not for mass scanning (use </a:t>
            </a:r>
            <a:r>
              <a:rPr lang="en-US" dirty="0" err="1" smtClean="0"/>
              <a:t>PowerScan</a:t>
            </a:r>
            <a:r>
              <a:rPr lang="en-US" dirty="0" smtClean="0"/>
              <a:t> !)</a:t>
            </a:r>
          </a:p>
          <a:p>
            <a:pPr eaLnBrk="1" hangingPunct="1">
              <a:defRPr/>
            </a:pPr>
            <a:r>
              <a:rPr lang="en-US" dirty="0" smtClean="0"/>
              <a:t>Java applet based</a:t>
            </a:r>
          </a:p>
          <a:p>
            <a:pPr eaLnBrk="1" hangingPunct="1">
              <a:defRPr/>
            </a:pPr>
            <a:endParaRPr lang="en-US" dirty="0" smtClean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928688" y="3929063"/>
            <a:ext cx="7502525" cy="2143125"/>
            <a:chOff x="2071670" y="4000504"/>
            <a:chExt cx="4475189" cy="1278353"/>
          </a:xfrm>
        </p:grpSpPr>
        <p:pic>
          <p:nvPicPr>
            <p:cNvPr id="18437" name="Picture 9" descr="C:\Documents and Settings\pbuyle\My Documents\Dev\Icons\48x48\plain\scann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4357694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7" descr="C:\Documents and Settings\pbuyle\My Documents\Dev\Icons\48x48\shadow\server_eart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4429132"/>
              <a:ext cx="617537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Right Arrow 70"/>
            <p:cNvSpPr/>
            <p:nvPr/>
          </p:nvSpPr>
          <p:spPr>
            <a:xfrm>
              <a:off x="2714635" y="4572449"/>
              <a:ext cx="571945" cy="285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18440" name="Picture 10" descr="C:\Documents and Settings\pbuyle\My Documents\Dev\Icons\48x48\plain\workplace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428992" y="4500570"/>
              <a:ext cx="617537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6" descr="C:\Documents and Settings\pbuyle\My Documents\Dev\Icons\48x48\plain\window_eart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3722" y="4244992"/>
              <a:ext cx="475200" cy="47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ight Arrow 78"/>
            <p:cNvSpPr/>
            <p:nvPr/>
          </p:nvSpPr>
          <p:spPr>
            <a:xfrm>
              <a:off x="4214571" y="4929440"/>
              <a:ext cx="1500884" cy="285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84" name="Right Arrow 83"/>
            <p:cNvSpPr/>
            <p:nvPr/>
          </p:nvSpPr>
          <p:spPr>
            <a:xfrm flipH="1">
              <a:off x="4143552" y="4286476"/>
              <a:ext cx="1571903" cy="285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4786314" y="4000504"/>
              <a:ext cx="466724" cy="681038"/>
              <a:chOff x="2643174" y="5429264"/>
              <a:chExt cx="466724" cy="681038"/>
            </a:xfrm>
          </p:grpSpPr>
          <p:pic>
            <p:nvPicPr>
              <p:cNvPr id="18448" name="Picture 14" descr="C:\Documents and Settings\pbuyle\My Documents\Dev\Icons\48x48\plain\jar_bean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43174" y="5643578"/>
                <a:ext cx="466724" cy="466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9" name="Picture 13" descr="U:\80px-Java_Logo.sv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43174" y="5429264"/>
                <a:ext cx="246112" cy="458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9"/>
            <p:cNvGrpSpPr>
              <a:grpSpLocks/>
            </p:cNvGrpSpPr>
            <p:nvPr/>
          </p:nvGrpSpPr>
          <p:grpSpPr bwMode="auto">
            <a:xfrm>
              <a:off x="4714876" y="4786322"/>
              <a:ext cx="516331" cy="492535"/>
              <a:chOff x="3783013" y="5021263"/>
              <a:chExt cx="516331" cy="492535"/>
            </a:xfrm>
          </p:grpSpPr>
          <p:pic>
            <p:nvPicPr>
              <p:cNvPr id="18446" name="Picture 19" descr="C:\Documents and Settings\pbuyle\My Documents\Dev\Icons\48x48\plain\document_text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83013" y="5021263"/>
                <a:ext cx="370286" cy="370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7" name="Picture 19" descr="C:\Documents and Settings\pbuyle\My Documents\Dev\Icons\48x48\plain\document_text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29058" y="5143512"/>
                <a:ext cx="370286" cy="370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>
                <a:solidFill>
                  <a:schemeClr val="tx1"/>
                </a:solidFill>
              </a:rPr>
              <a:t>IRISNext</a:t>
            </a:r>
            <a:r>
              <a:rPr lang="fr-FR" sz="4400" dirty="0" smtClean="0">
                <a:solidFill>
                  <a:schemeClr val="tx1"/>
                </a:solidFill>
              </a:rPr>
              <a:t> Architecture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Software architecture</a:t>
            </a:r>
            <a:endParaRPr lang="fr-BE" dirty="0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3429000"/>
            <a:ext cx="6480175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dirty="0">
              <a:latin typeface="Garamond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95738" y="2349500"/>
            <a:ext cx="2951162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dirty="0">
              <a:latin typeface="Garamond" pitchFamily="18" charset="0"/>
            </a:endParaRPr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2843213" y="5734050"/>
            <a:ext cx="1655762" cy="574675"/>
          </a:xfrm>
          <a:prstGeom prst="flowChartMagneticDisk">
            <a:avLst/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200" b="1" dirty="0">
                <a:latin typeface="Helvetica" pitchFamily="34" charset="0"/>
              </a:rPr>
              <a:t>RDBMS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>
            <a:off x="5219700" y="5734050"/>
            <a:ext cx="1655763" cy="647700"/>
          </a:xfrm>
          <a:prstGeom prst="flowChartMagneticDisk">
            <a:avLst/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200" b="1" dirty="0">
                <a:latin typeface="Helvetica" pitchFamily="34" charset="0"/>
              </a:rPr>
              <a:t>File System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492" name="Rectangle 8"/>
          <p:cNvSpPr>
            <a:spLocks noChangeArrowheads="1"/>
          </p:cNvSpPr>
          <p:nvPr/>
        </p:nvSpPr>
        <p:spPr bwMode="auto">
          <a:xfrm>
            <a:off x="539750" y="5300663"/>
            <a:ext cx="63373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Data Access Layer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493" name="Rectangle 9"/>
          <p:cNvSpPr>
            <a:spLocks noChangeArrowheads="1"/>
          </p:cNvSpPr>
          <p:nvPr/>
        </p:nvSpPr>
        <p:spPr bwMode="auto">
          <a:xfrm>
            <a:off x="571472" y="3714752"/>
            <a:ext cx="6337300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Security Layer (</a:t>
            </a:r>
            <a:r>
              <a:rPr lang="fr-FR" sz="1200" b="1" dirty="0" err="1">
                <a:latin typeface="Helvetica" pitchFamily="34" charset="0"/>
              </a:rPr>
              <a:t>authentication</a:t>
            </a:r>
            <a:r>
              <a:rPr lang="fr-FR" sz="1200" b="1" dirty="0">
                <a:latin typeface="Helvetica" pitchFamily="34" charset="0"/>
              </a:rPr>
              <a:t>, </a:t>
            </a:r>
            <a:r>
              <a:rPr lang="fr-FR" sz="1200" b="1" dirty="0" err="1">
                <a:latin typeface="Helvetica" pitchFamily="34" charset="0"/>
              </a:rPr>
              <a:t>acls</a:t>
            </a:r>
            <a:r>
              <a:rPr lang="fr-FR" sz="1200" b="1" dirty="0">
                <a:latin typeface="Helvetica" pitchFamily="34" charset="0"/>
              </a:rPr>
              <a:t>, </a:t>
            </a:r>
            <a:r>
              <a:rPr lang="fr-FR" sz="1200" b="1" dirty="0" err="1">
                <a:latin typeface="Helvetica" pitchFamily="34" charset="0"/>
              </a:rPr>
              <a:t>access</a:t>
            </a:r>
            <a:r>
              <a:rPr lang="fr-FR" sz="1200" b="1" dirty="0">
                <a:latin typeface="Helvetica" pitchFamily="34" charset="0"/>
              </a:rPr>
              <a:t> classes)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494" name="Rectangle 10"/>
          <p:cNvSpPr>
            <a:spLocks noChangeArrowheads="1"/>
          </p:cNvSpPr>
          <p:nvPr/>
        </p:nvSpPr>
        <p:spPr bwMode="auto">
          <a:xfrm>
            <a:off x="539750" y="3933825"/>
            <a:ext cx="63373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Transaction managment Layer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495" name="Rectangle 11"/>
          <p:cNvSpPr>
            <a:spLocks noChangeArrowheads="1"/>
          </p:cNvSpPr>
          <p:nvPr/>
        </p:nvSpPr>
        <p:spPr bwMode="auto">
          <a:xfrm>
            <a:off x="539750" y="4149725"/>
            <a:ext cx="863600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Helvetica" pitchFamily="34" charset="0"/>
              </a:rPr>
              <a:t>Indexation </a:t>
            </a:r>
          </a:p>
          <a:p>
            <a:pPr algn="ctr"/>
            <a:r>
              <a:rPr lang="fr-FR" sz="1000" b="1">
                <a:latin typeface="Helvetica" pitchFamily="34" charset="0"/>
              </a:rPr>
              <a:t>Service</a:t>
            </a:r>
            <a:endParaRPr lang="fr-BE" sz="1000" b="1">
              <a:latin typeface="Helvetica" pitchFamily="34" charset="0"/>
            </a:endParaRPr>
          </a:p>
        </p:txBody>
      </p:sp>
      <p:sp>
        <p:nvSpPr>
          <p:cNvPr id="175116" name="AutoShape 12"/>
          <p:cNvSpPr>
            <a:spLocks noChangeArrowheads="1"/>
          </p:cNvSpPr>
          <p:nvPr/>
        </p:nvSpPr>
        <p:spPr bwMode="auto">
          <a:xfrm>
            <a:off x="7308850" y="4221163"/>
            <a:ext cx="1439863" cy="350845"/>
          </a:xfrm>
          <a:prstGeom prst="wedgeRoundRectCallout">
            <a:avLst>
              <a:gd name="adj1" fmla="val -78778"/>
              <a:gd name="adj2" fmla="val 61296"/>
              <a:gd name="adj3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b="1" dirty="0" smtClean="0">
                <a:latin typeface="Helvetica" pitchFamily="34" charset="0"/>
              </a:rPr>
              <a:t>Business </a:t>
            </a:r>
            <a:r>
              <a:rPr lang="fr-FR" sz="1200" b="1" dirty="0" err="1">
                <a:latin typeface="Helvetica" pitchFamily="34" charset="0"/>
              </a:rPr>
              <a:t>Tier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499" name="Rectangle 13"/>
          <p:cNvSpPr>
            <a:spLocks noChangeArrowheads="1"/>
          </p:cNvSpPr>
          <p:nvPr/>
        </p:nvSpPr>
        <p:spPr bwMode="auto">
          <a:xfrm>
            <a:off x="539750" y="3500438"/>
            <a:ext cx="63373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 err="1">
                <a:latin typeface="Helvetica" pitchFamily="34" charset="0"/>
              </a:rPr>
              <a:t>Remoting</a:t>
            </a:r>
            <a:r>
              <a:rPr lang="fr-FR" sz="1200" b="1" dirty="0">
                <a:latin typeface="Helvetica" pitchFamily="34" charset="0"/>
              </a:rPr>
              <a:t> Layer </a:t>
            </a:r>
            <a:r>
              <a:rPr lang="fr-FR" sz="1200" b="1" dirty="0" smtClean="0">
                <a:latin typeface="Helvetica" pitchFamily="34" charset="0"/>
              </a:rPr>
              <a:t>(Web </a:t>
            </a:r>
            <a:r>
              <a:rPr lang="fr-FR" sz="1200" b="1" dirty="0" smtClean="0">
                <a:latin typeface="Helvetica" pitchFamily="34" charset="0"/>
              </a:rPr>
              <a:t>or socket </a:t>
            </a:r>
            <a:r>
              <a:rPr lang="fr-FR" sz="1200" b="1" dirty="0" err="1" smtClean="0">
                <a:latin typeface="Helvetica" pitchFamily="34" charset="0"/>
              </a:rPr>
              <a:t>based</a:t>
            </a:r>
            <a:r>
              <a:rPr lang="fr-FR" sz="1200" b="1" dirty="0" smtClean="0">
                <a:latin typeface="Helvetica" pitchFamily="34" charset="0"/>
              </a:rPr>
              <a:t>)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00" name="Rectangle 14"/>
          <p:cNvSpPr>
            <a:spLocks noChangeArrowheads="1"/>
          </p:cNvSpPr>
          <p:nvPr/>
        </p:nvSpPr>
        <p:spPr bwMode="auto">
          <a:xfrm>
            <a:off x="3132138" y="4149725"/>
            <a:ext cx="93662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Helvetica" pitchFamily="34" charset="0"/>
              </a:rPr>
              <a:t>Task</a:t>
            </a:r>
          </a:p>
          <a:p>
            <a:pPr algn="ctr"/>
            <a:r>
              <a:rPr lang="fr-FR" sz="1000" b="1">
                <a:latin typeface="Helvetica" pitchFamily="34" charset="0"/>
              </a:rPr>
              <a:t>Management </a:t>
            </a:r>
          </a:p>
          <a:p>
            <a:pPr algn="ctr"/>
            <a:r>
              <a:rPr lang="fr-FR" sz="1000" b="1">
                <a:latin typeface="Helvetica" pitchFamily="34" charset="0"/>
              </a:rPr>
              <a:t>Service</a:t>
            </a:r>
            <a:endParaRPr lang="fr-BE" sz="1000" b="1">
              <a:latin typeface="Helvetica" pitchFamily="34" charset="0"/>
            </a:endParaRPr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5940425" y="4149725"/>
            <a:ext cx="93662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latin typeface="Helvetica" pitchFamily="34" charset="0"/>
              </a:rPr>
              <a:t>Audit </a:t>
            </a:r>
          </a:p>
          <a:p>
            <a:pPr algn="ctr"/>
            <a:r>
              <a:rPr lang="fr-FR" sz="1000" b="1">
                <a:latin typeface="Helvetica" pitchFamily="34" charset="0"/>
              </a:rPr>
              <a:t>Service</a:t>
            </a:r>
            <a:endParaRPr lang="fr-BE" sz="1000" b="1">
              <a:latin typeface="Helvetica" pitchFamily="34" charset="0"/>
            </a:endParaRPr>
          </a:p>
        </p:txBody>
      </p:sp>
      <p:sp>
        <p:nvSpPr>
          <p:cNvPr id="20502" name="Line 16"/>
          <p:cNvSpPr>
            <a:spLocks noChangeShapeType="1"/>
          </p:cNvSpPr>
          <p:nvPr/>
        </p:nvSpPr>
        <p:spPr bwMode="auto">
          <a:xfrm>
            <a:off x="1547813" y="4724400"/>
            <a:ext cx="1439862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20503" name="Line 17"/>
          <p:cNvSpPr>
            <a:spLocks noChangeShapeType="1"/>
          </p:cNvSpPr>
          <p:nvPr/>
        </p:nvSpPr>
        <p:spPr bwMode="auto">
          <a:xfrm>
            <a:off x="4284663" y="4724400"/>
            <a:ext cx="1439862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75122" name="AutoShape 18"/>
          <p:cNvSpPr>
            <a:spLocks noChangeArrowheads="1"/>
          </p:cNvSpPr>
          <p:nvPr/>
        </p:nvSpPr>
        <p:spPr bwMode="auto">
          <a:xfrm>
            <a:off x="539750" y="5734050"/>
            <a:ext cx="1655763" cy="647700"/>
          </a:xfrm>
          <a:prstGeom prst="flowChartMagneticDisk">
            <a:avLst/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200" b="1">
                <a:latin typeface="Helvetica" pitchFamily="34" charset="0"/>
              </a:rPr>
              <a:t>LDAP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07" name="Rectangle 19"/>
          <p:cNvSpPr>
            <a:spLocks noChangeArrowheads="1"/>
          </p:cNvSpPr>
          <p:nvPr/>
        </p:nvSpPr>
        <p:spPr bwMode="auto">
          <a:xfrm>
            <a:off x="4067175" y="3068638"/>
            <a:ext cx="28098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Java </a:t>
            </a:r>
            <a:r>
              <a:rPr lang="fr-FR" sz="1200" b="1" dirty="0" smtClean="0">
                <a:latin typeface="Helvetica" pitchFamily="34" charset="0"/>
              </a:rPr>
              <a:t>API 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175124" name="AutoShape 20"/>
          <p:cNvSpPr>
            <a:spLocks noChangeArrowheads="1"/>
          </p:cNvSpPr>
          <p:nvPr/>
        </p:nvSpPr>
        <p:spPr bwMode="auto">
          <a:xfrm>
            <a:off x="7380288" y="2492375"/>
            <a:ext cx="1439862" cy="365121"/>
          </a:xfrm>
          <a:prstGeom prst="wedgeRoundRectCallout">
            <a:avLst>
              <a:gd name="adj1" fmla="val -81093"/>
              <a:gd name="adj2" fmla="val 29616"/>
              <a:gd name="adj3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b="1" dirty="0" smtClean="0">
                <a:latin typeface="Helvetica" pitchFamily="34" charset="0"/>
              </a:rPr>
              <a:t>Web </a:t>
            </a:r>
            <a:r>
              <a:rPr lang="fr-FR" sz="1200" b="1" dirty="0" err="1">
                <a:latin typeface="Helvetica" pitchFamily="34" charset="0"/>
              </a:rPr>
              <a:t>Tier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11" name="Rectangle 21"/>
          <p:cNvSpPr>
            <a:spLocks noChangeArrowheads="1"/>
          </p:cNvSpPr>
          <p:nvPr/>
        </p:nvSpPr>
        <p:spPr bwMode="auto">
          <a:xfrm>
            <a:off x="4067175" y="2420938"/>
            <a:ext cx="28098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Model /View / Controller Layer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12" name="Rectangle 22"/>
          <p:cNvSpPr>
            <a:spLocks noChangeArrowheads="1"/>
          </p:cNvSpPr>
          <p:nvPr/>
        </p:nvSpPr>
        <p:spPr bwMode="auto">
          <a:xfrm>
            <a:off x="1547813" y="2349500"/>
            <a:ext cx="23764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0513" name="Rectangle 23"/>
          <p:cNvSpPr>
            <a:spLocks noChangeArrowheads="1"/>
          </p:cNvSpPr>
          <p:nvPr/>
        </p:nvSpPr>
        <p:spPr bwMode="auto">
          <a:xfrm>
            <a:off x="1619250" y="3068638"/>
            <a:ext cx="22320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.Net </a:t>
            </a:r>
            <a:r>
              <a:rPr lang="fr-FR" sz="1200" b="1" dirty="0" smtClean="0">
                <a:latin typeface="Helvetica" pitchFamily="34" charset="0"/>
              </a:rPr>
              <a:t> </a:t>
            </a:r>
            <a:r>
              <a:rPr lang="fr-FR" sz="1200" b="1" dirty="0">
                <a:latin typeface="Helvetica" pitchFamily="34" charset="0"/>
              </a:rPr>
              <a:t>API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14" name="Rectangle 24"/>
          <p:cNvSpPr>
            <a:spLocks noChangeArrowheads="1"/>
          </p:cNvSpPr>
          <p:nvPr/>
        </p:nvSpPr>
        <p:spPr bwMode="auto">
          <a:xfrm>
            <a:off x="2555875" y="2636838"/>
            <a:ext cx="1295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.Net </a:t>
            </a:r>
            <a:r>
              <a:rPr lang="fr-FR" sz="1200" b="1" dirty="0" err="1">
                <a:latin typeface="Helvetica" pitchFamily="34" charset="0"/>
              </a:rPr>
              <a:t>Winforms</a:t>
            </a:r>
            <a:r>
              <a:rPr lang="fr-FR" sz="1200" b="1" dirty="0">
                <a:latin typeface="Helvetica" pitchFamily="34" charset="0"/>
              </a:rPr>
              <a:t> </a:t>
            </a:r>
          </a:p>
          <a:p>
            <a:pPr algn="ctr"/>
            <a:r>
              <a:rPr lang="fr-FR" sz="1200" b="1" dirty="0">
                <a:latin typeface="Helvetica" pitchFamily="34" charset="0"/>
              </a:rPr>
              <a:t>UI components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15" name="Rectangle 25"/>
          <p:cNvSpPr>
            <a:spLocks noChangeArrowheads="1"/>
          </p:cNvSpPr>
          <p:nvPr/>
        </p:nvSpPr>
        <p:spPr bwMode="auto">
          <a:xfrm>
            <a:off x="1619250" y="26368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CD </a:t>
            </a:r>
            <a:r>
              <a:rPr lang="fr-FR" sz="1200" b="1" dirty="0" err="1">
                <a:latin typeface="Helvetica" pitchFamily="34" charset="0"/>
              </a:rPr>
              <a:t>engine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175130" name="AutoShape 26"/>
          <p:cNvSpPr>
            <a:spLocks noChangeArrowheads="1"/>
          </p:cNvSpPr>
          <p:nvPr/>
        </p:nvSpPr>
        <p:spPr bwMode="auto">
          <a:xfrm>
            <a:off x="2627313" y="1557338"/>
            <a:ext cx="1079500" cy="504825"/>
          </a:xfrm>
          <a:prstGeom prst="wedgeRoundRectCallout">
            <a:avLst>
              <a:gd name="adj1" fmla="val 2352"/>
              <a:gd name="adj2" fmla="val 104718"/>
              <a:gd name="adj3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b="1" dirty="0" smtClean="0">
                <a:latin typeface="Helvetica" pitchFamily="34" charset="0"/>
              </a:rPr>
              <a:t>IRISNext</a:t>
            </a:r>
            <a:endParaRPr lang="fr-FR" sz="1200" b="1" dirty="0">
              <a:latin typeface="Helvetica" pitchFamily="34" charset="0"/>
            </a:endParaRPr>
          </a:p>
          <a:p>
            <a:pPr algn="ctr">
              <a:defRPr/>
            </a:pPr>
            <a:r>
              <a:rPr lang="fr-FR" sz="1200" b="1" dirty="0" smtClean="0">
                <a:latin typeface="Helvetica" pitchFamily="34" charset="0"/>
              </a:rPr>
              <a:t>Exporter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19" name="Rectangle 27"/>
          <p:cNvSpPr>
            <a:spLocks noChangeArrowheads="1"/>
          </p:cNvSpPr>
          <p:nvPr/>
        </p:nvSpPr>
        <p:spPr bwMode="auto">
          <a:xfrm>
            <a:off x="4067175" y="2852738"/>
            <a:ext cx="28098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Java Web UI components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20" name="Rectangle 28"/>
          <p:cNvSpPr>
            <a:spLocks noChangeArrowheads="1"/>
          </p:cNvSpPr>
          <p:nvPr/>
        </p:nvSpPr>
        <p:spPr bwMode="auto">
          <a:xfrm>
            <a:off x="1619250" y="2420938"/>
            <a:ext cx="22320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 dirty="0">
                <a:latin typeface="Helvetica" pitchFamily="34" charset="0"/>
              </a:rPr>
              <a:t>CD </a:t>
            </a:r>
            <a:r>
              <a:rPr lang="fr-FR" sz="1200" b="1" dirty="0" err="1">
                <a:latin typeface="Helvetica" pitchFamily="34" charset="0"/>
              </a:rPr>
              <a:t>Creation</a:t>
            </a:r>
            <a:r>
              <a:rPr lang="fr-FR" sz="1200" b="1" dirty="0">
                <a:latin typeface="Helvetica" pitchFamily="34" charset="0"/>
              </a:rPr>
              <a:t> application</a:t>
            </a:r>
            <a:endParaRPr lang="fr-BE" sz="1200" b="1" dirty="0">
              <a:latin typeface="Helvetica" pitchFamily="34" charset="0"/>
            </a:endParaRPr>
          </a:p>
        </p:txBody>
      </p:sp>
      <p:sp>
        <p:nvSpPr>
          <p:cNvPr id="20521" name="Rectangle 29"/>
          <p:cNvSpPr>
            <a:spLocks noChangeArrowheads="1"/>
          </p:cNvSpPr>
          <p:nvPr/>
        </p:nvSpPr>
        <p:spPr bwMode="auto">
          <a:xfrm>
            <a:off x="3995738" y="1628775"/>
            <a:ext cx="865187" cy="5762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Internet</a:t>
            </a:r>
          </a:p>
          <a:p>
            <a:pPr algn="ctr"/>
            <a:r>
              <a:rPr lang="fr-FR" sz="1200" b="1">
                <a:latin typeface="Helvetica" pitchFamily="34" charset="0"/>
              </a:rPr>
              <a:t>Explorer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22" name="Rectangle 30"/>
          <p:cNvSpPr>
            <a:spLocks noChangeArrowheads="1"/>
          </p:cNvSpPr>
          <p:nvPr/>
        </p:nvSpPr>
        <p:spPr bwMode="auto">
          <a:xfrm>
            <a:off x="4932363" y="1628775"/>
            <a:ext cx="1079500" cy="5762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Firefox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23" name="Rectangle 31"/>
          <p:cNvSpPr>
            <a:spLocks noChangeArrowheads="1"/>
          </p:cNvSpPr>
          <p:nvPr/>
        </p:nvSpPr>
        <p:spPr bwMode="auto">
          <a:xfrm>
            <a:off x="6084888" y="1628775"/>
            <a:ext cx="865187" cy="5762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Opera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20524" name="Rectangle 32"/>
          <p:cNvSpPr>
            <a:spLocks noChangeArrowheads="1"/>
          </p:cNvSpPr>
          <p:nvPr/>
        </p:nvSpPr>
        <p:spPr bwMode="auto">
          <a:xfrm>
            <a:off x="468313" y="2349500"/>
            <a:ext cx="10080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latin typeface="Garamond" pitchFamily="18" charset="0"/>
            </a:endParaRPr>
          </a:p>
        </p:txBody>
      </p:sp>
      <p:sp>
        <p:nvSpPr>
          <p:cNvPr id="20525" name="Rectangle 33"/>
          <p:cNvSpPr>
            <a:spLocks noChangeArrowheads="1"/>
          </p:cNvSpPr>
          <p:nvPr/>
        </p:nvSpPr>
        <p:spPr bwMode="auto">
          <a:xfrm>
            <a:off x="539750" y="3068638"/>
            <a:ext cx="8636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>
                <a:latin typeface="Helvetica" pitchFamily="34" charset="0"/>
              </a:rPr>
              <a:t>API</a:t>
            </a:r>
            <a:endParaRPr lang="fr-BE" sz="1200" b="1">
              <a:latin typeface="Helvetica" pitchFamily="34" charset="0"/>
            </a:endParaRPr>
          </a:p>
        </p:txBody>
      </p: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539750" y="1196975"/>
            <a:ext cx="1511300" cy="936625"/>
          </a:xfrm>
          <a:prstGeom prst="wedgeRoundRectCallout">
            <a:avLst>
              <a:gd name="adj1" fmla="val -22060"/>
              <a:gd name="adj2" fmla="val 82375"/>
              <a:gd name="adj3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b="1">
                <a:latin typeface="Helvetica" pitchFamily="34" charset="0"/>
              </a:rPr>
              <a:t>Applications can be interfaced with API </a:t>
            </a:r>
          </a:p>
          <a:p>
            <a:pPr algn="ctr">
              <a:defRPr/>
            </a:pPr>
            <a:r>
              <a:rPr lang="fr-FR" sz="1200" b="1">
                <a:latin typeface="Helvetica" pitchFamily="34" charset="0"/>
              </a:rPr>
              <a:t>(java &amp; .net)</a:t>
            </a:r>
            <a:endParaRPr lang="fr-BE" sz="1200" b="1">
              <a:latin typeface="Helvetica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IRISNext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scenarios: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Calling IRISNext from another application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 the (free) SDK to access IRISNext remotely.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 URLs to display specific information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Customizing IRISNext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link it to another application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customize the behavior according to business requirements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ease the life of the end user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enforce business rules, constraints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support &amp; transform legacy data formats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add functionalities &amp; screens</a:t>
            </a:r>
          </a:p>
          <a:p>
            <a:pPr lvl="2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IRISNext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7554" y="3643314"/>
            <a:ext cx="214314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IRISNext  Server</a:t>
            </a:r>
          </a:p>
          <a:p>
            <a:pPr algn="ctr"/>
            <a:r>
              <a:rPr lang="en-US" dirty="0" smtClean="0"/>
              <a:t>(J2EE Server)</a:t>
            </a:r>
          </a:p>
          <a:p>
            <a:pPr algn="ctr"/>
            <a:r>
              <a:rPr lang="en-US" dirty="0" smtClean="0"/>
              <a:t>(Windows, </a:t>
            </a:r>
            <a:r>
              <a:rPr lang="en-US" dirty="0" err="1" smtClean="0"/>
              <a:t>linux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071802" y="5143512"/>
            <a:ext cx="857256" cy="128588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</a:p>
        </p:txBody>
      </p:sp>
      <p:sp>
        <p:nvSpPr>
          <p:cNvPr id="6" name="Can 5"/>
          <p:cNvSpPr/>
          <p:nvPr/>
        </p:nvSpPr>
        <p:spPr>
          <a:xfrm>
            <a:off x="4000496" y="5143512"/>
            <a:ext cx="857256" cy="128588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 or</a:t>
            </a:r>
          </a:p>
          <a:p>
            <a:pPr algn="ctr"/>
            <a:r>
              <a:rPr lang="en-US" dirty="0" smtClean="0"/>
              <a:t>DR550</a:t>
            </a:r>
          </a:p>
        </p:txBody>
      </p:sp>
      <p:sp>
        <p:nvSpPr>
          <p:cNvPr id="7" name="Can 6"/>
          <p:cNvSpPr/>
          <p:nvPr/>
        </p:nvSpPr>
        <p:spPr>
          <a:xfrm>
            <a:off x="4929190" y="5143512"/>
            <a:ext cx="857256" cy="128588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LDAP</a:t>
            </a:r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rot="5400000">
            <a:off x="3500430" y="4714884"/>
            <a:ext cx="428628" cy="42862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6" idx="1"/>
          </p:cNvCxnSpPr>
          <p:nvPr/>
        </p:nvCxnSpPr>
        <p:spPr>
          <a:xfrm rot="5400000">
            <a:off x="4214810" y="4929198"/>
            <a:ext cx="428628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rot="16200000" flipH="1">
            <a:off x="5000628" y="4786322"/>
            <a:ext cx="428628" cy="28575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1071538" y="5072074"/>
            <a:ext cx="1714512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 Document Server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928662" y="5143512"/>
            <a:ext cx="1714512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 Document Server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857224" y="5214950"/>
            <a:ext cx="1714512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 Document Servers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4" idx="1"/>
            <a:endCxn id="26" idx="0"/>
          </p:cNvCxnSpPr>
          <p:nvPr/>
        </p:nvCxnSpPr>
        <p:spPr>
          <a:xfrm rot="10800000" flipV="1">
            <a:off x="1714480" y="4179098"/>
            <a:ext cx="1643074" cy="103585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5929322" y="1785926"/>
            <a:ext cx="1357322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PowerScan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268520" y="2018100"/>
            <a:ext cx="1500198" cy="175023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7358082" y="1785926"/>
            <a:ext cx="1571636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rot="5400000">
            <a:off x="5929322" y="1714488"/>
            <a:ext cx="1785950" cy="264320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71802" y="2571744"/>
            <a:ext cx="27146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IRISNext  Desktop Services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1" idx="2"/>
            <a:endCxn id="4" idx="0"/>
          </p:cNvCxnSpPr>
          <p:nvPr/>
        </p:nvCxnSpPr>
        <p:spPr>
          <a:xfrm rot="5400000">
            <a:off x="4071934" y="3286124"/>
            <a:ext cx="71438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47"/>
          <p:cNvSpPr/>
          <p:nvPr/>
        </p:nvSpPr>
        <p:spPr>
          <a:xfrm>
            <a:off x="3071802" y="1785926"/>
            <a:ext cx="1357322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</a:t>
            </a:r>
          </a:p>
        </p:txBody>
      </p:sp>
      <p:sp>
        <p:nvSpPr>
          <p:cNvPr id="67" name="Flowchart: Process 66"/>
          <p:cNvSpPr/>
          <p:nvPr/>
        </p:nvSpPr>
        <p:spPr>
          <a:xfrm>
            <a:off x="4500562" y="1785926"/>
            <a:ext cx="1285884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Outlook</a:t>
            </a:r>
          </a:p>
        </p:txBody>
      </p:sp>
      <p:cxnSp>
        <p:nvCxnSpPr>
          <p:cNvPr id="72" name="Straight Arrow Connector 71"/>
          <p:cNvCxnSpPr>
            <a:stCxn id="48" idx="2"/>
            <a:endCxn id="41" idx="0"/>
          </p:cNvCxnSpPr>
          <p:nvPr/>
        </p:nvCxnSpPr>
        <p:spPr>
          <a:xfrm rot="16200000" flipH="1">
            <a:off x="3875479" y="2018099"/>
            <a:ext cx="428628" cy="67866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7" idx="2"/>
            <a:endCxn id="41" idx="0"/>
          </p:cNvCxnSpPr>
          <p:nvPr/>
        </p:nvCxnSpPr>
        <p:spPr>
          <a:xfrm rot="5400000">
            <a:off x="4572000" y="2000240"/>
            <a:ext cx="428628" cy="71438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14282" y="3429000"/>
            <a:ext cx="8786874" cy="71438"/>
          </a:xfrm>
          <a:prstGeom prst="line">
            <a:avLst/>
          </a:prstGeom>
          <a:ln w="635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loud 81"/>
          <p:cNvSpPr/>
          <p:nvPr/>
        </p:nvSpPr>
        <p:spPr>
          <a:xfrm>
            <a:off x="6715140" y="4786322"/>
            <a:ext cx="2071702" cy="100013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services</a:t>
            </a:r>
            <a:endParaRPr lang="en-US" dirty="0"/>
          </a:p>
        </p:txBody>
      </p:sp>
      <p:cxnSp>
        <p:nvCxnSpPr>
          <p:cNvPr id="83" name="Straight Arrow Connector 82"/>
          <p:cNvCxnSpPr>
            <a:stCxn id="82" idx="2"/>
            <a:endCxn id="4" idx="3"/>
          </p:cNvCxnSpPr>
          <p:nvPr/>
        </p:nvCxnSpPr>
        <p:spPr>
          <a:xfrm rot="10800000">
            <a:off x="5500694" y="4179100"/>
            <a:ext cx="1220872" cy="110728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85720" y="2571744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IRISNext Exporter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1573192" y="2928934"/>
            <a:ext cx="1784362" cy="92869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Process 126"/>
          <p:cNvSpPr/>
          <p:nvPr/>
        </p:nvSpPr>
        <p:spPr>
          <a:xfrm>
            <a:off x="1643042" y="1785926"/>
            <a:ext cx="1285884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Printers</a:t>
            </a:r>
          </a:p>
        </p:txBody>
      </p:sp>
      <p:sp>
        <p:nvSpPr>
          <p:cNvPr id="128" name="Flowchart: Process 127"/>
          <p:cNvSpPr/>
          <p:nvPr/>
        </p:nvSpPr>
        <p:spPr>
          <a:xfrm>
            <a:off x="285720" y="1785926"/>
            <a:ext cx="1285884" cy="3571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CDs / DVDs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rot="16200000" flipH="1">
            <a:off x="1928794" y="2357430"/>
            <a:ext cx="428630" cy="1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6200000" flipH="1">
            <a:off x="714348" y="2357430"/>
            <a:ext cx="428630" cy="1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Application </a:t>
            </a:r>
            <a:r>
              <a:rPr lang="fr-FR" dirty="0" err="1" smtClean="0"/>
              <a:t>Programming</a:t>
            </a:r>
            <a:r>
              <a:rPr lang="fr-FR" dirty="0" smtClean="0"/>
              <a:t> Interface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357298"/>
            <a:ext cx="7354888" cy="492922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Service Oriented Architecture (SOA API)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API covers all visible functionalities of the web application.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Security and business rules are enforced on the server.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Available for: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Java 5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Java 6</a:t>
            </a:r>
          </a:p>
          <a:p>
            <a:pPr lvl="1" eaLnBrk="1" hangingPunct="1">
              <a:buFontTx/>
              <a:buChar char="•"/>
            </a:pPr>
            <a:r>
              <a:rPr lang="en-US" dirty="0" err="1" smtClean="0"/>
              <a:t>.Net</a:t>
            </a:r>
            <a:r>
              <a:rPr lang="en-US" dirty="0" smtClean="0"/>
              <a:t> 2.0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.Net</a:t>
            </a:r>
            <a:r>
              <a:rPr lang="en-US" dirty="0" smtClean="0"/>
              <a:t> 3.5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Other programming languages can easily be added…</a:t>
            </a:r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Can be used to access the server from outside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Web Services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Proprietary (</a:t>
            </a:r>
            <a:r>
              <a:rPr lang="en-US" dirty="0" err="1" smtClean="0"/>
              <a:t>.net</a:t>
            </a:r>
            <a:r>
              <a:rPr lang="en-US" dirty="0" smtClean="0"/>
              <a:t> &amp; java)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HTTP Invoker (java only)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Other protocols can easily be added…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IRISNext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Extensions and scripts: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Considered as integral part of the server: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access low-level services (for instance DAOs, database, file system)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can bypass security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must be carefully designed, tested before deployment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be written in java or in </a:t>
            </a:r>
            <a:r>
              <a:rPr lang="en-US" dirty="0" err="1" smtClean="0"/>
              <a:t>BeanShell</a:t>
            </a:r>
            <a:r>
              <a:rPr lang="en-US" dirty="0" smtClean="0"/>
              <a:t> (java interpreter)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Extensions points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357298"/>
            <a:ext cx="7354888" cy="430055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Authentication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Ex: Authenticate </a:t>
            </a:r>
            <a:r>
              <a:rPr lang="en-US" sz="1600" dirty="0" smtClean="0"/>
              <a:t> </a:t>
            </a:r>
            <a:r>
              <a:rPr lang="en-US" sz="1600" dirty="0" smtClean="0"/>
              <a:t>the users to a legacy system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On-the-fly renditions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Ex: Transform a XML/EDI invoice to a PDF invoice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Background transformations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Ex: Transform </a:t>
            </a:r>
            <a:r>
              <a:rPr lang="en-US" sz="1600" dirty="0" smtClean="0"/>
              <a:t> </a:t>
            </a:r>
            <a:r>
              <a:rPr lang="en-US" sz="1600" dirty="0" smtClean="0"/>
              <a:t>tiff </a:t>
            </a:r>
            <a:r>
              <a:rPr lang="en-US" sz="1600" dirty="0" smtClean="0"/>
              <a:t>to </a:t>
            </a:r>
            <a:r>
              <a:rPr lang="en-US" sz="1600" dirty="0" err="1" smtClean="0"/>
              <a:t>pdf</a:t>
            </a:r>
            <a:r>
              <a:rPr lang="en-US" sz="1600" dirty="0" smtClean="0"/>
              <a:t> with </a:t>
            </a:r>
            <a:r>
              <a:rPr lang="en-US" sz="1600" dirty="0" err="1" smtClean="0"/>
              <a:t>ocr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Contextual menus in web interface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Ex: Add business specific operations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Custom field types in index card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Ex: Link to your </a:t>
            </a:r>
            <a:r>
              <a:rPr lang="en-US" sz="1600" dirty="0" smtClean="0"/>
              <a:t>database, don’t duplicate information</a:t>
            </a:r>
            <a:endParaRPr lang="en-US" sz="1600" dirty="0" smtClean="0"/>
          </a:p>
          <a:p>
            <a:pPr lvl="1"/>
            <a:endParaRPr lang="fr-FR" sz="1600" dirty="0" smtClean="0"/>
          </a:p>
          <a:p>
            <a:pPr>
              <a:buFont typeface="Arial" pitchFamily="34" charset="0"/>
              <a:buChar char="•"/>
            </a:pPr>
            <a:endParaRPr lang="fr-BE" sz="18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Index Models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Object Types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Tasks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Import Jobs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Scheduled Jobs</a:t>
            </a:r>
            <a:endParaRPr lang="en-US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IRISNext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Visit our booth for a live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Structured Document Management 1/4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944363" cy="2500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928802"/>
            <a:ext cx="5286390" cy="17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500174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500174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1324705" cy="16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 rot="18420499">
            <a:off x="6443346" y="3458213"/>
            <a:ext cx="35719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Down Arrow 8"/>
          <p:cNvSpPr/>
          <p:nvPr/>
        </p:nvSpPr>
        <p:spPr>
          <a:xfrm rot="16361696">
            <a:off x="5001641" y="2665604"/>
            <a:ext cx="357190" cy="3775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Structured Document Management 2/4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357298"/>
            <a:ext cx="7354888" cy="43719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800" u="sng" dirty="0" smtClean="0"/>
              <a:t>Metadata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Enhance document with metadata (=properties/attributes/index card).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IRISNext uses structured metadata. The structure of the index card is controlled by « Index Models ».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r>
              <a:rPr lang="en-US" sz="1600" dirty="0" smtClean="0"/>
              <a:t>Index models are created and configured according to the business needs: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Group of fields: organize fields in groups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Type of fields: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200" dirty="0" smtClean="0"/>
              <a:t>Basic: string, integer, decimal, date, time, timestamp, mail, </a:t>
            </a:r>
            <a:r>
              <a:rPr lang="en-US" sz="1200" dirty="0" err="1" smtClean="0"/>
              <a:t>url</a:t>
            </a:r>
            <a:r>
              <a:rPr lang="en-US" sz="1200" dirty="0" smtClean="0"/>
              <a:t>.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200" dirty="0" smtClean="0"/>
              <a:t>Reference: users, user groups, …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200" dirty="0" smtClean="0"/>
              <a:t>Pick lists: list of localized values, thesaurus,…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200" dirty="0" smtClean="0"/>
              <a:t>Custom type: requires programming.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Cardinality of fields : single- or multi- valued.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Constraints: Minimum, maximum length/value, regular expression, … 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Advanced metadata check: Validation &amp; transformation script.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Edition mode: free, creation only, write once, computed.</a:t>
            </a:r>
          </a:p>
          <a:p>
            <a:pPr lvl="2" eaLnBrk="1" hangingPunct="1">
              <a:lnSpc>
                <a:spcPct val="80000"/>
              </a:lnSpc>
              <a:buFontTx/>
              <a:buChar char="–"/>
            </a:pPr>
            <a:r>
              <a:rPr lang="en-US" sz="1400" dirty="0" smtClean="0"/>
              <a:t>Database indexes to create.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Structured Document Management 3/4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576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1800" u="sng" dirty="0" smtClean="0"/>
              <a:t>Hierarchical</a:t>
            </a:r>
            <a:r>
              <a:rPr lang="en-US" sz="1800" dirty="0" smtClean="0"/>
              <a:t>: like Windows Explorer ? No !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600" dirty="0" smtClean="0"/>
              <a:t>Define constraints, enforce rules on the hierarchy by using the </a:t>
            </a:r>
            <a:br>
              <a:rPr lang="en-US" sz="1600" dirty="0" smtClean="0"/>
            </a:br>
            <a:r>
              <a:rPr lang="en-US" sz="1600" dirty="0" smtClean="0"/>
              <a:t>« Object Type » concept.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600" dirty="0" smtClean="0"/>
              <a:t>Objects types are created and configured according to the business needs: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Nesting rules define the structure of the hierarchy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Binary content (storage mode ?, version management ?, localized ?)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Index model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Security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Retentions (required, optional, forbidden ? rule ?)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Presentation, look and feel (icon, labels, viewer, children list…)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Additional features: tasks, notes, cross links, audit trail…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L</a:t>
            </a:r>
            <a:r>
              <a:rPr lang="en-US" sz="1400" dirty="0" smtClean="0"/>
              <a:t>ifecycles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600" dirty="0" smtClean="0"/>
              <a:t>Scripts can customize or enforce a business behavior at the </a:t>
            </a:r>
            <a:r>
              <a:rPr lang="en-US" sz="1600" u="sng" dirty="0" smtClean="0"/>
              <a:t>server</a:t>
            </a:r>
            <a:r>
              <a:rPr lang="en-US" sz="1600" dirty="0" smtClean="0"/>
              <a:t> level.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Structured Document Management 4/4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5"/>
            <a:ext cx="7540652" cy="464347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« Root » object types. </a:t>
            </a:r>
          </a:p>
          <a:p>
            <a:pPr lvl="1" eaLnBrk="1" hangingPunct="1">
              <a:buFontTx/>
              <a:buChar char="•"/>
            </a:pPr>
            <a:r>
              <a:rPr lang="en-US" sz="1600" dirty="0" smtClean="0"/>
              <a:t>Useful when hierarchy is too flat</a:t>
            </a:r>
          </a:p>
          <a:p>
            <a:pPr lvl="1" eaLnBrk="1" hangingPunct="1">
              <a:buFontTx/>
              <a:buChar char="•"/>
            </a:pPr>
            <a:r>
              <a:rPr lang="en-US" sz="1600" dirty="0" smtClean="0"/>
              <a:t>Only findable via searches</a:t>
            </a:r>
          </a:p>
          <a:p>
            <a:pPr lvl="1" eaLnBrk="1" hangingPunct="1">
              <a:buFontTx/>
              <a:buChar char="•"/>
            </a:pPr>
            <a:r>
              <a:rPr lang="en-US" sz="1600" dirty="0" smtClean="0"/>
              <a:t>Can have a complete hierarchy </a:t>
            </a:r>
          </a:p>
          <a:p>
            <a:pPr lvl="1" eaLnBrk="1" hangingPunct="1">
              <a:buFontTx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Designed for multilingual support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All information can be localized in several languages (1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n).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User interface language (FR, NL, EN, DE) is independent of language of data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Automatic language detection based on extracted textual content.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Cross links between objects in the hierarchy</a:t>
            </a:r>
            <a:endParaRPr lang="en-US" sz="1600" dirty="0" smtClean="0"/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Configure your own link category</a:t>
            </a:r>
          </a:p>
          <a:p>
            <a:pPr lvl="1" eaLnBrk="1" hangingPunct="1">
              <a:buFontTx/>
              <a:buChar char="–"/>
            </a:pPr>
            <a:r>
              <a:rPr lang="en-US" sz="1600" dirty="0" smtClean="0"/>
              <a:t>Configure the rules for cross linking</a:t>
            </a:r>
          </a:p>
          <a:p>
            <a:pPr lvl="2" eaLnBrk="1" hangingPunct="1">
              <a:buFontTx/>
              <a:buChar char="–"/>
            </a:pPr>
            <a:endParaRPr lang="en-US" sz="1400" dirty="0" smtClean="0"/>
          </a:p>
          <a:p>
            <a:pPr lvl="1" eaLnBrk="1" hangingPunct="1">
              <a:buFontTx/>
              <a:buChar char="–"/>
            </a:pPr>
            <a:endParaRPr lang="en-US" dirty="0" smtClean="0"/>
          </a:p>
          <a:p>
            <a:pPr lvl="1" eaLnBrk="1" hangingPunct="1">
              <a:buFontTx/>
              <a:buChar char="–"/>
            </a:pPr>
            <a:endParaRPr lang="en-US" dirty="0" smtClean="0"/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Document consultation 1/3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7354888" cy="507209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</a:pPr>
            <a:r>
              <a:rPr lang="en-US" sz="1800" dirty="0" smtClean="0"/>
              <a:t>Full text search on document content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Powerful search engine: </a:t>
            </a:r>
            <a:r>
              <a:rPr lang="en-US" sz="1400" dirty="0" smtClean="0"/>
              <a:t>Ranking, wildcard, fuzzy, proximity, term boost.</a:t>
            </a:r>
            <a:endParaRPr lang="en-US" sz="18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Indexes common formats: </a:t>
            </a:r>
            <a:r>
              <a:rPr lang="en-US" sz="1600" dirty="0" err="1" smtClean="0"/>
              <a:t>pdf</a:t>
            </a:r>
            <a:r>
              <a:rPr lang="en-US" sz="1600" dirty="0" smtClean="0"/>
              <a:t>, doc, </a:t>
            </a:r>
            <a:r>
              <a:rPr lang="en-US" sz="1600" dirty="0" err="1" smtClean="0"/>
              <a:t>xls</a:t>
            </a:r>
            <a:r>
              <a:rPr lang="en-US" sz="1600" dirty="0" smtClean="0"/>
              <a:t>, </a:t>
            </a:r>
            <a:r>
              <a:rPr lang="en-US" sz="1600" dirty="0" err="1" smtClean="0"/>
              <a:t>ppt</a:t>
            </a:r>
            <a:r>
              <a:rPr lang="en-US" sz="1600" dirty="0" smtClean="0"/>
              <a:t>, </a:t>
            </a:r>
            <a:r>
              <a:rPr lang="en-US" sz="1600" dirty="0" err="1" smtClean="0"/>
              <a:t>eml</a:t>
            </a:r>
            <a:r>
              <a:rPr lang="en-US" sz="1600" dirty="0" smtClean="0"/>
              <a:t>, html, xml, txt, …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Predefined (= configured) structured searches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Combine AND/OR criteria at multiple levels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Perform hierarchical searches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Perform transversal searches (</a:t>
            </a:r>
            <a:r>
              <a:rPr lang="en-US" sz="1600" dirty="0" err="1" smtClean="0"/>
              <a:t>crosslinks</a:t>
            </a:r>
            <a:r>
              <a:rPr lang="en-US" sz="1600" dirty="0" smtClean="0"/>
              <a:t>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Use index model type information to provide relevant operators</a:t>
            </a:r>
            <a:endParaRPr lang="en-US" sz="1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/>
              <a:t>Combine metadata searches with full text searches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6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Personal structured searches</a:t>
            </a:r>
          </a:p>
          <a:p>
            <a:pPr eaLnBrk="1" hangingPunct="1">
              <a:buFontTx/>
              <a:buChar char="•"/>
            </a:pPr>
            <a:endParaRPr lang="en-US" sz="18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Search on object label</a:t>
            </a:r>
          </a:p>
          <a:p>
            <a:pPr eaLnBrk="1" hangingPunct="1">
              <a:buFontTx/>
              <a:buChar char="•"/>
            </a:pPr>
            <a:endParaRPr lang="en-US" sz="1800" dirty="0" smtClean="0"/>
          </a:p>
          <a:p>
            <a:pPr eaLnBrk="1" hangingPunct="1">
              <a:buFontTx/>
              <a:buChar char="•"/>
            </a:pPr>
            <a:r>
              <a:rPr lang="en-US" sz="1800" dirty="0" smtClean="0"/>
              <a:t>Browsing (using the hierarchy)</a:t>
            </a:r>
          </a:p>
          <a:p>
            <a:pPr lvl="1" eaLnBrk="1" hangingPunct="1"/>
            <a:endParaRPr lang="en-US" sz="1600" dirty="0" smtClean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Document consultation 2/3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Email notification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Notification based on hierarchy and operation type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Notify me when something happens under this ‘dossier’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Notification based on metadata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Notify me when a document of type xxx is created/updated/deleted.</a:t>
            </a:r>
          </a:p>
          <a:p>
            <a:pPr lvl="2"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Notification of tasks to complete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1527</Words>
  <Application>Microsoft Office PowerPoint</Application>
  <PresentationFormat>On-screen Show (4:3)</PresentationFormat>
  <Paragraphs>417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Custom Design</vt:lpstr>
      <vt:lpstr>1_Custom Design</vt:lpstr>
      <vt:lpstr>IRISNext</vt:lpstr>
      <vt:lpstr> IRISNext features</vt:lpstr>
      <vt:lpstr>IRISNext components</vt:lpstr>
      <vt:lpstr>Structured Document Management 1/4</vt:lpstr>
      <vt:lpstr>Structured Document Management 2/4</vt:lpstr>
      <vt:lpstr>Structured Document Management 3/4</vt:lpstr>
      <vt:lpstr>Structured Document Management 4/4</vt:lpstr>
      <vt:lpstr>Document consultation 1/3</vt:lpstr>
      <vt:lpstr>Document consultation 2/3</vt:lpstr>
      <vt:lpstr>Document consultation 3/3</vt:lpstr>
      <vt:lpstr>Security 1/3</vt:lpstr>
      <vt:lpstr>Security 2/3</vt:lpstr>
      <vt:lpstr>Security 3/3</vt:lpstr>
      <vt:lpstr>Retention management 1/5</vt:lpstr>
      <vt:lpstr>Retention management 2/5</vt:lpstr>
      <vt:lpstr>Retention management 3/5</vt:lpstr>
      <vt:lpstr>Retention management 4/5</vt:lpstr>
      <vt:lpstr>Retention management 5/5</vt:lpstr>
      <vt:lpstr>Outlook, Office, Open Office plugins</vt:lpstr>
      <vt:lpstr>IRISNext Exporter</vt:lpstr>
      <vt:lpstr>Task management</vt:lpstr>
      <vt:lpstr>Tasks</vt:lpstr>
      <vt:lpstr>Life Cycles</vt:lpstr>
      <vt:lpstr>Document flows</vt:lpstr>
      <vt:lpstr>Document tracking</vt:lpstr>
      <vt:lpstr>Scan On Web</vt:lpstr>
      <vt:lpstr>IRISNext Architecture</vt:lpstr>
      <vt:lpstr>Software architecture</vt:lpstr>
      <vt:lpstr>Integrating IRISNext</vt:lpstr>
      <vt:lpstr>Application Programming Interface</vt:lpstr>
      <vt:lpstr>IRISNext customization</vt:lpstr>
      <vt:lpstr>Extensions points</vt:lpstr>
      <vt:lpstr>Scripting points</vt:lpstr>
      <vt:lpstr>IRISNext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oceulema</dc:creator>
  <cp:lastModifiedBy>Olivier Ceulemans</cp:lastModifiedBy>
  <cp:revision>70</cp:revision>
  <dcterms:created xsi:type="dcterms:W3CDTF">2010-01-05T13:17:27Z</dcterms:created>
  <dcterms:modified xsi:type="dcterms:W3CDTF">2010-02-09T10:27:55Z</dcterms:modified>
</cp:coreProperties>
</file>