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1"/>
  </p:notesMasterIdLst>
  <p:handoutMasterIdLst>
    <p:handoutMasterId r:id="rId22"/>
  </p:handoutMasterIdLst>
  <p:sldIdLst>
    <p:sldId id="256" r:id="rId4"/>
    <p:sldId id="274" r:id="rId5"/>
    <p:sldId id="278" r:id="rId6"/>
    <p:sldId id="275" r:id="rId7"/>
    <p:sldId id="276" r:id="rId8"/>
    <p:sldId id="265" r:id="rId9"/>
    <p:sldId id="266" r:id="rId10"/>
    <p:sldId id="268" r:id="rId11"/>
    <p:sldId id="269" r:id="rId12"/>
    <p:sldId id="270" r:id="rId13"/>
    <p:sldId id="271" r:id="rId14"/>
    <p:sldId id="277" r:id="rId15"/>
    <p:sldId id="280" r:id="rId16"/>
    <p:sldId id="281" r:id="rId17"/>
    <p:sldId id="273" r:id="rId18"/>
    <p:sldId id="264" r:id="rId19"/>
    <p:sldId id="261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 autoAdjust="0"/>
    <p:restoredTop sz="71059" autoAdjust="0"/>
  </p:normalViewPr>
  <p:slideViewPr>
    <p:cSldViewPr>
      <p:cViewPr varScale="1">
        <p:scale>
          <a:sx n="114" d="100"/>
          <a:sy n="114" d="100"/>
        </p:scale>
        <p:origin x="-92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13" Type="http://schemas.openxmlformats.org/officeDocument/2006/relationships/image" Target="../media/image30.emf"/><Relationship Id="rId3" Type="http://schemas.openxmlformats.org/officeDocument/2006/relationships/image" Target="../media/image20.emf"/><Relationship Id="rId7" Type="http://schemas.openxmlformats.org/officeDocument/2006/relationships/image" Target="../media/image24.emf"/><Relationship Id="rId12" Type="http://schemas.openxmlformats.org/officeDocument/2006/relationships/image" Target="../media/image29.emf"/><Relationship Id="rId2" Type="http://schemas.openxmlformats.org/officeDocument/2006/relationships/image" Target="../media/image19.emf"/><Relationship Id="rId16" Type="http://schemas.openxmlformats.org/officeDocument/2006/relationships/image" Target="../media/image33.emf"/><Relationship Id="rId1" Type="http://schemas.openxmlformats.org/officeDocument/2006/relationships/image" Target="../media/image18.emf"/><Relationship Id="rId6" Type="http://schemas.openxmlformats.org/officeDocument/2006/relationships/image" Target="../media/image23.emf"/><Relationship Id="rId11" Type="http://schemas.openxmlformats.org/officeDocument/2006/relationships/image" Target="../media/image28.emf"/><Relationship Id="rId5" Type="http://schemas.openxmlformats.org/officeDocument/2006/relationships/image" Target="../media/image22.emf"/><Relationship Id="rId15" Type="http://schemas.openxmlformats.org/officeDocument/2006/relationships/image" Target="../media/image32.emf"/><Relationship Id="rId10" Type="http://schemas.openxmlformats.org/officeDocument/2006/relationships/image" Target="../media/image27.emf"/><Relationship Id="rId4" Type="http://schemas.openxmlformats.org/officeDocument/2006/relationships/image" Target="../media/image21.emf"/><Relationship Id="rId9" Type="http://schemas.openxmlformats.org/officeDocument/2006/relationships/image" Target="../media/image26.emf"/><Relationship Id="rId14" Type="http://schemas.openxmlformats.org/officeDocument/2006/relationships/image" Target="../media/image3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653F4323-FC95-4D15-943D-D13B2A2B274E}" type="datetimeFigureOut">
              <a:rPr lang="en-US"/>
              <a:pPr>
                <a:defRPr/>
              </a:pPr>
              <a:t>2/8/2010</a:t>
            </a:fld>
            <a:endParaRPr lang="en-US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95146DD9-BD0B-4CFA-AEAF-1497D13AFE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6C077BF-349F-47A6-90A5-F1CCBF72571C}" type="datetimeFigureOut">
              <a:rPr lang="fr-FR"/>
              <a:pPr>
                <a:defRPr/>
              </a:pPr>
              <a:t>08/02/2010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BE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BE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A4DBA74-C0CA-464F-8FF1-2F92DCFE3001}" type="slidenum">
              <a:rPr lang="fr-BE"/>
              <a:pPr>
                <a:defRPr/>
              </a:pPr>
              <a:t>‹#›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B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BE" smtClean="0"/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28A6AF-F778-49F4-8648-75047A0C8796}" type="slidenum">
              <a:rPr lang="fr-B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fr-B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BE" smtClean="0"/>
              <a:t>Pino:</a:t>
            </a:r>
          </a:p>
          <a:p>
            <a:pPr eaLnBrk="1" hangingPunct="1">
              <a:spcBef>
                <a:spcPct val="0"/>
              </a:spcBef>
            </a:pPr>
            <a:r>
              <a:rPr lang="fr-BE" smtClean="0"/>
              <a:t>Use sample – contract building – collaboration -&gt; workflow -&gt; archiving + policies</a:t>
            </a:r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0A0728-C58C-4536-AB1B-3069F17692F8}" type="slidenum">
              <a:rPr lang="fr-B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fr-B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B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BE" smtClean="0"/>
              <a:t>Complémentaire et pas opposé</a:t>
            </a:r>
          </a:p>
          <a:p>
            <a:pPr eaLnBrk="1" hangingPunct="1">
              <a:spcBef>
                <a:spcPct val="0"/>
              </a:spcBef>
            </a:pPr>
            <a:r>
              <a:rPr lang="fr-BE" smtClean="0"/>
              <a:t>Collaboration doit aussi être abordé avec une analyse car tout aussi important pour éviter les problématiques</a:t>
            </a: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28C416-593E-4680-A311-D8F5196935FF}" type="slidenum">
              <a:rPr lang="fr-B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fr-B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B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B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B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B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B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B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r-BE" smtClean="0"/>
              <a:t>Pino  - 3 minutes: </a:t>
            </a:r>
          </a:p>
          <a:p>
            <a:pPr eaLnBrk="1" hangingPunct="1">
              <a:spcBef>
                <a:spcPct val="0"/>
              </a:spcBef>
            </a:pPr>
            <a:r>
              <a:rPr lang="fr-BE" smtClean="0"/>
              <a:t>In the world of information, both external actors and internal actors are dealing with information. All these information, structured or unstructured, are managed by different platforms.</a:t>
            </a:r>
          </a:p>
          <a:p>
            <a:pPr eaLnBrk="1" hangingPunct="1">
              <a:spcBef>
                <a:spcPct val="0"/>
              </a:spcBef>
            </a:pPr>
            <a:r>
              <a:rPr lang="fr-BE" smtClean="0"/>
              <a:t>Visitor can visit your website</a:t>
            </a:r>
          </a:p>
          <a:p>
            <a:pPr eaLnBrk="1" hangingPunct="1">
              <a:spcBef>
                <a:spcPct val="0"/>
              </a:spcBef>
            </a:pPr>
            <a:r>
              <a:rPr lang="fr-BE" smtClean="0"/>
              <a:t>Partners and customers could access extranet and collaborative spaces</a:t>
            </a:r>
          </a:p>
          <a:p>
            <a:pPr eaLnBrk="1" hangingPunct="1">
              <a:spcBef>
                <a:spcPct val="0"/>
              </a:spcBef>
            </a:pPr>
            <a:r>
              <a:rPr lang="fr-BE" smtClean="0"/>
              <a:t>Your mobile users could access their information through an external portal</a:t>
            </a:r>
          </a:p>
          <a:p>
            <a:pPr eaLnBrk="1" hangingPunct="1">
              <a:spcBef>
                <a:spcPct val="0"/>
              </a:spcBef>
            </a:pPr>
            <a:r>
              <a:rPr lang="fr-BE" smtClean="0"/>
              <a:t>External DRM could be used to protect key documents</a:t>
            </a:r>
          </a:p>
          <a:p>
            <a:pPr eaLnBrk="1" hangingPunct="1">
              <a:spcBef>
                <a:spcPct val="0"/>
              </a:spcBef>
            </a:pPr>
            <a:r>
              <a:rPr lang="fr-BE" smtClean="0"/>
              <a:t>Internally, Applications, ERP, Host systems, will produce information (spools, reports) that can be directly ingested in the archiving platform</a:t>
            </a:r>
          </a:p>
          <a:p>
            <a:pPr eaLnBrk="1" hangingPunct="1">
              <a:spcBef>
                <a:spcPct val="0"/>
              </a:spcBef>
            </a:pPr>
            <a:r>
              <a:rPr lang="fr-BE" smtClean="0"/>
              <a:t>Office and desktop applications can deal both in collaborative spaces for dedicated and short terms spaces or deal with library services content management platform that are more company wide repositories</a:t>
            </a:r>
          </a:p>
          <a:p>
            <a:pPr eaLnBrk="1" hangingPunct="1">
              <a:spcBef>
                <a:spcPct val="0"/>
              </a:spcBef>
            </a:pPr>
            <a:r>
              <a:rPr lang="fr-BE" smtClean="0"/>
              <a:t>All these informations could be searched and handled by a search server.</a:t>
            </a:r>
          </a:p>
          <a:p>
            <a:pPr eaLnBrk="1" hangingPunct="1">
              <a:spcBef>
                <a:spcPct val="0"/>
              </a:spcBef>
            </a:pPr>
            <a:r>
              <a:rPr lang="fr-BE" smtClean="0"/>
              <a:t>Internal DRM could be applyed for critical information</a:t>
            </a: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7CCEE1-2C49-4CAC-A0DF-F3A320175AE9}" type="slidenum">
              <a:rPr lang="fr-B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fr-B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B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B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nl-B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EBFBF-4AD3-4048-B876-367CF939F4CE}" type="datetimeFigureOut">
              <a:rPr lang="en-US"/>
              <a:pPr>
                <a:defRPr/>
              </a:pPr>
              <a:t>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07D81-1DB4-446E-A586-36A537FE29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0E299-2DE1-44B1-8DA4-DB55CC6A56F4}" type="datetimeFigureOut">
              <a:rPr lang="en-US"/>
              <a:pPr>
                <a:defRPr/>
              </a:pPr>
              <a:t>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DAE00-9563-4C0C-8B87-78E3BDFB2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DD44D-4C0B-4E95-9102-6D5CDF3EF7A0}" type="datetimeFigureOut">
              <a:rPr lang="en-US"/>
              <a:pPr>
                <a:defRPr/>
              </a:pPr>
              <a:t>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8C1F9-5061-4229-AC1D-1C246648B8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6053A-3E41-482E-8FFF-B10972569F6C}" type="datetimeFigureOut">
              <a:rPr lang="en-US"/>
              <a:pPr>
                <a:defRPr/>
              </a:pPr>
              <a:t>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C28AD-8914-488A-820E-AE35189DE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86AD9-BF94-4F67-9338-9C4FD63868BD}" type="datetimeFigureOut">
              <a:rPr lang="en-US"/>
              <a:pPr>
                <a:defRPr/>
              </a:pPr>
              <a:t>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68F78-22ED-4FC6-9669-667D49D289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99CF0-680D-40E9-9190-C91B0601B35B}" type="datetimeFigureOut">
              <a:rPr lang="en-US"/>
              <a:pPr>
                <a:defRPr/>
              </a:pPr>
              <a:t>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85AE1-DC82-4C4A-800D-14624D586D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6A330-018A-4BA6-A7B0-13F336681C4F}" type="datetimeFigureOut">
              <a:rPr lang="en-US"/>
              <a:pPr>
                <a:defRPr/>
              </a:pPr>
              <a:t>2/8/2010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60501-9DD2-424C-9B3F-24B3F5CF95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B384A-DD53-4F4E-9D04-14B64EBD9359}" type="datetimeFigureOut">
              <a:rPr lang="en-US"/>
              <a:pPr>
                <a:defRPr/>
              </a:pPr>
              <a:t>2/8/2010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DED66-6741-4C6B-A213-3DD38C0A4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415C4-C1FC-4DB0-8EEF-DF4FFC081D35}" type="datetimeFigureOut">
              <a:rPr lang="en-US"/>
              <a:pPr>
                <a:defRPr/>
              </a:pPr>
              <a:t>2/8/2010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17105-1940-407B-8A15-D01FD4F23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5D970-764D-413F-B0C5-BD6D0D007E5B}" type="datetimeFigureOut">
              <a:rPr lang="en-US"/>
              <a:pPr>
                <a:defRPr/>
              </a:pPr>
              <a:t>2/8/2010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7C66D-09C8-4326-BC58-6C91DDA74E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20654-1A49-4188-BC7E-BBC9856389C4}" type="datetimeFigureOut">
              <a:rPr lang="en-US"/>
              <a:pPr>
                <a:defRPr/>
              </a:pPr>
              <a:t>2/8/2010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A99AE-F8F9-4FFC-BA40-FF7F4A5843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8D717-3A94-46F6-9AF5-5E795E1B90D5}" type="datetimeFigureOut">
              <a:rPr lang="en-US"/>
              <a:pPr>
                <a:defRPr/>
              </a:pPr>
              <a:t>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3755E-3BBA-4A25-9B42-F2574BC5CC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C61CE-D350-4002-A46A-68C0120E7719}" type="datetimeFigureOut">
              <a:rPr lang="en-US"/>
              <a:pPr>
                <a:defRPr/>
              </a:pPr>
              <a:t>2/8/2010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7435E-3D6A-4B29-BE94-CE1488A664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D4A1F-830D-4336-8B47-9A5E0CF13F03}" type="datetimeFigureOut">
              <a:rPr lang="en-US"/>
              <a:pPr>
                <a:defRPr/>
              </a:pPr>
              <a:t>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66ED3-DCEC-4151-A2FC-A65855C14A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035BD-D7F7-4DA1-B2DB-04BFCD264093}" type="datetimeFigureOut">
              <a:rPr lang="en-US"/>
              <a:pPr>
                <a:defRPr/>
              </a:pPr>
              <a:t>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52C74-DAA0-4045-B838-81971E404B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C3568-8B04-41B4-B037-DE4649F0D895}" type="datetimeFigureOut">
              <a:rPr lang="en-US"/>
              <a:pPr>
                <a:defRPr/>
              </a:pPr>
              <a:t>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95BE2-80F5-4F57-BEF0-9BF91CB0E6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1E480-9BEA-4581-BDB3-CD9407D889A8}" type="datetimeFigureOut">
              <a:rPr lang="en-US"/>
              <a:pPr>
                <a:defRPr/>
              </a:pPr>
              <a:t>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C0455-1496-4088-BC05-F132E19DC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9901C-C7F0-48A7-9D0A-037CAB489440}" type="datetimeFigureOut">
              <a:rPr lang="en-US"/>
              <a:pPr>
                <a:defRPr/>
              </a:pPr>
              <a:t>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5A16D-907F-4071-834F-B34E31709D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91B88-40A5-46F6-96EE-E8B239BF2FA4}" type="datetimeFigureOut">
              <a:rPr lang="en-US"/>
              <a:pPr>
                <a:defRPr/>
              </a:pPr>
              <a:t>2/8/2010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03892-238B-4C13-B995-EEBB9E7B9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F6FC8-F99A-4962-BB0F-819370BEE72E}" type="datetimeFigureOut">
              <a:rPr lang="en-US"/>
              <a:pPr>
                <a:defRPr/>
              </a:pPr>
              <a:t>2/8/2010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CEF25-A327-4C33-8A2F-8F3A583D7E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A3D29-CFC1-4630-9A16-95CFBC941D26}" type="datetimeFigureOut">
              <a:rPr lang="en-US"/>
              <a:pPr>
                <a:defRPr/>
              </a:pPr>
              <a:t>2/8/2010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9468B-16E8-4138-8E01-4497D3E22D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36E6DF-9441-409F-98C1-C48480E71E4E}" type="datetimeFigureOut">
              <a:rPr lang="en-US"/>
              <a:pPr>
                <a:defRPr/>
              </a:pPr>
              <a:t>2/8/2010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62A74-2B97-4CF3-8584-F06B0B3522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06B60-69D3-4BF1-91A3-20E9604A8A00}" type="datetimeFigureOut">
              <a:rPr lang="en-US"/>
              <a:pPr>
                <a:defRPr/>
              </a:pPr>
              <a:t>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A7700-FE24-4F0E-A0AA-0EA84390F8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76506-0FC7-4B70-A197-B59B827EEB32}" type="datetimeFigureOut">
              <a:rPr lang="en-US"/>
              <a:pPr>
                <a:defRPr/>
              </a:pPr>
              <a:t>2/8/2010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29FD1-5B04-4C28-AD5A-AA51265814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23188-5FBC-4A67-88C6-0E1D64DBB424}" type="datetimeFigureOut">
              <a:rPr lang="en-US"/>
              <a:pPr>
                <a:defRPr/>
              </a:pPr>
              <a:t>2/8/2010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DA7C0-6D3D-4A4C-8F8A-FA1C588A6E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A38DF-A543-4FC7-AEE0-F4C657074879}" type="datetimeFigureOut">
              <a:rPr lang="en-US"/>
              <a:pPr>
                <a:defRPr/>
              </a:pPr>
              <a:t>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4DCEE-3CD0-430A-81C3-556BC8572F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9AD25-6A72-4E2F-921D-1F4AB70F6CCE}" type="datetimeFigureOut">
              <a:rPr lang="en-US"/>
              <a:pPr>
                <a:defRPr/>
              </a:pPr>
              <a:t>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05235-2D68-437D-A8F1-8B567A3F5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7938E-93B0-41F4-8B3A-B4E8D8F27D34}" type="datetimeFigureOut">
              <a:rPr lang="en-US"/>
              <a:pPr>
                <a:defRPr/>
              </a:pPr>
              <a:t>2/8/2010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A6344-AF27-4C3E-839E-6B62442048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2C2D2-CBA3-46B7-8DD9-104964FABFEB}" type="datetimeFigureOut">
              <a:rPr lang="en-US"/>
              <a:pPr>
                <a:defRPr/>
              </a:pPr>
              <a:t>2/8/2010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4C75E-4840-44FE-8BE8-C168B4223A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7CE3E-3DA8-4063-A2A7-0D93550D0455}" type="datetimeFigureOut">
              <a:rPr lang="en-US"/>
              <a:pPr>
                <a:defRPr/>
              </a:pPr>
              <a:t>2/8/2010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E157D-4EBE-49F9-A5D8-C87BC1D8FC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1E696-BE96-4EB9-A35A-7170879FEB7D}" type="datetimeFigureOut">
              <a:rPr lang="en-US"/>
              <a:pPr>
                <a:defRPr/>
              </a:pPr>
              <a:t>2/8/2010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3A1EC-3C4F-4C26-B0A6-7F46190E3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A182B-354D-4566-9D3D-1D9A29F05290}" type="datetimeFigureOut">
              <a:rPr lang="en-US"/>
              <a:pPr>
                <a:defRPr/>
              </a:pPr>
              <a:t>2/8/2010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D5AF0-1DCE-4E08-9E69-6F70D9461F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CCF20-DF3A-47A0-9CAF-7DDAAADB9DA6}" type="datetimeFigureOut">
              <a:rPr lang="en-US"/>
              <a:pPr>
                <a:defRPr/>
              </a:pPr>
              <a:t>2/8/2010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70FC9-82E8-4781-8023-D1CB74577F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IRISLink2010-PPT-content-01c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45166C5-DF19-4459-B088-D5FE1293151A}" type="datetimeFigureOut">
              <a:rPr lang="en-US"/>
              <a:pPr>
                <a:defRPr/>
              </a:pPr>
              <a:t>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4331A2F-F616-4858-BB12-E360B93E93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10253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0253F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0253F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0253F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0253F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10253F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10253F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10253F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10253F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10253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10253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10253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0253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0253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 descr="IRISLink2010-PPT-content-01b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4138CA0-10E8-47CD-898F-9DC7C278713E}" type="datetimeFigureOut">
              <a:rPr lang="en-US"/>
              <a:pPr>
                <a:defRPr/>
              </a:pPr>
              <a:t>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8F5C08A-340B-4A1F-9E09-8F308B1FB0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3" r:id="rId2"/>
    <p:sldLayoutId id="2147483692" r:id="rId3"/>
    <p:sldLayoutId id="2147483691" r:id="rId4"/>
    <p:sldLayoutId id="2147483690" r:id="rId5"/>
    <p:sldLayoutId id="2147483689" r:id="rId6"/>
    <p:sldLayoutId id="2147483688" r:id="rId7"/>
    <p:sldLayoutId id="2147483687" r:id="rId8"/>
    <p:sldLayoutId id="2147483686" r:id="rId9"/>
    <p:sldLayoutId id="2147483685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10253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0253F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0253F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0253F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0253F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10253F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10253F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10253F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10253F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10253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10253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10253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0253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0253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7" descr="IRISLink2010-PPT-content-03b.jp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0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4B56D4-FC8C-4649-B1E7-C7F7CC275120}" type="datetimeFigureOut">
              <a:rPr lang="en-US"/>
              <a:pPr>
                <a:defRPr/>
              </a:pPr>
              <a:t>2/8/2010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7500EF5-B95F-41DD-A381-AFECC2722B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4" r:id="rId2"/>
    <p:sldLayoutId id="2147483703" r:id="rId3"/>
    <p:sldLayoutId id="2147483702" r:id="rId4"/>
    <p:sldLayoutId id="2147483701" r:id="rId5"/>
    <p:sldLayoutId id="2147483700" r:id="rId6"/>
    <p:sldLayoutId id="2147483699" r:id="rId7"/>
    <p:sldLayoutId id="2147483698" r:id="rId8"/>
    <p:sldLayoutId id="2147483697" r:id="rId9"/>
    <p:sldLayoutId id="2147483696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10253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0253F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0253F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0253F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0253F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10253F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10253F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10253F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10253F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10253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10253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10253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0253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0253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oleObject" Target="../embeddings/oleObject13.bin"/><Relationship Id="rId18" Type="http://schemas.openxmlformats.org/officeDocument/2006/relationships/oleObject" Target="../embeddings/oleObject18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7.bin"/><Relationship Id="rId12" Type="http://schemas.openxmlformats.org/officeDocument/2006/relationships/oleObject" Target="../embeddings/oleObject12.bin"/><Relationship Id="rId1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6.bin"/><Relationship Id="rId20" Type="http://schemas.openxmlformats.org/officeDocument/2006/relationships/oleObject" Target="../embeddings/oleObject20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5.bin"/><Relationship Id="rId15" Type="http://schemas.openxmlformats.org/officeDocument/2006/relationships/oleObject" Target="../embeddings/oleObject15.bin"/><Relationship Id="rId10" Type="http://schemas.openxmlformats.org/officeDocument/2006/relationships/oleObject" Target="../embeddings/oleObject10.bin"/><Relationship Id="rId19" Type="http://schemas.openxmlformats.org/officeDocument/2006/relationships/oleObject" Target="../embeddings/oleObject19.bin"/><Relationship Id="rId4" Type="http://schemas.openxmlformats.org/officeDocument/2006/relationships/oleObject" Target="../embeddings/oleObject4.bin"/><Relationship Id="rId9" Type="http://schemas.openxmlformats.org/officeDocument/2006/relationships/oleObject" Target="../embeddings/oleObject9.bin"/><Relationship Id="rId14" Type="http://schemas.openxmlformats.org/officeDocument/2006/relationships/oleObject" Target="../embeddings/oleObject14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5" descr="IRISLink2010-PPT-cove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Title 1"/>
          <p:cNvSpPr>
            <a:spLocks noGrp="1"/>
          </p:cNvSpPr>
          <p:nvPr>
            <p:ph type="ctrTitle"/>
          </p:nvPr>
        </p:nvSpPr>
        <p:spPr>
          <a:xfrm>
            <a:off x="714375" y="2928938"/>
            <a:ext cx="7772400" cy="1470025"/>
          </a:xfrm>
        </p:spPr>
        <p:txBody>
          <a:bodyPr/>
          <a:lstStyle/>
          <a:p>
            <a:pPr eaLnBrk="1" hangingPunct="1"/>
            <a:r>
              <a:rPr lang="en-US" sz="2400" smtClean="0">
                <a:solidFill>
                  <a:srgbClr val="10253F"/>
                </a:solidFill>
              </a:rPr>
              <a:t>“Health Insurance Providers -</a:t>
            </a:r>
            <a:r>
              <a:rPr lang="fr-BE" sz="2400" smtClean="0">
                <a:solidFill>
                  <a:srgbClr val="10253F"/>
                </a:solidFill>
              </a:rPr>
              <a:t/>
            </a:r>
            <a:br>
              <a:rPr lang="fr-BE" sz="2400" smtClean="0">
                <a:solidFill>
                  <a:srgbClr val="10253F"/>
                </a:solidFill>
              </a:rPr>
            </a:br>
            <a:r>
              <a:rPr lang="en-US" sz="2400" smtClean="0">
                <a:solidFill>
                  <a:srgbClr val="10253F"/>
                </a:solidFill>
              </a:rPr>
              <a:t>Improving Customer Service through Access of Information &amp; How to Take Advantage of each Platform”</a:t>
            </a:r>
          </a:p>
        </p:txBody>
      </p:sp>
      <p:sp>
        <p:nvSpPr>
          <p:cNvPr id="39939" name="Subtitle 2"/>
          <p:cNvSpPr>
            <a:spLocks noGrp="1"/>
          </p:cNvSpPr>
          <p:nvPr>
            <p:ph type="subTitle" idx="1"/>
          </p:nvPr>
        </p:nvSpPr>
        <p:spPr>
          <a:xfrm>
            <a:off x="1357313" y="4429125"/>
            <a:ext cx="6400800" cy="17526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898989"/>
                </a:solidFill>
              </a:rPr>
              <a:t>Alain Grijseels</a:t>
            </a:r>
            <a:endParaRPr lang="fr-BE" smtClean="0">
              <a:solidFill>
                <a:srgbClr val="898989"/>
              </a:solidFill>
            </a:endParaRPr>
          </a:p>
          <a:p>
            <a:pPr eaLnBrk="1" hangingPunct="1"/>
            <a:r>
              <a:rPr lang="en-US" b="1" smtClean="0">
                <a:solidFill>
                  <a:srgbClr val="898989"/>
                </a:solidFill>
              </a:rPr>
              <a:t>(INAMI-RIZIV, National Institute for Health and Disability Insurance)</a:t>
            </a:r>
            <a:endParaRPr lang="en-US" smtClean="0">
              <a:solidFill>
                <a:srgbClr val="898989"/>
              </a:solidFill>
            </a:endParaRPr>
          </a:p>
        </p:txBody>
      </p:sp>
      <p:pic>
        <p:nvPicPr>
          <p:cNvPr id="39940" name="Picture 2" descr="https://www.ehealth.fgov.be/binaries/frontend/resources/images/logo/partners/inamiriziv_f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9563" y="5857875"/>
            <a:ext cx="8667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4" descr="https://www.ehealth.fgov.be/binaries/frontend/resources/images/logo/partners/inamiriziv_n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9563" y="5000625"/>
            <a:ext cx="8667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214313" y="1357313"/>
            <a:ext cx="8715375" cy="307181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b="1" dirty="0" err="1">
                <a:solidFill>
                  <a:schemeClr val="tx1"/>
                </a:solidFill>
              </a:rPr>
              <a:t>Search</a:t>
            </a:r>
            <a:r>
              <a:rPr lang="fr-BE" b="1" dirty="0">
                <a:solidFill>
                  <a:schemeClr val="tx1"/>
                </a:solidFill>
              </a:rPr>
              <a:t> </a:t>
            </a:r>
            <a:r>
              <a:rPr lang="fr-BE" b="1" dirty="0" err="1">
                <a:solidFill>
                  <a:schemeClr val="tx1"/>
                </a:solidFill>
              </a:rPr>
              <a:t>Engine</a:t>
            </a:r>
            <a:r>
              <a:rPr lang="fr-BE" b="1" dirty="0">
                <a:solidFill>
                  <a:schemeClr val="tx1"/>
                </a:solidFill>
              </a:rPr>
              <a:t> </a:t>
            </a:r>
            <a:r>
              <a:rPr lang="fr-BE" b="1" dirty="0" err="1">
                <a:solidFill>
                  <a:schemeClr val="tx1"/>
                </a:solidFill>
              </a:rPr>
              <a:t>with</a:t>
            </a:r>
            <a:r>
              <a:rPr lang="fr-BE" b="1" dirty="0">
                <a:solidFill>
                  <a:schemeClr val="tx1"/>
                </a:solidFill>
              </a:rPr>
              <a:t> </a:t>
            </a:r>
            <a:r>
              <a:rPr lang="fr-BE" b="1" dirty="0" err="1">
                <a:solidFill>
                  <a:schemeClr val="tx1"/>
                </a:solidFill>
              </a:rPr>
              <a:t>federation</a:t>
            </a:r>
            <a:endParaRPr lang="fr-BE" b="1" dirty="0">
              <a:solidFill>
                <a:schemeClr val="tx1"/>
              </a:solidFill>
            </a:endParaRPr>
          </a:p>
        </p:txBody>
      </p:sp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10253F"/>
                </a:solidFill>
              </a:rPr>
              <a:t>Conceptual architecture</a:t>
            </a:r>
          </a:p>
        </p:txBody>
      </p:sp>
      <p:sp>
        <p:nvSpPr>
          <p:cNvPr id="3" name="Rectangle 2"/>
          <p:cNvSpPr/>
          <p:nvPr/>
        </p:nvSpPr>
        <p:spPr>
          <a:xfrm>
            <a:off x="428625" y="1500188"/>
            <a:ext cx="8215313" cy="1143000"/>
          </a:xfrm>
          <a:prstGeom prst="rect">
            <a:avLst/>
          </a:prstGeom>
          <a:ln cap="rnd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b="1" dirty="0"/>
              <a:t>Portal – Collaborative </a:t>
            </a:r>
            <a:r>
              <a:rPr lang="fr-BE" b="1" dirty="0" err="1"/>
              <a:t>platform</a:t>
            </a:r>
            <a:endParaRPr lang="fr-BE" b="1" dirty="0"/>
          </a:p>
        </p:txBody>
      </p:sp>
      <p:sp>
        <p:nvSpPr>
          <p:cNvPr id="4" name="Rounded Rectangle 3"/>
          <p:cNvSpPr/>
          <p:nvPr/>
        </p:nvSpPr>
        <p:spPr>
          <a:xfrm>
            <a:off x="500063" y="1857375"/>
            <a:ext cx="2000250" cy="7143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dirty="0"/>
              <a:t>Collaborative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dirty="0"/>
              <a:t>Document Library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643313" y="3071813"/>
            <a:ext cx="2857500" cy="78581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dirty="0"/>
              <a:t>Content Management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dirty="0"/>
              <a:t>Platform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28625" y="3071813"/>
            <a:ext cx="3000375" cy="785812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dirty="0" err="1"/>
              <a:t>Archiving</a:t>
            </a:r>
            <a:r>
              <a:rPr lang="fr-BE" dirty="0"/>
              <a:t> Platform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dirty="0"/>
              <a:t>Legal - Reports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714612" y="1857364"/>
            <a:ext cx="1785950" cy="71438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1400" b="1" dirty="0"/>
              <a:t>Portlets – </a:t>
            </a:r>
            <a:r>
              <a:rPr lang="fr-BE" sz="1400" b="1" dirty="0" err="1"/>
              <a:t>WebParts</a:t>
            </a:r>
            <a:r>
              <a:rPr lang="fr-BE" sz="1400" b="1" dirty="0"/>
              <a:t> on Archive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714876" y="1857364"/>
            <a:ext cx="1785950" cy="71438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1200" b="1" dirty="0"/>
              <a:t>Portlets – </a:t>
            </a:r>
            <a:r>
              <a:rPr lang="fr-BE" sz="1200" b="1" dirty="0" err="1"/>
              <a:t>WebParts</a:t>
            </a:r>
            <a:r>
              <a:rPr lang="fr-BE" sz="1200" b="1" dirty="0"/>
              <a:t> on Content Management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 sz="12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6715125" y="1857375"/>
            <a:ext cx="1785938" cy="71437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dirty="0"/>
              <a:t>Portal applications</a:t>
            </a:r>
          </a:p>
        </p:txBody>
      </p:sp>
      <p:sp>
        <p:nvSpPr>
          <p:cNvPr id="15" name="Right Arrow 14"/>
          <p:cNvSpPr/>
          <p:nvPr/>
        </p:nvSpPr>
        <p:spPr>
          <a:xfrm rot="5400000">
            <a:off x="785813" y="2571750"/>
            <a:ext cx="571500" cy="57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 dirty="0"/>
          </a:p>
        </p:txBody>
      </p:sp>
      <p:sp>
        <p:nvSpPr>
          <p:cNvPr id="16" name="Down Arrow 15"/>
          <p:cNvSpPr/>
          <p:nvPr/>
        </p:nvSpPr>
        <p:spPr>
          <a:xfrm rot="10800000">
            <a:off x="2786063" y="2500313"/>
            <a:ext cx="642937" cy="5715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sp>
        <p:nvSpPr>
          <p:cNvPr id="17" name="Down Arrow 16"/>
          <p:cNvSpPr/>
          <p:nvPr/>
        </p:nvSpPr>
        <p:spPr>
          <a:xfrm rot="10800000">
            <a:off x="5715000" y="2500313"/>
            <a:ext cx="642938" cy="5715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sp>
        <p:nvSpPr>
          <p:cNvPr id="18" name="Right Arrow 17"/>
          <p:cNvSpPr/>
          <p:nvPr/>
        </p:nvSpPr>
        <p:spPr>
          <a:xfrm rot="10800000">
            <a:off x="3214688" y="3214688"/>
            <a:ext cx="571500" cy="57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sp>
        <p:nvSpPr>
          <p:cNvPr id="19" name="Rounded Rectangle 18"/>
          <p:cNvSpPr/>
          <p:nvPr/>
        </p:nvSpPr>
        <p:spPr>
          <a:xfrm>
            <a:off x="428625" y="4857750"/>
            <a:ext cx="8358188" cy="5715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dirty="0"/>
              <a:t>Enterprise Service Bus / SOA</a:t>
            </a:r>
          </a:p>
        </p:txBody>
      </p:sp>
      <p:sp>
        <p:nvSpPr>
          <p:cNvPr id="20" name="Left-Right Arrow 19"/>
          <p:cNvSpPr/>
          <p:nvPr/>
        </p:nvSpPr>
        <p:spPr>
          <a:xfrm rot="16200000">
            <a:off x="7072313" y="3500438"/>
            <a:ext cx="2428875" cy="428625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sp>
        <p:nvSpPr>
          <p:cNvPr id="21" name="Left-Right Arrow 20"/>
          <p:cNvSpPr/>
          <p:nvPr/>
        </p:nvSpPr>
        <p:spPr>
          <a:xfrm rot="16200000">
            <a:off x="5607844" y="4107656"/>
            <a:ext cx="1214438" cy="428625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sp>
        <p:nvSpPr>
          <p:cNvPr id="22" name="Left-Right Arrow 21"/>
          <p:cNvSpPr/>
          <p:nvPr/>
        </p:nvSpPr>
        <p:spPr>
          <a:xfrm rot="16200000">
            <a:off x="392907" y="4179094"/>
            <a:ext cx="1214437" cy="428625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sp>
        <p:nvSpPr>
          <p:cNvPr id="24" name="Rounded Rectangle 23"/>
          <p:cNvSpPr/>
          <p:nvPr/>
        </p:nvSpPr>
        <p:spPr>
          <a:xfrm>
            <a:off x="6572250" y="3071813"/>
            <a:ext cx="1500188" cy="78581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dirty="0"/>
              <a:t>applications</a:t>
            </a:r>
          </a:p>
        </p:txBody>
      </p:sp>
      <p:sp>
        <p:nvSpPr>
          <p:cNvPr id="25" name="Left-Right Arrow 24"/>
          <p:cNvSpPr/>
          <p:nvPr/>
        </p:nvSpPr>
        <p:spPr>
          <a:xfrm rot="16200000">
            <a:off x="7036594" y="4107656"/>
            <a:ext cx="1214438" cy="428625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Information Lifecycle and repositories</a:t>
            </a:r>
            <a:endParaRPr lang="en-US" dirty="0"/>
          </a:p>
        </p:txBody>
      </p:sp>
      <p:pic>
        <p:nvPicPr>
          <p:cNvPr id="60418" name="Picture 5" descr="Overview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0" y="1214438"/>
            <a:ext cx="5875338" cy="490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TextBox 6"/>
          <p:cNvSpPr txBox="1">
            <a:spLocks noChangeArrowheads="1"/>
          </p:cNvSpPr>
          <p:nvPr/>
        </p:nvSpPr>
        <p:spPr bwMode="auto">
          <a:xfrm>
            <a:off x="142875" y="1357313"/>
            <a:ext cx="257175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Information are produced in the best context and archived for long-terms conservation</a:t>
            </a: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Legal policies will be applied on needed documents</a:t>
            </a:r>
          </a:p>
          <a:p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Rules and workflow event could be the trigger to move a content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BE" smtClean="0">
                <a:solidFill>
                  <a:srgbClr val="10253F"/>
                </a:solidFill>
              </a:rPr>
              <a:t>Solutions in place @ INAMI-RIZIV</a:t>
            </a:r>
          </a:p>
        </p:txBody>
      </p:sp>
      <p:sp>
        <p:nvSpPr>
          <p:cNvPr id="62466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fr-BE" smtClean="0">
                <a:solidFill>
                  <a:srgbClr val="10253F"/>
                </a:solidFill>
              </a:rPr>
              <a:t>e-DID : disability dossiers</a:t>
            </a:r>
          </a:p>
          <a:p>
            <a:pPr lvl="1" eaLnBrk="1" hangingPunct="1"/>
            <a:r>
              <a:rPr lang="fr-BE" smtClean="0">
                <a:solidFill>
                  <a:srgbClr val="10253F"/>
                </a:solidFill>
              </a:rPr>
              <a:t>Enterprise scale collaborative platform</a:t>
            </a:r>
          </a:p>
          <a:p>
            <a:pPr lvl="2" eaLnBrk="1" hangingPunct="1"/>
            <a:r>
              <a:rPr lang="fr-BE" smtClean="0">
                <a:solidFill>
                  <a:srgbClr val="10253F"/>
                </a:solidFill>
              </a:rPr>
              <a:t>Microsoft Sharepoint Server &amp; Reporting Services</a:t>
            </a:r>
          </a:p>
          <a:p>
            <a:pPr lvl="1" eaLnBrk="1" hangingPunct="1"/>
            <a:r>
              <a:rPr lang="fr-BE" smtClean="0">
                <a:solidFill>
                  <a:srgbClr val="10253F"/>
                </a:solidFill>
              </a:rPr>
              <a:t>Additional collaborative modules</a:t>
            </a:r>
          </a:p>
          <a:p>
            <a:pPr lvl="2" eaLnBrk="1" hangingPunct="1"/>
            <a:r>
              <a:rPr lang="fr-BE" smtClean="0">
                <a:solidFill>
                  <a:srgbClr val="10253F"/>
                </a:solidFill>
              </a:rPr>
              <a:t>.Net modules</a:t>
            </a:r>
          </a:p>
          <a:p>
            <a:pPr lvl="2" eaLnBrk="1" hangingPunct="1"/>
            <a:r>
              <a:rPr lang="fr-BE" smtClean="0">
                <a:solidFill>
                  <a:srgbClr val="10253F"/>
                </a:solidFill>
              </a:rPr>
              <a:t>Biztalk connection to Social Security CrossRoad Bank</a:t>
            </a:r>
          </a:p>
          <a:p>
            <a:pPr lvl="1" eaLnBrk="1" hangingPunct="1"/>
            <a:r>
              <a:rPr lang="fr-BE" smtClean="0">
                <a:solidFill>
                  <a:srgbClr val="10253F"/>
                </a:solidFill>
              </a:rPr>
              <a:t>Enterprise scale repository</a:t>
            </a:r>
          </a:p>
          <a:p>
            <a:pPr lvl="2" eaLnBrk="1" hangingPunct="1"/>
            <a:r>
              <a:rPr lang="fr-BE" smtClean="0">
                <a:solidFill>
                  <a:srgbClr val="10253F"/>
                </a:solidFill>
              </a:rPr>
              <a:t>IRIS DocCenter</a:t>
            </a:r>
          </a:p>
          <a:p>
            <a:pPr eaLnBrk="1" hangingPunct="1">
              <a:buFont typeface="Arial" charset="0"/>
              <a:buNone/>
            </a:pPr>
            <a:endParaRPr lang="fr-BE" smtClean="0">
              <a:solidFill>
                <a:srgbClr val="10253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BE" smtClean="0">
                <a:solidFill>
                  <a:srgbClr val="10253F"/>
                </a:solidFill>
              </a:rPr>
              <a:t>e-Did architecture</a:t>
            </a:r>
            <a:endParaRPr lang="en-US" smtClean="0">
              <a:solidFill>
                <a:srgbClr val="10253F"/>
              </a:solidFill>
            </a:endParaRPr>
          </a:p>
        </p:txBody>
      </p:sp>
      <p:grpSp>
        <p:nvGrpSpPr>
          <p:cNvPr id="71702" name="Group 4"/>
          <p:cNvGrpSpPr>
            <a:grpSpLocks/>
          </p:cNvGrpSpPr>
          <p:nvPr/>
        </p:nvGrpSpPr>
        <p:grpSpPr bwMode="auto">
          <a:xfrm>
            <a:off x="539750" y="765175"/>
            <a:ext cx="7459663" cy="5111750"/>
            <a:chOff x="340" y="482"/>
            <a:chExt cx="4699" cy="3220"/>
          </a:xfrm>
        </p:grpSpPr>
        <p:sp>
          <p:nvSpPr>
            <p:cNvPr id="71703" name="AutoShape 5"/>
            <p:cNvSpPr>
              <a:spLocks noChangeArrowheads="1"/>
            </p:cNvSpPr>
            <p:nvPr/>
          </p:nvSpPr>
          <p:spPr bwMode="auto">
            <a:xfrm>
              <a:off x="3424" y="2069"/>
              <a:ext cx="726" cy="680"/>
            </a:xfrm>
            <a:prstGeom prst="ca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BE"/>
                <a:t>DocCenter </a:t>
              </a:r>
            </a:p>
            <a:p>
              <a:pPr algn="ctr"/>
              <a:r>
                <a:rPr lang="fr-BE"/>
                <a:t>DB</a:t>
              </a:r>
              <a:endParaRPr lang="en-US"/>
            </a:p>
          </p:txBody>
        </p:sp>
        <p:pic>
          <p:nvPicPr>
            <p:cNvPr id="71704" name="Picture 6" descr="wor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77" y="2069"/>
              <a:ext cx="662" cy="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705" name="AutoShape 7"/>
            <p:cNvSpPr>
              <a:spLocks noChangeArrowheads="1"/>
            </p:cNvSpPr>
            <p:nvPr/>
          </p:nvSpPr>
          <p:spPr bwMode="auto">
            <a:xfrm>
              <a:off x="884" y="2251"/>
              <a:ext cx="726" cy="680"/>
            </a:xfrm>
            <a:prstGeom prst="can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BE"/>
                <a:t>e-did DB</a:t>
              </a:r>
              <a:endParaRPr lang="en-US"/>
            </a:p>
          </p:txBody>
        </p:sp>
        <p:pic>
          <p:nvPicPr>
            <p:cNvPr id="71706" name="Picture 8" descr="EdidApp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7" y="1298"/>
              <a:ext cx="998" cy="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07" name="Picture 9" descr="IrisApp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51" y="1071"/>
              <a:ext cx="998" cy="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708" name="Line 10"/>
            <p:cNvSpPr>
              <a:spLocks noChangeShapeType="1"/>
            </p:cNvSpPr>
            <p:nvPr/>
          </p:nvSpPr>
          <p:spPr bwMode="auto">
            <a:xfrm flipH="1" flipV="1">
              <a:off x="4286" y="1752"/>
              <a:ext cx="181" cy="3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71709" name="Line 11"/>
            <p:cNvSpPr>
              <a:spLocks noChangeShapeType="1"/>
            </p:cNvSpPr>
            <p:nvPr/>
          </p:nvSpPr>
          <p:spPr bwMode="auto">
            <a:xfrm flipV="1">
              <a:off x="3696" y="1661"/>
              <a:ext cx="182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71710" name="Line 12"/>
            <p:cNvSpPr>
              <a:spLocks noChangeShapeType="1"/>
            </p:cNvSpPr>
            <p:nvPr/>
          </p:nvSpPr>
          <p:spPr bwMode="auto">
            <a:xfrm flipV="1">
              <a:off x="1156" y="1888"/>
              <a:ext cx="0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71711" name="Line 13"/>
            <p:cNvSpPr>
              <a:spLocks noChangeShapeType="1"/>
            </p:cNvSpPr>
            <p:nvPr/>
          </p:nvSpPr>
          <p:spPr bwMode="auto">
            <a:xfrm flipV="1">
              <a:off x="4105" y="2387"/>
              <a:ext cx="3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71712" name="Freeform 14"/>
            <p:cNvSpPr>
              <a:spLocks/>
            </p:cNvSpPr>
            <p:nvPr/>
          </p:nvSpPr>
          <p:spPr bwMode="auto">
            <a:xfrm>
              <a:off x="1610" y="2614"/>
              <a:ext cx="1814" cy="181"/>
            </a:xfrm>
            <a:custGeom>
              <a:avLst/>
              <a:gdLst>
                <a:gd name="T0" fmla="*/ 0 w 2721"/>
                <a:gd name="T1" fmla="*/ 90 h 740"/>
                <a:gd name="T2" fmla="*/ 1361 w 2721"/>
                <a:gd name="T3" fmla="*/ 725 h 740"/>
                <a:gd name="T4" fmla="*/ 2721 w 2721"/>
                <a:gd name="T5" fmla="*/ 0 h 740"/>
                <a:gd name="T6" fmla="*/ 0 60000 65536"/>
                <a:gd name="T7" fmla="*/ 0 60000 65536"/>
                <a:gd name="T8" fmla="*/ 0 60000 65536"/>
                <a:gd name="T9" fmla="*/ 0 w 2721"/>
                <a:gd name="T10" fmla="*/ 0 h 740"/>
                <a:gd name="T11" fmla="*/ 2721 w 2721"/>
                <a:gd name="T12" fmla="*/ 740 h 7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21" h="740">
                  <a:moveTo>
                    <a:pt x="0" y="90"/>
                  </a:moveTo>
                  <a:cubicBezTo>
                    <a:pt x="454" y="415"/>
                    <a:pt x="908" y="740"/>
                    <a:pt x="1361" y="725"/>
                  </a:cubicBezTo>
                  <a:cubicBezTo>
                    <a:pt x="1814" y="710"/>
                    <a:pt x="2267" y="355"/>
                    <a:pt x="2721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71713" name="Text Box 15"/>
            <p:cNvSpPr txBox="1">
              <a:spLocks noChangeArrowheads="1"/>
            </p:cNvSpPr>
            <p:nvPr/>
          </p:nvSpPr>
          <p:spPr bwMode="auto">
            <a:xfrm>
              <a:off x="1837" y="2387"/>
              <a:ext cx="154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BE" sz="1600"/>
                <a:t>Synchronisation via e-did</a:t>
              </a:r>
              <a:endParaRPr lang="en-US" sz="1600"/>
            </a:p>
          </p:txBody>
        </p:sp>
        <p:sp>
          <p:nvSpPr>
            <p:cNvPr id="71714" name="AutoShape 16"/>
            <p:cNvSpPr>
              <a:spLocks noChangeArrowheads="1"/>
            </p:cNvSpPr>
            <p:nvPr/>
          </p:nvSpPr>
          <p:spPr bwMode="auto">
            <a:xfrm>
              <a:off x="340" y="482"/>
              <a:ext cx="862" cy="725"/>
            </a:xfrm>
            <a:prstGeom prst="cloudCallout">
              <a:avLst>
                <a:gd name="adj1" fmla="val 16125"/>
                <a:gd name="adj2" fmla="val 65032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fr-BE"/>
                <a:t>Web Service</a:t>
              </a:r>
              <a:endParaRPr lang="en-US"/>
            </a:p>
          </p:txBody>
        </p:sp>
        <p:graphicFrame>
          <p:nvGraphicFramePr>
            <p:cNvPr id="71697" name="Object 17"/>
            <p:cNvGraphicFramePr>
              <a:graphicFrameLocks noChangeAspect="1"/>
            </p:cNvGraphicFramePr>
            <p:nvPr/>
          </p:nvGraphicFramePr>
          <p:xfrm>
            <a:off x="2517" y="1026"/>
            <a:ext cx="497" cy="466"/>
          </p:xfrm>
          <a:graphic>
            <a:graphicData uri="http://schemas.openxmlformats.org/presentationml/2006/ole">
              <p:oleObj spid="_x0000_s71697" name="Visio" r:id="rId6" imgW="789524" imgH="740546" progId="Visio.Drawing.11">
                <p:embed/>
              </p:oleObj>
            </a:graphicData>
          </a:graphic>
        </p:graphicFrame>
        <p:sp>
          <p:nvSpPr>
            <p:cNvPr id="71715" name="Line 18"/>
            <p:cNvSpPr>
              <a:spLocks noChangeShapeType="1"/>
            </p:cNvSpPr>
            <p:nvPr/>
          </p:nvSpPr>
          <p:spPr bwMode="auto">
            <a:xfrm flipH="1" flipV="1">
              <a:off x="3288" y="1434"/>
              <a:ext cx="181" cy="6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71716" name="Rectangle 19"/>
            <p:cNvSpPr>
              <a:spLocks noChangeArrowheads="1"/>
            </p:cNvSpPr>
            <p:nvPr/>
          </p:nvSpPr>
          <p:spPr bwMode="auto">
            <a:xfrm>
              <a:off x="1565" y="3294"/>
              <a:ext cx="952" cy="4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Sharepoint</a:t>
              </a:r>
            </a:p>
          </p:txBody>
        </p:sp>
        <p:graphicFrame>
          <p:nvGraphicFramePr>
            <p:cNvPr id="71700" name="Object 20"/>
            <p:cNvGraphicFramePr>
              <a:graphicFrameLocks noChangeAspect="1"/>
            </p:cNvGraphicFramePr>
            <p:nvPr/>
          </p:nvGraphicFramePr>
          <p:xfrm>
            <a:off x="2880" y="1026"/>
            <a:ext cx="497" cy="466"/>
          </p:xfrm>
          <a:graphic>
            <a:graphicData uri="http://schemas.openxmlformats.org/presentationml/2006/ole">
              <p:oleObj spid="_x0000_s71700" name="Visio" r:id="rId7" imgW="789524" imgH="740546" progId="Visio.Drawing.11">
                <p:embed/>
              </p:oleObj>
            </a:graphicData>
          </a:graphic>
        </p:graphicFrame>
        <p:sp>
          <p:nvSpPr>
            <p:cNvPr id="71717" name="Line 21"/>
            <p:cNvSpPr>
              <a:spLocks noChangeShapeType="1"/>
            </p:cNvSpPr>
            <p:nvPr/>
          </p:nvSpPr>
          <p:spPr bwMode="auto">
            <a:xfrm flipH="1" flipV="1">
              <a:off x="1519" y="2886"/>
              <a:ext cx="181" cy="3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71718" name="Line 22"/>
            <p:cNvSpPr>
              <a:spLocks noChangeShapeType="1"/>
            </p:cNvSpPr>
            <p:nvPr/>
          </p:nvSpPr>
          <p:spPr bwMode="auto">
            <a:xfrm flipH="1" flipV="1">
              <a:off x="1610" y="2750"/>
              <a:ext cx="1950" cy="6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71719" name="Rectangle 23"/>
            <p:cNvSpPr>
              <a:spLocks noChangeArrowheads="1"/>
            </p:cNvSpPr>
            <p:nvPr/>
          </p:nvSpPr>
          <p:spPr bwMode="auto">
            <a:xfrm>
              <a:off x="3560" y="3249"/>
              <a:ext cx="952" cy="4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KSZ-BCSS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2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10253F"/>
                </a:solidFill>
              </a:rPr>
              <a:t>e-DiD geographical</a:t>
            </a:r>
          </a:p>
        </p:txBody>
      </p:sp>
      <p:grpSp>
        <p:nvGrpSpPr>
          <p:cNvPr id="72729" name="Group 4"/>
          <p:cNvGrpSpPr>
            <a:grpSpLocks/>
          </p:cNvGrpSpPr>
          <p:nvPr/>
        </p:nvGrpSpPr>
        <p:grpSpPr bwMode="auto">
          <a:xfrm>
            <a:off x="260350" y="1484313"/>
            <a:ext cx="8466138" cy="4899025"/>
            <a:chOff x="164" y="935"/>
            <a:chExt cx="5333" cy="3086"/>
          </a:xfrm>
        </p:grpSpPr>
        <p:graphicFrame>
          <p:nvGraphicFramePr>
            <p:cNvPr id="72709" name="Object 5"/>
            <p:cNvGraphicFramePr>
              <a:graphicFrameLocks noChangeAspect="1"/>
            </p:cNvGraphicFramePr>
            <p:nvPr/>
          </p:nvGraphicFramePr>
          <p:xfrm>
            <a:off x="1818" y="3158"/>
            <a:ext cx="518" cy="863"/>
          </p:xfrm>
          <a:graphic>
            <a:graphicData uri="http://schemas.openxmlformats.org/presentationml/2006/ole">
              <p:oleObj spid="_x0000_s72709" name="Visio" r:id="rId3" imgW="821667" imgH="1370076" progId="Visio.Drawing.11">
                <p:embed/>
              </p:oleObj>
            </a:graphicData>
          </a:graphic>
        </p:graphicFrame>
        <p:graphicFrame>
          <p:nvGraphicFramePr>
            <p:cNvPr id="72710" name="Object 6"/>
            <p:cNvGraphicFramePr>
              <a:graphicFrameLocks noChangeAspect="1"/>
            </p:cNvGraphicFramePr>
            <p:nvPr/>
          </p:nvGraphicFramePr>
          <p:xfrm>
            <a:off x="4332" y="3207"/>
            <a:ext cx="482" cy="722"/>
          </p:xfrm>
          <a:graphic>
            <a:graphicData uri="http://schemas.openxmlformats.org/presentationml/2006/ole">
              <p:oleObj spid="_x0000_s72710" name="Visio" r:id="rId4" imgW="764919" imgH="1146658" progId="Visio.Drawing.11">
                <p:embed/>
              </p:oleObj>
            </a:graphicData>
          </a:graphic>
        </p:graphicFrame>
        <p:graphicFrame>
          <p:nvGraphicFramePr>
            <p:cNvPr id="72711" name="Object 7"/>
            <p:cNvGraphicFramePr>
              <a:graphicFrameLocks noChangeAspect="1"/>
            </p:cNvGraphicFramePr>
            <p:nvPr/>
          </p:nvGraphicFramePr>
          <p:xfrm>
            <a:off x="295" y="1616"/>
            <a:ext cx="1599" cy="1849"/>
          </p:xfrm>
          <a:graphic>
            <a:graphicData uri="http://schemas.openxmlformats.org/presentationml/2006/ole">
              <p:oleObj spid="_x0000_s72711" name="Visio" r:id="rId5" imgW="2538301" imgH="3151022" progId="Visio.Drawing.11">
                <p:embed/>
              </p:oleObj>
            </a:graphicData>
          </a:graphic>
        </p:graphicFrame>
        <p:graphicFrame>
          <p:nvGraphicFramePr>
            <p:cNvPr id="72712" name="Object 8"/>
            <p:cNvGraphicFramePr>
              <a:graphicFrameLocks noChangeAspect="1"/>
            </p:cNvGraphicFramePr>
            <p:nvPr/>
          </p:nvGraphicFramePr>
          <p:xfrm>
            <a:off x="164" y="2371"/>
            <a:ext cx="403" cy="379"/>
          </p:xfrm>
          <a:graphic>
            <a:graphicData uri="http://schemas.openxmlformats.org/presentationml/2006/ole">
              <p:oleObj spid="_x0000_s72712" name="Visio" r:id="rId6" imgW="640486" imgH="601675" progId="Visio.Drawing.11">
                <p:embed/>
              </p:oleObj>
            </a:graphicData>
          </a:graphic>
        </p:graphicFrame>
        <p:graphicFrame>
          <p:nvGraphicFramePr>
            <p:cNvPr id="72713" name="Object 9"/>
            <p:cNvGraphicFramePr>
              <a:graphicFrameLocks noChangeAspect="1"/>
            </p:cNvGraphicFramePr>
            <p:nvPr/>
          </p:nvGraphicFramePr>
          <p:xfrm>
            <a:off x="703" y="2673"/>
            <a:ext cx="462" cy="485"/>
          </p:xfrm>
          <a:graphic>
            <a:graphicData uri="http://schemas.openxmlformats.org/presentationml/2006/ole">
              <p:oleObj spid="_x0000_s72713" name="Visio" r:id="rId7" imgW="732998" imgH="770534" progId="Visio.Drawing.11">
                <p:embed/>
              </p:oleObj>
            </a:graphicData>
          </a:graphic>
        </p:graphicFrame>
        <p:grpSp>
          <p:nvGrpSpPr>
            <p:cNvPr id="72730" name="Group 10"/>
            <p:cNvGrpSpPr>
              <a:grpSpLocks/>
            </p:cNvGrpSpPr>
            <p:nvPr/>
          </p:nvGrpSpPr>
          <p:grpSpPr bwMode="auto">
            <a:xfrm>
              <a:off x="546" y="1588"/>
              <a:ext cx="1064" cy="436"/>
              <a:chOff x="2381" y="1071"/>
              <a:chExt cx="1064" cy="436"/>
            </a:xfrm>
          </p:grpSpPr>
          <p:graphicFrame>
            <p:nvGraphicFramePr>
              <p:cNvPr id="72715" name="Object 11"/>
              <p:cNvGraphicFramePr>
                <a:graphicFrameLocks noChangeAspect="1"/>
              </p:cNvGraphicFramePr>
              <p:nvPr/>
            </p:nvGraphicFramePr>
            <p:xfrm>
              <a:off x="2381" y="1071"/>
              <a:ext cx="338" cy="436"/>
            </p:xfrm>
            <a:graphic>
              <a:graphicData uri="http://schemas.openxmlformats.org/presentationml/2006/ole">
                <p:oleObj spid="_x0000_s72715" name="Visio" r:id="rId8" imgW="537335" imgH="692506" progId="Visio.Drawing.11">
                  <p:embed/>
                </p:oleObj>
              </a:graphicData>
            </a:graphic>
          </p:graphicFrame>
          <p:graphicFrame>
            <p:nvGraphicFramePr>
              <p:cNvPr id="72716" name="Object 12"/>
              <p:cNvGraphicFramePr>
                <a:graphicFrameLocks noChangeAspect="1"/>
              </p:cNvGraphicFramePr>
              <p:nvPr/>
            </p:nvGraphicFramePr>
            <p:xfrm>
              <a:off x="3107" y="1071"/>
              <a:ext cx="338" cy="436"/>
            </p:xfrm>
            <a:graphic>
              <a:graphicData uri="http://schemas.openxmlformats.org/presentationml/2006/ole">
                <p:oleObj spid="_x0000_s72716" name="Visio" r:id="rId9" imgW="537335" imgH="692506" progId="Visio.Drawing.11">
                  <p:embed/>
                </p:oleObj>
              </a:graphicData>
            </a:graphic>
          </p:graphicFrame>
          <p:graphicFrame>
            <p:nvGraphicFramePr>
              <p:cNvPr id="72717" name="Object 13"/>
              <p:cNvGraphicFramePr>
                <a:graphicFrameLocks noChangeAspect="1"/>
              </p:cNvGraphicFramePr>
              <p:nvPr/>
            </p:nvGraphicFramePr>
            <p:xfrm>
              <a:off x="2744" y="1071"/>
              <a:ext cx="338" cy="436"/>
            </p:xfrm>
            <a:graphic>
              <a:graphicData uri="http://schemas.openxmlformats.org/presentationml/2006/ole">
                <p:oleObj spid="_x0000_s72717" name="Visio" r:id="rId10" imgW="537335" imgH="692506" progId="Visio.Drawing.11">
                  <p:embed/>
                </p:oleObj>
              </a:graphicData>
            </a:graphic>
          </p:graphicFrame>
        </p:grpSp>
        <p:graphicFrame>
          <p:nvGraphicFramePr>
            <p:cNvPr id="72718" name="Object 14"/>
            <p:cNvGraphicFramePr>
              <a:graphicFrameLocks noChangeAspect="1"/>
            </p:cNvGraphicFramePr>
            <p:nvPr/>
          </p:nvGraphicFramePr>
          <p:xfrm>
            <a:off x="2290" y="2341"/>
            <a:ext cx="1416" cy="884"/>
          </p:xfrm>
          <a:graphic>
            <a:graphicData uri="http://schemas.openxmlformats.org/presentationml/2006/ole">
              <p:oleObj spid="_x0000_s72718" name="Visio" r:id="rId11" imgW="2247761" imgH="1403604" progId="Visio.Drawing.11">
                <p:embed/>
              </p:oleObj>
            </a:graphicData>
          </a:graphic>
        </p:graphicFrame>
        <p:graphicFrame>
          <p:nvGraphicFramePr>
            <p:cNvPr id="72719" name="Object 15"/>
            <p:cNvGraphicFramePr>
              <a:graphicFrameLocks noChangeAspect="1"/>
            </p:cNvGraphicFramePr>
            <p:nvPr/>
          </p:nvGraphicFramePr>
          <p:xfrm>
            <a:off x="2018" y="2341"/>
            <a:ext cx="582" cy="444"/>
          </p:xfrm>
          <a:graphic>
            <a:graphicData uri="http://schemas.openxmlformats.org/presentationml/2006/ole">
              <p:oleObj spid="_x0000_s72719" name="Visio" r:id="rId12" imgW="924523" imgH="704393" progId="Visio.Drawing.11">
                <p:embed/>
              </p:oleObj>
            </a:graphicData>
          </a:graphic>
        </p:graphicFrame>
        <p:graphicFrame>
          <p:nvGraphicFramePr>
            <p:cNvPr id="72720" name="Object 16"/>
            <p:cNvGraphicFramePr>
              <a:graphicFrameLocks noChangeAspect="1"/>
            </p:cNvGraphicFramePr>
            <p:nvPr/>
          </p:nvGraphicFramePr>
          <p:xfrm>
            <a:off x="3366" y="2341"/>
            <a:ext cx="467" cy="282"/>
          </p:xfrm>
          <a:graphic>
            <a:graphicData uri="http://schemas.openxmlformats.org/presentationml/2006/ole">
              <p:oleObj spid="_x0000_s72720" name="Visio" r:id="rId13" imgW="741865" imgH="448361" progId="Visio.Drawing.11">
                <p:embed/>
              </p:oleObj>
            </a:graphicData>
          </a:graphic>
        </p:graphicFrame>
        <p:graphicFrame>
          <p:nvGraphicFramePr>
            <p:cNvPr id="72721" name="Object 17"/>
            <p:cNvGraphicFramePr>
              <a:graphicFrameLocks noChangeAspect="1"/>
            </p:cNvGraphicFramePr>
            <p:nvPr/>
          </p:nvGraphicFramePr>
          <p:xfrm>
            <a:off x="3878" y="1298"/>
            <a:ext cx="1599" cy="2138"/>
          </p:xfrm>
          <a:graphic>
            <a:graphicData uri="http://schemas.openxmlformats.org/presentationml/2006/ole">
              <p:oleObj spid="_x0000_s72721" name="Visio" r:id="rId14" imgW="2538301" imgH="3394862" progId="Visio.Drawing.11">
                <p:embed/>
              </p:oleObj>
            </a:graphicData>
          </a:graphic>
        </p:graphicFrame>
        <p:graphicFrame>
          <p:nvGraphicFramePr>
            <p:cNvPr id="72722" name="Object 18"/>
            <p:cNvGraphicFramePr>
              <a:graphicFrameLocks noChangeAspect="1"/>
            </p:cNvGraphicFramePr>
            <p:nvPr/>
          </p:nvGraphicFramePr>
          <p:xfrm>
            <a:off x="4921" y="2704"/>
            <a:ext cx="466" cy="1133"/>
          </p:xfrm>
          <a:graphic>
            <a:graphicData uri="http://schemas.openxmlformats.org/presentationml/2006/ole">
              <p:oleObj spid="_x0000_s72722" name="Visio" r:id="rId15" imgW="740387" imgH="1798625" progId="Visio.Drawing.11">
                <p:embed/>
              </p:oleObj>
            </a:graphicData>
          </a:graphic>
        </p:graphicFrame>
        <p:graphicFrame>
          <p:nvGraphicFramePr>
            <p:cNvPr id="72723" name="Object 19"/>
            <p:cNvGraphicFramePr>
              <a:graphicFrameLocks noChangeAspect="1"/>
            </p:cNvGraphicFramePr>
            <p:nvPr/>
          </p:nvGraphicFramePr>
          <p:xfrm>
            <a:off x="4513" y="1071"/>
            <a:ext cx="485" cy="500"/>
          </p:xfrm>
          <a:graphic>
            <a:graphicData uri="http://schemas.openxmlformats.org/presentationml/2006/ole">
              <p:oleObj spid="_x0000_s72723" name="Visio" r:id="rId16" imgW="769943" imgH="794004" progId="Visio.Drawing.11">
                <p:embed/>
              </p:oleObj>
            </a:graphicData>
          </a:graphic>
        </p:graphicFrame>
        <p:graphicFrame>
          <p:nvGraphicFramePr>
            <p:cNvPr id="72724" name="Object 20"/>
            <p:cNvGraphicFramePr>
              <a:graphicFrameLocks noChangeAspect="1"/>
            </p:cNvGraphicFramePr>
            <p:nvPr/>
          </p:nvGraphicFramePr>
          <p:xfrm>
            <a:off x="5012" y="1480"/>
            <a:ext cx="485" cy="500"/>
          </p:xfrm>
          <a:graphic>
            <a:graphicData uri="http://schemas.openxmlformats.org/presentationml/2006/ole">
              <p:oleObj spid="_x0000_s72724" name="Visio" r:id="rId17" imgW="769943" imgH="794004" progId="Visio.Drawing.11">
                <p:embed/>
              </p:oleObj>
            </a:graphicData>
          </a:graphic>
        </p:graphicFrame>
        <p:graphicFrame>
          <p:nvGraphicFramePr>
            <p:cNvPr id="72725" name="Object 21"/>
            <p:cNvGraphicFramePr>
              <a:graphicFrameLocks noChangeAspect="1"/>
            </p:cNvGraphicFramePr>
            <p:nvPr/>
          </p:nvGraphicFramePr>
          <p:xfrm>
            <a:off x="3776" y="2160"/>
            <a:ext cx="601" cy="564"/>
          </p:xfrm>
          <a:graphic>
            <a:graphicData uri="http://schemas.openxmlformats.org/presentationml/2006/ole">
              <p:oleObj spid="_x0000_s72725" name="Visio" r:id="rId18" imgW="954671" imgH="895198" progId="Visio.Drawing.11">
                <p:embed/>
              </p:oleObj>
            </a:graphicData>
          </a:graphic>
        </p:graphicFrame>
        <p:graphicFrame>
          <p:nvGraphicFramePr>
            <p:cNvPr id="72726" name="Object 22"/>
            <p:cNvGraphicFramePr>
              <a:graphicFrameLocks noChangeAspect="1"/>
            </p:cNvGraphicFramePr>
            <p:nvPr/>
          </p:nvGraphicFramePr>
          <p:xfrm>
            <a:off x="1599" y="2186"/>
            <a:ext cx="601" cy="564"/>
          </p:xfrm>
          <a:graphic>
            <a:graphicData uri="http://schemas.openxmlformats.org/presentationml/2006/ole">
              <p:oleObj spid="_x0000_s72726" name="Visio" r:id="rId19" imgW="954671" imgH="895198" progId="Visio.Drawing.11">
                <p:embed/>
              </p:oleObj>
            </a:graphicData>
          </a:graphic>
        </p:graphicFrame>
        <p:graphicFrame>
          <p:nvGraphicFramePr>
            <p:cNvPr id="72727" name="Object 23"/>
            <p:cNvGraphicFramePr>
              <a:graphicFrameLocks noChangeAspect="1"/>
            </p:cNvGraphicFramePr>
            <p:nvPr/>
          </p:nvGraphicFramePr>
          <p:xfrm>
            <a:off x="1203" y="3305"/>
            <a:ext cx="543" cy="669"/>
          </p:xfrm>
          <a:graphic>
            <a:graphicData uri="http://schemas.openxmlformats.org/presentationml/2006/ole">
              <p:oleObj spid="_x0000_s72727" name="Visio" r:id="rId20" imgW="862159" imgH="1061618" progId="Visio.Drawing.11">
                <p:embed/>
              </p:oleObj>
            </a:graphicData>
          </a:graphic>
        </p:graphicFrame>
        <p:sp>
          <p:nvSpPr>
            <p:cNvPr id="72731" name="WordArt 24"/>
            <p:cNvSpPr>
              <a:spLocks noChangeArrowheads="1" noChangeShapeType="1" noTextEdit="1"/>
            </p:cNvSpPr>
            <p:nvPr/>
          </p:nvSpPr>
          <p:spPr bwMode="auto">
            <a:xfrm>
              <a:off x="3424" y="1162"/>
              <a:ext cx="1056" cy="810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32056"/>
                </a:avLst>
              </a:prstTxWarp>
            </a:bodyPr>
            <a:lstStyle/>
            <a:p>
              <a:pPr algn="ctr"/>
              <a:r>
                <a:rPr lang="nl-BE" sz="3600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/>
                </a:rPr>
                <a:t>Brussels</a:t>
              </a:r>
            </a:p>
          </p:txBody>
        </p:sp>
        <p:sp>
          <p:nvSpPr>
            <p:cNvPr id="72732" name="WordArt 25" descr="Narrow vertical"/>
            <p:cNvSpPr>
              <a:spLocks noChangeArrowheads="1" noChangeShapeType="1" noTextEdit="1"/>
            </p:cNvSpPr>
            <p:nvPr/>
          </p:nvSpPr>
          <p:spPr bwMode="auto">
            <a:xfrm>
              <a:off x="1156" y="935"/>
              <a:ext cx="1086" cy="683"/>
            </a:xfrm>
            <a:prstGeom prst="rect">
              <a:avLst/>
            </a:prstGeom>
          </p:spPr>
          <p:txBody>
            <a:bodyPr wrap="none" fromWordArt="1">
              <a:prstTxWarp prst="textCurveUp">
                <a:avLst>
                  <a:gd name="adj" fmla="val 46560"/>
                </a:avLst>
              </a:prstTxWarp>
            </a:bodyPr>
            <a:lstStyle/>
            <a:p>
              <a:pPr algn="ctr"/>
              <a:r>
                <a:rPr lang="nl-BE" sz="3600" kern="10"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pattFill prst="dashHorz">
                    <a:fgClr>
                      <a:srgbClr val="808080"/>
                    </a:fgClr>
                    <a:bgClr>
                      <a:srgbClr val="FFFF00"/>
                    </a:bgClr>
                  </a:pattFill>
                  <a:effectLst>
                    <a:outerShdw dist="45791" dir="2021404" algn="ctr" rotWithShape="0">
                      <a:srgbClr val="808080">
                        <a:alpha val="79999"/>
                      </a:srgbClr>
                    </a:outerShdw>
                  </a:effectLst>
                  <a:latin typeface="Arial Black"/>
                </a:rPr>
                <a:t>Région</a:t>
              </a:r>
            </a:p>
          </p:txBody>
        </p:sp>
        <p:sp>
          <p:nvSpPr>
            <p:cNvPr id="72733" name="AutoShape 26"/>
            <p:cNvSpPr>
              <a:spLocks noChangeArrowheads="1"/>
            </p:cNvSpPr>
            <p:nvPr/>
          </p:nvSpPr>
          <p:spPr bwMode="auto">
            <a:xfrm>
              <a:off x="2381" y="3385"/>
              <a:ext cx="1860" cy="363"/>
            </a:xfrm>
            <a:prstGeom prst="leftRightArrow">
              <a:avLst>
                <a:gd name="adj1" fmla="val 35537"/>
                <a:gd name="adj2" fmla="val 114317"/>
              </a:avLst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nl-BE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BE" smtClean="0">
                <a:solidFill>
                  <a:srgbClr val="10253F"/>
                </a:solidFill>
              </a:rPr>
              <a:t>Conclusion</a:t>
            </a:r>
          </a:p>
        </p:txBody>
      </p:sp>
      <p:sp>
        <p:nvSpPr>
          <p:cNvPr id="73730" name="Content Placeholder 2"/>
          <p:cNvSpPr>
            <a:spLocks noGrp="1"/>
          </p:cNvSpPr>
          <p:nvPr>
            <p:ph idx="1"/>
          </p:nvPr>
        </p:nvSpPr>
        <p:spPr>
          <a:xfrm>
            <a:off x="500063" y="1285875"/>
            <a:ext cx="8229600" cy="4525963"/>
          </a:xfrm>
        </p:spPr>
        <p:txBody>
          <a:bodyPr/>
          <a:lstStyle/>
          <a:p>
            <a:pPr eaLnBrk="1" hangingPunct="1"/>
            <a:r>
              <a:rPr lang="en-US" sz="2400" smtClean="0">
                <a:solidFill>
                  <a:srgbClr val="10253F"/>
                </a:solidFill>
              </a:rPr>
              <a:t>Collaboration and ECM can be </a:t>
            </a:r>
            <a:r>
              <a:rPr lang="en-US" sz="2400" b="1" smtClean="0">
                <a:solidFill>
                  <a:srgbClr val="10253F"/>
                </a:solidFill>
              </a:rPr>
              <a:t>combined</a:t>
            </a:r>
            <a:r>
              <a:rPr lang="en-US" sz="2400" smtClean="0">
                <a:solidFill>
                  <a:srgbClr val="10253F"/>
                </a:solidFill>
              </a:rPr>
              <a:t> to offer an end-to-end solution for managing information</a:t>
            </a:r>
          </a:p>
          <a:p>
            <a:pPr eaLnBrk="1" hangingPunct="1"/>
            <a:r>
              <a:rPr lang="en-US" sz="2400" smtClean="0">
                <a:solidFill>
                  <a:srgbClr val="10253F"/>
                </a:solidFill>
              </a:rPr>
              <a:t>Thanks to a corporate management of information and a strong solution for collaboration, efficiency increased :</a:t>
            </a:r>
          </a:p>
          <a:p>
            <a:pPr lvl="1" eaLnBrk="1" hangingPunct="1"/>
            <a:r>
              <a:rPr lang="en-US" sz="2000" smtClean="0">
                <a:solidFill>
                  <a:srgbClr val="10253F"/>
                </a:solidFill>
              </a:rPr>
              <a:t>Uniform and faster access to information</a:t>
            </a:r>
          </a:p>
          <a:p>
            <a:pPr lvl="1" eaLnBrk="1" hangingPunct="1"/>
            <a:r>
              <a:rPr lang="en-US" sz="2000" smtClean="0">
                <a:solidFill>
                  <a:srgbClr val="10253F"/>
                </a:solidFill>
              </a:rPr>
              <a:t>Enabling collaboration and exchange of information with internal or external stakeholders </a:t>
            </a:r>
          </a:p>
          <a:p>
            <a:pPr lvl="1" eaLnBrk="1" hangingPunct="1"/>
            <a:r>
              <a:rPr lang="en-US" sz="2000" smtClean="0">
                <a:solidFill>
                  <a:srgbClr val="10253F"/>
                </a:solidFill>
              </a:rPr>
              <a:t>Strong and reliable policy for archiving and long-term retention keeping day-to-day information with good performance and readability</a:t>
            </a:r>
          </a:p>
          <a:p>
            <a:pPr lvl="1" eaLnBrk="1" hangingPunct="1"/>
            <a:r>
              <a:rPr lang="en-US" sz="2000" smtClean="0">
                <a:solidFill>
                  <a:srgbClr val="10253F"/>
                </a:solidFill>
              </a:rPr>
              <a:t>Enforced monitoring of the process and the audit of regulation applications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How to face your major challenge: </a:t>
            </a:r>
            <a:br>
              <a:rPr lang="en-US" sz="2400" smtClean="0"/>
            </a:br>
            <a:r>
              <a:rPr lang="en-US" sz="2400" smtClean="0"/>
              <a:t>Do more with less, while reducing your carbon footprint </a:t>
            </a:r>
          </a:p>
        </p:txBody>
      </p:sp>
      <p:sp>
        <p:nvSpPr>
          <p:cNvPr id="75778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i="1" smtClean="0">
                <a:solidFill>
                  <a:schemeClr val="tx1"/>
                </a:solidFill>
              </a:rPr>
              <a:t>Thanks</a:t>
            </a:r>
            <a:r>
              <a:rPr lang="fr-BE" i="1" smtClean="0">
                <a:solidFill>
                  <a:schemeClr val="tx1"/>
                </a:solidFill>
              </a:rPr>
              <a:t> to this implementation we can think green</a:t>
            </a:r>
          </a:p>
          <a:p>
            <a:pPr lvl="1" eaLnBrk="1" hangingPunct="1">
              <a:lnSpc>
                <a:spcPct val="90000"/>
              </a:lnSpc>
            </a:pPr>
            <a:r>
              <a:rPr lang="fr-BE" i="1" smtClean="0">
                <a:solidFill>
                  <a:schemeClr val="tx1"/>
                </a:solidFill>
              </a:rPr>
              <a:t>Limit the number of paper copies of information thanks to a corporate repository and search</a:t>
            </a:r>
          </a:p>
          <a:p>
            <a:pPr eaLnBrk="1" hangingPunct="1">
              <a:lnSpc>
                <a:spcPct val="90000"/>
              </a:lnSpc>
            </a:pPr>
            <a:r>
              <a:rPr lang="fr-BE" i="1" smtClean="0">
                <a:solidFill>
                  <a:schemeClr val="tx1"/>
                </a:solidFill>
              </a:rPr>
              <a:t>And…</a:t>
            </a:r>
          </a:p>
          <a:p>
            <a:pPr lvl="1" eaLnBrk="1" hangingPunct="1">
              <a:lnSpc>
                <a:spcPct val="90000"/>
              </a:lnSpc>
            </a:pPr>
            <a:r>
              <a:rPr lang="fr-BE" i="1" smtClean="0">
                <a:solidFill>
                  <a:schemeClr val="tx1"/>
                </a:solidFill>
              </a:rPr>
              <a:t>Do more SERVICES TO YOUR CUSTOMER with less TIME SPENT SEARCHING INFORMATION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mtClean="0"/>
          </a:p>
        </p:txBody>
      </p:sp>
      <p:pic>
        <p:nvPicPr>
          <p:cNvPr id="75779" name="Picture 5" descr="IRIS-label-DoMoreWithLess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72125"/>
            <a:ext cx="155416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0" name="Picture 6" descr="IRIS-green-label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5388" y="5572125"/>
            <a:ext cx="1652587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4" descr="IRISLink2010-PPT-cover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6" name="Title 1"/>
          <p:cNvSpPr>
            <a:spLocks noGrp="1"/>
          </p:cNvSpPr>
          <p:nvPr>
            <p:ph type="ctrTitle"/>
          </p:nvPr>
        </p:nvSpPr>
        <p:spPr>
          <a:xfrm>
            <a:off x="714375" y="2928938"/>
            <a:ext cx="7772400" cy="1470025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10253F"/>
                </a:solidFill>
              </a:rPr>
              <a:t>Q&amp;A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313" y="4429125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Thanks!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BE" smtClean="0">
                <a:solidFill>
                  <a:srgbClr val="10253F"/>
                </a:solidFill>
              </a:rPr>
              <a:t>About INAMI-RIZIV</a:t>
            </a:r>
          </a:p>
        </p:txBody>
      </p:sp>
      <p:sp>
        <p:nvSpPr>
          <p:cNvPr id="41986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10253F"/>
                </a:solidFill>
              </a:rPr>
              <a:t>INAMI-RIZIV is a federal institution with following missions assigned by law </a:t>
            </a:r>
            <a:r>
              <a:rPr lang="en-US" b="1" smtClean="0">
                <a:solidFill>
                  <a:srgbClr val="10253F"/>
                </a:solidFill>
              </a:rPr>
              <a:t>:</a:t>
            </a:r>
          </a:p>
          <a:p>
            <a:pPr lvl="1" eaLnBrk="1" hangingPunct="1"/>
            <a:r>
              <a:rPr lang="en-US" smtClean="0">
                <a:solidFill>
                  <a:srgbClr val="10253F"/>
                </a:solidFill>
              </a:rPr>
              <a:t>Governance of health care Belgium through laws and regulations</a:t>
            </a:r>
          </a:p>
          <a:p>
            <a:pPr lvl="1" eaLnBrk="1" hangingPunct="1"/>
            <a:r>
              <a:rPr lang="en-US" smtClean="0">
                <a:solidFill>
                  <a:srgbClr val="10253F"/>
                </a:solidFill>
              </a:rPr>
              <a:t>Control and audit of the alignment of health care partners to laws and regulations </a:t>
            </a:r>
          </a:p>
          <a:p>
            <a:pPr lvl="1" eaLnBrk="1" hangingPunct="1"/>
            <a:r>
              <a:rPr lang="en-US" smtClean="0">
                <a:solidFill>
                  <a:srgbClr val="10253F"/>
                </a:solidFill>
              </a:rPr>
              <a:t>Financing and reimbursement of healthcare : 2008 = ca 28 billion €</a:t>
            </a:r>
            <a:endParaRPr lang="fr-BE" smtClean="0">
              <a:solidFill>
                <a:srgbClr val="10253F"/>
              </a:solidFill>
            </a:endParaRPr>
          </a:p>
        </p:txBody>
      </p:sp>
      <p:pic>
        <p:nvPicPr>
          <p:cNvPr id="41987" name="Picture 4" descr="https://www.ehealth.fgov.be/binaries/frontend/resources/images/logo/partners/inamiriziv_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25" y="5929313"/>
            <a:ext cx="8667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r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fr-BE" smtClean="0"/>
              <a:t>INAMI-RIZIV facts</a:t>
            </a:r>
            <a:endParaRPr lang="fr-BE" sz="2800" smtClean="0"/>
          </a:p>
        </p:txBody>
      </p:sp>
      <p:sp>
        <p:nvSpPr>
          <p:cNvPr id="44034" name="Espace réservé du contenu 2"/>
          <p:cNvSpPr>
            <a:spLocks noGrp="1"/>
          </p:cNvSpPr>
          <p:nvPr>
            <p:ph idx="4294967295"/>
          </p:nvPr>
        </p:nvSpPr>
        <p:spPr>
          <a:xfrm>
            <a:off x="428625" y="1357313"/>
            <a:ext cx="8229600" cy="4525962"/>
          </a:xfrm>
        </p:spPr>
        <p:txBody>
          <a:bodyPr/>
          <a:lstStyle/>
          <a:p>
            <a:pPr eaLnBrk="1" hangingPunct="1"/>
            <a:r>
              <a:rPr lang="fr-BE" sz="2800" smtClean="0"/>
              <a:t>Partners ans clients</a:t>
            </a:r>
          </a:p>
          <a:p>
            <a:pPr lvl="1" eaLnBrk="1" hangingPunct="1"/>
            <a:r>
              <a:rPr lang="fr-BE" sz="2400" smtClean="0"/>
              <a:t>RIZIV/INAMI</a:t>
            </a:r>
          </a:p>
          <a:p>
            <a:pPr lvl="2" eaLnBrk="1" hangingPunct="1"/>
            <a:r>
              <a:rPr lang="fr-BE" sz="2000" smtClean="0"/>
              <a:t>1400 internal collaborators</a:t>
            </a:r>
          </a:p>
          <a:p>
            <a:pPr lvl="2" eaLnBrk="1" hangingPunct="1"/>
            <a:r>
              <a:rPr lang="fr-BE" sz="2000" smtClean="0"/>
              <a:t>&gt;500 external direct collaborators</a:t>
            </a:r>
          </a:p>
          <a:p>
            <a:pPr lvl="1" eaLnBrk="1" hangingPunct="1"/>
            <a:r>
              <a:rPr lang="fr-BE" sz="2400" smtClean="0"/>
              <a:t>Belgium</a:t>
            </a:r>
          </a:p>
          <a:p>
            <a:pPr lvl="2" eaLnBrk="1" hangingPunct="1"/>
            <a:r>
              <a:rPr lang="fr-BE" sz="2000" smtClean="0"/>
              <a:t>7 insurance companies : mutualities</a:t>
            </a:r>
          </a:p>
          <a:p>
            <a:pPr lvl="2" eaLnBrk="1" hangingPunct="1"/>
            <a:r>
              <a:rPr lang="fr-BE" sz="2000" smtClean="0"/>
              <a:t>Ca 220.000 care givers and institutions</a:t>
            </a:r>
          </a:p>
          <a:p>
            <a:pPr lvl="2" eaLnBrk="1" hangingPunct="1"/>
            <a:r>
              <a:rPr lang="fr-BE" sz="2000" smtClean="0"/>
              <a:t>Ca 10.7 mio Belgians</a:t>
            </a:r>
          </a:p>
          <a:p>
            <a:pPr lvl="1" eaLnBrk="1" hangingPunct="1"/>
            <a:r>
              <a:rPr lang="fr-BE" sz="2400" smtClean="0"/>
              <a:t>European Community – World</a:t>
            </a:r>
          </a:p>
          <a:p>
            <a:pPr lvl="2" eaLnBrk="1" hangingPunct="1"/>
            <a:r>
              <a:rPr lang="fr-BE" sz="2000" smtClean="0"/>
              <a:t>Medical acts : Bilateral exchanges with ca 45 countries</a:t>
            </a:r>
          </a:p>
          <a:p>
            <a:pPr lvl="2" eaLnBrk="1" hangingPunct="1"/>
            <a:r>
              <a:rPr lang="fr-BE" sz="2000" smtClean="0"/>
              <a:t>Fraude : exchange of information on global level</a:t>
            </a:r>
          </a:p>
        </p:txBody>
      </p:sp>
      <p:pic>
        <p:nvPicPr>
          <p:cNvPr id="44035" name="Picture 2" descr="https://www.ehealth.fgov.be/binaries/frontend/resources/images/logo/partners/inamiriziv_f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0" y="5929313"/>
            <a:ext cx="8667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BE" smtClean="0">
                <a:solidFill>
                  <a:srgbClr val="10253F"/>
                </a:solidFill>
              </a:rPr>
              <a:t>INAMI-RIZIV facts </a:t>
            </a:r>
            <a:r>
              <a:rPr lang="fr-BE" sz="2800" smtClean="0">
                <a:solidFill>
                  <a:srgbClr val="10253F"/>
                </a:solidFill>
              </a:rPr>
              <a:t>(cont)</a:t>
            </a:r>
          </a:p>
        </p:txBody>
      </p:sp>
      <p:sp>
        <p:nvSpPr>
          <p:cNvPr id="46082" name="Espace réservé du contenu 2"/>
          <p:cNvSpPr>
            <a:spLocks noGrp="1"/>
          </p:cNvSpPr>
          <p:nvPr>
            <p:ph idx="1"/>
          </p:nvPr>
        </p:nvSpPr>
        <p:spPr>
          <a:xfrm>
            <a:off x="428625" y="1357313"/>
            <a:ext cx="8229600" cy="4525962"/>
          </a:xfrm>
        </p:spPr>
        <p:txBody>
          <a:bodyPr/>
          <a:lstStyle/>
          <a:p>
            <a:pPr eaLnBrk="1" hangingPunct="1"/>
            <a:r>
              <a:rPr lang="fr-BE" smtClean="0">
                <a:solidFill>
                  <a:srgbClr val="10253F"/>
                </a:solidFill>
              </a:rPr>
              <a:t>Raw data</a:t>
            </a:r>
          </a:p>
          <a:p>
            <a:pPr lvl="1" eaLnBrk="1" hangingPunct="1"/>
            <a:r>
              <a:rPr lang="fr-BE" smtClean="0">
                <a:solidFill>
                  <a:srgbClr val="10253F"/>
                </a:solidFill>
              </a:rPr>
              <a:t>Ca 900.000 dossiers</a:t>
            </a:r>
          </a:p>
          <a:p>
            <a:pPr lvl="1" eaLnBrk="1" hangingPunct="1"/>
            <a:r>
              <a:rPr lang="fr-BE" smtClean="0">
                <a:solidFill>
                  <a:srgbClr val="10253F"/>
                </a:solidFill>
              </a:rPr>
              <a:t>Ca 1.2 billion elementary data items</a:t>
            </a:r>
          </a:p>
          <a:p>
            <a:pPr lvl="1" eaLnBrk="1" hangingPunct="1"/>
            <a:r>
              <a:rPr lang="fr-BE" smtClean="0">
                <a:solidFill>
                  <a:srgbClr val="10253F"/>
                </a:solidFill>
              </a:rPr>
              <a:t>50 years of archives paper legacy as wel as digital</a:t>
            </a:r>
          </a:p>
          <a:p>
            <a:pPr lvl="1" eaLnBrk="1" hangingPunct="1"/>
            <a:r>
              <a:rPr lang="fr-BE" smtClean="0">
                <a:solidFill>
                  <a:srgbClr val="10253F"/>
                </a:solidFill>
              </a:rPr>
              <a:t>7000 file exchanges / year</a:t>
            </a:r>
          </a:p>
          <a:p>
            <a:pPr lvl="1" eaLnBrk="1" hangingPunct="1"/>
            <a:r>
              <a:rPr lang="fr-BE" smtClean="0">
                <a:solidFill>
                  <a:srgbClr val="10253F"/>
                </a:solidFill>
              </a:rPr>
              <a:t>4 mio mails</a:t>
            </a:r>
          </a:p>
          <a:p>
            <a:pPr lvl="1" eaLnBrk="1" hangingPunct="1"/>
            <a:r>
              <a:rPr lang="fr-BE" smtClean="0">
                <a:solidFill>
                  <a:srgbClr val="10253F"/>
                </a:solidFill>
              </a:rPr>
              <a:t>&gt; 500.000 outgoing postal mail</a:t>
            </a:r>
          </a:p>
          <a:p>
            <a:pPr lvl="1" eaLnBrk="1" hangingPunct="1"/>
            <a:r>
              <a:rPr lang="fr-BE" smtClean="0">
                <a:solidFill>
                  <a:srgbClr val="10253F"/>
                </a:solidFill>
              </a:rPr>
              <a:t>&gt; 15 mio crosspoint bank requests</a:t>
            </a:r>
          </a:p>
        </p:txBody>
      </p:sp>
      <p:pic>
        <p:nvPicPr>
          <p:cNvPr id="46083" name="Picture 2" descr="https://www.ehealth.fgov.be/binaries/frontend/resources/images/logo/partners/inamiriziv_f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0" y="5929313"/>
            <a:ext cx="8667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BE" dirty="0" smtClean="0"/>
              <a:t>INAMI-RIZIV &amp; the Content Management challenge</a:t>
            </a:r>
            <a:endParaRPr lang="fr-BE" dirty="0"/>
          </a:p>
        </p:txBody>
      </p:sp>
      <p:sp>
        <p:nvSpPr>
          <p:cNvPr id="48130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400" smtClean="0">
                <a:solidFill>
                  <a:srgbClr val="10253F"/>
                </a:solidFill>
              </a:rPr>
              <a:t>Managing the wide variety of information to fulfill the defined missions leads to challenge in content management:</a:t>
            </a:r>
          </a:p>
          <a:p>
            <a:pPr eaLnBrk="1" hangingPunct="1"/>
            <a:r>
              <a:rPr lang="en-US" sz="2400" b="1" smtClean="0">
                <a:solidFill>
                  <a:srgbClr val="10253F"/>
                </a:solidFill>
              </a:rPr>
              <a:t>The huge volume and diversity of information </a:t>
            </a:r>
            <a:r>
              <a:rPr lang="en-US" sz="2400" smtClean="0">
                <a:solidFill>
                  <a:srgbClr val="10253F"/>
                </a:solidFill>
              </a:rPr>
              <a:t>(dossiers, rules, regulations, mailroom, customer files,…)</a:t>
            </a:r>
          </a:p>
          <a:p>
            <a:pPr eaLnBrk="1" hangingPunct="1"/>
            <a:r>
              <a:rPr lang="en-US" sz="2400" b="1" smtClean="0">
                <a:solidFill>
                  <a:srgbClr val="10253F"/>
                </a:solidFill>
              </a:rPr>
              <a:t>Getting information and process under control</a:t>
            </a:r>
            <a:r>
              <a:rPr lang="en-US" sz="2400" smtClean="0">
                <a:solidFill>
                  <a:srgbClr val="10253F"/>
                </a:solidFill>
              </a:rPr>
              <a:t> to enforce regulation and alignment</a:t>
            </a:r>
          </a:p>
          <a:p>
            <a:pPr eaLnBrk="1" hangingPunct="1"/>
            <a:r>
              <a:rPr lang="en-US" sz="2400" b="1" smtClean="0">
                <a:solidFill>
                  <a:srgbClr val="10253F"/>
                </a:solidFill>
              </a:rPr>
              <a:t>Collaborate, exchange and publish </a:t>
            </a:r>
            <a:r>
              <a:rPr lang="en-US" sz="2400" smtClean="0">
                <a:solidFill>
                  <a:srgbClr val="10253F"/>
                </a:solidFill>
              </a:rPr>
              <a:t>information with and for internal and external stakeholders</a:t>
            </a:r>
          </a:p>
          <a:p>
            <a:pPr eaLnBrk="1" hangingPunct="1"/>
            <a:r>
              <a:rPr lang="en-US" sz="2400" b="1" smtClean="0">
                <a:solidFill>
                  <a:srgbClr val="10253F"/>
                </a:solidFill>
              </a:rPr>
              <a:t>Integrating structured and unstructured content with legacy applications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10253F"/>
                </a:solidFill>
              </a:rPr>
              <a:t>World of information</a:t>
            </a:r>
          </a:p>
        </p:txBody>
      </p:sp>
      <p:pic>
        <p:nvPicPr>
          <p:cNvPr id="50178" name="Content Placeholder 3" descr="Overview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14563" y="1357313"/>
            <a:ext cx="6478587" cy="4740275"/>
          </a:xfrm>
        </p:spPr>
      </p:pic>
      <p:pic>
        <p:nvPicPr>
          <p:cNvPr id="5017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2571750"/>
            <a:ext cx="1598613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What do we mean by collaboration ?</a:t>
            </a:r>
            <a:endParaRPr lang="en-US" dirty="0"/>
          </a:p>
        </p:txBody>
      </p:sp>
      <p:pic>
        <p:nvPicPr>
          <p:cNvPr id="522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81613" y="4430713"/>
            <a:ext cx="3251200" cy="1735137"/>
          </a:xfrm>
        </p:spPr>
      </p:pic>
      <p:sp>
        <p:nvSpPr>
          <p:cNvPr id="52227" name="TextBox 4"/>
          <p:cNvSpPr txBox="1">
            <a:spLocks noChangeArrowheads="1"/>
          </p:cNvSpPr>
          <p:nvPr/>
        </p:nvSpPr>
        <p:spPr bwMode="auto">
          <a:xfrm>
            <a:off x="571500" y="1357313"/>
            <a:ext cx="7888288" cy="478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9875" indent="-269875">
              <a:buFont typeface="Arial" charset="0"/>
              <a:buNone/>
            </a:pPr>
            <a:r>
              <a:rPr lang="en-US" sz="2800">
                <a:latin typeface="Calibri" pitchFamily="34" charset="0"/>
              </a:rPr>
              <a:t>Information sharing in dedicated secured or non-secured portal based frameworks </a:t>
            </a:r>
          </a:p>
          <a:p>
            <a:pPr marL="269875" indent="-269875"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Sharing &amp; elaboration of documents/info/archives </a:t>
            </a:r>
          </a:p>
          <a:p>
            <a:pPr marL="269875" indent="-269875"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Exchange &amp; thesaurus based search of Knowledge</a:t>
            </a:r>
          </a:p>
          <a:p>
            <a:pPr marL="269875" indent="-269875"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Discussion (newsgroups, blogs, chats, …)</a:t>
            </a:r>
          </a:p>
          <a:p>
            <a:pPr marL="269875" indent="-269875"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Presence &amp; information awareness (web 2.0 3.x)</a:t>
            </a:r>
          </a:p>
          <a:p>
            <a:pPr marL="269875" indent="-269875">
              <a:buFont typeface="Arial" charset="0"/>
              <a:buChar char="•"/>
            </a:pPr>
            <a:r>
              <a:rPr lang="en-US" sz="2800" b="1">
                <a:latin typeface="Calibri" pitchFamily="34" charset="0"/>
              </a:rPr>
              <a:t>Thematic</a:t>
            </a:r>
            <a:r>
              <a:rPr lang="en-US" sz="2800">
                <a:latin typeface="Calibri" pitchFamily="34" charset="0"/>
              </a:rPr>
              <a:t> spaces (dossiers, projects, topics, interest groups, …)</a:t>
            </a:r>
          </a:p>
          <a:p>
            <a:pPr marL="269875" indent="-269875"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Security and user access</a:t>
            </a:r>
          </a:p>
          <a:p>
            <a:pPr marL="269875" indent="-269875"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User-role management</a:t>
            </a:r>
          </a:p>
          <a:p>
            <a:pPr marL="269875" indent="-269875"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Short term (month/year)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6875" y="3789363"/>
            <a:ext cx="2073275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10253F"/>
                </a:solidFill>
              </a:rPr>
              <a:t>What do we mean by archiving?</a:t>
            </a:r>
          </a:p>
        </p:txBody>
      </p:sp>
      <p:sp>
        <p:nvSpPr>
          <p:cNvPr id="54275" name="TextBox 4"/>
          <p:cNvSpPr txBox="1">
            <a:spLocks noChangeArrowheads="1"/>
          </p:cNvSpPr>
          <p:nvPr/>
        </p:nvSpPr>
        <p:spPr bwMode="auto">
          <a:xfrm>
            <a:off x="571500" y="1357313"/>
            <a:ext cx="800100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9875" indent="-269875">
              <a:buFont typeface="Arial" charset="0"/>
              <a:buNone/>
            </a:pPr>
            <a:r>
              <a:rPr lang="en-US" sz="2800">
                <a:latin typeface="Calibri" pitchFamily="34" charset="0"/>
              </a:rPr>
              <a:t>Managed and selective information storage in managed secure scalable stores</a:t>
            </a:r>
          </a:p>
          <a:p>
            <a:pPr marL="269875" indent="-269875"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Secure information/document storing</a:t>
            </a:r>
          </a:p>
          <a:p>
            <a:pPr marL="269875" indent="-269875"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Sharing based on </a:t>
            </a:r>
            <a:r>
              <a:rPr lang="en-US" sz="2800" b="1">
                <a:latin typeface="Calibri" pitchFamily="34" charset="0"/>
              </a:rPr>
              <a:t>corporate access policies</a:t>
            </a:r>
          </a:p>
          <a:p>
            <a:pPr marL="269875" indent="-269875"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Legal evidence for authenticity of document/info</a:t>
            </a:r>
          </a:p>
          <a:p>
            <a:pPr marL="269875" indent="-269875"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Company wide thesaurus based search</a:t>
            </a:r>
          </a:p>
          <a:p>
            <a:pPr marL="269875" indent="-269875">
              <a:buFont typeface="Arial" charset="0"/>
              <a:buChar char="•"/>
            </a:pPr>
            <a:r>
              <a:rPr lang="en-US" sz="2800" b="1">
                <a:latin typeface="Calibri" pitchFamily="34" charset="0"/>
              </a:rPr>
              <a:t>Company wide </a:t>
            </a:r>
            <a:r>
              <a:rPr lang="en-US" sz="2800">
                <a:latin typeface="Calibri" pitchFamily="34" charset="0"/>
              </a:rPr>
              <a:t>topology</a:t>
            </a:r>
          </a:p>
          <a:p>
            <a:pPr marL="269875" indent="-269875"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Company wide policies</a:t>
            </a:r>
          </a:p>
          <a:p>
            <a:pPr marL="269875" indent="-269875"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Policy based ILM</a:t>
            </a:r>
          </a:p>
          <a:p>
            <a:pPr marL="269875" indent="-269875">
              <a:buFont typeface="Arial" charset="0"/>
              <a:buChar char="•"/>
            </a:pPr>
            <a:r>
              <a:rPr lang="en-US" sz="2800">
                <a:latin typeface="Calibri" pitchFamily="34" charset="0"/>
              </a:rPr>
              <a:t>Long term 30-100 years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10253F"/>
                </a:solidFill>
              </a:rPr>
              <a:t>Why a combination of solutions ?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1428750"/>
            <a:ext cx="2908300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75" y="3911600"/>
            <a:ext cx="2643188" cy="20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4" name="ZoneTexte 11"/>
          <p:cNvSpPr txBox="1">
            <a:spLocks noChangeArrowheads="1"/>
          </p:cNvSpPr>
          <p:nvPr/>
        </p:nvSpPr>
        <p:spPr bwMode="auto">
          <a:xfrm>
            <a:off x="3571875" y="1357313"/>
            <a:ext cx="5072063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fr-BE">
                <a:latin typeface="Calibri" pitchFamily="34" charset="0"/>
              </a:rPr>
              <a:t> Handling huge volume of information</a:t>
            </a:r>
          </a:p>
          <a:p>
            <a:pPr>
              <a:buFont typeface="Arial" charset="0"/>
              <a:buChar char="•"/>
            </a:pPr>
            <a:r>
              <a:rPr lang="fr-BE">
                <a:latin typeface="Calibri" pitchFamily="34" charset="0"/>
              </a:rPr>
              <a:t> Enforcing compliance</a:t>
            </a:r>
          </a:p>
          <a:p>
            <a:pPr>
              <a:buFont typeface="Arial" charset="0"/>
              <a:buChar char="•"/>
            </a:pPr>
            <a:r>
              <a:rPr lang="fr-BE">
                <a:latin typeface="Calibri" pitchFamily="34" charset="0"/>
              </a:rPr>
              <a:t> Long-terms retention of information</a:t>
            </a:r>
          </a:p>
          <a:p>
            <a:pPr>
              <a:buFont typeface="Arial" charset="0"/>
              <a:buChar char="•"/>
            </a:pPr>
            <a:r>
              <a:rPr lang="fr-BE">
                <a:latin typeface="Calibri" pitchFamily="34" charset="0"/>
              </a:rPr>
              <a:t> High-availability &amp; consistence</a:t>
            </a:r>
          </a:p>
          <a:p>
            <a:pPr>
              <a:buFont typeface="Arial" charset="0"/>
              <a:buChar char="•"/>
            </a:pPr>
            <a:r>
              <a:rPr lang="fr-BE">
                <a:latin typeface="Calibri" pitchFamily="34" charset="0"/>
              </a:rPr>
              <a:t> Enterprise wide thesaurus based search</a:t>
            </a:r>
          </a:p>
          <a:p>
            <a:endParaRPr lang="fr-BE">
              <a:latin typeface="Calibri" pitchFamily="34" charset="0"/>
            </a:endParaRPr>
          </a:p>
          <a:p>
            <a:r>
              <a:rPr lang="fr-BE" b="1">
                <a:latin typeface="Calibri" pitchFamily="34" charset="0"/>
              </a:rPr>
              <a:t>&gt;&gt; Enterprise scale repository</a:t>
            </a:r>
          </a:p>
        </p:txBody>
      </p:sp>
      <p:sp>
        <p:nvSpPr>
          <p:cNvPr id="56325" name="ZoneTexte 13"/>
          <p:cNvSpPr txBox="1">
            <a:spLocks noChangeArrowheads="1"/>
          </p:cNvSpPr>
          <p:nvPr/>
        </p:nvSpPr>
        <p:spPr bwMode="auto">
          <a:xfrm>
            <a:off x="357188" y="3929063"/>
            <a:ext cx="5072062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fr-BE">
                <a:latin typeface="Calibri" pitchFamily="34" charset="0"/>
              </a:rPr>
              <a:t> Document exchange : procedure/dossier based</a:t>
            </a:r>
          </a:p>
          <a:p>
            <a:pPr>
              <a:buFont typeface="Arial" charset="0"/>
              <a:buChar char="•"/>
            </a:pPr>
            <a:r>
              <a:rPr lang="fr-BE">
                <a:latin typeface="Calibri" pitchFamily="34" charset="0"/>
              </a:rPr>
              <a:t> Publishing</a:t>
            </a:r>
          </a:p>
          <a:p>
            <a:pPr>
              <a:buFont typeface="Arial" charset="0"/>
              <a:buChar char="•"/>
            </a:pPr>
            <a:r>
              <a:rPr lang="fr-BE">
                <a:latin typeface="Calibri" pitchFamily="34" charset="0"/>
              </a:rPr>
              <a:t> Living documents with lot of modification</a:t>
            </a:r>
          </a:p>
          <a:p>
            <a:pPr>
              <a:buFont typeface="Arial" charset="0"/>
              <a:buChar char="•"/>
            </a:pPr>
            <a:r>
              <a:rPr lang="fr-BE">
                <a:latin typeface="Calibri" pitchFamily="34" charset="0"/>
              </a:rPr>
              <a:t> Office integration</a:t>
            </a:r>
          </a:p>
          <a:p>
            <a:pPr>
              <a:buFont typeface="Arial" charset="0"/>
              <a:buChar char="•"/>
            </a:pPr>
            <a:r>
              <a:rPr lang="fr-BE">
                <a:latin typeface="Calibri" pitchFamily="34" charset="0"/>
              </a:rPr>
              <a:t> Easy secure user interface</a:t>
            </a:r>
          </a:p>
          <a:p>
            <a:endParaRPr lang="fr-BE">
              <a:latin typeface="Calibri" pitchFamily="34" charset="0"/>
            </a:endParaRPr>
          </a:p>
          <a:p>
            <a:r>
              <a:rPr lang="fr-BE" b="1">
                <a:latin typeface="Calibri" pitchFamily="34" charset="0"/>
              </a:rPr>
              <a:t>&gt;&gt; Enterprise scale collaborative platform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864</Words>
  <Application>Microsoft Office PowerPoint</Application>
  <PresentationFormat>On-screen Show (4:3)</PresentationFormat>
  <Paragraphs>143</Paragraphs>
  <Slides>17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Office Theme</vt:lpstr>
      <vt:lpstr>Custom Design</vt:lpstr>
      <vt:lpstr>1_Custom Design</vt:lpstr>
      <vt:lpstr>Visio</vt:lpstr>
      <vt:lpstr>“Health Insurance Providers - Improving Customer Service through Access of Information &amp; How to Take Advantage of each Platform”</vt:lpstr>
      <vt:lpstr>About INAMI-RIZIV</vt:lpstr>
      <vt:lpstr>INAMI-RIZIV facts</vt:lpstr>
      <vt:lpstr>INAMI-RIZIV facts (cont)</vt:lpstr>
      <vt:lpstr>INAMI-RIZIV &amp; the Content Management challenge</vt:lpstr>
      <vt:lpstr>World of information</vt:lpstr>
      <vt:lpstr>What do we mean by collaboration ?</vt:lpstr>
      <vt:lpstr>What do we mean by archiving?</vt:lpstr>
      <vt:lpstr>Why a combination of solutions ?</vt:lpstr>
      <vt:lpstr>Conceptual architecture</vt:lpstr>
      <vt:lpstr>Information Lifecycle and repositories</vt:lpstr>
      <vt:lpstr>Solutions in place @ INAMI-RIZIV</vt:lpstr>
      <vt:lpstr>e-Did architecture</vt:lpstr>
      <vt:lpstr>e-DiD geographical</vt:lpstr>
      <vt:lpstr>Conclusion</vt:lpstr>
      <vt:lpstr>How to face your major challenge:  Do more with less, while reducing your carbon footprint </vt:lpstr>
      <vt:lpstr>Q&amp;A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crochign</dc:creator>
  <cp:lastModifiedBy>agoffin</cp:lastModifiedBy>
  <cp:revision>14</cp:revision>
  <dcterms:created xsi:type="dcterms:W3CDTF">2010-01-05T13:17:27Z</dcterms:created>
  <dcterms:modified xsi:type="dcterms:W3CDTF">2010-02-08T11:03:48Z</dcterms:modified>
</cp:coreProperties>
</file>