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66" r:id="rId5"/>
    <p:sldId id="290" r:id="rId6"/>
    <p:sldId id="267" r:id="rId7"/>
    <p:sldId id="268" r:id="rId8"/>
    <p:sldId id="269" r:id="rId9"/>
    <p:sldId id="292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3" r:id="rId21"/>
    <p:sldId id="285" r:id="rId22"/>
    <p:sldId id="284" r:id="rId23"/>
    <p:sldId id="282" r:id="rId24"/>
    <p:sldId id="283" r:id="rId25"/>
    <p:sldId id="291" r:id="rId26"/>
    <p:sldId id="286" r:id="rId27"/>
    <p:sldId id="287" r:id="rId28"/>
    <p:sldId id="264" r:id="rId29"/>
    <p:sldId id="289" r:id="rId30"/>
    <p:sldId id="26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>
        <p:scale>
          <a:sx n="75" d="100"/>
          <a:sy n="75" d="100"/>
        </p:scale>
        <p:origin x="-7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pieChart>
        <c:varyColors val="1"/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0.2399969287533455"/>
          <c:y val="4.9224874750166105E-2"/>
          <c:w val="0.5979061463470916"/>
          <c:h val="0.83024015202403201"/>
        </c:manualLayout>
      </c:layout>
      <c:pieChart>
        <c:varyColors val="1"/>
        <c:ser>
          <c:idx val="0"/>
          <c:order val="0"/>
          <c:spPr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ln w="127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1.5920339801058433E-2"/>
                  <c:y val="1.084007694235401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5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Gen X</a:t>
                    </a:r>
                  </a:p>
                  <a:p>
                    <a:pPr algn="ctr" rtl="0">
                      <a:defRPr lang="en-US" sz="15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(ages 33-44)</a:t>
                    </a:r>
                  </a:p>
                  <a:p>
                    <a:pPr algn="ctr" rtl="0">
                      <a:defRPr lang="en-US" sz="1500" b="0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b="1" i="0" u="none" strike="noStrike" kern="1200" baseline="0" dirty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rPr>
                      <a:t>23%</a:t>
                    </a:r>
                  </a:p>
                </c:rich>
              </c:tx>
              <c:spPr/>
              <c:dLblPos val="bestFit"/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500"/>
                      <a:t>Younger </a:t>
                    </a:r>
                    <a:r>
                      <a:rPr lang="en-US" sz="1500" smtClean="0"/>
                      <a:t>Boomers</a:t>
                    </a:r>
                  </a:p>
                  <a:p>
                    <a:r>
                      <a:rPr lang="en-US" sz="1500" smtClean="0"/>
                      <a:t>(ages 45-54)</a:t>
                    </a:r>
                  </a:p>
                  <a:p>
                    <a:r>
                      <a:rPr lang="en-US" sz="1500" b="1" smtClean="0"/>
                      <a:t>22</a:t>
                    </a:r>
                    <a:r>
                      <a:rPr lang="en-US" sz="1500" b="1"/>
                      <a:t>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/>
                      <a:t>Older </a:t>
                    </a:r>
                    <a:r>
                      <a:rPr lang="en-US" sz="1500" smtClean="0"/>
                      <a:t>Boomers</a:t>
                    </a:r>
                  </a:p>
                  <a:p>
                    <a:r>
                      <a:rPr lang="en-US" sz="1500" smtClean="0"/>
                      <a:t>(ages 55-63)</a:t>
                    </a:r>
                  </a:p>
                  <a:p>
                    <a:r>
                      <a:rPr lang="en-US" sz="1500" b="1" smtClean="0"/>
                      <a:t>13</a:t>
                    </a:r>
                    <a:r>
                      <a:rPr lang="en-US" sz="1500" b="1"/>
                      <a:t>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500" dirty="0"/>
                      <a:t>Silent </a:t>
                    </a:r>
                    <a:r>
                      <a:rPr lang="en-US" sz="1500" dirty="0" smtClean="0"/>
                      <a:t>Generation</a:t>
                    </a:r>
                  </a:p>
                  <a:p>
                    <a:r>
                      <a:rPr lang="en-US" sz="1500" dirty="0" smtClean="0"/>
                      <a:t>(ages </a:t>
                    </a:r>
                    <a:r>
                      <a:rPr lang="en-US" sz="1500" dirty="0"/>
                      <a:t>64-72</a:t>
                    </a:r>
                    <a:r>
                      <a:rPr lang="en-US" sz="1500" dirty="0" smtClean="0"/>
                      <a:t>)</a:t>
                    </a:r>
                  </a:p>
                  <a:p>
                    <a:r>
                      <a:rPr lang="en-US" sz="1500" b="1" dirty="0" smtClean="0"/>
                      <a:t>7</a:t>
                    </a:r>
                    <a:r>
                      <a:rPr lang="en-US" sz="1500" b="1" dirty="0"/>
                      <a:t>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500" dirty="0"/>
                      <a:t>G.I. </a:t>
                    </a:r>
                    <a:r>
                      <a:rPr lang="en-US" sz="1500" dirty="0" smtClean="0"/>
                      <a:t>Generation</a:t>
                    </a:r>
                  </a:p>
                  <a:p>
                    <a:r>
                      <a:rPr lang="en-US" sz="1500" dirty="0" smtClean="0"/>
                      <a:t>(age </a:t>
                    </a:r>
                    <a:r>
                      <a:rPr lang="en-US" sz="1500" dirty="0"/>
                      <a:t>73</a:t>
                    </a:r>
                    <a:r>
                      <a:rPr lang="en-US" sz="1500" dirty="0" smtClean="0"/>
                      <a:t>+)</a:t>
                    </a:r>
                  </a:p>
                  <a:p>
                    <a:r>
                      <a:rPr lang="en-US" sz="1500" b="1" dirty="0" smtClean="0"/>
                      <a:t>4</a:t>
                    </a:r>
                    <a:r>
                      <a:rPr lang="en-US" sz="1500" b="1" dirty="0"/>
                      <a:t>%</a:t>
                    </a:r>
                  </a:p>
                </c:rich>
              </c:tx>
              <c:dLblPos val="outEnd"/>
              <c:showVal val="1"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s-ES" sz="1500" dirty="0"/>
                      <a:t>Gen Y </a:t>
                    </a:r>
                    <a:endParaRPr lang="es-ES" sz="1500" dirty="0" smtClean="0"/>
                  </a:p>
                  <a:p>
                    <a:r>
                      <a:rPr lang="es-ES" sz="1500" dirty="0" smtClean="0"/>
                      <a:t>(</a:t>
                    </a:r>
                    <a:r>
                      <a:rPr lang="es-ES" sz="1500" dirty="0" err="1" smtClean="0"/>
                      <a:t>ages</a:t>
                    </a:r>
                    <a:r>
                      <a:rPr lang="es-ES" sz="1500" dirty="0" smtClean="0"/>
                      <a:t> 18-32)</a:t>
                    </a:r>
                  </a:p>
                  <a:p>
                    <a:r>
                      <a:rPr lang="es-ES" sz="1500" b="1" dirty="0" smtClean="0"/>
                      <a:t>30</a:t>
                    </a:r>
                    <a:r>
                      <a:rPr lang="es-ES" sz="1500" b="1" dirty="0"/>
                      <a:t>%</a:t>
                    </a:r>
                  </a:p>
                </c:rich>
              </c:tx>
              <c:dLblPos val="outEnd"/>
              <c:showVal val="1"/>
              <c:showCatName val="1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dLblPos val="outEnd"/>
            <c:showVal val="1"/>
            <c:showCatName val="1"/>
          </c:dLbls>
          <c:cat>
            <c:strRef>
              <c:f>Sheet1!$A$3:$A$8</c:f>
              <c:strCache>
                <c:ptCount val="6"/>
                <c:pt idx="0">
                  <c:v>Gen X (ages 33-44)</c:v>
                </c:pt>
                <c:pt idx="1">
                  <c:v>Younger Boomers (ages 45-54)</c:v>
                </c:pt>
                <c:pt idx="2">
                  <c:v>Older Boomers (ages 55-63)</c:v>
                </c:pt>
                <c:pt idx="3">
                  <c:v>Silent Generation (ages 64-72)</c:v>
                </c:pt>
                <c:pt idx="4">
                  <c:v>G.I. Generation (age 73+)</c:v>
                </c:pt>
                <c:pt idx="5">
                  <c:v>Gen Y (ages 18-32)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0.23</c:v>
                </c:pt>
                <c:pt idx="1">
                  <c:v>0.22000000000000008</c:v>
                </c:pt>
                <c:pt idx="2">
                  <c:v>0.13</c:v>
                </c:pt>
                <c:pt idx="3">
                  <c:v>7.0000000000000034E-2</c:v>
                </c:pt>
                <c:pt idx="4">
                  <c:v>4.0000000000000029E-2</c:v>
                </c:pt>
                <c:pt idx="5">
                  <c:v>0.30000000000000016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0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Sheet2!$A$2:$A$8</c:f>
              <c:strCache>
                <c:ptCount val="7"/>
                <c:pt idx="0">
                  <c:v>Increase Collaboration</c:v>
                </c:pt>
                <c:pt idx="1">
                  <c:v>Raise Awareness of "What We Know"</c:v>
                </c:pt>
                <c:pt idx="2">
                  <c:v>Increase Agility/Responsiveness</c:v>
                </c:pt>
                <c:pt idx="3">
                  <c:v>Faster Communication</c:v>
                </c:pt>
                <c:pt idx="4">
                  <c:v>Increase Innovation and TTM</c:v>
                </c:pt>
                <c:pt idx="5">
                  <c:v>Reduction of IT costs</c:v>
                </c:pt>
                <c:pt idx="6">
                  <c:v>Accelerate Brokering of People</c:v>
                </c:pt>
              </c:strCache>
            </c:strRef>
          </c:cat>
          <c:val>
            <c:numRef>
              <c:f>Sheet2!$B$2:$B$8</c:f>
              <c:numCache>
                <c:formatCode>0%</c:formatCode>
                <c:ptCount val="7"/>
                <c:pt idx="0">
                  <c:v>0.69000000000000006</c:v>
                </c:pt>
                <c:pt idx="1">
                  <c:v>0.56000000000000005</c:v>
                </c:pt>
                <c:pt idx="2">
                  <c:v>0.56000000000000005</c:v>
                </c:pt>
                <c:pt idx="3">
                  <c:v>0.55000000000000004</c:v>
                </c:pt>
                <c:pt idx="4">
                  <c:v>0.39000000000000007</c:v>
                </c:pt>
                <c:pt idx="5">
                  <c:v>0.36000000000000004</c:v>
                </c:pt>
                <c:pt idx="6">
                  <c:v>0.21000000000000002</c:v>
                </c:pt>
              </c:numCache>
            </c:numRef>
          </c:val>
        </c:ser>
        <c:axId val="145870208"/>
        <c:axId val="145757312"/>
      </c:barChart>
      <c:catAx>
        <c:axId val="145870208"/>
        <c:scaling>
          <c:orientation val="maxMin"/>
        </c:scaling>
        <c:axPos val="l"/>
        <c:numFmt formatCode="General" sourceLinked="0"/>
        <c:tickLblPos val="low"/>
        <c:spPr>
          <a:ln>
            <a:noFill/>
          </a:ln>
        </c:spPr>
        <c:txPr>
          <a:bodyPr/>
          <a:lstStyle/>
          <a:p>
            <a:pPr>
              <a:defRPr sz="1400" b="0"/>
            </a:pPr>
            <a:endParaRPr lang="en-US"/>
          </a:p>
        </c:txPr>
        <c:crossAx val="145757312"/>
        <c:crosses val="autoZero"/>
        <c:auto val="1"/>
        <c:lblAlgn val="ctr"/>
        <c:lblOffset val="100"/>
      </c:catAx>
      <c:valAx>
        <c:axId val="145757312"/>
        <c:scaling>
          <c:orientation val="minMax"/>
          <c:max val="0.7000000000000004"/>
        </c:scaling>
        <c:delete val="1"/>
        <c:axPos val="t"/>
        <c:majorGridlines>
          <c:spPr>
            <a:ln>
              <a:gradFill>
                <a:gsLst>
                  <a:gs pos="0">
                    <a:srgbClr val="C000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  <a:effectLst/>
          </c:spPr>
        </c:majorGridlines>
        <c:numFmt formatCode="0%" sourceLinked="1"/>
        <c:tickLblPos val="none"/>
        <c:crossAx val="14587020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0FA11-9A48-4521-B838-22919F982DA5}" type="datetimeFigureOut">
              <a:rPr lang="nl-NL" smtClean="0"/>
              <a:pPr/>
              <a:t>1-2-2010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4EA4E-D3A2-4343-A8F9-CACFEC1C429A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sz="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nl-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142976" y="1554162"/>
            <a:ext cx="7848624" cy="5089548"/>
          </a:xfr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lvl2pPr>
              <a:defRPr>
                <a:latin typeface="Myriad Web Pro" pitchFamily="34" charset="0"/>
              </a:defRPr>
            </a:lvl2pPr>
            <a:lvl3pPr>
              <a:defRPr>
                <a:latin typeface="Myriad Web Pro" pitchFamily="34" charset="0"/>
              </a:defRPr>
            </a:lvl3pPr>
            <a:lvl4pPr>
              <a:defRPr>
                <a:latin typeface="Myriad Web Pro" pitchFamily="34" charset="0"/>
              </a:defRPr>
            </a:lvl4pPr>
            <a:lvl5pPr>
              <a:defRPr>
                <a:latin typeface="Myriad Web Pro" pitchFamily="34" charset="0"/>
              </a:defRPr>
            </a:lvl5pPr>
          </a:lstStyle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en-US" dirty="0"/>
          </a:p>
        </p:txBody>
      </p:sp>
      <p:sp>
        <p:nvSpPr>
          <p:cNvPr id="8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1000125" y="214290"/>
            <a:ext cx="7991475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142976" y="1554162"/>
            <a:ext cx="7848624" cy="5089548"/>
          </a:xfr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lvl2pPr>
              <a:defRPr>
                <a:latin typeface="Myriad Web Pro" pitchFamily="34" charset="0"/>
              </a:defRPr>
            </a:lvl2pPr>
            <a:lvl3pPr>
              <a:defRPr>
                <a:latin typeface="Myriad Web Pro" pitchFamily="34" charset="0"/>
              </a:defRPr>
            </a:lvl3pPr>
            <a:lvl4pPr>
              <a:defRPr>
                <a:latin typeface="Myriad Web Pro" pitchFamily="34" charset="0"/>
              </a:defRPr>
            </a:lvl4pPr>
            <a:lvl5pPr>
              <a:defRPr>
                <a:latin typeface="Myriad Web Pro" pitchFamily="34" charset="0"/>
              </a:defRPr>
            </a:lvl5pPr>
          </a:lstStyle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1000125" y="214290"/>
            <a:ext cx="7991475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142976" y="1554162"/>
            <a:ext cx="7848624" cy="5089548"/>
          </a:xfrm>
        </p:spPr>
        <p:txBody>
          <a:bodyPr/>
          <a:lstStyle>
            <a:lvl1pPr>
              <a:defRPr>
                <a:latin typeface="Myriad Web Pro" pitchFamily="34" charset="0"/>
              </a:defRPr>
            </a:lvl1pPr>
            <a:lvl2pPr>
              <a:defRPr>
                <a:latin typeface="Myriad Web Pro" pitchFamily="34" charset="0"/>
              </a:defRPr>
            </a:lvl2pPr>
            <a:lvl3pPr>
              <a:defRPr>
                <a:latin typeface="Myriad Web Pro" pitchFamily="34" charset="0"/>
              </a:defRPr>
            </a:lvl3pPr>
            <a:lvl4pPr>
              <a:defRPr>
                <a:latin typeface="Myriad Web Pro" pitchFamily="34" charset="0"/>
              </a:defRPr>
            </a:lvl4pPr>
            <a:lvl5pPr>
              <a:defRPr>
                <a:latin typeface="Myriad Web Pro" pitchFamily="34" charset="0"/>
              </a:defRPr>
            </a:lvl5pPr>
          </a:lstStyle>
          <a:p>
            <a:pPr lvl="0"/>
            <a:r>
              <a:rPr lang="nl-NL" noProof="1" smtClean="0"/>
              <a:t>Klik om de modelstijlen te bewerken</a:t>
            </a:r>
          </a:p>
          <a:p>
            <a:pPr lvl="1"/>
            <a:r>
              <a:rPr lang="nl-NL" noProof="1" smtClean="0"/>
              <a:t>Tweede niveau</a:t>
            </a:r>
          </a:p>
          <a:p>
            <a:pPr lvl="2"/>
            <a:r>
              <a:rPr lang="nl-NL" noProof="1" smtClean="0"/>
              <a:t>Derde niveau</a:t>
            </a:r>
          </a:p>
          <a:p>
            <a:pPr lvl="3"/>
            <a:r>
              <a:rPr lang="nl-NL" noProof="1" smtClean="0"/>
              <a:t>Vierde niveau</a:t>
            </a:r>
          </a:p>
          <a:p>
            <a:pPr lvl="4"/>
            <a:r>
              <a:rPr lang="nl-NL" noProof="1" smtClean="0"/>
              <a:t>Vijfde niveau</a:t>
            </a:r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1000125" y="214290"/>
            <a:ext cx="7991475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Platform_(informatica)" TargetMode="External"/><Relationship Id="rId2" Type="http://schemas.openxmlformats.org/officeDocument/2006/relationships/hyperlink" Target="http://nl.wikipedia.org/wiki/Websit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://nl.wikipedia.org/wiki/Webapplicati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justgiving.files.wordpress.com/2009/01/facebook_logo.jpg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linkedin.com/home?trk=hb_logo" TargetMode="External"/><Relationship Id="rId17" Type="http://schemas.openxmlformats.org/officeDocument/2006/relationships/image" Target="../media/image15.jpeg"/><Relationship Id="rId2" Type="http://schemas.openxmlformats.org/officeDocument/2006/relationships/hyperlink" Target="http://www.mjsorority.com/MJI/MJSorority.nsf/vwLUPromotionsHomepage/E6D73923A68615A08525759B0057288C/$FILE/twitter.jpg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qq.nl/blog/media/1/20090419-10432_hyves_117.gif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3.jpeg"/><Relationship Id="rId10" Type="http://schemas.openxmlformats.org/officeDocument/2006/relationships/hyperlink" Target="http://www.faronet.be/files/u16/wikipedia.jpg" TargetMode="External"/><Relationship Id="rId4" Type="http://schemas.openxmlformats.org/officeDocument/2006/relationships/hyperlink" Target="http://www.dedarp.nl/darp/images/youtube.gif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images.google.com/imgres?imgurl=http://gizmo5.com/images/video-calling-main.jpg&amp;imgrefurl=http://gizmo5.com/pc/products/features/video-calling/&amp;usg=__gnULOqieGzLQcXXfdVjNFCL_GZI=&amp;h=410&amp;w=303&amp;sz=157&amp;hl=nl&amp;start=7&amp;um=1&amp;tbnid=tyCFQUHM4I6SIM:&amp;tbnh=125&amp;tbnw=92&amp;prev=/images?q=calling&amp;hl=nl&amp;rls=com.microsoft:en-us&amp;um=1" TargetMode="External"/><Relationship Id="rId18" Type="http://schemas.openxmlformats.org/officeDocument/2006/relationships/image" Target="../media/image25.jpeg"/><Relationship Id="rId26" Type="http://schemas.openxmlformats.org/officeDocument/2006/relationships/image" Target="../media/image29.jpeg"/><Relationship Id="rId3" Type="http://schemas.openxmlformats.org/officeDocument/2006/relationships/hyperlink" Target="http://images.google.com/imgres?imgurl=http://lifeworkz.org/epromo/OpenLetterGenYSpecific/genyspec.jpg&amp;imgrefurl=http://peckopivo.com/&amp;usg=__A-1hw4AB6xUu4Qm8PitTeqM95Go=&amp;h=365&amp;w=441&amp;sz=131&amp;hl=nl&amp;start=171&amp;um=1&amp;tbnid=_691FCqi6kVLXM:&amp;tbnh=105&amp;tbnw=127&amp;prev=/images?q=generation+y&amp;ndsp=18&amp;hl=nl&amp;rls=com.microsoft:en-us&amp;sa=N&amp;start=162&amp;um=1" TargetMode="External"/><Relationship Id="rId21" Type="http://schemas.openxmlformats.org/officeDocument/2006/relationships/hyperlink" Target="http://images.google.com/imgres?imgurl=http://www.mobilyz.com/wp-content/uploads/sms.jpg&amp;imgrefurl=http://www.mobilyz.com/nieuws/diversen/9600/vandaag-bestaat-sms-15-jaar/&amp;usg=__xBwhA66-egqVQJGIpGZ4u-pK0bY=&amp;h=533&amp;w=800&amp;sz=76&amp;hl=nl&amp;start=1&amp;um=1&amp;tbnid=F_j4AEd3gVQo2M:&amp;tbnh=95&amp;tbnw=143&amp;prev=/images?q=sms&amp;hl=nl&amp;rls=com.microsoft:en-us&amp;um=1" TargetMode="External"/><Relationship Id="rId7" Type="http://schemas.openxmlformats.org/officeDocument/2006/relationships/hyperlink" Target="http://images.google.com/imgres?imgurl=http://www.granitegrok.com/pix/gen-y.jpg&amp;imgrefurl=http://granitegrok.com/blog/2009/08/&amp;usg=__zZmf9xdnq2456PqOdwNJdY3Ls70=&amp;h=313&amp;w=250&amp;sz=50&amp;hl=nl&amp;start=72&amp;um=1&amp;tbnid=8CYUniP_-5A91M:&amp;tbnh=117&amp;tbnw=93&amp;prev=/images?q=generation+y&amp;ndsp=18&amp;hl=nl&amp;rls=com.microsoft:en-us&amp;sa=N&amp;start=54&amp;um=1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://images.google.com/imgres?imgurl=http://www.theiphoneblog.com/images/stories/2008/06/iphone_gaming.jpg&amp;imgrefurl=http://theiphoneblog.com/2009/07/13/iphone-hottest-gaming-platform-earth/&amp;usg=__B4_JIwFY2sp0cpGyH_LwED2ILNI=&amp;h=300&amp;w=414&amp;sz=34&amp;hl=nl&amp;start=10&amp;um=1&amp;tbnid=7ZAiQ3Ub3q1lZM:&amp;tbnh=91&amp;tbnw=125&amp;prev=/images?q=gaming&amp;hl=nl&amp;rls=com.microsoft:en-us&amp;um=1" TargetMode="External"/><Relationship Id="rId25" Type="http://schemas.openxmlformats.org/officeDocument/2006/relationships/hyperlink" Target="http://images.google.com/imgres?imgurl=http://www.oasen.nl/archief/PublishingImages/2008/sms_push_02.jpg&amp;imgrefurl=http://www.oasen.nl/archief/Pages/OasengaatklantenwaarschuwenmetSMS'jes.aspx&amp;usg=__olpvQt8lPs7f-S7weiU28Zyv-k0=&amp;h=360&amp;w=480&amp;sz=129&amp;hl=nl&amp;start=11&amp;um=1&amp;tbnid=r8aYWMdLm6ZqcM:&amp;tbnh=97&amp;tbnw=129&amp;prev=/images?q=sms&amp;hl=nl&amp;rls=com.microsoft:en-us&amp;um=1" TargetMode="External"/><Relationship Id="rId2" Type="http://schemas.openxmlformats.org/officeDocument/2006/relationships/image" Target="../media/image17.jpeg"/><Relationship Id="rId16" Type="http://schemas.openxmlformats.org/officeDocument/2006/relationships/image" Target="../media/image24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hyperlink" Target="http://images.google.com/imgres?imgurl=http://www.doxafestival.ca/doxa-06/stills/BombayCalling.JPG&amp;imgrefurl=http://www.doxafestival.ca/doxa-06/media.php&amp;usg=__kusu0KUD9jG-Oa7mKuYTTIVuS4g=&amp;h=1432&amp;w=2100&amp;sz=1416&amp;hl=nl&amp;start=11&amp;um=1&amp;tbnid=whp9df6AjGvMhM:&amp;tbnh=102&amp;tbnw=150&amp;prev=/images?q=calling&amp;hl=nl&amp;rls=com.microsoft:en-us&amp;um=1" TargetMode="External"/><Relationship Id="rId24" Type="http://schemas.openxmlformats.org/officeDocument/2006/relationships/image" Target="../media/image28.jpeg"/><Relationship Id="rId5" Type="http://schemas.openxmlformats.org/officeDocument/2006/relationships/hyperlink" Target="http://images.google.com/imgres?imgurl=http://ana.blogs.com/photos/uncategorized/2008/05/09/generation_y.jpg&amp;imgrefurl=http://ana.blogs.com/maestros/second_life/&amp;usg=__8pKA6LPPaqTdWrVf-7Id9JryPRM=&amp;h=282&amp;w=426&amp;sz=215&amp;hl=nl&amp;start=4&amp;um=1&amp;tbnid=X0K6EcPHBKMjNM:&amp;tbnh=83&amp;tbnw=126&amp;prev=/images?q=generation+y&amp;hl=nl&amp;rls=com.microsoft:en-us&amp;um=1" TargetMode="External"/><Relationship Id="rId15" Type="http://schemas.openxmlformats.org/officeDocument/2006/relationships/hyperlink" Target="http://images.google.com/imgres?imgurl=http://fortunetechland.files.wordpress.com/2008/02/morph-phone-operating-2.jpg&amp;imgrefurl=http://techland.blogs.fortune.cnn.com/2008/02/25/nokias-shape-shifting-phone-of-the-future/&amp;usg=__U8E2NAnA9JEq1BRfgO_XKpeDTu0=&amp;h=2091&amp;w=1443&amp;sz=1462&amp;hl=nl&amp;start=13&amp;um=1&amp;tbnid=6BXGsv_IfJys8M:&amp;tbnh=150&amp;tbnw=104&amp;prev=/images?q=on+the+phone&amp;hl=nl&amp;rls=com.microsoft:en-us&amp;um=1" TargetMode="External"/><Relationship Id="rId23" Type="http://schemas.openxmlformats.org/officeDocument/2006/relationships/hyperlink" Target="http://images.google.com/imgres?imgurl=http://rechtbankverslaggever.files.wordpress.com/2009/06/20-1-2005_-_sms.jpg&amp;imgrefurl=http://rechtbankverslaggever.wordpress.com/2009/06/06/de-sms-stalker/&amp;usg=__FPrW5y1sCdLoHJ-XWLWjxvxJAWA=&amp;h=325&amp;w=440&amp;sz=57&amp;hl=nl&amp;start=3&amp;um=1&amp;tbnid=iEZuuL0I57K9RM:&amp;tbnh=94&amp;tbnw=127&amp;prev=/images?q=sms&amp;hl=nl&amp;rls=com.microsoft:en-us&amp;um=1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://images.google.com/imgres?imgurl=http://www.pcrite.com/store/images/gaming_pc.jpg&amp;imgrefurl=http://www.pcrite.com/store/index.php?cPath=1&amp;usg=__YShlAVRbdybsQCWzmIM49LFuOgo=&amp;h=487&amp;w=636&amp;sz=115&amp;hl=nl&amp;start=19&amp;um=1&amp;tbnid=igx9HsnkeXRGgM:&amp;tbnh=105&amp;tbnw=137&amp;prev=/images?q=gaming&amp;ndsp=18&amp;hl=nl&amp;rls=com.microsoft:en-us&amp;sa=N&amp;start=18&amp;um=1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images.google.com/imgres?imgurl=http://content5.videojug.com/c4/c4ca2800-37c3-8693-f4d8-ff0008ca1530/how-to-stop-telemarketers-calling.jpg&amp;imgrefurl=http://www.videojug.com/film/how-to-stop-telemarketers-calling&amp;usg=__O1EZaDsiaZXCW7EyjY2DRPvi_M4=&amp;h=300&amp;w=400&amp;sz=11&amp;hl=nl&amp;start=6&amp;um=1&amp;tbnid=AO4snWo7zkOJCM:&amp;tbnh=93&amp;tbnw=124&amp;prev=/images?q=calling&amp;hl=nl&amp;rls=com.microsoft:en-us&amp;um=1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jpeg"/><Relationship Id="rId18" Type="http://schemas.openxmlformats.org/officeDocument/2006/relationships/image" Target="../media/image42.jpeg"/><Relationship Id="rId3" Type="http://schemas.openxmlformats.org/officeDocument/2006/relationships/image" Target="../media/image30.jpeg"/><Relationship Id="rId21" Type="http://schemas.openxmlformats.org/officeDocument/2006/relationships/hyperlink" Target="http://images.google.nl/imgres?imgurl=http://www.dekrantvangouda.nl/fileadmin/dekrantvangouda.nl/krant/090206/PAG%2025/Jongen-Laptop.jpg&amp;imgrefurl=http://www.dekrantvangouda.nl/25-Werk-en-Scholing.14117.0.html&amp;usg=__hj4g7metEy1EeGhXcuqbr5FwUNA=&amp;h=313&amp;w=484&amp;sz=74&amp;hl=nl&amp;start=14&amp;tbnid=Zq0qiuP70sF8HM:&amp;tbnh=83&amp;tbnw=129&amp;prev=/images?q=laptop+kerk&amp;gbv=2&amp;hl=nl" TargetMode="External"/><Relationship Id="rId7" Type="http://schemas.openxmlformats.org/officeDocument/2006/relationships/image" Target="../media/image34.png"/><Relationship Id="rId12" Type="http://schemas.openxmlformats.org/officeDocument/2006/relationships/hyperlink" Target="http://images.google.com/imgres?imgurl=http://www.mp4converter.net/images/upload/iphone_home.gif&amp;imgrefurl=http://www.mp4converter.net/news/the-apple-iphone-unveiled.html&amp;h=495&amp;w=300&amp;sz=41&amp;hl=en&amp;start=15&amp;sig2=Vdh1Copr3TXlF9lsOVil5Q&amp;um=1&amp;usg=__rR1sSXt5b3XZWMUkHIK7jOjlT5Y=&amp;tbnid=AaWJZbhjD6s-CM:&amp;tbnh=130&amp;tbnw=79&amp;ei=65MASZDCO4Wo0gWYxryYDg&amp;prev=/images?q=iphone&amp;um=1&amp;hl=en&amp;rlz=1T4SUNA_enCA293CA294&amp;sa=N" TargetMode="External"/><Relationship Id="rId17" Type="http://schemas.openxmlformats.org/officeDocument/2006/relationships/hyperlink" Target="http://images.google.nl/imgres?imgurl=http://www.ubergizmo.com/photos/2008/4/dell-green-pc-2.jpg&amp;imgrefurl=http://eee-pc.eigenstart.nl/&amp;usg=__Cwb5_KwTYQyvNdNrffPqnUaQwec=&amp;h=335&amp;w=468&amp;sz=19&amp;hl=nl&amp;start=1&amp;tbnid=FeG0hxUsrgAbSM:&amp;tbnh=92&amp;tbnw=128&amp;prev=/images?q=pc&amp;gbv=2&amp;hl=nl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0.jpeg"/><Relationship Id="rId10" Type="http://schemas.openxmlformats.org/officeDocument/2006/relationships/image" Target="../media/image37.png"/><Relationship Id="rId19" Type="http://schemas.openxmlformats.org/officeDocument/2006/relationships/hyperlink" Target="http://images.google.nl/imgres?imgurl=http://www.mydigitallife.info/wp-content/uploads/2007/12/asus-eee-pc-8gb.jpg&amp;imgrefurl=http://www.mydigitallife.info/2007/12/03/latest-8gb-asus-eee-pc-available-for-499/nl/&amp;usg=__-wDV1wNUn0f2_2GGrZrIzkVaZFg=&amp;h=330&amp;w=450&amp;sz=58&amp;hl=nl&amp;start=11&amp;tbnid=Dh7PhJsHRrkdJM:&amp;tbnh=93&amp;tbnw=127&amp;prev=/images?q=pc&amp;gbv=2&amp;hl=nl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hyperlink" Target="http://images.google.com/imgres?imgurl=http://www.clevelandleader.com/files/blackberry88001.jpg&amp;imgrefurl=http://www.clevelandleader.com/node/4699&amp;h=435&amp;w=350&amp;sz=28&amp;hl=en&amp;start=2&amp;sig2=9nn6WCOVpBRAJvx5owz-Pw&amp;um=1&amp;usg=__jo1Q-Yko8y3sbqdu5IFM1UV6c_M=&amp;tbnid=1IGlAw_w54mY-M:&amp;tbnh=126&amp;tbnw=101&amp;ei=NpQASZLAOoLG0gXhyomlDg&amp;prev=/images?q=blackberry&amp;um=1&amp;hl=en&amp;rlz=1T4SUNA_enCA293CA294" TargetMode="External"/><Relationship Id="rId22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Get hold on Generation Y in your ECM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Pieter Offers</a:t>
            </a:r>
            <a:br>
              <a:rPr lang="en-US" dirty="0" smtClean="0"/>
            </a:br>
            <a:r>
              <a:rPr lang="en-US" dirty="0" smtClean="0"/>
              <a:t>I.R.I.S. Netherlands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84"/>
            <a:ext cx="45053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71744"/>
            <a:ext cx="5662626" cy="379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91475" cy="838200"/>
          </a:xfrm>
        </p:spPr>
        <p:txBody>
          <a:bodyPr/>
          <a:lstStyle/>
          <a:p>
            <a:r>
              <a:rPr lang="en-US" dirty="0" smtClean="0"/>
              <a:t>Information Sharing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29400" y="6530975"/>
            <a:ext cx="2133600" cy="2746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FC64086A-48E1-4F43-8687-9291AFFFB554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4810" y="1214422"/>
            <a:ext cx="389575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lvl="1" indent="-227013">
              <a:spcAft>
                <a:spcPct val="30000"/>
              </a:spcAft>
              <a:buClr>
                <a:srgbClr val="0072AA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C00000"/>
                </a:solidFill>
              </a:rPr>
              <a:t>Blogs</a:t>
            </a:r>
            <a:r>
              <a:rPr lang="en-US" sz="2400" kern="0" dirty="0">
                <a:solidFill>
                  <a:srgbClr val="C00000"/>
                </a:solidFill>
              </a:rPr>
              <a:t>, </a:t>
            </a:r>
            <a:r>
              <a:rPr lang="en-US" sz="2400" kern="0" dirty="0" smtClean="0">
                <a:solidFill>
                  <a:srgbClr val="C00000"/>
                </a:solidFill>
              </a:rPr>
              <a:t>Forums</a:t>
            </a:r>
            <a:endParaRPr lang="en-US" sz="2400" kern="0" dirty="0">
              <a:solidFill>
                <a:srgbClr val="C00000"/>
              </a:solidFill>
            </a:endParaRPr>
          </a:p>
          <a:p>
            <a:pPr marL="228600" lvl="1" indent="-227013">
              <a:spcAft>
                <a:spcPct val="30000"/>
              </a:spcAft>
              <a:buClr>
                <a:srgbClr val="0072AA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C00000"/>
                </a:solidFill>
              </a:rPr>
              <a:t>Wiki’s </a:t>
            </a:r>
          </a:p>
          <a:p>
            <a:pPr marL="228600" lvl="1" indent="-227013">
              <a:spcAft>
                <a:spcPct val="30000"/>
              </a:spcAft>
              <a:buClr>
                <a:srgbClr val="0072AA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C00000"/>
                </a:solidFill>
              </a:rPr>
              <a:t>Capturing the moment</a:t>
            </a:r>
            <a:endParaRPr lang="en-US" sz="2400" kern="0" dirty="0">
              <a:solidFill>
                <a:srgbClr val="C00000"/>
              </a:solidFill>
            </a:endParaRPr>
          </a:p>
          <a:p>
            <a:pPr marL="228600" lvl="1" indent="-227013">
              <a:spcAft>
                <a:spcPct val="30000"/>
              </a:spcAft>
              <a:buClr>
                <a:srgbClr val="0072AA"/>
              </a:buClr>
              <a:defRPr/>
            </a:pPr>
            <a:endParaRPr lang="en-US" sz="2400" kern="0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786190"/>
            <a:ext cx="45148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214422"/>
            <a:ext cx="4391474" cy="36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786058"/>
            <a:ext cx="7343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91475" cy="838200"/>
          </a:xfrm>
        </p:spPr>
        <p:txBody>
          <a:bodyPr/>
          <a:lstStyle/>
          <a:p>
            <a:r>
              <a:rPr lang="en-US" dirty="0" smtClean="0"/>
              <a:t>Maintain relationships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29400" y="6530975"/>
            <a:ext cx="2133600" cy="27463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Slide </a:t>
            </a:r>
            <a:fld id="{F80B5B7B-C6ED-4CA7-B20F-0ED0C7108457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2910" y="1214422"/>
            <a:ext cx="385765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lvl="1" indent="-227013">
              <a:spcAft>
                <a:spcPct val="30000"/>
              </a:spcAft>
              <a:buClr>
                <a:srgbClr val="0072AA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C00000"/>
                </a:solidFill>
              </a:rPr>
              <a:t>Personal</a:t>
            </a:r>
          </a:p>
          <a:p>
            <a:pPr marL="228600" lvl="1" indent="-227013">
              <a:spcAft>
                <a:spcPct val="30000"/>
              </a:spcAft>
              <a:buClr>
                <a:srgbClr val="0072AA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C00000"/>
                </a:solidFill>
              </a:rPr>
              <a:t>Professional</a:t>
            </a:r>
            <a:endParaRPr lang="en-US" sz="2400" kern="0" dirty="0">
              <a:solidFill>
                <a:srgbClr val="C0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504507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3505200"/>
            <a:ext cx="41386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3427413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142984"/>
            <a:ext cx="31432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143248"/>
            <a:ext cx="31559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78" name="Picture 2" descr="http://www.dag.nl/wp-content/uploads/2009/03/anp-hyves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142984"/>
            <a:ext cx="3214710" cy="21431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0" y="1554162"/>
            <a:ext cx="8991600" cy="5089548"/>
          </a:xfrm>
        </p:spPr>
        <p:txBody>
          <a:bodyPr>
            <a:normAutofit/>
          </a:bodyPr>
          <a:lstStyle/>
          <a:p>
            <a:pPr marL="161290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Faster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communication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=&gt;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information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marL="161290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Get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and keep in contact</a:t>
            </a:r>
          </a:p>
          <a:p>
            <a:pPr marL="161290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Find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old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acquaintances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marL="161290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Share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expierence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with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people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they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know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marL="161290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Unexpexted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response and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additions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marL="1612900"/>
            <a:r>
              <a:rPr lang="nl-NL" b="1" dirty="0" err="1" smtClean="0">
                <a:solidFill>
                  <a:srgbClr val="FF0000"/>
                </a:solidFill>
                <a:latin typeface="+mn-lt"/>
              </a:rPr>
              <a:t>Everywhere</a:t>
            </a:r>
            <a:r>
              <a:rPr lang="nl-NL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nl-NL" b="1" dirty="0" err="1" smtClean="0">
                <a:solidFill>
                  <a:srgbClr val="FF0000"/>
                </a:solidFill>
                <a:latin typeface="+mn-lt"/>
              </a:rPr>
              <a:t>allways</a:t>
            </a:r>
            <a:r>
              <a:rPr lang="nl-NL" b="1" dirty="0" smtClean="0">
                <a:solidFill>
                  <a:srgbClr val="FF0000"/>
                </a:solidFill>
                <a:latin typeface="+mn-lt"/>
              </a:rPr>
              <a:t> and </a:t>
            </a:r>
            <a:r>
              <a:rPr lang="nl-NL" b="1" dirty="0" err="1" smtClean="0">
                <a:solidFill>
                  <a:srgbClr val="FF0000"/>
                </a:solidFill>
                <a:latin typeface="+mn-lt"/>
              </a:rPr>
              <a:t>on</a:t>
            </a:r>
            <a:r>
              <a:rPr lang="nl-NL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n-lt"/>
              </a:rPr>
              <a:t>any</a:t>
            </a:r>
            <a:r>
              <a:rPr lang="nl-NL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rgbClr val="FF0000"/>
                </a:solidFill>
                <a:latin typeface="+mn-lt"/>
              </a:rPr>
              <a:t>device</a:t>
            </a:r>
            <a:endParaRPr lang="nl-NL" b="1" dirty="0" smtClean="0">
              <a:solidFill>
                <a:srgbClr val="FF0000"/>
              </a:solidFill>
              <a:latin typeface="+mn-lt"/>
            </a:endParaRPr>
          </a:p>
          <a:p>
            <a:endParaRPr lang="nl-NL" b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nl-NL" b="1" dirty="0" smtClean="0">
                <a:solidFill>
                  <a:srgbClr val="FF0000"/>
                </a:solidFill>
                <a:latin typeface="+mn-lt"/>
              </a:rPr>
              <a:t>          AND THEY ARE CONTINOUSLY AWARE</a:t>
            </a:r>
          </a:p>
          <a:p>
            <a:endParaRPr lang="nl-NL" dirty="0" smtClean="0">
              <a:latin typeface="+mn-lt"/>
            </a:endParaRPr>
          </a:p>
          <a:p>
            <a:endParaRPr lang="nl-NL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achieve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r>
              <a:rPr lang="nl-NL" dirty="0" smtClean="0">
                <a:solidFill>
                  <a:srgbClr val="C00000"/>
                </a:solidFill>
                <a:latin typeface="+mn-lt"/>
              </a:rPr>
              <a:t>Hechtere banden</a:t>
            </a:r>
          </a:p>
          <a:p>
            <a:r>
              <a:rPr lang="nl-NL" dirty="0" smtClean="0">
                <a:solidFill>
                  <a:srgbClr val="C00000"/>
                </a:solidFill>
                <a:latin typeface="+mn-lt"/>
              </a:rPr>
              <a:t>Sneller leven</a:t>
            </a:r>
          </a:p>
          <a:p>
            <a:r>
              <a:rPr lang="nl-NL" dirty="0" smtClean="0">
                <a:solidFill>
                  <a:srgbClr val="C00000"/>
                </a:solidFill>
                <a:latin typeface="+mn-lt"/>
              </a:rPr>
              <a:t>Betrokken zijn en 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voelen</a:t>
            </a:r>
          </a:p>
          <a:p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>
              <a:buNone/>
            </a:pP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>
              <a:buNone/>
            </a:pPr>
            <a:r>
              <a:rPr lang="nl-NL" dirty="0" smtClean="0">
                <a:solidFill>
                  <a:srgbClr val="C00000"/>
                </a:solidFill>
                <a:latin typeface="+mn-lt"/>
              </a:rPr>
              <a:t>              </a:t>
            </a:r>
          </a:p>
          <a:p>
            <a:pPr>
              <a:buNone/>
            </a:pP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             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(ONLINE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) SOCIAL TEAM</a:t>
            </a:r>
            <a:endParaRPr lang="nl-NL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achieve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61442" name="Picture 2" descr="http://media.insidegamer.nl/dump/1216269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7" y="1142984"/>
            <a:ext cx="7643866" cy="38978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214282" y="1554162"/>
            <a:ext cx="8777318" cy="50895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2800" dirty="0" smtClean="0">
                <a:solidFill>
                  <a:srgbClr val="C00000"/>
                </a:solidFill>
                <a:latin typeface="+mn-lt"/>
              </a:rPr>
              <a:t>GIVE THEM A (ONLINE) PROFESSIONAL TEAM</a:t>
            </a:r>
            <a:endParaRPr lang="nl-NL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>
            <a:normAutofit/>
          </a:bodyPr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want and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endParaRPr lang="nl-NL" dirty="0"/>
          </a:p>
        </p:txBody>
      </p:sp>
      <p:pic>
        <p:nvPicPr>
          <p:cNvPr id="33796" name="Picture 4" descr="http://www.listropolis.com/wp-content/uploads/2008/05/generation-y-2-leonardodemetr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763" y="2357430"/>
            <a:ext cx="3038475" cy="3562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  <a:latin typeface="+mn-lt"/>
              </a:rPr>
              <a:t>….but what about: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Information reliability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Privacy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Fakes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The Fake world becomes the real world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Impersonal</a:t>
            </a:r>
          </a:p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Security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nl-NL" dirty="0" err="1" smtClean="0"/>
              <a:t>Ok</a:t>
            </a:r>
            <a:r>
              <a:rPr lang="nl-NL" dirty="0" smtClean="0"/>
              <a:t>, </a:t>
            </a:r>
            <a:r>
              <a:rPr lang="nl-NL" dirty="0" err="1" smtClean="0"/>
              <a:t>that’s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 want ….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istropolis.com/wp-content/uploads/2008/05/generation-y-2-leonardodemetrius.jpg"/>
          <p:cNvPicPr>
            <a:picLocks noChangeAspect="1" noChangeArrowheads="1"/>
          </p:cNvPicPr>
          <p:nvPr/>
        </p:nvPicPr>
        <p:blipFill>
          <a:blip r:embed="rId2" cstate="print">
            <a:lum bright="62000" contrast="10000"/>
          </a:blip>
          <a:srcRect/>
          <a:stretch>
            <a:fillRect/>
          </a:stretch>
        </p:blipFill>
        <p:spPr bwMode="auto">
          <a:xfrm>
            <a:off x="3286116" y="2714620"/>
            <a:ext cx="3038475" cy="3562350"/>
          </a:xfrm>
          <a:prstGeom prst="rect">
            <a:avLst/>
          </a:prstGeom>
          <a:noFill/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 sz="2400" dirty="0" smtClean="0">
                <a:solidFill>
                  <a:srgbClr val="C00000"/>
                </a:solidFill>
              </a:rPr>
              <a:t>GIVE THEM A (ONLINE) PROFESSIONAL TEAM</a:t>
            </a:r>
          </a:p>
          <a:p>
            <a:pPr>
              <a:buNone/>
            </a:pPr>
            <a:endParaRPr lang="en-GB" b="1" dirty="0" smtClean="0">
              <a:latin typeface="+mn-lt"/>
            </a:endParaRPr>
          </a:p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But internally managed, or else</a:t>
            </a:r>
          </a:p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... ..they have what they want</a:t>
            </a:r>
          </a:p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….. but </a:t>
            </a:r>
            <a:r>
              <a:rPr lang="en-GB" b="1" u="sng" dirty="0" smtClean="0">
                <a:solidFill>
                  <a:srgbClr val="C00000"/>
                </a:solidFill>
                <a:latin typeface="+mn-lt"/>
              </a:rPr>
              <a:t>you</a:t>
            </a:r>
            <a:r>
              <a:rPr lang="en-GB" b="1" dirty="0" smtClean="0">
                <a:solidFill>
                  <a:srgbClr val="C00000"/>
                </a:solidFill>
                <a:latin typeface="+mn-lt"/>
              </a:rPr>
              <a:t> might loose it when they leave</a:t>
            </a:r>
          </a:p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  <a:latin typeface="+mn-lt"/>
              </a:rPr>
              <a:t>….. and the risks can not easily be managed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is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want and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295376" y="1214422"/>
            <a:ext cx="7848624" cy="50895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+mn-lt"/>
              </a:rPr>
              <a:t>IMPLEMENT ENTERPRISE 2.0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+mn-lt"/>
              </a:rPr>
              <a:t>….an internal system  based on web 2.0 technology which can give your organisation, in a controlled environment, the following:</a:t>
            </a:r>
            <a:endParaRPr lang="en-GB" sz="2800" dirty="0" smtClean="0">
              <a:solidFill>
                <a:srgbClr val="C00000"/>
              </a:solidFill>
              <a:latin typeface="+mn-lt"/>
            </a:endParaRPr>
          </a:p>
          <a:p>
            <a:pPr marL="266700" indent="-266700"/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Fast and amendable cooperation</a:t>
            </a:r>
          </a:p>
          <a:p>
            <a:pPr marL="266700" indent="-266700"/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Information sharing </a:t>
            </a:r>
          </a:p>
          <a:p>
            <a:pPr marL="266700" indent="-266700"/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Pull information (trigger)</a:t>
            </a:r>
          </a:p>
          <a:p>
            <a:pPr marL="266700" indent="-266700"/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Integration possibilities</a:t>
            </a:r>
          </a:p>
          <a:p>
            <a:pPr marL="266700" indent="-266700"/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Know your organisation and your colleagues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4283" y="214290"/>
            <a:ext cx="8777318" cy="838200"/>
          </a:xfrm>
        </p:spPr>
        <p:txBody>
          <a:bodyPr/>
          <a:lstStyle/>
          <a:p>
            <a:r>
              <a:rPr lang="nl-NL" dirty="0" smtClean="0"/>
              <a:t>HOW?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smtClean="0"/>
              <a:t>What can you achieve with E2.0?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79776" y="857232"/>
          <a:ext cx="9064224" cy="547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746" name="Picture 2" descr="http://www.datacap.com/downloads/imaging/ai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48" y="5967043"/>
            <a:ext cx="2214546" cy="676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2313" y="3924313"/>
            <a:ext cx="7772400" cy="1362075"/>
          </a:xfrm>
        </p:spPr>
        <p:txBody>
          <a:bodyPr>
            <a:norm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Gen Y</a:t>
            </a:r>
            <a:br>
              <a:rPr lang="nl-NL" dirty="0" smtClean="0"/>
            </a:br>
            <a:r>
              <a:rPr lang="nl-NL" sz="2000" dirty="0" smtClean="0"/>
              <a:t>(</a:t>
            </a:r>
            <a:r>
              <a:rPr lang="nl-NL" sz="2000" dirty="0" err="1" smtClean="0"/>
              <a:t>some</a:t>
            </a:r>
            <a:r>
              <a:rPr lang="nl-NL" sz="2000" dirty="0" smtClean="0"/>
              <a:t> </a:t>
            </a:r>
            <a:r>
              <a:rPr lang="nl-NL" sz="2000" dirty="0" err="1" smtClean="0"/>
              <a:t>examples</a:t>
            </a:r>
            <a:r>
              <a:rPr lang="nl-NL" sz="2000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Introduction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lvl="0"/>
            <a:r>
              <a:rPr lang="nl-NL" dirty="0" smtClean="0">
                <a:solidFill>
                  <a:srgbClr val="C00000"/>
                </a:solidFill>
                <a:latin typeface="+mn-lt"/>
              </a:rPr>
              <a:t>Web 1.0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vs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Web 2.0</a:t>
            </a:r>
          </a:p>
          <a:p>
            <a:pPr lvl="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How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does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Generation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Y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use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Web 2.0</a:t>
            </a:r>
          </a:p>
          <a:p>
            <a:pPr lvl="0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What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are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their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benefits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lvl="0"/>
            <a:r>
              <a:rPr lang="en-US" dirty="0" smtClean="0">
                <a:solidFill>
                  <a:srgbClr val="C00000"/>
                </a:solidFill>
                <a:latin typeface="+mn-lt"/>
              </a:rPr>
              <a:t>What could you achieve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286280" cy="535785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Who is online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Share and get input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Work together</a:t>
            </a:r>
          </a:p>
          <a:p>
            <a:pPr lv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Revise </a:t>
            </a:r>
            <a:r>
              <a:rPr lang="en-US" sz="2800" dirty="0" err="1" smtClean="0">
                <a:solidFill>
                  <a:srgbClr val="C00000"/>
                </a:solidFill>
                <a:latin typeface="+mn-lt"/>
              </a:rPr>
              <a:t>simultanously</a:t>
            </a:r>
            <a:endParaRPr lang="en-US" sz="2800" dirty="0" smtClean="0">
              <a:solidFill>
                <a:srgbClr val="C00000"/>
              </a:solidFill>
              <a:latin typeface="+mn-lt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Set-up ad-hoc online meetings</a:t>
            </a:r>
          </a:p>
          <a:p>
            <a:endParaRPr lang="nl-NL" sz="28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>
            <a:noAutofit/>
          </a:bodyPr>
          <a:lstStyle/>
          <a:p>
            <a:r>
              <a:rPr lang="en-US" dirty="0" smtClean="0"/>
              <a:t>Internal Live communication</a:t>
            </a:r>
            <a:endParaRPr lang="nl-NL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5860"/>
            <a:ext cx="2351088" cy="51530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0363" y="1142984"/>
            <a:ext cx="2433637" cy="51339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928934"/>
            <a:ext cx="20907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78687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Virtual Collaboration</a:t>
            </a:r>
            <a:endParaRPr lang="en-US" dirty="0"/>
          </a:p>
        </p:txBody>
      </p:sp>
      <p:pic>
        <p:nvPicPr>
          <p:cNvPr id="4198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286808" cy="506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90021"/>
            <a:ext cx="7448555" cy="556797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7" name="Rectangle 7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878687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Internal Wiki’s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22864" r="12184"/>
          <a:stretch>
            <a:fillRect/>
          </a:stretch>
        </p:blipFill>
        <p:spPr bwMode="auto">
          <a:xfrm>
            <a:off x="533400" y="1249363"/>
            <a:ext cx="70866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285860"/>
            <a:ext cx="62039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924313"/>
            <a:ext cx="7772400" cy="1362075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risks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5072066" y="1285860"/>
            <a:ext cx="3848096" cy="508954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Technical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+mn-lt"/>
              </a:rPr>
              <a:t>Audittrails</a:t>
            </a:r>
            <a:endParaRPr lang="en-US" sz="2800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“recognition”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Rights</a:t>
            </a:r>
          </a:p>
          <a:p>
            <a:pPr>
              <a:defRPr/>
            </a:pP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Logical environments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b="1" dirty="0" smtClean="0">
                <a:latin typeface="+mn-lt"/>
              </a:rPr>
              <a:t> </a:t>
            </a:r>
          </a:p>
          <a:p>
            <a:pPr marL="0" indent="0"/>
            <a:endParaRPr lang="en-US" dirty="0" smtClean="0">
              <a:latin typeface="+mn-lt"/>
            </a:endParaRPr>
          </a:p>
          <a:p>
            <a:pPr marL="0" indent="0"/>
            <a:endParaRPr lang="nl-NL" dirty="0"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en-US" dirty="0" smtClean="0"/>
              <a:t>Risk management</a:t>
            </a:r>
            <a:endParaRPr lang="nl-NL" dirty="0"/>
          </a:p>
        </p:txBody>
      </p:sp>
      <p:sp>
        <p:nvSpPr>
          <p:cNvPr id="5" name="Tijdelijke aanduiding voor tekst 1"/>
          <p:cNvSpPr txBox="1">
            <a:spLocks/>
          </p:cNvSpPr>
          <p:nvPr/>
        </p:nvSpPr>
        <p:spPr bwMode="auto">
          <a:xfrm>
            <a:off x="857224" y="1285860"/>
            <a:ext cx="4214842" cy="50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Organisational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Provide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tools pro-active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Give all generations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role in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mplementation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cs typeface="+mn-cs"/>
              </a:rPr>
              <a:t>Discuss risks companywide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Communication rules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Awareness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Let it be!!!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305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5E"/>
              </a:buClr>
              <a:buSzPct val="70000"/>
              <a:buFont typeface="Wingdings" pitchFamily="2" charset="2"/>
              <a:buChar char="§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30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214414" y="1785926"/>
            <a:ext cx="6681636" cy="3570208"/>
            <a:chOff x="1071538" y="1643050"/>
            <a:chExt cx="6681636" cy="357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hthoek 5"/>
            <p:cNvSpPr/>
            <p:nvPr/>
          </p:nvSpPr>
          <p:spPr>
            <a:xfrm>
              <a:off x="1071538" y="1643050"/>
              <a:ext cx="6681636" cy="3570208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nl-NL" sz="54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Give</a:t>
              </a:r>
              <a:r>
                <a:rPr lang="nl-NL" sz="54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the </a:t>
              </a:r>
              <a:r>
                <a:rPr lang="nl-NL" sz="54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people</a:t>
              </a:r>
              <a:r>
                <a:rPr lang="nl-NL" sz="54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5400" b="1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rights</a:t>
              </a:r>
              <a:r>
                <a:rPr lang="nl-NL" sz="54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</a:t>
              </a:r>
            </a:p>
            <a:p>
              <a:pPr algn="ctr"/>
              <a:r>
                <a:rPr lang="nl-NL" sz="54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r>
                <a:rPr lang="nl-NL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nd </a:t>
              </a:r>
              <a:r>
                <a:rPr lang="nl-NL" sz="5400" b="1" cap="none" spc="0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they</a:t>
              </a:r>
              <a:r>
                <a:rPr lang="nl-NL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5400" b="1" cap="none" spc="0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will</a:t>
              </a:r>
              <a:r>
                <a:rPr lang="nl-NL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5400" b="1" cap="none" spc="0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use</a:t>
              </a:r>
              <a:r>
                <a:rPr lang="nl-NL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5400" b="1" cap="none" spc="0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it</a:t>
              </a:r>
              <a:r>
                <a:rPr lang="nl-NL" sz="5400" b="1" cap="none" spc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!!</a:t>
              </a:r>
            </a:p>
            <a:p>
              <a:pPr algn="ctr"/>
              <a:endParaRPr lang="nl-NL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nl-NL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What</a:t>
              </a:r>
              <a:r>
                <a:rPr lang="nl-NL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would</a:t>
              </a:r>
              <a:r>
                <a:rPr lang="nl-NL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Google do? </a:t>
              </a:r>
            </a:p>
            <a:p>
              <a:pPr algn="ctr"/>
              <a:r>
                <a:rPr lang="nl-NL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Jeff</a:t>
              </a:r>
              <a:r>
                <a:rPr lang="nl-NL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nl-NL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Jarvis</a:t>
              </a:r>
              <a:r>
                <a:rPr lang="nl-NL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</p:txBody>
        </p:sp>
        <p:pic>
          <p:nvPicPr>
            <p:cNvPr id="7170" name="Picture 2" descr="Stock Phot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0826" y="3429000"/>
              <a:ext cx="1133475" cy="17145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Faster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communication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Your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people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gets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keeps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in contact</a:t>
            </a:r>
          </a:p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Share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find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internal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knowledge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Experiences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from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collegues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we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know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Unexpexted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response and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additions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r>
              <a:rPr lang="nl-NL" sz="2800" dirty="0" err="1" smtClean="0">
                <a:solidFill>
                  <a:srgbClr val="FF0000"/>
                </a:solidFill>
              </a:rPr>
              <a:t>Everywhere</a:t>
            </a:r>
            <a:r>
              <a:rPr lang="nl-NL" sz="2800" dirty="0" smtClean="0">
                <a:solidFill>
                  <a:srgbClr val="FF0000"/>
                </a:solidFill>
              </a:rPr>
              <a:t>, </a:t>
            </a:r>
            <a:r>
              <a:rPr lang="nl-NL" sz="2800" dirty="0" err="1" smtClean="0">
                <a:solidFill>
                  <a:srgbClr val="FF0000"/>
                </a:solidFill>
              </a:rPr>
              <a:t>allways</a:t>
            </a:r>
            <a:r>
              <a:rPr lang="nl-NL" sz="2800" dirty="0" smtClean="0">
                <a:solidFill>
                  <a:srgbClr val="FF0000"/>
                </a:solidFill>
              </a:rPr>
              <a:t> and </a:t>
            </a:r>
            <a:r>
              <a:rPr lang="nl-NL" sz="2800" dirty="0" err="1" smtClean="0">
                <a:solidFill>
                  <a:srgbClr val="FF0000"/>
                </a:solidFill>
              </a:rPr>
              <a:t>on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any</a:t>
            </a:r>
            <a:r>
              <a:rPr lang="nl-NL" sz="2800" dirty="0" smtClean="0">
                <a:solidFill>
                  <a:srgbClr val="FF0000"/>
                </a:solidFill>
              </a:rPr>
              <a:t> </a:t>
            </a:r>
            <a:r>
              <a:rPr lang="nl-NL" sz="2800" dirty="0" err="1" smtClean="0">
                <a:solidFill>
                  <a:srgbClr val="FF0000"/>
                </a:solidFill>
              </a:rPr>
              <a:t>device</a:t>
            </a:r>
            <a:endParaRPr lang="nl-NL" sz="2800" dirty="0" smtClean="0">
              <a:solidFill>
                <a:srgbClr val="FF0000"/>
              </a:solidFill>
            </a:endParaRPr>
          </a:p>
          <a:p>
            <a:endParaRPr lang="nl-NL" dirty="0" smtClean="0">
              <a:latin typeface="+mn-lt"/>
            </a:endParaRPr>
          </a:p>
          <a:p>
            <a:endParaRPr lang="nl-NL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4283" y="214290"/>
            <a:ext cx="8777318" cy="838200"/>
          </a:xfrm>
        </p:spPr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do we </a:t>
            </a:r>
            <a:r>
              <a:rPr lang="nl-NL" dirty="0" err="1" smtClean="0"/>
              <a:t>achieve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8370" name="Picture 2" descr="http://hissweetheart.files.wordpress.com/2009/01/goodby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715172" cy="4384303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0" y="464344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</a:t>
            </a: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will</a:t>
            </a: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stay</a:t>
            </a: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</a:t>
            </a:r>
          </a:p>
          <a:p>
            <a:pPr algn="ctr">
              <a:buNone/>
            </a:pP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</a:t>
            </a: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corporate</a:t>
            </a:r>
            <a:r>
              <a:rPr lang="nl-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memory</a:t>
            </a:r>
            <a:endParaRPr lang="nl-NL" sz="54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000" b="1" i="1" dirty="0" smtClean="0">
                <a:solidFill>
                  <a:srgbClr val="C00000"/>
                </a:solidFill>
              </a:rPr>
              <a:t>Productivity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New ways of communication makes people more productive </a:t>
            </a:r>
            <a:br>
              <a:rPr lang="en-GB" sz="2000" i="1" dirty="0" smtClean="0">
                <a:solidFill>
                  <a:srgbClr val="C00000"/>
                </a:solidFill>
              </a:rPr>
            </a:br>
            <a:r>
              <a:rPr lang="en-GB" sz="2000" i="1" dirty="0" smtClean="0">
                <a:solidFill>
                  <a:srgbClr val="C00000"/>
                </a:solidFill>
              </a:rPr>
              <a:t>(faster communication in less time)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People  finding and information  finding / sharing is easier and faster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People are knowing what’s happening and give pro-active input</a:t>
            </a:r>
          </a:p>
          <a:p>
            <a:endParaRPr lang="en-GB" sz="20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GB" sz="2000" b="1" i="1" dirty="0" smtClean="0">
                <a:solidFill>
                  <a:srgbClr val="C00000"/>
                </a:solidFill>
              </a:rPr>
              <a:t>Environment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Actively support online collaboration with professional tools results in less travelling</a:t>
            </a:r>
          </a:p>
          <a:p>
            <a:r>
              <a:rPr lang="en-GB" sz="2000" i="1" dirty="0" smtClean="0">
                <a:solidFill>
                  <a:srgbClr val="C00000"/>
                </a:solidFill>
              </a:rPr>
              <a:t>Online meeting and sharing of documents prevents mass printing the same document(s) by multiple </a:t>
            </a:r>
            <a:r>
              <a:rPr lang="en-GB" sz="2000" i="1" dirty="0" smtClean="0">
                <a:solidFill>
                  <a:srgbClr val="C00000"/>
                </a:solidFill>
              </a:rPr>
              <a:t>people</a:t>
            </a:r>
            <a:endParaRPr lang="en-GB" sz="2000" i="1" dirty="0" smtClean="0">
              <a:solidFill>
                <a:srgbClr val="C00000"/>
              </a:solidFill>
            </a:endParaRPr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nl-NL" b="1" dirty="0"/>
          </a:p>
        </p:txBody>
      </p:sp>
      <p:pic>
        <p:nvPicPr>
          <p:cNvPr id="4" name="Afbeelding 3" descr="consul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97" y="0"/>
            <a:ext cx="91809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US" dirty="0" smtClean="0"/>
              <a:t>More information</a:t>
            </a:r>
          </a:p>
          <a:p>
            <a:r>
              <a:rPr lang="en-US" dirty="0" smtClean="0"/>
              <a:t>pieter.offers@iriscorporate.com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am</a:t>
            </a:r>
            <a:r>
              <a:rPr lang="nl-NL" dirty="0" smtClean="0"/>
              <a:t> I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GENERATION </a:t>
            </a:r>
            <a:r>
              <a:rPr lang="nl-NL" sz="4000" dirty="0" smtClean="0"/>
              <a:t>x </a:t>
            </a:r>
            <a:r>
              <a:rPr lang="nl-NL" sz="1900" dirty="0" smtClean="0">
                <a:solidFill>
                  <a:srgbClr val="FFC000"/>
                </a:solidFill>
              </a:rPr>
              <a:t>(1965-1976)</a:t>
            </a:r>
            <a:endParaRPr lang="nl-NL" sz="4000" dirty="0" smtClean="0">
              <a:solidFill>
                <a:srgbClr val="FFC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Accept diversity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Pragmatic/practical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Reject rules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Mistrust institutions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Use technology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Latch-key kids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Friend-not family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Multitask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Pieter Offers	</a:t>
            </a:r>
            <a:r>
              <a:rPr lang="nl-NL" sz="1800" dirty="0" smtClean="0">
                <a:solidFill>
                  <a:srgbClr val="FFC000"/>
                </a:solidFill>
              </a:rPr>
              <a:t>(</a:t>
            </a:r>
            <a:r>
              <a:rPr lang="en-US" sz="1800" dirty="0" smtClean="0">
                <a:solidFill>
                  <a:srgbClr val="00B050"/>
                </a:solidFill>
                <a:sym typeface="Wingdings"/>
              </a:rPr>
              <a:t>  </a:t>
            </a:r>
            <a:r>
              <a:rPr lang="nl-NL" sz="1800" dirty="0" smtClean="0">
                <a:solidFill>
                  <a:srgbClr val="FFC000"/>
                </a:solidFill>
              </a:rPr>
              <a:t>1967)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but also I am Dutch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let’s do it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sym typeface="Wingdings"/>
              </a:rPr>
              <a:t>	</a:t>
            </a:r>
            <a:r>
              <a:rPr lang="en-US" dirty="0" smtClean="0">
                <a:solidFill>
                  <a:srgbClr val="C00000"/>
                </a:solidFill>
              </a:rPr>
              <a:t>…… can’t tell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but again I am Dutch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my first at 14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but I am also a man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Yes, my mother worked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	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>
                <a:solidFill>
                  <a:srgbClr val="C00000"/>
                </a:solidFill>
              </a:rPr>
              <a:t>, both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	</a:t>
            </a:r>
            <a:r>
              <a:rPr lang="en-US" dirty="0" smtClean="0">
                <a:solidFill>
                  <a:srgbClr val="C00000"/>
                </a:solidFill>
              </a:rPr>
              <a:t>No,  because I am a man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5786446" y="1214422"/>
            <a:ext cx="3205154" cy="5429288"/>
          </a:xfrm>
        </p:spPr>
        <p:txBody>
          <a:bodyPr/>
          <a:lstStyle/>
          <a:p>
            <a:pPr marL="0" indent="0">
              <a:buNone/>
            </a:pPr>
            <a:r>
              <a:rPr lang="en-US" sz="1100" b="1" i="1" dirty="0" smtClean="0">
                <a:latin typeface="+mn-lt"/>
              </a:rPr>
              <a:t>(Wikipedia)</a:t>
            </a:r>
          </a:p>
          <a:p>
            <a:pPr marL="0" indent="0">
              <a:buNone/>
            </a:pPr>
            <a:r>
              <a:rPr lang="nl-NL" sz="2000" b="1" dirty="0" smtClean="0">
                <a:solidFill>
                  <a:srgbClr val="C00000"/>
                </a:solidFill>
                <a:latin typeface="+mn-lt"/>
              </a:rPr>
              <a:t>Web 2.0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is a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clear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broad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trend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on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the internet, and is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called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the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second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phase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in the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development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of the WWW. </a:t>
            </a:r>
            <a:br>
              <a:rPr lang="nl-NL" sz="2000" dirty="0" smtClean="0">
                <a:solidFill>
                  <a:srgbClr val="C00000"/>
                </a:solidFill>
                <a:latin typeface="+mn-lt"/>
              </a:rPr>
            </a:b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nl-NL" sz="2000" dirty="0" smtClean="0">
                <a:solidFill>
                  <a:srgbClr val="C00000"/>
                </a:solidFill>
                <a:latin typeface="+mn-lt"/>
              </a:rPr>
            </a:b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It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a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changes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from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a set of </a:t>
            </a:r>
            <a:r>
              <a:rPr lang="nl-NL" sz="2000" dirty="0" smtClean="0">
                <a:solidFill>
                  <a:srgbClr val="C00000"/>
                </a:solidFill>
                <a:latin typeface="+mn-lt"/>
                <a:hlinkClick r:id="rId2" action="ppaction://hlinkfile" tooltip="Website"/>
              </a:rPr>
              <a:t>websites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to a complete </a:t>
            </a:r>
            <a:r>
              <a:rPr lang="nl-NL" sz="2000" dirty="0" smtClean="0">
                <a:solidFill>
                  <a:srgbClr val="C00000"/>
                </a:solidFill>
                <a:latin typeface="+mn-lt"/>
                <a:hlinkClick r:id="rId3" action="ppaction://hlinkfile" tooltip="Platform (informatica)"/>
              </a:rPr>
              <a:t>platform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for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interactive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interactieve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  <a:hlinkClick r:id="rId4" action="ppaction://hlinkfile" tooltip="Webapplicatie"/>
              </a:rPr>
              <a:t>webapplications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for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end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users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C00000"/>
                </a:solidFill>
                <a:latin typeface="+mn-lt"/>
              </a:rPr>
              <a:t>on</a:t>
            </a:r>
            <a:r>
              <a:rPr lang="nl-NL" sz="2000" dirty="0" smtClean="0">
                <a:solidFill>
                  <a:srgbClr val="C00000"/>
                </a:solidFill>
                <a:latin typeface="+mn-lt"/>
              </a:rPr>
              <a:t> the World Wide Web</a:t>
            </a:r>
            <a:r>
              <a:rPr lang="nl-NL" sz="2000" dirty="0" smtClean="0">
                <a:latin typeface="+mn-lt"/>
              </a:rPr>
              <a:t>. </a:t>
            </a:r>
            <a:endParaRPr lang="nl-NL" sz="2000" i="1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en-US" dirty="0" smtClean="0"/>
              <a:t>Web 1.0? Web 2.0?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1071538" y="1214422"/>
            <a:ext cx="46863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1071538" y="3286124"/>
            <a:ext cx="4643470" cy="26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do WE </a:t>
            </a:r>
            <a:r>
              <a:rPr lang="nl-NL" dirty="0" err="1" smtClean="0"/>
              <a:t>know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026" name="Picture 2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496"/>
            <a:ext cx="1362075" cy="504826"/>
          </a:xfrm>
          <a:prstGeom prst="rect">
            <a:avLst/>
          </a:prstGeom>
          <a:noFill/>
        </p:spPr>
      </p:pic>
      <p:pic>
        <p:nvPicPr>
          <p:cNvPr id="1028" name="Picture 4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4286256"/>
            <a:ext cx="1304925" cy="561975"/>
          </a:xfrm>
          <a:prstGeom prst="rect">
            <a:avLst/>
          </a:prstGeom>
          <a:noFill/>
        </p:spPr>
      </p:pic>
      <p:pic>
        <p:nvPicPr>
          <p:cNvPr id="1030" name="Picture 6" descr="Bekijk de afbeelding op ware groott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571612"/>
            <a:ext cx="762000" cy="762000"/>
          </a:xfrm>
          <a:prstGeom prst="rect">
            <a:avLst/>
          </a:prstGeom>
          <a:noFill/>
        </p:spPr>
      </p:pic>
      <p:pic>
        <p:nvPicPr>
          <p:cNvPr id="1032" name="Picture 8" descr="Bekijk de afbeelding op ware groott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1571612"/>
            <a:ext cx="1428750" cy="533400"/>
          </a:xfrm>
          <a:prstGeom prst="rect">
            <a:avLst/>
          </a:prstGeom>
          <a:noFill/>
        </p:spPr>
      </p:pic>
      <p:pic>
        <p:nvPicPr>
          <p:cNvPr id="1034" name="Picture 10" descr="Bekijk de afbeelding op ware groott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1571612"/>
            <a:ext cx="790575" cy="762000"/>
          </a:xfrm>
          <a:prstGeom prst="rect">
            <a:avLst/>
          </a:prstGeom>
          <a:noFill/>
        </p:spPr>
      </p:pic>
      <p:pic>
        <p:nvPicPr>
          <p:cNvPr id="1038" name="Picture 14" descr="LinkedI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14546" y="5143512"/>
            <a:ext cx="1133475" cy="304801"/>
          </a:xfrm>
          <a:prstGeom prst="rect">
            <a:avLst/>
          </a:prstGeom>
          <a:noFill/>
        </p:spPr>
      </p:pic>
      <p:pic>
        <p:nvPicPr>
          <p:cNvPr id="43010" name="Picture 2" descr="http://api.ning.com/files/NJRHFtVzyVdD94ZqR2zFrqZv9fkK5F5C3FwhUzudPdrVTZq5R3oufdRRRl2J9dg7NVlajmCNV6Wj4cQDVvWTuWeDvqFUjdr2/google_app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0" y="3500438"/>
            <a:ext cx="3152775" cy="2981325"/>
          </a:xfrm>
          <a:prstGeom prst="rect">
            <a:avLst/>
          </a:prstGeom>
          <a:noFill/>
        </p:spPr>
      </p:pic>
      <p:pic>
        <p:nvPicPr>
          <p:cNvPr id="43014" name="Picture 6" descr="http://static.flickr.com/91/229198979_5afb47ad5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14422"/>
            <a:ext cx="9144000" cy="6857999"/>
          </a:xfrm>
          <a:prstGeom prst="rect">
            <a:avLst/>
          </a:prstGeom>
          <a:noFill/>
        </p:spPr>
      </p:pic>
      <p:pic>
        <p:nvPicPr>
          <p:cNvPr id="43016" name="Picture 8" descr="http://blog.icicom.up.pt/archives/web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71414"/>
            <a:ext cx="9429784" cy="6994525"/>
          </a:xfrm>
          <a:prstGeom prst="rect">
            <a:avLst/>
          </a:prstGeom>
          <a:noFill/>
        </p:spPr>
      </p:pic>
      <p:pic>
        <p:nvPicPr>
          <p:cNvPr id="43018" name="Picture 10" descr="http://cuip.uchicago.edu/~cac/ids/web2.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-24"/>
            <a:ext cx="9501222" cy="6994525"/>
          </a:xfrm>
          <a:prstGeom prst="rect">
            <a:avLst/>
          </a:prstGeom>
          <a:noFill/>
        </p:spPr>
      </p:pic>
      <p:pic>
        <p:nvPicPr>
          <p:cNvPr id="43020" name="Picture 12" descr="http://sudhahariharan.files.wordpress.com/2006/11/web2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2" y="-24"/>
            <a:ext cx="9644098" cy="25717500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>
            <a:off x="928662" y="785794"/>
            <a:ext cx="692948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a </a:t>
            </a:r>
          </a:p>
          <a:p>
            <a:pPr algn="ctr"/>
            <a:r>
              <a:rPr lang="nl-N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</a:t>
            </a:r>
          </a:p>
          <a:p>
            <a:pPr algn="ctr"/>
            <a:r>
              <a:rPr lang="nl-N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</a:t>
            </a:r>
          </a:p>
          <a:p>
            <a:pPr algn="ctr"/>
            <a:r>
              <a:rPr lang="nl-NL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lot more</a:t>
            </a:r>
            <a:endParaRPr lang="nl-NL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142976" y="1214422"/>
            <a:ext cx="7848624" cy="5429288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  <a:latin typeface="+mn-lt"/>
              </a:rPr>
              <a:t>18 – 32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year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Millenials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Echo-boomers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r>
              <a:rPr lang="nl-NL" dirty="0" err="1" smtClean="0">
                <a:solidFill>
                  <a:srgbClr val="C00000"/>
                </a:solidFill>
                <a:latin typeface="+mn-lt"/>
              </a:rPr>
              <a:t>Recognised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by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lvl="1"/>
            <a:r>
              <a:rPr lang="nl-NL" dirty="0" smtClean="0">
                <a:solidFill>
                  <a:srgbClr val="C00000"/>
                </a:solidFill>
                <a:latin typeface="+mn-lt"/>
              </a:rPr>
              <a:t>Late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proffesional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start </a:t>
            </a:r>
          </a:p>
          <a:p>
            <a:pPr lvl="1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Stay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longer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at home</a:t>
            </a:r>
          </a:p>
          <a:p>
            <a:pPr lvl="1"/>
            <a:r>
              <a:rPr lang="nl-NL" dirty="0" smtClean="0">
                <a:solidFill>
                  <a:srgbClr val="C00000"/>
                </a:solidFill>
                <a:latin typeface="+mn-lt"/>
              </a:rPr>
              <a:t>I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work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at MY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company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lvl="1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Share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everything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Share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with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everybody</a:t>
            </a:r>
            <a:endParaRPr lang="nl-NL" dirty="0" smtClean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nl-NL" dirty="0" err="1" smtClean="0">
                <a:solidFill>
                  <a:srgbClr val="C00000"/>
                </a:solidFill>
                <a:latin typeface="+mn-lt"/>
              </a:rPr>
              <a:t>Share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at </a:t>
            </a:r>
            <a:r>
              <a:rPr lang="nl-NL" dirty="0" err="1" smtClean="0">
                <a:solidFill>
                  <a:srgbClr val="C00000"/>
                </a:solidFill>
                <a:latin typeface="+mn-lt"/>
              </a:rPr>
              <a:t>any</a:t>
            </a:r>
            <a:r>
              <a:rPr lang="nl-NL" dirty="0" smtClean="0">
                <a:solidFill>
                  <a:srgbClr val="C00000"/>
                </a:solidFill>
                <a:latin typeface="+mn-lt"/>
              </a:rPr>
              <a:t> moment</a:t>
            </a:r>
          </a:p>
          <a:p>
            <a:pPr lvl="1"/>
            <a:r>
              <a:rPr lang="nl-NL" b="1" dirty="0" err="1" smtClean="0">
                <a:solidFill>
                  <a:srgbClr val="C00000"/>
                </a:solidFill>
                <a:latin typeface="+mn-lt"/>
              </a:rPr>
              <a:t>Multividualist</a:t>
            </a:r>
            <a:endParaRPr lang="nl-NL" b="1" dirty="0" smtClean="0">
              <a:solidFill>
                <a:srgbClr val="C00000"/>
              </a:solidFill>
              <a:latin typeface="+mn-lt"/>
            </a:endParaRPr>
          </a:p>
          <a:p>
            <a:pPr lvl="1"/>
            <a:endParaRPr lang="nl-NL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4" descr="http://www.ask-nottell.com/wp-content/plugins/2008/02/gen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4" y="2357430"/>
            <a:ext cx="2540018" cy="3429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they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857356" y="1000108"/>
            <a:ext cx="5883598" cy="4770537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PROFILING</a:t>
            </a:r>
          </a:p>
          <a:p>
            <a:pPr algn="ctr"/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</a:t>
            </a:r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nl-NL" sz="54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</a:t>
            </a:r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nl-NL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know</a:t>
            </a:r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nl-NL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</a:t>
            </a:r>
            <a:r>
              <a:rPr lang="nl-N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is </a:t>
            </a:r>
            <a:r>
              <a:rPr lang="nl-NL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r>
              <a:rPr lang="nl-N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 </a:t>
            </a:r>
            <a:r>
              <a:rPr lang="nl-NL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nl-NL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nl-NL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THIS IS WHAT I USE</a:t>
            </a:r>
            <a:endParaRPr lang="nl-NL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-142908" y="0"/>
          <a:ext cx="9496425" cy="683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-428660" y="857232"/>
          <a:ext cx="957266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Make up of Adult Internet Generation by Population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(does not include teens)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2845" y="214290"/>
            <a:ext cx="8848756" cy="838200"/>
          </a:xfrm>
        </p:spPr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they</a:t>
            </a:r>
            <a:r>
              <a:rPr lang="nl-NL" dirty="0" smtClean="0"/>
              <a:t> do </a:t>
            </a:r>
            <a:r>
              <a:rPr lang="nl-NL" dirty="0" err="1" smtClean="0"/>
              <a:t>it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028" name="Picture 4" descr="http://www.ask-nottell.com/wp-content/plugins/2008/02/gen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00174"/>
            <a:ext cx="30480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http://t1.gstatic.com/images?q=tbn:_691FCqi6kVLXM:http://lifeworkz.org/epromo/OpenLetterGenYSpecific/genyspe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6309" y="5000636"/>
            <a:ext cx="1209675" cy="1000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http://t2.gstatic.com/images?q=tbn:X0K6EcPHBKMjNM:http://ana.blogs.com/photos/uncategorized/2008/05/09/generation_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500174"/>
            <a:ext cx="1200150" cy="7905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http://t0.gstatic.com/images?q=tbn:8CYUniP_-5A91M:http://www.granitegrok.com/pix/gen-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4500570"/>
            <a:ext cx="885825" cy="11144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6" name="Picture 12" descr="http://t0.gstatic.com/images?q=tbn:AO4snWo7zkOJCM:http://content5.videojug.com/c4/c4ca2800-37c3-8693-f4d8-ff0008ca1530/how-to-stop-telemarketers-calling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2786058"/>
            <a:ext cx="1181100" cy="885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8" name="Picture 14" descr="http://t1.gstatic.com/images?q=tbn:whp9df6AjGvMhM:http://www.doxafestival.ca/doxa-06/stills/BombayCalling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1142984"/>
            <a:ext cx="1428750" cy="971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0" name="Picture 16" descr="http://t1.gstatic.com/images?q=tbn:tyCFQUHM4I6SIM:http://gizmo5.com/images/video-calling-mai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5072074"/>
            <a:ext cx="876300" cy="1190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2" name="Picture 18" descr="http://t2.gstatic.com/images?q=tbn:6BXGsv_IfJys8M:http://fortunetechland.files.wordpress.com/2008/02/morph-phone-operating-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28860" y="4000504"/>
            <a:ext cx="990600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http://t2.gstatic.com/images?q=tbn:7ZAiQ3Ub3q1lZM:http://www.theiphoneblog.com/images/stories/2008/06/iphone_gaming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57950" y="2500306"/>
            <a:ext cx="1190625" cy="866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6" name="Picture 22" descr="http://t1.gstatic.com/images?q=tbn:igx9HsnkeXRGgM:http://www.pcrite.com/store/images/gaming_pc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34" y="3857628"/>
            <a:ext cx="1304925" cy="10001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" name="Picture 24" descr="http://t0.gstatic.com/images?q=tbn:F_j4AEd3gVQo2M:http://www.mobilyz.com/wp-content/uploads/sms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72396" y="3071810"/>
            <a:ext cx="1362075" cy="9048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0" name="Picture 26" descr="http://t2.gstatic.com/images?q=tbn:iEZuuL0I57K9RM:http://rechtbankverslaggever.files.wordpress.com/2009/06/20-1-2005_-_sms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5720" y="2357430"/>
            <a:ext cx="1209675" cy="895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2" name="Picture 28" descr="http://t0.gstatic.com/images?q=tbn:r8aYWMdLm6ZqcM:http://www.oasen.nl/archief/PublishingImages/2008/sms_push_02.jp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929058" y="5357826"/>
            <a:ext cx="1228725" cy="923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91475" cy="838200"/>
          </a:xfrm>
        </p:spPr>
        <p:txBody>
          <a:bodyPr/>
          <a:lstStyle/>
          <a:p>
            <a:r>
              <a:rPr lang="en-US" dirty="0" smtClean="0"/>
              <a:t>Contact each other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584181" y="1214422"/>
            <a:ext cx="4130695" cy="128588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Knowing when and how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On every moment on every device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63" y="1314456"/>
            <a:ext cx="1166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538" y="1033467"/>
            <a:ext cx="19431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19138" y="3578225"/>
            <a:ext cx="1166337" cy="950913"/>
            <a:chOff x="718457" y="3577772"/>
            <a:chExt cx="1167714" cy="950686"/>
          </a:xfrm>
        </p:grpSpPr>
        <p:sp>
          <p:nvSpPr>
            <p:cNvPr id="13341" name="Oval Callout 15"/>
            <p:cNvSpPr>
              <a:spLocks noChangeArrowheads="1"/>
            </p:cNvSpPr>
            <p:nvPr/>
          </p:nvSpPr>
          <p:spPr bwMode="auto">
            <a:xfrm>
              <a:off x="718457" y="3577772"/>
              <a:ext cx="1153886" cy="950686"/>
            </a:xfrm>
            <a:prstGeom prst="wedgeEllipseCallout">
              <a:avLst>
                <a:gd name="adj1" fmla="val 49009"/>
                <a:gd name="adj2" fmla="val 86190"/>
              </a:avLst>
            </a:prstGeom>
            <a:solidFill>
              <a:schemeClr val="accent4">
                <a:lumMod val="75000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marL="176213" indent="-176213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</a:pPr>
              <a:endParaRPr lang="nl-NL"/>
            </a:p>
          </p:txBody>
        </p:sp>
        <p:sp>
          <p:nvSpPr>
            <p:cNvPr id="13342" name="TextBox 16"/>
            <p:cNvSpPr txBox="1">
              <a:spLocks noChangeArrowheads="1"/>
            </p:cNvSpPr>
            <p:nvPr/>
          </p:nvSpPr>
          <p:spPr bwMode="auto">
            <a:xfrm>
              <a:off x="928228" y="3785687"/>
              <a:ext cx="957943" cy="369244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176213" indent="-176213">
                <a:spcBef>
                  <a:spcPct val="50000"/>
                </a:spcBef>
                <a:buClr>
                  <a:srgbClr val="0072AA"/>
                </a:buClr>
              </a:pPr>
              <a:r>
                <a:rPr lang="en-US" dirty="0" err="1">
                  <a:solidFill>
                    <a:schemeClr val="bg1"/>
                  </a:solidFill>
                </a:rPr>
                <a:t>pssst</a:t>
              </a:r>
              <a:r>
                <a:rPr lang="en-US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322513" y="3700463"/>
            <a:ext cx="1463670" cy="741362"/>
            <a:chOff x="2322284" y="3701143"/>
            <a:chExt cx="1464307" cy="740228"/>
          </a:xfrm>
        </p:grpSpPr>
        <p:sp>
          <p:nvSpPr>
            <p:cNvPr id="13339" name="Oval Callout 14"/>
            <p:cNvSpPr>
              <a:spLocks noChangeArrowheads="1"/>
            </p:cNvSpPr>
            <p:nvPr/>
          </p:nvSpPr>
          <p:spPr bwMode="auto">
            <a:xfrm>
              <a:off x="2322284" y="3701143"/>
              <a:ext cx="1436915" cy="740228"/>
            </a:xfrm>
            <a:prstGeom prst="wedgeEllipseCallout">
              <a:avLst>
                <a:gd name="adj1" fmla="val -31944"/>
                <a:gd name="adj2" fmla="val 95667"/>
              </a:avLst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marL="176213" indent="-176213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</a:pPr>
              <a:endParaRPr lang="nl-NL"/>
            </a:p>
          </p:txBody>
        </p:sp>
        <p:sp>
          <p:nvSpPr>
            <p:cNvPr id="13340" name="TextBox 17"/>
            <p:cNvSpPr txBox="1">
              <a:spLocks noChangeArrowheads="1"/>
            </p:cNvSpPr>
            <p:nvPr/>
          </p:nvSpPr>
          <p:spPr bwMode="auto">
            <a:xfrm>
              <a:off x="2351315" y="3860870"/>
              <a:ext cx="1435276" cy="36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Oval Callout 18"/>
          <p:cNvSpPr>
            <a:spLocks noChangeArrowheads="1"/>
          </p:cNvSpPr>
          <p:nvPr/>
        </p:nvSpPr>
        <p:spPr bwMode="auto">
          <a:xfrm>
            <a:off x="3875088" y="2830513"/>
            <a:ext cx="1408112" cy="1146175"/>
          </a:xfrm>
          <a:prstGeom prst="wedgeEllipseCallout">
            <a:avLst>
              <a:gd name="adj1" fmla="val 49009"/>
              <a:gd name="adj2" fmla="val 86190"/>
            </a:avLst>
          </a:prstGeom>
          <a:solidFill>
            <a:srgbClr val="92D050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176213" indent="-176213">
              <a:spcBef>
                <a:spcPct val="50000"/>
              </a:spcBef>
              <a:buClr>
                <a:srgbClr val="0072AA"/>
              </a:buClr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3929058" y="3071810"/>
            <a:ext cx="12509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Where are you?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40"/>
          <p:cNvGrpSpPr/>
          <p:nvPr/>
        </p:nvGrpSpPr>
        <p:grpSpPr>
          <a:xfrm>
            <a:off x="261257" y="4804229"/>
            <a:ext cx="1335314" cy="1132114"/>
            <a:chOff x="261257" y="4804229"/>
            <a:chExt cx="1153886" cy="950686"/>
          </a:xfrm>
          <a:solidFill>
            <a:srgbClr val="FF6F25"/>
          </a:solidFill>
        </p:grpSpPr>
        <p:sp>
          <p:nvSpPr>
            <p:cNvPr id="20" name="Oval Callout 19"/>
            <p:cNvSpPr/>
            <p:nvPr/>
          </p:nvSpPr>
          <p:spPr bwMode="auto">
            <a:xfrm>
              <a:off x="261257" y="4804229"/>
              <a:ext cx="1153886" cy="950686"/>
            </a:xfrm>
            <a:prstGeom prst="wedgeEllipseCallout">
              <a:avLst>
                <a:gd name="adj1" fmla="val -54137"/>
                <a:gd name="adj2" fmla="val 84664"/>
              </a:avLst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marL="176213" indent="-176213">
                <a:spcBef>
                  <a:spcPct val="50000"/>
                </a:spcBef>
                <a:buClr>
                  <a:srgbClr val="0072AA"/>
                </a:buClr>
                <a:buFont typeface="Wingdings" pitchFamily="2" charset="2"/>
                <a:buChar char="§"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0084" y="4966315"/>
              <a:ext cx="774384" cy="5427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Knock</a:t>
              </a:r>
            </a:p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Knock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3" name="Oval Callout 22"/>
          <p:cNvSpPr>
            <a:spLocks noChangeArrowheads="1"/>
          </p:cNvSpPr>
          <p:nvPr/>
        </p:nvSpPr>
        <p:spPr bwMode="auto">
          <a:xfrm>
            <a:off x="2032000" y="5065713"/>
            <a:ext cx="1154113" cy="979487"/>
          </a:xfrm>
          <a:prstGeom prst="wedgeEllipseCallout">
            <a:avLst>
              <a:gd name="adj1" fmla="val 49009"/>
              <a:gd name="adj2" fmla="val 86190"/>
            </a:avLst>
          </a:prstGeom>
          <a:solidFill>
            <a:srgbClr val="C00000"/>
          </a:solidFill>
          <a:ln w="9525" algn="ctr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marL="176213" indent="-176213">
              <a:spcBef>
                <a:spcPct val="50000"/>
              </a:spcBef>
              <a:buClr>
                <a:srgbClr val="0072AA"/>
              </a:buClr>
              <a:buFont typeface="Wingdings" pitchFamily="2" charset="2"/>
              <a:buChar char="§"/>
            </a:pPr>
            <a:endParaRPr lang="nl-NL"/>
          </a:p>
        </p:txBody>
      </p:sp>
      <p:sp>
        <p:nvSpPr>
          <p:cNvPr id="13328" name="TextBox 23"/>
          <p:cNvSpPr txBox="1">
            <a:spLocks noChangeArrowheads="1"/>
          </p:cNvSpPr>
          <p:nvPr/>
        </p:nvSpPr>
        <p:spPr bwMode="auto">
          <a:xfrm>
            <a:off x="2184400" y="5348288"/>
            <a:ext cx="703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hé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850" y="4137025"/>
            <a:ext cx="27241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3513" y="4427538"/>
            <a:ext cx="1366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1588" y="4659313"/>
            <a:ext cx="28559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7438" y="5311775"/>
            <a:ext cx="1803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46913" y="5119688"/>
            <a:ext cx="20970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97663" y="4876800"/>
            <a:ext cx="1304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75" y="5680075"/>
            <a:ext cx="29638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 descr="http://tbn0.google.com/images?q=tbn:AaWJZbhjD6s-CM:http://www.mp4converter.net/images/upload/iphone_home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2428868"/>
            <a:ext cx="7524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27" descr="http://tbn0.google.com/images?q=tbn:1IGlAw_w54mY-M:http://www.clevelandleader.com/files/blackberry8800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2976" y="2357430"/>
            <a:ext cx="96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gratisminilaptop.nl/wp-content/uploads/kohjinsha-e8-mini-laptop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57818" y="4770264"/>
            <a:ext cx="2579674" cy="20877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http://t0.gstatic.com/images?q=tbn:FeG0hxUsrgAbSM:http://www.ubergizmo.com/photos/2008/4/dell-green-pc-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38618" y="4981592"/>
            <a:ext cx="1219200" cy="876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2" name="Picture 6" descr="http://t3.gstatic.com/images?q=tbn:Dh7PhJsHRrkdJM:http://www.mydigitallife.info/wp-content/uploads/2007/12/asus-eee-pc-8gb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57620" y="5857892"/>
            <a:ext cx="1714512" cy="1255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4" name="Picture 8" descr="http://t2.gstatic.com/images?q=tbn:Zq0qiuP70sF8HM:http://www.dekrantvangouda.nl/fileadmin/dekrantvangouda.nl/krant/090206/PAG%252025/Jongen-Laptop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57818" y="2071678"/>
            <a:ext cx="2220600" cy="142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325" grpId="0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619</Words>
  <Application>Microsoft Office PowerPoint</Application>
  <PresentationFormat>On-screen Show (4:3)</PresentationFormat>
  <Paragraphs>188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Custom Design</vt:lpstr>
      <vt:lpstr>1_Custom Design</vt:lpstr>
      <vt:lpstr>Get hold on Generation Y in your ECM System</vt:lpstr>
      <vt:lpstr>Agenda</vt:lpstr>
      <vt:lpstr>Who am I</vt:lpstr>
      <vt:lpstr>Web 1.0? Web 2.0? </vt:lpstr>
      <vt:lpstr>What do WE know?</vt:lpstr>
      <vt:lpstr>Who are they?</vt:lpstr>
      <vt:lpstr>Make up of Adult Internet Generation by Population  (does not include teens)</vt:lpstr>
      <vt:lpstr>How do they do it?</vt:lpstr>
      <vt:lpstr>Contact each other</vt:lpstr>
      <vt:lpstr>Information Sharing</vt:lpstr>
      <vt:lpstr>Maintain relationships</vt:lpstr>
      <vt:lpstr>What do they achieve?</vt:lpstr>
      <vt:lpstr>What do they achieve?</vt:lpstr>
      <vt:lpstr>If this is what they want and can use</vt:lpstr>
      <vt:lpstr>Ok, that’s what I want ….</vt:lpstr>
      <vt:lpstr>If this is what they want and can use</vt:lpstr>
      <vt:lpstr>HOW?</vt:lpstr>
      <vt:lpstr>What can you achieve with E2.0?</vt:lpstr>
      <vt:lpstr>What can you give Gen Y (some examples)</vt:lpstr>
      <vt:lpstr>Internal Live communication</vt:lpstr>
      <vt:lpstr>Virtual Collaboration</vt:lpstr>
      <vt:lpstr>Internal Wiki’s</vt:lpstr>
      <vt:lpstr>what about the risks?</vt:lpstr>
      <vt:lpstr>Risk management</vt:lpstr>
      <vt:lpstr>What do we achieve?</vt:lpstr>
      <vt:lpstr>How to face your major challenge:  Do more with less, while reducing your carbon footprint </vt:lpstr>
      <vt:lpstr>Slide 27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Rick Gruijters</cp:lastModifiedBy>
  <cp:revision>54</cp:revision>
  <dcterms:created xsi:type="dcterms:W3CDTF">2010-01-05T13:17:27Z</dcterms:created>
  <dcterms:modified xsi:type="dcterms:W3CDTF">2010-02-01T14:35:24Z</dcterms:modified>
</cp:coreProperties>
</file>