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6" r:id="rId5"/>
    <p:sldId id="270" r:id="rId6"/>
    <p:sldId id="267" r:id="rId7"/>
    <p:sldId id="271" r:id="rId8"/>
    <p:sldId id="272" r:id="rId9"/>
    <p:sldId id="273" r:id="rId10"/>
    <p:sldId id="293" r:id="rId11"/>
    <p:sldId id="297" r:id="rId12"/>
    <p:sldId id="279" r:id="rId13"/>
    <p:sldId id="280" r:id="rId14"/>
    <p:sldId id="281" r:id="rId15"/>
    <p:sldId id="294" r:id="rId16"/>
    <p:sldId id="282" r:id="rId17"/>
    <p:sldId id="285" r:id="rId18"/>
    <p:sldId id="283" r:id="rId19"/>
    <p:sldId id="284" r:id="rId20"/>
    <p:sldId id="295" r:id="rId21"/>
    <p:sldId id="286" r:id="rId22"/>
    <p:sldId id="288" r:id="rId23"/>
    <p:sldId id="289" r:id="rId24"/>
    <p:sldId id="296" r:id="rId25"/>
    <p:sldId id="290" r:id="rId26"/>
    <p:sldId id="291" r:id="rId27"/>
    <p:sldId id="269" r:id="rId28"/>
    <p:sldId id="261" r:id="rId2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68CE-4991-487F-907C-08223B6FB5AA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67AD-0C76-4FAD-AA89-C81EEEBF7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AF1C-E492-4099-A8FC-13CD585218DD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3387-6506-41C4-BDCF-5316DE3FE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9BD5-BDC7-4EE5-8E06-91ED7326D3DA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46BA-E133-49AF-972F-96810944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807D-F453-42AB-A74B-0A468C9F7ED6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0592-9833-42FE-94BB-5F7EF54A8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BBB5-F2EC-4C0A-B999-F6E5825B1B1B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49EB-A477-4886-A297-E97A8B6A8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E02D-FF70-4162-9A44-001E71F2AF73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AB6B-2075-43F8-AE3A-E5A1614DD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8CF1-31F3-444B-A8EE-794ED6B15E70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80E0-1ECD-4BCC-AF29-2BEE19B3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1F42-BAC7-4443-9341-FC2E858C8E2E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2247-EAAA-474B-833A-498A44D95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0734-ED10-4FBD-A13F-4263A30569C1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CB8B-C820-4EB5-A454-A9D893A2C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C0E70-3EC6-451A-92FA-CBF3B43F2C8E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80A9-271C-4634-8AB0-7182E4EF1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0335-78BC-46DA-AC09-FCC3A5BB0CC7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11F0-1CB1-49A4-BBD6-4628183CB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2130-CA72-4DE9-A3A1-5D48435BB716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4856-32BF-47C8-B124-5DC3A4BC4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D6EC-FAE5-404A-9FF8-61E4413B579E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ADAE7-7F17-4614-9849-FB73ED5CE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27EA-4CFD-4ED6-AFD7-DABDE1983FBD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C8ED-657A-45C2-BF6D-B1A536FA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9126-DD46-4F1A-AC85-7F9BA9AADE7C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FE52-5C9A-40AC-9756-B07C521AA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D56C-C226-4186-85C7-DBE1565F279E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5B63-A578-4397-98CC-BC05A97C8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822E-E36E-49F0-AB58-5DBCC43C6C70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6013-4CE2-4E24-B82F-CA5503967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085E-B2F7-4031-AFB9-351A15BAE42F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E8CC-3301-40D4-892E-B396D1B55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28E8-AF26-4FF3-9F1E-5BF7F75A318A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3834-DB46-4517-991F-A2D3D448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70E9-9966-42FF-A2A7-1B4E3AFE449E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9ED2-23F1-4AF3-AFE3-28205B79E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9EE0-B45A-4CE2-A696-2DE622C6BCC8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F3F4-BB60-4DFF-B839-A639060D7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B147-2E30-414B-B54A-374063673BFB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A6BD-FA73-4312-AD3A-E0080BE7D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D528-7B73-41BA-BEEE-916100C8774D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661B-1E52-4E16-9D71-DA4C469CE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E391-1CE3-4619-B319-EFF1A46A4DEE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1EDA-B93D-47BB-AE09-703B88366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01B9-EB61-411B-BE52-1404B622F0EB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8A0B-1644-49F5-809A-17CDE3020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AEA6-3C75-4A48-91B7-0B6A641A6569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0810-8563-4A01-9886-F6DDD752E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6507-E4FC-489F-BCA5-B227D26F6E2A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532D-81B5-4E47-93BC-309193698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6492-D05A-45E9-9CE2-4F84BD1089C6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634B-D593-4A19-8DA2-733CCB000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3B4C-AF66-4F3A-96E0-74D6DDFB78D8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3A07-13D5-4331-962F-7B7030167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A61E-096D-468B-AD01-1E1B615C6260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FFFB-5ABD-4BFC-A77F-2F97C7C3B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5781-2136-49C5-9F05-839C118B3407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AA10-EF55-4238-A084-DF2820AD7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22AB-8406-4F6B-88A5-8E0CD223718D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5C26-43FF-491D-8EB8-F0347D75B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CA92-82EA-439F-9AA0-AE87E688F42D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4C03-12BF-48FC-87B9-B24E65B4A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23670-D3FB-40BA-8069-2A6878D3D6D9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988BF2-CC7A-4FD1-8EF6-EEDF02F56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9081C-3424-430F-8AA0-8640B88E9F01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891BB4-B15F-439D-973D-80A9F4A28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5BB23B-8D33-4909-B830-3A9FF9991646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1A3FE4-E7AC-45E3-9FCE-354F1976D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IRISLink2010-PPT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714375" y="2928938"/>
            <a:ext cx="7772400" cy="147002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10253F"/>
                </a:solidFill>
              </a:rPr>
              <a:t>E-Administration</a:t>
            </a:r>
          </a:p>
        </p:txBody>
      </p:sp>
      <p:sp>
        <p:nvSpPr>
          <p:cNvPr id="37891" name="Subtitle 2"/>
          <p:cNvSpPr>
            <a:spLocks noGrp="1"/>
          </p:cNvSpPr>
          <p:nvPr>
            <p:ph type="subTitle" idx="1"/>
          </p:nvPr>
        </p:nvSpPr>
        <p:spPr>
          <a:xfrm>
            <a:off x="1357313" y="4429125"/>
            <a:ext cx="6400800" cy="17526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898989"/>
                </a:solidFill>
              </a:rPr>
              <a:t>I.R.I.S.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The </a:t>
            </a:r>
            <a:r>
              <a:rPr lang="en-GB" dirty="0" smtClean="0"/>
              <a:t>Police </a:t>
            </a:r>
            <a:r>
              <a:rPr lang="en-GB" dirty="0" smtClean="0"/>
              <a:t>‘Prefecture’</a:t>
            </a:r>
            <a:r>
              <a:rPr lang="en-GB" dirty="0" smtClean="0"/>
              <a:t> (</a:t>
            </a:r>
            <a:r>
              <a:rPr lang="en-GB" dirty="0" smtClean="0"/>
              <a:t>1/3) </a:t>
            </a:r>
            <a:endParaRPr lang="fr-FR" dirty="0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507413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Prefecture of Police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agency of the Government of France and part of the French National Police, which provides the police force for the city of Paris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Context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modernization of the processing of the parking fines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Expected benefits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faster and simpler process in order to improve the time needed to collect the fines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better control of the resources dedicated to these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an improvement of the efficiency of the process</a:t>
            </a:r>
            <a:endParaRPr lang="en-GB" sz="2400" smtClean="0"/>
          </a:p>
        </p:txBody>
      </p:sp>
      <p:pic>
        <p:nvPicPr>
          <p:cNvPr id="47107" name="Picture 4" descr="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7800" y="185738"/>
            <a:ext cx="1346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The Police ‘Prefecture</a:t>
            </a:r>
            <a:r>
              <a:rPr lang="en-GB" dirty="0" smtClean="0"/>
              <a:t>’ (</a:t>
            </a:r>
            <a:r>
              <a:rPr lang="en-GB" dirty="0" smtClean="0"/>
              <a:t>2/3)</a:t>
            </a:r>
            <a:endParaRPr lang="fr-FR" dirty="0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507413" cy="4608513"/>
          </a:xfrm>
        </p:spPr>
        <p:txBody>
          <a:bodyPr/>
          <a:lstStyle/>
          <a:p>
            <a:pPr eaLnBrk="1" hangingPunct="1"/>
            <a:r>
              <a:rPr lang="en-US" dirty="0" smtClean="0"/>
              <a:t>Project scope : </a:t>
            </a:r>
          </a:p>
          <a:p>
            <a:pPr lvl="1" eaLnBrk="1" hangingPunct="1"/>
            <a:r>
              <a:rPr lang="en-US" dirty="0" smtClean="0"/>
              <a:t>dematerialization of the fines with automatic reading of documents and integration within the Information System</a:t>
            </a:r>
          </a:p>
          <a:p>
            <a:pPr lvl="1" eaLnBrk="1" hangingPunct="1"/>
            <a:r>
              <a:rPr lang="en-US" dirty="0" smtClean="0"/>
              <a:t>around 4 million fines per year</a:t>
            </a:r>
          </a:p>
          <a:p>
            <a:pPr lvl="2" eaLnBrk="1" hangingPunct="1"/>
            <a:r>
              <a:rPr lang="en-US" dirty="0" smtClean="0"/>
              <a:t>80 % of the total of fines in France</a:t>
            </a:r>
          </a:p>
          <a:p>
            <a:pPr lvl="1" eaLnBrk="1" hangingPunct="1"/>
            <a:r>
              <a:rPr lang="en-US" dirty="0" smtClean="0"/>
              <a:t>users : all the services </a:t>
            </a:r>
            <a:r>
              <a:rPr lang="en-US" dirty="0" smtClean="0"/>
              <a:t>of </a:t>
            </a:r>
            <a:r>
              <a:rPr lang="en-US" dirty="0" smtClean="0"/>
              <a:t>the </a:t>
            </a:r>
            <a:r>
              <a:rPr lang="en-US" dirty="0" smtClean="0"/>
              <a:t>Police ‘Prefecture’, </a:t>
            </a:r>
            <a:r>
              <a:rPr lang="en-US" dirty="0" smtClean="0"/>
              <a:t>especially the services in charge of fines, and the Police court of Paris</a:t>
            </a:r>
          </a:p>
        </p:txBody>
      </p:sp>
      <p:pic>
        <p:nvPicPr>
          <p:cNvPr id="48131" name="Picture 4" descr="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7800" y="185738"/>
            <a:ext cx="1346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The Police ‘Prefecture’(</a:t>
            </a:r>
            <a:r>
              <a:rPr lang="en-GB" dirty="0" smtClean="0"/>
              <a:t>3/3) </a:t>
            </a:r>
            <a:endParaRPr lang="fr-FR" dirty="0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28775"/>
            <a:ext cx="8507413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I.R.I.S. France 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analysis, implementation and support to deployment of the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design and creation of the fine model according to </a:t>
            </a:r>
            <a:r>
              <a:rPr lang="en-US" smtClean="0">
                <a:solidFill>
                  <a:schemeClr val="tx1"/>
                </a:solidFill>
              </a:rPr>
              <a:t>the rules of the automatic reading, OCR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export the information data in order to process it in Business Object for statistics needs</a:t>
            </a:r>
          </a:p>
        </p:txBody>
      </p:sp>
      <p:pic>
        <p:nvPicPr>
          <p:cNvPr id="49155" name="Picture 4" descr="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7800" y="185738"/>
            <a:ext cx="1346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4000" smtClean="0"/>
              <a:t>I.R.I.S. e-administration applications</a:t>
            </a:r>
          </a:p>
        </p:txBody>
      </p:sp>
      <p:pic>
        <p:nvPicPr>
          <p:cNvPr id="50178" name="Picture 4" descr="dématérialis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389188"/>
            <a:ext cx="24225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 descr="G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96975"/>
            <a:ext cx="25193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j04326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3495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0" descr="k0733747 fondu 66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941888"/>
            <a:ext cx="2447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WordArt 7"/>
          <p:cNvSpPr>
            <a:spLocks noChangeArrowheads="1" noChangeShapeType="1" noTextEdit="1"/>
          </p:cNvSpPr>
          <p:nvPr/>
        </p:nvSpPr>
        <p:spPr bwMode="auto">
          <a:xfrm>
            <a:off x="395288" y="2206625"/>
            <a:ext cx="244792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654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Dematerialization</a:t>
            </a:r>
          </a:p>
        </p:txBody>
      </p:sp>
      <p:sp>
        <p:nvSpPr>
          <p:cNvPr id="50183" name="WordArt 8"/>
          <p:cNvSpPr>
            <a:spLocks noChangeArrowheads="1" noChangeShapeType="1" noTextEdit="1"/>
          </p:cNvSpPr>
          <p:nvPr/>
        </p:nvSpPr>
        <p:spPr bwMode="auto">
          <a:xfrm>
            <a:off x="6497638" y="2238375"/>
            <a:ext cx="225107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Legal archiving</a:t>
            </a:r>
          </a:p>
        </p:txBody>
      </p:sp>
      <p:sp>
        <p:nvSpPr>
          <p:cNvPr id="50184" name="WordArt 9"/>
          <p:cNvSpPr>
            <a:spLocks noChangeArrowheads="1" noChangeShapeType="1" noTextEdit="1"/>
          </p:cNvSpPr>
          <p:nvPr/>
        </p:nvSpPr>
        <p:spPr bwMode="auto">
          <a:xfrm>
            <a:off x="3419475" y="4221163"/>
            <a:ext cx="25209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Voting and </a:t>
            </a:r>
          </a:p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citizen participation</a:t>
            </a:r>
          </a:p>
        </p:txBody>
      </p:sp>
      <p:sp>
        <p:nvSpPr>
          <p:cNvPr id="50185" name="WordArt 10"/>
          <p:cNvSpPr>
            <a:spLocks noChangeArrowheads="1" noChangeShapeType="1" noTextEdit="1"/>
          </p:cNvSpPr>
          <p:nvPr/>
        </p:nvSpPr>
        <p:spPr bwMode="auto">
          <a:xfrm>
            <a:off x="3851275" y="1557338"/>
            <a:ext cx="14414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97820"/>
              </a:avLst>
            </a:prstTxWarp>
          </a:bodyPr>
          <a:lstStyle/>
          <a:p>
            <a:pPr algn="ctr"/>
            <a:r>
              <a:rPr lang="fr-FR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mtClean="0"/>
              <a:t>OFRPA (1/4) </a:t>
            </a:r>
            <a:endParaRPr lang="fr-FR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>
          <a:xfrm>
            <a:off x="144463" y="1412875"/>
            <a:ext cx="860425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French Office for the Protection of Refugees and Stateless Persons (</a:t>
            </a:r>
            <a:r>
              <a:rPr lang="en-US" sz="2800" b="1" dirty="0" smtClean="0"/>
              <a:t>O</a:t>
            </a:r>
            <a:r>
              <a:rPr lang="en-US" sz="2800" dirty="0" smtClean="0"/>
              <a:t>ffice </a:t>
            </a:r>
            <a:r>
              <a:rPr lang="en-US" sz="2800" b="1" dirty="0" err="1" smtClean="0"/>
              <a:t>F</a:t>
            </a:r>
            <a:r>
              <a:rPr lang="en-US" sz="2800" dirty="0" err="1" smtClean="0"/>
              <a:t>rançais</a:t>
            </a:r>
            <a:r>
              <a:rPr lang="en-US" sz="2800" dirty="0" smtClean="0"/>
              <a:t> de </a:t>
            </a:r>
            <a:r>
              <a:rPr lang="en-US" sz="2800" b="1" dirty="0" smtClean="0"/>
              <a:t>P</a:t>
            </a:r>
            <a:r>
              <a:rPr lang="en-US" sz="2800" dirty="0" smtClean="0"/>
              <a:t>rotection des </a:t>
            </a:r>
            <a:r>
              <a:rPr lang="en-US" sz="2800" b="1" dirty="0" err="1" smtClean="0"/>
              <a:t>R</a:t>
            </a:r>
            <a:r>
              <a:rPr lang="en-US" sz="2800" dirty="0" err="1" smtClean="0"/>
              <a:t>éfugiés</a:t>
            </a:r>
            <a:r>
              <a:rPr lang="en-US" sz="2800" dirty="0" smtClean="0"/>
              <a:t> et </a:t>
            </a:r>
            <a:r>
              <a:rPr lang="en-US" sz="2800" b="1" dirty="0" err="1" smtClean="0"/>
              <a:t>A</a:t>
            </a:r>
            <a:r>
              <a:rPr lang="en-US" sz="2800" dirty="0" err="1" smtClean="0"/>
              <a:t>patrides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 public institution in charge of the application of the French, European and international texts and conventions relative to the recognition of the quality of refugee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Context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Implementation of </a:t>
            </a:r>
            <a:r>
              <a:rPr lang="en-US" sz="2400" dirty="0" smtClean="0"/>
              <a:t>an </a:t>
            </a:r>
            <a:r>
              <a:rPr lang="en-US" sz="2400" dirty="0" smtClean="0"/>
              <a:t>ECM system for all the documents used by OFPRA (documents related to the applicants requests, documents produced by OFPRA, etc) </a:t>
            </a:r>
          </a:p>
        </p:txBody>
      </p:sp>
      <p:pic>
        <p:nvPicPr>
          <p:cNvPr id="5120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225" y="115888"/>
            <a:ext cx="11207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mtClean="0"/>
              <a:t>OFRPA (2/4) </a:t>
            </a:r>
            <a:endParaRPr lang="fr-FR" smtClean="0"/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5538"/>
            <a:ext cx="88931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Objectives 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optimize the processing of the refugees requests and the business process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a better tracking system of activities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harmonize the documentary practices and make easier the access to documents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Expected benefits :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reduce the costs related to the paper management and the associated risks (losses, reproduction, classification)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optimization of the space of paper archiving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better service to the users and stakeholders (lawyers, judges)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improve the image of OFPRA in terms of efficiency and modernity</a:t>
            </a:r>
          </a:p>
        </p:txBody>
      </p:sp>
      <p:pic>
        <p:nvPicPr>
          <p:cNvPr id="52227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225" y="115888"/>
            <a:ext cx="11207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smtClean="0"/>
              <a:t>OFRPA (3/4)</a:t>
            </a:r>
            <a:endParaRPr lang="fr-FR" smtClean="0"/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8713788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Project scope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documents included into the projects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documents provided by the applicant with his request (request form of 20 pages, narrative documents, all document evidence related to his registry status, award and diploma, etc)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administrative documents relative to the procedure (reception slips, acknowledgements of receipt of mail, etc)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documents produced by OFPRA within the framework of the treatment of the request (interview minutes, information research, notices, decision order, etc)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60 000 refugees requests/year and 135 000 mails</a:t>
            </a:r>
          </a:p>
        </p:txBody>
      </p:sp>
      <p:pic>
        <p:nvPicPr>
          <p:cNvPr id="53251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225" y="115888"/>
            <a:ext cx="11207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OFRPA (4/4)</a:t>
            </a:r>
            <a:endParaRPr lang="fr-FR" smtClean="0"/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507413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I.R.I.S. France 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responsibility of the global implementation of the project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project management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workflow 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technical architecture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development of an user interface in a Web based mode, automatically called from the business specific application of OFPRA ( INEREC)</a:t>
            </a:r>
          </a:p>
        </p:txBody>
      </p:sp>
      <p:pic>
        <p:nvPicPr>
          <p:cNvPr id="54275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225" y="115888"/>
            <a:ext cx="11207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4000" smtClean="0"/>
              <a:t>I.R.I.S. e-administration applications</a:t>
            </a:r>
          </a:p>
        </p:txBody>
      </p:sp>
      <p:pic>
        <p:nvPicPr>
          <p:cNvPr id="55298" name="Picture 4" descr="dématérialis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389188"/>
            <a:ext cx="24225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 descr="G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96975"/>
            <a:ext cx="25193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j04326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3495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0" descr="k0733747 fondu 66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941888"/>
            <a:ext cx="2447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WordArt 7"/>
          <p:cNvSpPr>
            <a:spLocks noChangeArrowheads="1" noChangeShapeType="1" noTextEdit="1"/>
          </p:cNvSpPr>
          <p:nvPr/>
        </p:nvSpPr>
        <p:spPr bwMode="auto">
          <a:xfrm>
            <a:off x="395288" y="2206625"/>
            <a:ext cx="244792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654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Dematerialization</a:t>
            </a:r>
          </a:p>
        </p:txBody>
      </p:sp>
      <p:sp>
        <p:nvSpPr>
          <p:cNvPr id="55303" name="WordArt 8"/>
          <p:cNvSpPr>
            <a:spLocks noChangeArrowheads="1" noChangeShapeType="1" noTextEdit="1"/>
          </p:cNvSpPr>
          <p:nvPr/>
        </p:nvSpPr>
        <p:spPr bwMode="auto">
          <a:xfrm>
            <a:off x="6372225" y="2238375"/>
            <a:ext cx="225107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Legal archiving</a:t>
            </a:r>
          </a:p>
        </p:txBody>
      </p:sp>
      <p:sp>
        <p:nvSpPr>
          <p:cNvPr id="55304" name="WordArt 9"/>
          <p:cNvSpPr>
            <a:spLocks noChangeArrowheads="1" noChangeShapeType="1" noTextEdit="1"/>
          </p:cNvSpPr>
          <p:nvPr/>
        </p:nvSpPr>
        <p:spPr bwMode="auto">
          <a:xfrm>
            <a:off x="3419475" y="4221163"/>
            <a:ext cx="25209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Voting and </a:t>
            </a:r>
          </a:p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citizen participation</a:t>
            </a:r>
          </a:p>
        </p:txBody>
      </p:sp>
      <p:sp>
        <p:nvSpPr>
          <p:cNvPr id="55305" name="WordArt 10"/>
          <p:cNvSpPr>
            <a:spLocks noChangeArrowheads="1" noChangeShapeType="1" noTextEdit="1"/>
          </p:cNvSpPr>
          <p:nvPr/>
        </p:nvSpPr>
        <p:spPr bwMode="auto">
          <a:xfrm>
            <a:off x="3851275" y="1557338"/>
            <a:ext cx="14414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97820"/>
              </a:avLst>
            </a:prstTxWarp>
          </a:bodyPr>
          <a:lstStyle/>
          <a:p>
            <a:pPr algn="ctr"/>
            <a:r>
              <a:rPr lang="fr-FR" sz="1200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ECM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mtClean="0"/>
              <a:t>CAF (1/3) </a:t>
            </a:r>
            <a:endParaRPr lang="fr-FR" smtClean="0"/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12875"/>
            <a:ext cx="8893175" cy="50403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CAF (</a:t>
            </a:r>
            <a:r>
              <a:rPr lang="en-US" sz="2800" b="1" dirty="0" err="1" smtClean="0"/>
              <a:t>C</a:t>
            </a:r>
            <a:r>
              <a:rPr lang="en-US" sz="2800" dirty="0" err="1" smtClean="0"/>
              <a:t>aisse</a:t>
            </a:r>
            <a:r>
              <a:rPr lang="en-US" sz="2800" dirty="0" smtClean="0"/>
              <a:t> </a:t>
            </a:r>
            <a:r>
              <a:rPr lang="en-US" sz="2800" dirty="0" err="1" smtClean="0"/>
              <a:t>d’</a:t>
            </a:r>
            <a:r>
              <a:rPr lang="en-US" sz="2800" b="1" dirty="0" err="1" smtClean="0"/>
              <a:t>A</a:t>
            </a:r>
            <a:r>
              <a:rPr lang="en-US" sz="2800" dirty="0" err="1" smtClean="0"/>
              <a:t>llocations</a:t>
            </a:r>
            <a:r>
              <a:rPr lang="en-US" sz="2800" dirty="0" smtClean="0"/>
              <a:t> </a:t>
            </a:r>
            <a:r>
              <a:rPr lang="en-US" sz="2800" b="1" dirty="0" err="1" smtClean="0"/>
              <a:t>F</a:t>
            </a:r>
            <a:r>
              <a:rPr lang="en-US" sz="2800" dirty="0" err="1" smtClean="0"/>
              <a:t>amiliales</a:t>
            </a:r>
            <a:r>
              <a:rPr lang="en-US" sz="2800" dirty="0" smtClean="0"/>
              <a:t>) is the family branch of the French public social security</a:t>
            </a:r>
          </a:p>
          <a:p>
            <a:pPr lvl="1" eaLnBrk="1" hangingPunct="1"/>
            <a:r>
              <a:rPr lang="en-US" sz="2400" dirty="0" smtClean="0"/>
              <a:t>132 offices</a:t>
            </a:r>
          </a:p>
          <a:p>
            <a:pPr lvl="1" eaLnBrk="1" hangingPunct="1"/>
            <a:r>
              <a:rPr lang="en-US" sz="2400" dirty="0" smtClean="0"/>
              <a:t>in charge of the payment of the security benefits related to the family (</a:t>
            </a:r>
            <a:r>
              <a:rPr lang="en-US" sz="2400" dirty="0" smtClean="0"/>
              <a:t>welfare</a:t>
            </a:r>
            <a:r>
              <a:rPr lang="en-US" sz="2400" dirty="0" smtClean="0"/>
              <a:t>, child benefits, rent allowance, etc) </a:t>
            </a:r>
          </a:p>
          <a:p>
            <a:pPr eaLnBrk="1" hangingPunct="1"/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Context : 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implementation of a legal archiving management solution according to the French lows and a ECM system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Incoming and outgoing document flow - for 53 CAF offices</a:t>
            </a:r>
          </a:p>
        </p:txBody>
      </p:sp>
      <p:pic>
        <p:nvPicPr>
          <p:cNvPr id="5632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115888"/>
            <a:ext cx="106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10253F"/>
                </a:solidFill>
              </a:rPr>
              <a:t> E-Government</a:t>
            </a:r>
            <a:endParaRPr lang="fr-FR" smtClean="0">
              <a:solidFill>
                <a:srgbClr val="10253F"/>
              </a:solidFill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1411288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10253F"/>
                </a:solidFill>
              </a:rPr>
              <a:t>Definition 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10253F"/>
                </a:solidFill>
              </a:rPr>
              <a:t>the use by government agencies of ICT to provide better public services to citizens and businesses</a:t>
            </a:r>
          </a:p>
          <a:p>
            <a:pPr lvl="1" eaLnBrk="1" hangingPunct="1">
              <a:lnSpc>
                <a:spcPct val="90000"/>
              </a:lnSpc>
            </a:pPr>
            <a:endParaRPr lang="en-GB" sz="1400" smtClean="0">
              <a:solidFill>
                <a:srgbClr val="10253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rgbClr val="10253F"/>
                </a:solidFill>
              </a:rPr>
              <a:t>According to OECD 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10253F"/>
                </a:solidFill>
              </a:rPr>
              <a:t>countries have invested in the development of e-government services over the past 10-15 years expecting substantial savings and improved public services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10253F"/>
                </a:solidFill>
              </a:rPr>
              <a:t>a trend further accentuated by the financial and economic crisis beginning in 2008</a:t>
            </a:r>
            <a:endParaRPr lang="fr-FR" smtClean="0">
              <a:solidFill>
                <a:srgbClr val="10253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smtClean="0"/>
              <a:t>CAF (2/3)</a:t>
            </a:r>
            <a:endParaRPr lang="fr-FR" smtClean="0"/>
          </a:p>
        </p:txBody>
      </p:sp>
      <p:sp>
        <p:nvSpPr>
          <p:cNvPr id="57346" name="Rectangle 3"/>
          <p:cNvSpPr>
            <a:spLocks noGrp="1"/>
          </p:cNvSpPr>
          <p:nvPr>
            <p:ph type="body" idx="4294967295"/>
          </p:nvPr>
        </p:nvSpPr>
        <p:spPr>
          <a:xfrm>
            <a:off x="528638" y="1268413"/>
            <a:ext cx="8507412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Project characteristics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Upgradable technical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Open and modular components of the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Compliance of the instructions and French lows related to the preservation of the documents of CAF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Storage and supports management (WORM magnetic disk storage, jukebox)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Project scope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4 000 000 benefits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15 000 connections </a:t>
            </a:r>
          </a:p>
        </p:txBody>
      </p:sp>
      <p:pic>
        <p:nvPicPr>
          <p:cNvPr id="57347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115888"/>
            <a:ext cx="106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>
          <a:xfrm>
            <a:off x="10795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CAF (3/3)</a:t>
            </a:r>
            <a:endParaRPr lang="fr-FR" smtClean="0"/>
          </a:p>
        </p:txBody>
      </p:sp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412875"/>
            <a:ext cx="8507413" cy="4608513"/>
          </a:xfrm>
        </p:spPr>
        <p:txBody>
          <a:bodyPr/>
          <a:lstStyle/>
          <a:p>
            <a:pPr eaLnBrk="1" hangingPunct="1"/>
            <a:r>
              <a:rPr lang="en-US" smtClean="0"/>
              <a:t>I.R.I.S. France mission</a:t>
            </a:r>
          </a:p>
          <a:p>
            <a:pPr lvl="1" eaLnBrk="1" hangingPunct="1"/>
            <a:r>
              <a:rPr lang="en-US" sz="2400" smtClean="0"/>
              <a:t>pre-study and analysis </a:t>
            </a:r>
          </a:p>
          <a:p>
            <a:pPr lvl="1" eaLnBrk="1" hangingPunct="1"/>
            <a:r>
              <a:rPr lang="en-US" sz="2400" smtClean="0"/>
              <a:t>definition of workflow, general and technical architecture</a:t>
            </a:r>
          </a:p>
          <a:p>
            <a:pPr lvl="1" eaLnBrk="1" hangingPunct="1"/>
            <a:r>
              <a:rPr lang="en-US" sz="2400" smtClean="0"/>
              <a:t>implementation and deployment of the solution</a:t>
            </a:r>
          </a:p>
          <a:p>
            <a:pPr lvl="1" eaLnBrk="1" hangingPunct="1"/>
            <a:r>
              <a:rPr lang="en-US" sz="2400" smtClean="0"/>
              <a:t>installation</a:t>
            </a:r>
          </a:p>
          <a:p>
            <a:pPr lvl="1" eaLnBrk="1" hangingPunct="1"/>
            <a:r>
              <a:rPr lang="en-US" sz="2400" smtClean="0"/>
              <a:t>training </a:t>
            </a:r>
          </a:p>
          <a:p>
            <a:pPr lvl="1" eaLnBrk="1" hangingPunct="1"/>
            <a:r>
              <a:rPr lang="en-US" sz="2400" smtClean="0"/>
              <a:t>material and software support of the platform. analysis, project management</a:t>
            </a:r>
          </a:p>
          <a:p>
            <a:pPr lvl="1" eaLnBrk="1" hangingPunct="1"/>
            <a:r>
              <a:rPr lang="en-US" sz="2400" smtClean="0"/>
              <a:t>project management</a:t>
            </a:r>
          </a:p>
          <a:p>
            <a:pPr lvl="1" eaLnBrk="1" hangingPunct="1"/>
            <a:r>
              <a:rPr lang="en-US" sz="2400" smtClean="0"/>
              <a:t>software support contract</a:t>
            </a:r>
          </a:p>
        </p:txBody>
      </p:sp>
      <p:pic>
        <p:nvPicPr>
          <p:cNvPr id="58371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115888"/>
            <a:ext cx="106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4000" smtClean="0"/>
              <a:t>I.R.I.S. e-administration applications</a:t>
            </a:r>
          </a:p>
        </p:txBody>
      </p:sp>
      <p:pic>
        <p:nvPicPr>
          <p:cNvPr id="59394" name="Picture 4" descr="dématérialis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389188"/>
            <a:ext cx="24225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 descr="G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96975"/>
            <a:ext cx="25193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j04326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3495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0" descr="k0733747 fondu 66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941888"/>
            <a:ext cx="2447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WordArt 7"/>
          <p:cNvSpPr>
            <a:spLocks noChangeArrowheads="1" noChangeShapeType="1" noTextEdit="1"/>
          </p:cNvSpPr>
          <p:nvPr/>
        </p:nvSpPr>
        <p:spPr bwMode="auto">
          <a:xfrm>
            <a:off x="395288" y="2206625"/>
            <a:ext cx="244792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654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Dematerialization</a:t>
            </a:r>
          </a:p>
        </p:txBody>
      </p:sp>
      <p:sp>
        <p:nvSpPr>
          <p:cNvPr id="59399" name="WordArt 8"/>
          <p:cNvSpPr>
            <a:spLocks noChangeArrowheads="1" noChangeShapeType="1" noTextEdit="1"/>
          </p:cNvSpPr>
          <p:nvPr/>
        </p:nvSpPr>
        <p:spPr bwMode="auto">
          <a:xfrm>
            <a:off x="6497638" y="2238375"/>
            <a:ext cx="225107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Legal archiving</a:t>
            </a:r>
          </a:p>
        </p:txBody>
      </p:sp>
      <p:sp>
        <p:nvSpPr>
          <p:cNvPr id="59400" name="WordArt 9"/>
          <p:cNvSpPr>
            <a:spLocks noChangeArrowheads="1" noChangeShapeType="1" noTextEdit="1"/>
          </p:cNvSpPr>
          <p:nvPr/>
        </p:nvSpPr>
        <p:spPr bwMode="auto">
          <a:xfrm>
            <a:off x="3419475" y="4221163"/>
            <a:ext cx="25209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Voting and </a:t>
            </a:r>
          </a:p>
          <a:p>
            <a:pPr algn="ctr"/>
            <a:r>
              <a:rPr lang="fr-FR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citizen participation</a:t>
            </a:r>
          </a:p>
        </p:txBody>
      </p:sp>
      <p:sp>
        <p:nvSpPr>
          <p:cNvPr id="59401" name="WordArt 10"/>
          <p:cNvSpPr>
            <a:spLocks noChangeArrowheads="1" noChangeShapeType="1" noTextEdit="1"/>
          </p:cNvSpPr>
          <p:nvPr/>
        </p:nvSpPr>
        <p:spPr bwMode="auto">
          <a:xfrm>
            <a:off x="3851275" y="1557338"/>
            <a:ext cx="14414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97820"/>
              </a:avLst>
            </a:prstTxWarp>
          </a:bodyPr>
          <a:lstStyle/>
          <a:p>
            <a:pPr algn="ctr"/>
            <a:r>
              <a:rPr lang="fr-FR" sz="1200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ECM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mtClean="0"/>
              <a:t>CNRACL (1/2) </a:t>
            </a:r>
            <a:endParaRPr lang="fr-FR" smtClean="0"/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36513" y="1125538"/>
            <a:ext cx="91440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CNRACL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public pension fund for the civil servants from the local government  - </a:t>
            </a:r>
            <a:r>
              <a:rPr lang="fr-FR" smtClean="0"/>
              <a:t>2 M active people and 1 M retired people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under the supervision of the CDC (Caisse de dépôts et consignations) - a special public institution in charge of managing the government deposits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Context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Election of the board :  the 3 millions people vote to elect their representatives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Every 7 years</a:t>
            </a:r>
          </a:p>
        </p:txBody>
      </p:sp>
      <p:pic>
        <p:nvPicPr>
          <p:cNvPr id="60419" name="Picture 9" descr="logo_CNRACL_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188913"/>
            <a:ext cx="1050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mtClean="0"/>
              <a:t>CNRACL (2/2) </a:t>
            </a:r>
            <a:endParaRPr lang="fr-FR" smtClean="0"/>
          </a:p>
        </p:txBody>
      </p:sp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341438"/>
            <a:ext cx="88931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I.R.I.S. mission : global organization of the election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Database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Design/PAO, creation and manufacturing of the election material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Electronic processing of the paper ballots - based on I.R.I.S. solutions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Performances : 1,5 M ballots processed in 5 days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Next step for I.R.I.S. : e-voting &amp; e-citizen participation</a:t>
            </a:r>
          </a:p>
        </p:txBody>
      </p:sp>
      <p:pic>
        <p:nvPicPr>
          <p:cNvPr id="61443" name="Picture 6" descr="logo_CNRACL_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5775" y="188913"/>
            <a:ext cx="1050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>
                <a:solidFill>
                  <a:srgbClr val="10253F"/>
                </a:solidFill>
              </a:rPr>
              <a:t>How to face the major challenge: </a:t>
            </a:r>
            <a:br>
              <a:rPr lang="en-US" sz="4000" smtClean="0">
                <a:solidFill>
                  <a:srgbClr val="10253F"/>
                </a:solidFill>
              </a:rPr>
            </a:br>
            <a:r>
              <a:rPr lang="en-US" sz="4000" smtClean="0">
                <a:solidFill>
                  <a:srgbClr val="10253F"/>
                </a:solidFill>
              </a:rPr>
              <a:t>Do more with less</a:t>
            </a:r>
            <a:endParaRPr lang="fr-FR" sz="4000" smtClean="0">
              <a:solidFill>
                <a:srgbClr val="10253F"/>
              </a:solidFill>
            </a:endParaRP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507413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10253F"/>
                </a:solidFill>
              </a:rPr>
              <a:t>Accessibility of the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10253F"/>
                </a:solidFill>
              </a:rPr>
              <a:t>Place : access information independently of the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10253F"/>
                </a:solidFill>
              </a:rPr>
              <a:t>Support : no more physical support (uncorrelated the support of the information) /economy and improvement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10253F"/>
                </a:solidFill>
              </a:rPr>
              <a:t>Distribution : circulation of the information without process of production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10253F"/>
                </a:solidFill>
              </a:rPr>
              <a:t>Public service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10253F"/>
                </a:solidFill>
              </a:rPr>
              <a:t>Decisive point for governments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10253F"/>
                </a:solidFill>
              </a:rPr>
              <a:t>More service with less investment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10253F"/>
                </a:solidFill>
              </a:rPr>
              <a:t>Productivity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10253F"/>
                </a:solidFill>
              </a:rPr>
              <a:t>Less</a:t>
            </a:r>
            <a:r>
              <a:rPr lang="en-GB" sz="2400" smtClean="0">
                <a:solidFill>
                  <a:srgbClr val="10253F"/>
                </a:solidFill>
              </a:rPr>
              <a:t> </a:t>
            </a:r>
            <a:r>
              <a:rPr lang="en-GB" sz="2400" dirty="0" smtClean="0">
                <a:solidFill>
                  <a:srgbClr val="10253F"/>
                </a:solidFill>
              </a:rPr>
              <a:t>additional costs for the society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IRISLink2010-PPT-cove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itle 1"/>
          <p:cNvSpPr>
            <a:spLocks noGrp="1"/>
          </p:cNvSpPr>
          <p:nvPr>
            <p:ph type="ctrTitle"/>
          </p:nvPr>
        </p:nvSpPr>
        <p:spPr>
          <a:xfrm>
            <a:off x="714375" y="2928938"/>
            <a:ext cx="7772400" cy="1470025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10253F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10253F"/>
                </a:solidFill>
              </a:rPr>
              <a:t> E-Government</a:t>
            </a:r>
            <a:endParaRPr lang="fr-FR" smtClean="0">
              <a:solidFill>
                <a:srgbClr val="10253F"/>
              </a:solidFill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10253F"/>
                </a:solidFill>
              </a:rPr>
              <a:t>Analogous to e-commerce, e-Government aims to make the interaction between : </a:t>
            </a:r>
          </a:p>
          <a:p>
            <a:pPr lvl="1" eaLnBrk="1" hangingPunct="1"/>
            <a:r>
              <a:rPr lang="en-GB" smtClean="0">
                <a:solidFill>
                  <a:srgbClr val="10253F"/>
                </a:solidFill>
              </a:rPr>
              <a:t>government and citizens (G2C) </a:t>
            </a:r>
          </a:p>
          <a:p>
            <a:pPr lvl="1" eaLnBrk="1" hangingPunct="1"/>
            <a:r>
              <a:rPr lang="en-GB" smtClean="0">
                <a:solidFill>
                  <a:srgbClr val="10253F"/>
                </a:solidFill>
              </a:rPr>
              <a:t>government and business enterprises (G2B) </a:t>
            </a:r>
          </a:p>
          <a:p>
            <a:pPr lvl="1" eaLnBrk="1" hangingPunct="1"/>
            <a:r>
              <a:rPr lang="en-GB" smtClean="0">
                <a:solidFill>
                  <a:srgbClr val="10253F"/>
                </a:solidFill>
              </a:rPr>
              <a:t>inter-agency relationships (G2G) </a:t>
            </a:r>
          </a:p>
          <a:p>
            <a:pPr eaLnBrk="1" hangingPunct="1"/>
            <a:r>
              <a:rPr lang="en-GB" smtClean="0">
                <a:solidFill>
                  <a:srgbClr val="10253F"/>
                </a:solidFill>
              </a:rPr>
              <a:t>The objective : more friendly, convenient, transparent and inexpensive</a:t>
            </a:r>
            <a:endParaRPr lang="fr-FR" smtClean="0">
              <a:solidFill>
                <a:srgbClr val="10253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10253F"/>
                </a:solidFill>
              </a:rPr>
              <a:t>The French e-administration</a:t>
            </a:r>
            <a:endParaRPr lang="fr-FR" smtClean="0">
              <a:solidFill>
                <a:srgbClr val="10253F"/>
              </a:solidFill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10253F"/>
                </a:solidFill>
              </a:rPr>
              <a:t>France ranked 9 in the annual e-Government survey conducted by the United Nations among 191 countries published in 2009 and </a:t>
            </a:r>
            <a:r>
              <a:rPr lang="en-US" sz="2800" dirty="0" smtClean="0">
                <a:solidFill>
                  <a:srgbClr val="10253F"/>
                </a:solidFill>
              </a:rPr>
              <a:t>according to two primary indicators: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10253F"/>
                </a:solidFill>
              </a:rPr>
              <a:t>the state of e-government readiness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10253F"/>
                </a:solidFill>
              </a:rPr>
              <a:t>the extent of e-participation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10253F"/>
                </a:solidFill>
              </a:rPr>
              <a:t>2000s are the years of the electronic administration 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10253F"/>
                </a:solidFill>
              </a:rPr>
              <a:t>“on-line </a:t>
            </a:r>
            <a:r>
              <a:rPr lang="en-GB" sz="2400" dirty="0" smtClean="0">
                <a:solidFill>
                  <a:srgbClr val="10253F"/>
                </a:solidFill>
              </a:rPr>
              <a:t>tax declarations”, </a:t>
            </a:r>
            <a:r>
              <a:rPr lang="en-GB" sz="2400" dirty="0" smtClean="0">
                <a:solidFill>
                  <a:srgbClr val="10253F"/>
                </a:solidFill>
              </a:rPr>
              <a:t>set-up in 2002, passed from 60 000 users in 2002 to 9 700 000 in 2009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10253F"/>
                </a:solidFill>
              </a:rPr>
              <a:t>but the most important is </a:t>
            </a:r>
            <a:r>
              <a:rPr lang="en-GB" sz="2400" dirty="0" smtClean="0">
                <a:solidFill>
                  <a:srgbClr val="10253F"/>
                </a:solidFill>
              </a:rPr>
              <a:t>elsewhere: </a:t>
            </a:r>
            <a:r>
              <a:rPr lang="en-GB" sz="2400" dirty="0" smtClean="0">
                <a:solidFill>
                  <a:srgbClr val="10253F"/>
                </a:solidFill>
              </a:rPr>
              <a:t>ministries, regions with a measure of autonomy and public institutions migrate massively to the digital universe</a:t>
            </a:r>
          </a:p>
        </p:txBody>
      </p:sp>
      <p:pic>
        <p:nvPicPr>
          <p:cNvPr id="40964" name="Picture 4" descr="eadmini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188913"/>
            <a:ext cx="1062037" cy="139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10253F"/>
                </a:solidFill>
              </a:rPr>
              <a:t>The French e-administration</a:t>
            </a:r>
            <a:endParaRPr lang="fr-FR" smtClean="0">
              <a:solidFill>
                <a:srgbClr val="10253F"/>
              </a:solidFill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10253F"/>
                </a:solidFill>
              </a:rPr>
              <a:t>In 2005 France started a major renovation of its public e-services :</a:t>
            </a:r>
          </a:p>
          <a:p>
            <a:pPr lvl="1" eaLnBrk="1" hangingPunct="1"/>
            <a:r>
              <a:rPr lang="en-GB" dirty="0" smtClean="0">
                <a:solidFill>
                  <a:srgbClr val="10253F"/>
                </a:solidFill>
              </a:rPr>
              <a:t>Improving </a:t>
            </a:r>
            <a:r>
              <a:rPr lang="en-GB" dirty="0" smtClean="0">
                <a:solidFill>
                  <a:srgbClr val="10253F"/>
                </a:solidFill>
              </a:rPr>
              <a:t>its </a:t>
            </a:r>
            <a:r>
              <a:rPr lang="en-GB" dirty="0" smtClean="0">
                <a:solidFill>
                  <a:srgbClr val="10253F"/>
                </a:solidFill>
              </a:rPr>
              <a:t>online service delivery </a:t>
            </a:r>
          </a:p>
          <a:p>
            <a:pPr lvl="1" eaLnBrk="1" hangingPunct="1"/>
            <a:r>
              <a:rPr lang="en-US" dirty="0" smtClean="0">
                <a:solidFill>
                  <a:srgbClr val="10253F"/>
                </a:solidFill>
              </a:rPr>
              <a:t>Strengthening</a:t>
            </a:r>
            <a:r>
              <a:rPr lang="fr-FR" b="1" dirty="0" smtClean="0">
                <a:solidFill>
                  <a:srgbClr val="10253F"/>
                </a:solidFill>
              </a:rPr>
              <a:t> </a:t>
            </a:r>
            <a:r>
              <a:rPr lang="en-GB" dirty="0" smtClean="0">
                <a:solidFill>
                  <a:srgbClr val="10253F"/>
                </a:solidFill>
              </a:rPr>
              <a:t>its </a:t>
            </a:r>
            <a:r>
              <a:rPr lang="en-GB" dirty="0" smtClean="0">
                <a:solidFill>
                  <a:srgbClr val="10253F"/>
                </a:solidFill>
              </a:rPr>
              <a:t>transactional capabilities</a:t>
            </a:r>
          </a:p>
          <a:p>
            <a:pPr lvl="1" eaLnBrk="1" hangingPunct="1"/>
            <a:r>
              <a:rPr lang="en-US" dirty="0" smtClean="0">
                <a:solidFill>
                  <a:srgbClr val="10253F"/>
                </a:solidFill>
              </a:rPr>
              <a:t>Strengthening</a:t>
            </a:r>
            <a:r>
              <a:rPr lang="fr-FR" b="1" dirty="0" smtClean="0">
                <a:solidFill>
                  <a:srgbClr val="10253F"/>
                </a:solidFill>
              </a:rPr>
              <a:t> </a:t>
            </a:r>
            <a:r>
              <a:rPr lang="en-GB" dirty="0" smtClean="0">
                <a:solidFill>
                  <a:srgbClr val="10253F"/>
                </a:solidFill>
              </a:rPr>
              <a:t>its </a:t>
            </a:r>
            <a:r>
              <a:rPr lang="en-GB" dirty="0" smtClean="0">
                <a:solidFill>
                  <a:srgbClr val="10253F"/>
                </a:solidFill>
              </a:rPr>
              <a:t>tools and applications for e-administration</a:t>
            </a:r>
            <a:endParaRPr lang="fr-FR" dirty="0" smtClean="0">
              <a:solidFill>
                <a:srgbClr val="10253F"/>
              </a:solidFill>
            </a:endParaRPr>
          </a:p>
        </p:txBody>
      </p:sp>
      <p:pic>
        <p:nvPicPr>
          <p:cNvPr id="41988" name="Picture 4" descr="eadmini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437063"/>
            <a:ext cx="1392238" cy="182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10253F"/>
                </a:solidFill>
              </a:rPr>
              <a:t>The French e-administration</a:t>
            </a:r>
            <a:endParaRPr lang="fr-FR" smtClean="0">
              <a:solidFill>
                <a:srgbClr val="10253F"/>
              </a:solidFill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rgbClr val="10253F"/>
                </a:solidFill>
              </a:rPr>
              <a:t>“ADELE” the French e-Government program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10253F"/>
                </a:solidFill>
              </a:rPr>
              <a:t>More than 300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10253F"/>
                </a:solidFill>
              </a:rPr>
              <a:t>Provides a detailed roadmap for the consistent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10253F"/>
                </a:solidFill>
              </a:rPr>
              <a:t>Coordinates development and implementation of the electronic services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rgbClr val="10253F"/>
                </a:solidFill>
              </a:rPr>
              <a:t>Main objectives 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10253F"/>
                </a:solidFill>
              </a:rPr>
              <a:t>Implementing an electronic administration accessible to all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10253F"/>
                </a:solidFill>
              </a:rPr>
              <a:t>Moving from simple information providing to delivering interactive services enabling users to perform full administrative procedures remotely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10253F"/>
                </a:solidFill>
              </a:rPr>
              <a:t>10-20 % of productivity gains on the running costs</a:t>
            </a:r>
            <a:endParaRPr lang="fr-FR" sz="2400" smtClean="0">
              <a:solidFill>
                <a:srgbClr val="10253F"/>
              </a:solidFill>
            </a:endParaRPr>
          </a:p>
        </p:txBody>
      </p:sp>
      <p:pic>
        <p:nvPicPr>
          <p:cNvPr id="43012" name="Picture 4" descr="eadmini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188913"/>
            <a:ext cx="952500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10253F"/>
                </a:solidFill>
              </a:rPr>
              <a:t>The French e-administration</a:t>
            </a:r>
            <a:endParaRPr lang="fr-FR" smtClean="0">
              <a:solidFill>
                <a:srgbClr val="10253F"/>
              </a:solidFill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507413" cy="5327650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10253F"/>
                </a:solidFill>
              </a:rPr>
              <a:t>The possible applications are numerous: </a:t>
            </a:r>
          </a:p>
          <a:p>
            <a:pPr lvl="1" eaLnBrk="1" hangingPunct="1"/>
            <a:r>
              <a:rPr lang="en-GB" sz="2400" b="1" dirty="0" smtClean="0">
                <a:solidFill>
                  <a:srgbClr val="10253F"/>
                </a:solidFill>
              </a:rPr>
              <a:t>Income taxes:</a:t>
            </a:r>
            <a:r>
              <a:rPr lang="en-GB" sz="2400" dirty="0" smtClean="0">
                <a:solidFill>
                  <a:srgbClr val="10253F"/>
                </a:solidFill>
              </a:rPr>
              <a:t> declaration, notification of assessment </a:t>
            </a:r>
          </a:p>
          <a:p>
            <a:pPr lvl="1" eaLnBrk="1" hangingPunct="1"/>
            <a:r>
              <a:rPr lang="en-GB" sz="2400" b="1" dirty="0" smtClean="0">
                <a:solidFill>
                  <a:srgbClr val="10253F"/>
                </a:solidFill>
              </a:rPr>
              <a:t>Job search services</a:t>
            </a:r>
            <a:r>
              <a:rPr lang="en-GB" sz="2400" dirty="0" smtClean="0">
                <a:solidFill>
                  <a:srgbClr val="10253F"/>
                </a:solidFill>
              </a:rPr>
              <a:t> : by labour offices </a:t>
            </a:r>
          </a:p>
          <a:p>
            <a:pPr lvl="1" eaLnBrk="1" hangingPunct="1"/>
            <a:r>
              <a:rPr lang="en-GB" sz="2400" b="1" dirty="0" smtClean="0">
                <a:solidFill>
                  <a:srgbClr val="10253F"/>
                </a:solidFill>
              </a:rPr>
              <a:t>Social security benefits :</a:t>
            </a:r>
            <a:r>
              <a:rPr lang="en-GB" sz="2400" dirty="0" smtClean="0">
                <a:solidFill>
                  <a:srgbClr val="10253F"/>
                </a:solidFill>
              </a:rPr>
              <a:t> faster processing, best service</a:t>
            </a:r>
          </a:p>
          <a:p>
            <a:pPr lvl="1" eaLnBrk="1" hangingPunct="1"/>
            <a:r>
              <a:rPr lang="en-GB" sz="2400" b="1" dirty="0" smtClean="0">
                <a:solidFill>
                  <a:srgbClr val="10253F"/>
                </a:solidFill>
              </a:rPr>
              <a:t>Personal documents requests and declaration</a:t>
            </a:r>
            <a:r>
              <a:rPr lang="en-GB" sz="2400" dirty="0" smtClean="0">
                <a:solidFill>
                  <a:srgbClr val="10253F"/>
                </a:solidFill>
              </a:rPr>
              <a:t> : passport and driver’s licence, birth and marriage certificates, car registration, etc </a:t>
            </a:r>
          </a:p>
          <a:p>
            <a:pPr lvl="1" eaLnBrk="1" hangingPunct="1"/>
            <a:r>
              <a:rPr lang="en-GB" sz="2400" b="1" dirty="0" smtClean="0">
                <a:solidFill>
                  <a:srgbClr val="10253F"/>
                </a:solidFill>
              </a:rPr>
              <a:t>Public cultural heritage availability and </a:t>
            </a:r>
            <a:r>
              <a:rPr lang="en-GB" sz="2400" b="1" dirty="0" err="1" smtClean="0">
                <a:solidFill>
                  <a:srgbClr val="10253F"/>
                </a:solidFill>
              </a:rPr>
              <a:t>securisation</a:t>
            </a:r>
            <a:r>
              <a:rPr lang="en-GB" sz="2400" dirty="0" smtClean="0">
                <a:solidFill>
                  <a:srgbClr val="10253F"/>
                </a:solidFill>
              </a:rPr>
              <a:t> : libraries, </a:t>
            </a:r>
            <a:r>
              <a:rPr lang="en-GB" sz="2400" dirty="0" smtClean="0">
                <a:solidFill>
                  <a:srgbClr val="10253F"/>
                </a:solidFill>
              </a:rPr>
              <a:t>museum </a:t>
            </a:r>
            <a:r>
              <a:rPr lang="en-GB" sz="2400" dirty="0" smtClean="0">
                <a:solidFill>
                  <a:srgbClr val="10253F"/>
                </a:solidFill>
              </a:rPr>
              <a:t>catalogues, </a:t>
            </a:r>
            <a:r>
              <a:rPr lang="en-GB" sz="2400" dirty="0" smtClean="0">
                <a:solidFill>
                  <a:srgbClr val="10253F"/>
                </a:solidFill>
              </a:rPr>
              <a:t>etc </a:t>
            </a:r>
          </a:p>
          <a:p>
            <a:pPr lvl="1" eaLnBrk="1" hangingPunct="1"/>
            <a:r>
              <a:rPr lang="en-GB" sz="2400" b="1" dirty="0" smtClean="0">
                <a:solidFill>
                  <a:srgbClr val="10253F"/>
                </a:solidFill>
              </a:rPr>
              <a:t>Health related services</a:t>
            </a:r>
            <a:r>
              <a:rPr lang="en-GB" sz="2400" dirty="0" smtClean="0">
                <a:solidFill>
                  <a:srgbClr val="10253F"/>
                </a:solidFill>
              </a:rPr>
              <a:t> : patient file, interactive advice, etc</a:t>
            </a:r>
          </a:p>
          <a:p>
            <a:pPr lvl="1" eaLnBrk="1" hangingPunct="1"/>
            <a:r>
              <a:rPr lang="en-GB" sz="2400" b="1" dirty="0" smtClean="0">
                <a:solidFill>
                  <a:srgbClr val="10253F"/>
                </a:solidFill>
              </a:rPr>
              <a:t>Citizen participation</a:t>
            </a:r>
            <a:endParaRPr lang="fr-FR" sz="2400" b="1" dirty="0" smtClean="0">
              <a:solidFill>
                <a:srgbClr val="10253F"/>
              </a:solidFill>
            </a:endParaRPr>
          </a:p>
        </p:txBody>
      </p:sp>
      <p:pic>
        <p:nvPicPr>
          <p:cNvPr id="44036" name="Picture 4" descr="eadmini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525" y="188913"/>
            <a:ext cx="1006475" cy="131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4000" smtClean="0"/>
              <a:t>I.R.I.S. e-administration applications</a:t>
            </a:r>
          </a:p>
        </p:txBody>
      </p:sp>
      <p:pic>
        <p:nvPicPr>
          <p:cNvPr id="45058" name="Picture 4" descr="dématérialis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389188"/>
            <a:ext cx="24225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G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96975"/>
            <a:ext cx="25193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j04326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3495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k0733747 fondu 66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941888"/>
            <a:ext cx="2447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WordArt 7"/>
          <p:cNvSpPr>
            <a:spLocks noChangeArrowheads="1" noChangeShapeType="1" noTextEdit="1"/>
          </p:cNvSpPr>
          <p:nvPr/>
        </p:nvSpPr>
        <p:spPr bwMode="auto">
          <a:xfrm>
            <a:off x="395288" y="2206625"/>
            <a:ext cx="244792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654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Dematerialization</a:t>
            </a:r>
          </a:p>
        </p:txBody>
      </p:sp>
      <p:sp>
        <p:nvSpPr>
          <p:cNvPr id="45063" name="WordArt 8"/>
          <p:cNvSpPr>
            <a:spLocks noChangeArrowheads="1" noChangeShapeType="1" noTextEdit="1"/>
          </p:cNvSpPr>
          <p:nvPr/>
        </p:nvSpPr>
        <p:spPr bwMode="auto">
          <a:xfrm>
            <a:off x="6372225" y="2238375"/>
            <a:ext cx="225107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Legal archiving</a:t>
            </a:r>
          </a:p>
        </p:txBody>
      </p:sp>
      <p:sp>
        <p:nvSpPr>
          <p:cNvPr id="45064" name="WordArt 9"/>
          <p:cNvSpPr>
            <a:spLocks noChangeArrowheads="1" noChangeShapeType="1" noTextEdit="1"/>
          </p:cNvSpPr>
          <p:nvPr/>
        </p:nvSpPr>
        <p:spPr bwMode="auto">
          <a:xfrm>
            <a:off x="3419475" y="4292600"/>
            <a:ext cx="2520950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Voting and </a:t>
            </a:r>
          </a:p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citizen participation</a:t>
            </a:r>
          </a:p>
        </p:txBody>
      </p:sp>
      <p:sp>
        <p:nvSpPr>
          <p:cNvPr id="45065" name="WordArt 10"/>
          <p:cNvSpPr>
            <a:spLocks noChangeArrowheads="1" noChangeShapeType="1" noTextEdit="1"/>
          </p:cNvSpPr>
          <p:nvPr/>
        </p:nvSpPr>
        <p:spPr bwMode="auto">
          <a:xfrm>
            <a:off x="3924300" y="1557338"/>
            <a:ext cx="14414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97820"/>
              </a:avLst>
            </a:prstTxWarp>
          </a:bodyPr>
          <a:lstStyle/>
          <a:p>
            <a:pPr algn="ctr"/>
            <a:r>
              <a:rPr lang="fr-FR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4000" smtClean="0"/>
              <a:t>I.R.I.S. e-administration applications</a:t>
            </a:r>
          </a:p>
        </p:txBody>
      </p:sp>
      <p:pic>
        <p:nvPicPr>
          <p:cNvPr id="46082" name="Picture 4" descr="dématérialis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389188"/>
            <a:ext cx="24225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 descr="G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96975"/>
            <a:ext cx="25193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j04326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3495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 descr="k0733747 fondu 66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941888"/>
            <a:ext cx="2447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WordArt 7"/>
          <p:cNvSpPr>
            <a:spLocks noChangeArrowheads="1" noChangeShapeType="1" noTextEdit="1"/>
          </p:cNvSpPr>
          <p:nvPr/>
        </p:nvSpPr>
        <p:spPr bwMode="auto">
          <a:xfrm>
            <a:off x="395288" y="2206625"/>
            <a:ext cx="244792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654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Dematerialization</a:t>
            </a:r>
          </a:p>
        </p:txBody>
      </p:sp>
      <p:sp>
        <p:nvSpPr>
          <p:cNvPr id="46087" name="WordArt 8"/>
          <p:cNvSpPr>
            <a:spLocks noChangeArrowheads="1" noChangeShapeType="1" noTextEdit="1"/>
          </p:cNvSpPr>
          <p:nvPr/>
        </p:nvSpPr>
        <p:spPr bwMode="auto">
          <a:xfrm>
            <a:off x="6372225" y="2238375"/>
            <a:ext cx="2251075" cy="542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Legal archiving</a:t>
            </a:r>
          </a:p>
        </p:txBody>
      </p:sp>
      <p:sp>
        <p:nvSpPr>
          <p:cNvPr id="46088" name="WordArt 9"/>
          <p:cNvSpPr>
            <a:spLocks noChangeArrowheads="1" noChangeShapeType="1" noTextEdit="1"/>
          </p:cNvSpPr>
          <p:nvPr/>
        </p:nvSpPr>
        <p:spPr bwMode="auto">
          <a:xfrm>
            <a:off x="3419475" y="4292600"/>
            <a:ext cx="2520950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Voting and </a:t>
            </a:r>
          </a:p>
          <a:p>
            <a:pPr algn="ctr"/>
            <a:r>
              <a:rPr lang="fr-FR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citizen participation</a:t>
            </a:r>
          </a:p>
        </p:txBody>
      </p:sp>
      <p:sp>
        <p:nvSpPr>
          <p:cNvPr id="46089" name="WordArt 10"/>
          <p:cNvSpPr>
            <a:spLocks noChangeArrowheads="1" noChangeShapeType="1" noTextEdit="1"/>
          </p:cNvSpPr>
          <p:nvPr/>
        </p:nvSpPr>
        <p:spPr bwMode="auto">
          <a:xfrm>
            <a:off x="3924300" y="1557338"/>
            <a:ext cx="14414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97820"/>
              </a:avLst>
            </a:prstTxWarp>
          </a:bodyPr>
          <a:lstStyle/>
          <a:p>
            <a:pPr algn="ctr"/>
            <a:r>
              <a:rPr lang="fr-FR" sz="1200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/>
              </a:rPr>
              <a:t>ECM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1309</Words>
  <Application>Microsoft Office PowerPoint</Application>
  <PresentationFormat>On-screen Show (4:3)</PresentationFormat>
  <Paragraphs>180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Custom Design</vt:lpstr>
      <vt:lpstr>1_Custom Design</vt:lpstr>
      <vt:lpstr>E-Administration</vt:lpstr>
      <vt:lpstr> E-Government</vt:lpstr>
      <vt:lpstr> E-Government</vt:lpstr>
      <vt:lpstr>The French e-administration</vt:lpstr>
      <vt:lpstr>The French e-administration</vt:lpstr>
      <vt:lpstr>The French e-administration</vt:lpstr>
      <vt:lpstr>The French e-administration</vt:lpstr>
      <vt:lpstr>I.R.I.S. e-administration applications</vt:lpstr>
      <vt:lpstr>I.R.I.S. e-administration applications</vt:lpstr>
      <vt:lpstr>The Police ‘Prefecture’ (1/3) </vt:lpstr>
      <vt:lpstr>The Police ‘Prefecture’ (2/3)</vt:lpstr>
      <vt:lpstr>The Police ‘Prefecture’(3/3) </vt:lpstr>
      <vt:lpstr>I.R.I.S. e-administration applications</vt:lpstr>
      <vt:lpstr>OFRPA (1/4) </vt:lpstr>
      <vt:lpstr>OFRPA (2/4) </vt:lpstr>
      <vt:lpstr>OFRPA (3/4)</vt:lpstr>
      <vt:lpstr>OFRPA (4/4)</vt:lpstr>
      <vt:lpstr>I.R.I.S. e-administration applications</vt:lpstr>
      <vt:lpstr>CAF (1/3) </vt:lpstr>
      <vt:lpstr>CAF (2/3)</vt:lpstr>
      <vt:lpstr>CAF (3/3)</vt:lpstr>
      <vt:lpstr>I.R.I.S. e-administration applications</vt:lpstr>
      <vt:lpstr>CNRACL (1/2) </vt:lpstr>
      <vt:lpstr>CNRACL (2/2) </vt:lpstr>
      <vt:lpstr>How to face the major challenge:  Do more with less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fwelslau</cp:lastModifiedBy>
  <cp:revision>108</cp:revision>
  <dcterms:created xsi:type="dcterms:W3CDTF">2010-01-05T13:17:27Z</dcterms:created>
  <dcterms:modified xsi:type="dcterms:W3CDTF">2010-02-05T14:44:52Z</dcterms:modified>
</cp:coreProperties>
</file>