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4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466" autoAdjust="0"/>
  </p:normalViewPr>
  <p:slideViewPr>
    <p:cSldViewPr>
      <p:cViewPr>
        <p:scale>
          <a:sx n="60" d="100"/>
          <a:sy n="60" d="100"/>
        </p:scale>
        <p:origin x="-184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A9914-B425-47B0-9ACB-0307F18199BB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E467-F27E-4B3A-BC2A-CA1599E8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B0699-360C-4E69-B4AD-9A0E6447DE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be/imgres?imgurl=http://theagiledilemma.files.wordpress.com/2009/08/failure-success1.jpg&amp;imgrefurl=http://theagiledilemma.wordpress.com/2009/08/04/when-your-project-fails-it-is-your-problem/&amp;usg=__SgRMZ9ee6t_Uot_xIMpCI6hOa10=&amp;h=380&amp;w=302&amp;sz=19&amp;hl=en&amp;start=16&amp;um=1&amp;tbnid=ZNShQD8TYfmafM:&amp;tbnh=123&amp;tbnw=98&amp;prev=/images?q=failure&amp;hl=en&amp;um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Implement Content Management within an Enterprise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6615114" cy="1752600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Carol.VanderDonck@iriscorporate.com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Alignment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The ECM-BPM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needs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perfectly</a:t>
            </a:r>
            <a:r>
              <a:rPr lang="fr-BE" dirty="0" smtClean="0"/>
              <a:t> </a:t>
            </a:r>
            <a:r>
              <a:rPr lang="fr-BE" dirty="0" err="1" smtClean="0"/>
              <a:t>integrated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other</a:t>
            </a:r>
            <a:r>
              <a:rPr lang="fr-BE" dirty="0" smtClean="0"/>
              <a:t> information </a:t>
            </a:r>
            <a:r>
              <a:rPr lang="fr-BE" dirty="0" err="1" smtClean="0"/>
              <a:t>systems</a:t>
            </a:r>
            <a:r>
              <a:rPr lang="fr-BE" dirty="0" smtClean="0"/>
              <a:t> of the organisation. </a:t>
            </a:r>
          </a:p>
          <a:p>
            <a:r>
              <a:rPr lang="fr-BE" dirty="0" err="1" smtClean="0"/>
              <a:t>Integration</a:t>
            </a:r>
            <a:r>
              <a:rPr lang="fr-BE" dirty="0" smtClean="0"/>
              <a:t> and interaction </a:t>
            </a:r>
            <a:r>
              <a:rPr lang="fr-BE" dirty="0" err="1" smtClean="0"/>
              <a:t>is</a:t>
            </a:r>
            <a:r>
              <a:rPr lang="fr-BE" dirty="0" smtClean="0"/>
              <a:t> essential:</a:t>
            </a:r>
          </a:p>
          <a:p>
            <a:pPr lvl="1"/>
            <a:r>
              <a:rPr lang="fr-BE" dirty="0" err="1" smtClean="0"/>
              <a:t>Transparancy</a:t>
            </a:r>
            <a:endParaRPr lang="fr-BE" dirty="0" smtClean="0"/>
          </a:p>
          <a:p>
            <a:pPr lvl="1"/>
            <a:r>
              <a:rPr lang="fr-BE" dirty="0" smtClean="0"/>
              <a:t>SSO</a:t>
            </a:r>
          </a:p>
          <a:p>
            <a:pPr lvl="1"/>
            <a:r>
              <a:rPr lang="fr-BE" dirty="0" smtClean="0"/>
              <a:t>Portal</a:t>
            </a:r>
          </a:p>
          <a:p>
            <a:pPr lvl="1"/>
            <a:r>
              <a:rPr lang="fr-BE" dirty="0" err="1" smtClean="0"/>
              <a:t>Webservices</a:t>
            </a:r>
            <a:endParaRPr lang="fr-BE" dirty="0" smtClean="0"/>
          </a:p>
          <a:p>
            <a:pPr lvl="1"/>
            <a:r>
              <a:rPr lang="fr-BE" dirty="0" err="1" smtClean="0"/>
              <a:t>URLs</a:t>
            </a:r>
            <a:endParaRPr lang="fr-BE" dirty="0" smtClean="0"/>
          </a:p>
          <a:p>
            <a:pPr lvl="1"/>
            <a:r>
              <a:rPr lang="fr-BE" dirty="0" smtClean="0"/>
              <a:t>…</a:t>
            </a:r>
          </a:p>
          <a:p>
            <a:pPr lvl="1"/>
            <a:endParaRPr lang="fr-BE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Objectives for document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 smtClean="0"/>
              <a:t>Improve</a:t>
            </a:r>
            <a:r>
              <a:rPr lang="fr-BE" dirty="0" smtClean="0"/>
              <a:t> information </a:t>
            </a:r>
            <a:r>
              <a:rPr lang="fr-BE" dirty="0" err="1" smtClean="0"/>
              <a:t>retrieval</a:t>
            </a:r>
            <a:r>
              <a:rPr lang="fr-BE" dirty="0" smtClean="0"/>
              <a:t> (</a:t>
            </a:r>
            <a:r>
              <a:rPr lang="fr-BE" dirty="0" err="1" smtClean="0"/>
              <a:t>faster</a:t>
            </a:r>
            <a:r>
              <a:rPr lang="fr-BE" dirty="0" smtClean="0"/>
              <a:t>, more </a:t>
            </a:r>
            <a:r>
              <a:rPr lang="fr-BE" dirty="0" err="1" smtClean="0"/>
              <a:t>precise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Creation</a:t>
            </a:r>
            <a:r>
              <a:rPr lang="fr-BE" dirty="0" smtClean="0"/>
              <a:t> of unique </a:t>
            </a:r>
            <a:r>
              <a:rPr lang="fr-BE" dirty="0" err="1" smtClean="0"/>
              <a:t>folders</a:t>
            </a:r>
            <a:r>
              <a:rPr lang="fr-BE" dirty="0" smtClean="0"/>
              <a:t> per </a:t>
            </a:r>
            <a:r>
              <a:rPr lang="fr-BE" dirty="0" err="1" smtClean="0"/>
              <a:t>project</a:t>
            </a:r>
            <a:r>
              <a:rPr lang="fr-BE" dirty="0" smtClean="0"/>
              <a:t>/</a:t>
            </a:r>
            <a:r>
              <a:rPr lang="fr-BE" dirty="0" err="1" smtClean="0"/>
              <a:t>customer</a:t>
            </a:r>
            <a:r>
              <a:rPr lang="fr-BE" dirty="0" smtClean="0"/>
              <a:t>/</a:t>
            </a:r>
            <a:r>
              <a:rPr lang="fr-BE" dirty="0" err="1" smtClean="0"/>
              <a:t>activity</a:t>
            </a:r>
            <a:endParaRPr lang="fr-BE" dirty="0" smtClean="0"/>
          </a:p>
          <a:p>
            <a:r>
              <a:rPr lang="fr-BE" dirty="0" err="1" smtClean="0"/>
              <a:t>Increase</a:t>
            </a:r>
            <a:r>
              <a:rPr lang="fr-BE" dirty="0" smtClean="0"/>
              <a:t> </a:t>
            </a:r>
            <a:r>
              <a:rPr lang="fr-BE" dirty="0" err="1" smtClean="0"/>
              <a:t>tracability</a:t>
            </a:r>
            <a:r>
              <a:rPr lang="fr-BE" dirty="0" smtClean="0"/>
              <a:t> (records management, </a:t>
            </a:r>
            <a:r>
              <a:rPr lang="fr-BE" dirty="0" err="1" smtClean="0"/>
              <a:t>legal</a:t>
            </a:r>
            <a:r>
              <a:rPr lang="fr-BE" dirty="0" smtClean="0"/>
              <a:t> </a:t>
            </a:r>
            <a:r>
              <a:rPr lang="fr-BE" dirty="0" err="1" smtClean="0"/>
              <a:t>archiving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Improve</a:t>
            </a:r>
            <a:r>
              <a:rPr lang="fr-BE" dirty="0" smtClean="0"/>
              <a:t> </a:t>
            </a:r>
            <a:r>
              <a:rPr lang="fr-BE" dirty="0" err="1" smtClean="0"/>
              <a:t>security</a:t>
            </a:r>
            <a:r>
              <a:rPr lang="fr-BE" dirty="0" smtClean="0"/>
              <a:t> and </a:t>
            </a:r>
            <a:r>
              <a:rPr lang="fr-BE" dirty="0" err="1" smtClean="0"/>
              <a:t>access</a:t>
            </a:r>
            <a:r>
              <a:rPr lang="fr-BE" dirty="0" smtClean="0"/>
              <a:t> to documents</a:t>
            </a:r>
          </a:p>
          <a:p>
            <a:r>
              <a:rPr lang="fr-BE" dirty="0" err="1" smtClean="0"/>
              <a:t>Reduce</a:t>
            </a:r>
            <a:r>
              <a:rPr lang="fr-BE" dirty="0" smtClean="0"/>
              <a:t>/</a:t>
            </a:r>
            <a:r>
              <a:rPr lang="fr-BE" dirty="0" err="1" smtClean="0"/>
              <a:t>eliminate</a:t>
            </a:r>
            <a:r>
              <a:rPr lang="fr-BE" dirty="0" smtClean="0"/>
              <a:t> </a:t>
            </a:r>
            <a:r>
              <a:rPr lang="fr-BE" dirty="0" err="1" smtClean="0"/>
              <a:t>paper</a:t>
            </a:r>
            <a:r>
              <a:rPr lang="fr-BE" dirty="0" smtClean="0"/>
              <a:t> </a:t>
            </a:r>
            <a:r>
              <a:rPr lang="fr-BE" dirty="0" err="1" smtClean="0"/>
              <a:t>flows</a:t>
            </a:r>
            <a:endParaRPr lang="en-US" dirty="0" smtClean="0"/>
          </a:p>
          <a:p>
            <a:r>
              <a:rPr lang="fr-BE" dirty="0" err="1" smtClean="0"/>
              <a:t>Reduce</a:t>
            </a:r>
            <a:r>
              <a:rPr lang="fr-BE" dirty="0" smtClean="0"/>
              <a:t>/</a:t>
            </a:r>
            <a:r>
              <a:rPr lang="fr-BE" dirty="0" err="1" smtClean="0"/>
              <a:t>eliminate</a:t>
            </a:r>
            <a:r>
              <a:rPr lang="fr-BE" dirty="0" smtClean="0"/>
              <a:t> </a:t>
            </a:r>
            <a:r>
              <a:rPr lang="fr-BE" dirty="0" err="1" smtClean="0"/>
              <a:t>paper</a:t>
            </a:r>
            <a:r>
              <a:rPr lang="fr-BE" dirty="0" smtClean="0"/>
              <a:t> archives</a:t>
            </a:r>
          </a:p>
          <a:p>
            <a:r>
              <a:rPr lang="fr-BE" dirty="0" err="1" smtClean="0"/>
              <a:t>Reduce</a:t>
            </a:r>
            <a:r>
              <a:rPr lang="fr-BE" dirty="0" smtClean="0"/>
              <a:t> </a:t>
            </a:r>
            <a:r>
              <a:rPr lang="fr-BE" dirty="0" err="1" smtClean="0"/>
              <a:t>repetitive</a:t>
            </a:r>
            <a:r>
              <a:rPr lang="fr-BE" dirty="0" smtClean="0"/>
              <a:t>, </a:t>
            </a:r>
            <a:r>
              <a:rPr lang="fr-BE" dirty="0" err="1" smtClean="0"/>
              <a:t>low</a:t>
            </a:r>
            <a:r>
              <a:rPr lang="fr-BE" dirty="0" smtClean="0"/>
              <a:t> value </a:t>
            </a:r>
            <a:r>
              <a:rPr lang="fr-BE" dirty="0" err="1" smtClean="0"/>
              <a:t>tasks</a:t>
            </a:r>
            <a:endParaRPr lang="fr-BE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Business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b="1" i="1" dirty="0" err="1" smtClean="0"/>
              <a:t>Increase</a:t>
            </a:r>
            <a:r>
              <a:rPr lang="fr-BE" b="1" i="1" dirty="0" smtClean="0"/>
              <a:t> </a:t>
            </a:r>
            <a:r>
              <a:rPr lang="fr-BE" b="1" i="1" dirty="0" err="1" smtClean="0"/>
              <a:t>productivity</a:t>
            </a:r>
            <a:r>
              <a:rPr lang="fr-BE" b="1" i="1" dirty="0" smtClean="0"/>
              <a:t> </a:t>
            </a:r>
            <a:r>
              <a:rPr lang="fr-BE" dirty="0" smtClean="0"/>
              <a:t>(gain time or </a:t>
            </a:r>
            <a:r>
              <a:rPr lang="fr-BE" dirty="0" err="1" smtClean="0"/>
              <a:t>reactivity</a:t>
            </a:r>
            <a:r>
              <a:rPr lang="fr-BE" dirty="0" smtClean="0"/>
              <a:t>).</a:t>
            </a:r>
            <a:endParaRPr lang="en-US" dirty="0" smtClean="0"/>
          </a:p>
          <a:p>
            <a:r>
              <a:rPr lang="fr-BE" b="1" i="1" dirty="0" err="1" smtClean="0"/>
              <a:t>Increase</a:t>
            </a:r>
            <a:r>
              <a:rPr lang="fr-BE" b="1" i="1" dirty="0" smtClean="0"/>
              <a:t> </a:t>
            </a:r>
            <a:r>
              <a:rPr lang="fr-BE" b="1" i="1" dirty="0" err="1" smtClean="0"/>
              <a:t>quality</a:t>
            </a:r>
            <a:r>
              <a:rPr lang="fr-BE" dirty="0" smtClean="0"/>
              <a:t> (</a:t>
            </a:r>
            <a:r>
              <a:rPr lang="fr-BE" dirty="0" err="1" smtClean="0"/>
              <a:t>coherent</a:t>
            </a:r>
            <a:r>
              <a:rPr lang="fr-BE" dirty="0" smtClean="0"/>
              <a:t> </a:t>
            </a:r>
            <a:r>
              <a:rPr lang="fr-BE" dirty="0" err="1" smtClean="0"/>
              <a:t>answers</a:t>
            </a:r>
            <a:r>
              <a:rPr lang="fr-BE" dirty="0" smtClean="0"/>
              <a:t>, 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decisions</a:t>
            </a:r>
            <a:r>
              <a:rPr lang="fr-BE" dirty="0" smtClean="0"/>
              <a:t>, </a:t>
            </a:r>
            <a:r>
              <a:rPr lang="fr-BE" dirty="0" err="1" smtClean="0"/>
              <a:t>internal</a:t>
            </a:r>
            <a:r>
              <a:rPr lang="fr-BE" dirty="0" smtClean="0"/>
              <a:t> </a:t>
            </a:r>
            <a:r>
              <a:rPr lang="fr-BE" dirty="0" err="1" smtClean="0"/>
              <a:t>watch</a:t>
            </a:r>
            <a:r>
              <a:rPr lang="fr-BE" dirty="0" smtClean="0"/>
              <a:t>, </a:t>
            </a:r>
            <a:r>
              <a:rPr lang="fr-BE" dirty="0" err="1" smtClean="0"/>
              <a:t>proactiveness</a:t>
            </a:r>
            <a:r>
              <a:rPr lang="fr-BE" dirty="0" smtClean="0"/>
              <a:t>…)</a:t>
            </a:r>
          </a:p>
          <a:p>
            <a:r>
              <a:rPr lang="fr-BE" b="1" i="1" dirty="0" err="1" smtClean="0"/>
              <a:t>Agility</a:t>
            </a:r>
            <a:r>
              <a:rPr lang="fr-BE" b="1" i="1" dirty="0" smtClean="0"/>
              <a:t> and </a:t>
            </a:r>
            <a:r>
              <a:rPr lang="fr-BE" b="1" i="1" dirty="0" err="1" smtClean="0"/>
              <a:t>flexibility</a:t>
            </a:r>
            <a:r>
              <a:rPr lang="fr-BE" b="1" i="1" dirty="0" smtClean="0"/>
              <a:t> </a:t>
            </a:r>
            <a:r>
              <a:rPr lang="fr-BE" dirty="0" smtClean="0"/>
              <a:t>new </a:t>
            </a:r>
            <a:r>
              <a:rPr lang="fr-BE" dirty="0" err="1" smtClean="0"/>
              <a:t>way</a:t>
            </a:r>
            <a:r>
              <a:rPr lang="fr-BE" dirty="0" smtClean="0"/>
              <a:t> of </a:t>
            </a:r>
            <a:r>
              <a:rPr lang="fr-BE" dirty="0" err="1" smtClean="0"/>
              <a:t>working</a:t>
            </a:r>
            <a:r>
              <a:rPr lang="fr-BE" dirty="0" smtClean="0"/>
              <a:t>, </a:t>
            </a:r>
            <a:r>
              <a:rPr lang="fr-BE" dirty="0" err="1" smtClean="0"/>
              <a:t>quickly</a:t>
            </a:r>
            <a:r>
              <a:rPr lang="fr-BE" dirty="0" smtClean="0"/>
              <a:t> </a:t>
            </a:r>
            <a:r>
              <a:rPr lang="fr-BE" dirty="0" err="1" smtClean="0"/>
              <a:t>respond</a:t>
            </a:r>
            <a:r>
              <a:rPr lang="fr-BE" dirty="0" smtClean="0"/>
              <a:t> to </a:t>
            </a:r>
            <a:r>
              <a:rPr lang="fr-BE" dirty="0" err="1" smtClean="0"/>
              <a:t>changing</a:t>
            </a:r>
            <a:r>
              <a:rPr lang="fr-BE" dirty="0" smtClean="0"/>
              <a:t> </a:t>
            </a:r>
            <a:r>
              <a:rPr lang="fr-BE" dirty="0" err="1" smtClean="0"/>
              <a:t>needs</a:t>
            </a:r>
            <a:endParaRPr lang="en-US" dirty="0" smtClean="0"/>
          </a:p>
          <a:p>
            <a:r>
              <a:rPr lang="fr-BE" b="1" i="1" dirty="0" err="1" smtClean="0"/>
              <a:t>Reduce</a:t>
            </a:r>
            <a:r>
              <a:rPr lang="fr-BE" b="1" i="1" dirty="0" smtClean="0"/>
              <a:t> </a:t>
            </a:r>
            <a:r>
              <a:rPr lang="fr-BE" b="1" i="1" dirty="0" err="1" smtClean="0"/>
              <a:t>costs</a:t>
            </a:r>
            <a:r>
              <a:rPr lang="fr-BE" dirty="0" smtClean="0"/>
              <a:t>(</a:t>
            </a:r>
            <a:r>
              <a:rPr lang="fr-BE" dirty="0" err="1" smtClean="0"/>
              <a:t>consolidate</a:t>
            </a:r>
            <a:r>
              <a:rPr lang="fr-BE" dirty="0" smtClean="0"/>
              <a:t> infrastructure, </a:t>
            </a:r>
            <a:r>
              <a:rPr lang="fr-BE" dirty="0" err="1" smtClean="0"/>
              <a:t>extend</a:t>
            </a:r>
            <a:r>
              <a:rPr lang="fr-BE" dirty="0" smtClean="0"/>
              <a:t>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investments</a:t>
            </a:r>
            <a:r>
              <a:rPr lang="fr-BE" dirty="0" smtClean="0"/>
              <a:t>)</a:t>
            </a:r>
            <a:endParaRPr lang="en-US" dirty="0" smtClean="0"/>
          </a:p>
          <a:p>
            <a:r>
              <a:rPr lang="fr-BE" b="1" i="1" dirty="0" err="1" smtClean="0"/>
              <a:t>Compliance</a:t>
            </a:r>
            <a:r>
              <a:rPr lang="fr-BE" dirty="0" smtClean="0"/>
              <a:t> (</a:t>
            </a:r>
            <a:r>
              <a:rPr lang="fr-BE" dirty="0" err="1" smtClean="0"/>
              <a:t>regulatory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r>
              <a:rPr lang="fr-BE" dirty="0" smtClean="0"/>
              <a:t>, </a:t>
            </a:r>
            <a:r>
              <a:rPr lang="fr-BE" dirty="0" err="1" smtClean="0"/>
              <a:t>tracability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customer</a:t>
            </a:r>
            <a:r>
              <a:rPr lang="fr-BE" dirty="0" smtClean="0"/>
              <a:t> service (</a:t>
            </a:r>
            <a:r>
              <a:rPr lang="fr-BE" dirty="0" err="1" smtClean="0"/>
              <a:t>faster</a:t>
            </a:r>
            <a:r>
              <a:rPr lang="fr-BE" dirty="0" smtClean="0"/>
              <a:t> </a:t>
            </a:r>
            <a:r>
              <a:rPr lang="fr-BE" dirty="0" err="1" smtClean="0"/>
              <a:t>response</a:t>
            </a:r>
            <a:r>
              <a:rPr lang="fr-BE" dirty="0" smtClean="0"/>
              <a:t> times, self service, …)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Multidimensional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b="1" i="1" dirty="0" err="1" smtClean="0"/>
              <a:t>Organisational</a:t>
            </a:r>
            <a:r>
              <a:rPr lang="fr-BE" b="1" i="1" dirty="0" smtClean="0"/>
              <a:t> aspects</a:t>
            </a:r>
            <a:r>
              <a:rPr lang="fr-BE" dirty="0" smtClean="0"/>
              <a:t>: </a:t>
            </a:r>
            <a:r>
              <a:rPr lang="fr-BE" dirty="0" err="1" smtClean="0"/>
              <a:t>actors</a:t>
            </a:r>
            <a:r>
              <a:rPr lang="fr-BE" dirty="0" smtClean="0"/>
              <a:t>, </a:t>
            </a:r>
            <a:r>
              <a:rPr lang="fr-BE" dirty="0" err="1" smtClean="0"/>
              <a:t>roles</a:t>
            </a:r>
            <a:r>
              <a:rPr lang="fr-BE" dirty="0" smtClean="0"/>
              <a:t>, information </a:t>
            </a:r>
            <a:r>
              <a:rPr lang="fr-BE" dirty="0" err="1" smtClean="0"/>
              <a:t>flows</a:t>
            </a:r>
            <a:r>
              <a:rPr lang="fr-BE" dirty="0" smtClean="0"/>
              <a:t>, </a:t>
            </a:r>
            <a:r>
              <a:rPr lang="fr-BE" dirty="0" err="1" smtClean="0"/>
              <a:t>procedures</a:t>
            </a:r>
            <a:r>
              <a:rPr lang="fr-BE" dirty="0" smtClean="0"/>
              <a:t>, change mangement, collaboration, best practices…</a:t>
            </a:r>
          </a:p>
          <a:p>
            <a:endParaRPr lang="fr-BE" b="1" i="1" dirty="0" smtClean="0"/>
          </a:p>
          <a:p>
            <a:r>
              <a:rPr lang="fr-BE" b="1" i="1" dirty="0" err="1" smtClean="0"/>
              <a:t>Informational</a:t>
            </a:r>
            <a:r>
              <a:rPr lang="fr-BE" b="1" i="1" dirty="0" smtClean="0"/>
              <a:t> aspects: </a:t>
            </a:r>
            <a:r>
              <a:rPr lang="fr-BE" dirty="0" err="1" smtClean="0"/>
              <a:t>documentary</a:t>
            </a:r>
            <a:r>
              <a:rPr lang="fr-BE" dirty="0" smtClean="0"/>
              <a:t> structure, </a:t>
            </a:r>
            <a:r>
              <a:rPr lang="fr-BE" dirty="0" err="1" smtClean="0"/>
              <a:t>metadata</a:t>
            </a:r>
            <a:r>
              <a:rPr lang="fr-BE" dirty="0" smtClean="0"/>
              <a:t>, document types, thesaurus, classification…</a:t>
            </a:r>
            <a:endParaRPr lang="fr-BE" b="1" i="1" dirty="0" smtClean="0"/>
          </a:p>
          <a:p>
            <a:pPr>
              <a:buNone/>
            </a:pPr>
            <a:endParaRPr lang="en-US" dirty="0" smtClean="0"/>
          </a:p>
          <a:p>
            <a:r>
              <a:rPr lang="fr-BE" b="1" i="1" dirty="0" smtClean="0"/>
              <a:t>IT aspects</a:t>
            </a:r>
            <a:r>
              <a:rPr lang="fr-BE" dirty="0" smtClean="0"/>
              <a:t>: </a:t>
            </a:r>
            <a:r>
              <a:rPr lang="fr-BE" dirty="0" err="1" smtClean="0"/>
              <a:t>technical</a:t>
            </a:r>
            <a:r>
              <a:rPr lang="fr-BE" dirty="0" smtClean="0"/>
              <a:t> and </a:t>
            </a:r>
            <a:r>
              <a:rPr lang="fr-BE" dirty="0" err="1" smtClean="0"/>
              <a:t>functional</a:t>
            </a:r>
            <a:r>
              <a:rPr lang="fr-BE" dirty="0" smtClean="0"/>
              <a:t> </a:t>
            </a:r>
            <a:r>
              <a:rPr lang="fr-BE" dirty="0" err="1" smtClean="0"/>
              <a:t>specifications</a:t>
            </a:r>
            <a:r>
              <a:rPr lang="fr-BE" dirty="0" smtClean="0"/>
              <a:t>, software architecture, hardware, </a:t>
            </a:r>
            <a:r>
              <a:rPr lang="fr-BE" dirty="0" err="1" smtClean="0"/>
              <a:t>networking</a:t>
            </a:r>
            <a:r>
              <a:rPr lang="fr-BE" dirty="0" smtClean="0"/>
              <a:t>, </a:t>
            </a:r>
            <a:r>
              <a:rPr lang="fr-BE" dirty="0" err="1" smtClean="0"/>
              <a:t>storage</a:t>
            </a:r>
            <a:r>
              <a:rPr lang="fr-BE" dirty="0" smtClean="0"/>
              <a:t>, </a:t>
            </a:r>
            <a:r>
              <a:rPr lang="fr-BE" dirty="0" err="1" smtClean="0"/>
              <a:t>archiving</a:t>
            </a:r>
            <a:endParaRPr lang="fr-BE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err="1" smtClean="0"/>
              <a:t>Organisational</a:t>
            </a:r>
            <a:r>
              <a:rPr lang="fr-BE" b="1" dirty="0" smtClean="0"/>
              <a:t>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Collaboration, best practices, sharing </a:t>
            </a:r>
            <a:r>
              <a:rPr lang="fr-BE" dirty="0" err="1" smtClean="0"/>
              <a:t>experiences</a:t>
            </a:r>
            <a:r>
              <a:rPr lang="fr-BE" dirty="0" smtClean="0"/>
              <a:t> and change management are essential to the </a:t>
            </a:r>
            <a:r>
              <a:rPr lang="fr-BE" dirty="0" err="1" smtClean="0"/>
              <a:t>success</a:t>
            </a:r>
            <a:r>
              <a:rPr lang="fr-BE" dirty="0" smtClean="0"/>
              <a:t> of an ECM </a:t>
            </a:r>
            <a:r>
              <a:rPr lang="fr-BE" dirty="0" err="1" smtClean="0"/>
              <a:t>project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Definition</a:t>
            </a:r>
            <a:r>
              <a:rPr lang="fr-BE" dirty="0" smtClean="0"/>
              <a:t> of </a:t>
            </a:r>
            <a:r>
              <a:rPr lang="fr-BE" dirty="0" err="1" smtClean="0"/>
              <a:t>roles</a:t>
            </a:r>
            <a:r>
              <a:rPr lang="fr-BE" dirty="0" smtClean="0"/>
              <a:t> and </a:t>
            </a:r>
            <a:r>
              <a:rPr lang="fr-BE" dirty="0" err="1" smtClean="0"/>
              <a:t>responsabilities</a:t>
            </a:r>
            <a:r>
              <a:rPr lang="fr-BE" dirty="0" smtClean="0"/>
              <a:t> of </a:t>
            </a:r>
            <a:r>
              <a:rPr lang="fr-BE" dirty="0" err="1" smtClean="0"/>
              <a:t>systems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interact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ECM </a:t>
            </a:r>
            <a:r>
              <a:rPr lang="fr-BE" dirty="0" err="1" smtClean="0"/>
              <a:t>platform</a:t>
            </a:r>
            <a:endParaRPr lang="fr-BE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dirty="0" smtClean="0"/>
              <a:t>Goals are to</a:t>
            </a:r>
          </a:p>
          <a:p>
            <a:pPr>
              <a:buFontTx/>
              <a:buChar char="-"/>
            </a:pPr>
            <a:r>
              <a:rPr lang="fr-BE" dirty="0" smtClean="0"/>
              <a:t>End </a:t>
            </a:r>
            <a:r>
              <a:rPr lang="fr-BE" dirty="0" err="1" smtClean="0"/>
              <a:t>users</a:t>
            </a:r>
            <a:r>
              <a:rPr lang="fr-BE" dirty="0" smtClean="0"/>
              <a:t> </a:t>
            </a:r>
            <a:r>
              <a:rPr lang="fr-BE" dirty="0" err="1" smtClean="0"/>
              <a:t>understand</a:t>
            </a:r>
            <a:r>
              <a:rPr lang="fr-BE" dirty="0" smtClean="0"/>
              <a:t> and </a:t>
            </a:r>
            <a:r>
              <a:rPr lang="fr-BE" dirty="0" err="1" smtClean="0"/>
              <a:t>adherent</a:t>
            </a:r>
            <a:r>
              <a:rPr lang="fr-BE" dirty="0" smtClean="0"/>
              <a:t> to the new </a:t>
            </a:r>
            <a:r>
              <a:rPr lang="fr-BE" dirty="0" err="1" smtClean="0"/>
              <a:t>way</a:t>
            </a:r>
            <a:r>
              <a:rPr lang="fr-BE" dirty="0" smtClean="0"/>
              <a:t> of </a:t>
            </a:r>
            <a:r>
              <a:rPr lang="fr-BE" dirty="0" err="1" smtClean="0"/>
              <a:t>working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implicated</a:t>
            </a:r>
            <a:r>
              <a:rPr lang="fr-BE" dirty="0" smtClean="0"/>
              <a:t> party </a:t>
            </a:r>
            <a:r>
              <a:rPr lang="fr-BE" dirty="0" err="1" smtClean="0"/>
              <a:t>knows</a:t>
            </a:r>
            <a:r>
              <a:rPr lang="fr-BE" dirty="0" smtClean="0"/>
              <a:t> </a:t>
            </a:r>
            <a:r>
              <a:rPr lang="fr-BE" dirty="0" err="1" smtClean="0"/>
              <a:t>stakes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End </a:t>
            </a:r>
            <a:r>
              <a:rPr lang="fr-BE" dirty="0" err="1" smtClean="0"/>
              <a:t>users</a:t>
            </a:r>
            <a:r>
              <a:rPr lang="fr-BE" dirty="0" smtClean="0"/>
              <a:t> are </a:t>
            </a:r>
            <a:r>
              <a:rPr lang="fr-BE" dirty="0" err="1" smtClean="0"/>
              <a:t>autonomous</a:t>
            </a:r>
            <a:r>
              <a:rPr lang="fr-BE" dirty="0" smtClean="0"/>
              <a:t> to use the system</a:t>
            </a:r>
          </a:p>
          <a:p>
            <a:pPr>
              <a:buFontTx/>
              <a:buChar char="-"/>
            </a:pPr>
            <a:r>
              <a:rPr lang="fr-BE" dirty="0" smtClean="0"/>
              <a:t>It </a:t>
            </a:r>
            <a:r>
              <a:rPr lang="fr-BE" dirty="0" err="1" smtClean="0"/>
              <a:t>operations</a:t>
            </a:r>
            <a:r>
              <a:rPr lang="fr-BE" dirty="0" smtClean="0"/>
              <a:t> </a:t>
            </a:r>
            <a:r>
              <a:rPr lang="fr-BE" dirty="0" err="1" smtClean="0"/>
              <a:t>integrated</a:t>
            </a:r>
            <a:endParaRPr lang="fr-BE" dirty="0" smtClean="0"/>
          </a:p>
          <a:p>
            <a:pPr>
              <a:buNone/>
            </a:pPr>
            <a:r>
              <a:rPr lang="fr-BE" dirty="0" err="1" smtClean="0"/>
              <a:t>Through</a:t>
            </a:r>
            <a:r>
              <a:rPr lang="fr-BE" dirty="0" smtClean="0"/>
              <a:t>:</a:t>
            </a:r>
          </a:p>
          <a:p>
            <a:pPr>
              <a:buFontTx/>
              <a:buChar char="-"/>
            </a:pPr>
            <a:r>
              <a:rPr lang="fr-BE" dirty="0" smtClean="0"/>
              <a:t>Network of change: main sponsor, </a:t>
            </a:r>
            <a:r>
              <a:rPr lang="fr-BE" dirty="0" err="1" smtClean="0"/>
              <a:t>project</a:t>
            </a:r>
            <a:r>
              <a:rPr lang="fr-BE" dirty="0" smtClean="0"/>
              <a:t> team, local sponsors</a:t>
            </a:r>
          </a:p>
          <a:p>
            <a:pPr>
              <a:buFontTx/>
              <a:buChar char="-"/>
            </a:pPr>
            <a:r>
              <a:rPr lang="fr-BE" dirty="0" smtClean="0"/>
              <a:t>Change management plan</a:t>
            </a:r>
          </a:p>
          <a:p>
            <a:pPr>
              <a:buFontTx/>
              <a:buChar char="-"/>
            </a:pPr>
            <a:r>
              <a:rPr lang="fr-BE" dirty="0" smtClean="0"/>
              <a:t>Communication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Change management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5348"/>
            <a:ext cx="8229600" cy="44156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Typical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scope of the </a:t>
            </a:r>
            <a:r>
              <a:rPr lang="fr-BE" dirty="0" err="1" smtClean="0"/>
              <a:t>project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general</a:t>
            </a:r>
            <a:r>
              <a:rPr lang="fr-BE" dirty="0" smtClean="0"/>
              <a:t> objectives? </a:t>
            </a:r>
            <a:r>
              <a:rPr lang="fr-BE" dirty="0" err="1" smtClean="0"/>
              <a:t>Who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targetted</a:t>
            </a:r>
            <a:r>
              <a:rPr lang="fr-BE" dirty="0" smtClean="0"/>
              <a:t>? </a:t>
            </a:r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priorities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regulations</a:t>
            </a:r>
            <a:r>
              <a:rPr lang="fr-BE" dirty="0" smtClean="0"/>
              <a:t> to respect?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key</a:t>
            </a:r>
            <a:r>
              <a:rPr lang="fr-BE" dirty="0" smtClean="0"/>
              <a:t> </a:t>
            </a:r>
            <a:r>
              <a:rPr lang="fr-BE" dirty="0" err="1" smtClean="0"/>
              <a:t>success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expected</a:t>
            </a:r>
            <a:r>
              <a:rPr lang="fr-BE" dirty="0" smtClean="0"/>
              <a:t> </a:t>
            </a:r>
            <a:r>
              <a:rPr lang="fr-BE" dirty="0" err="1" smtClean="0"/>
              <a:t>benefits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Who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main sponsor of the </a:t>
            </a:r>
            <a:r>
              <a:rPr lang="fr-BE" dirty="0" err="1" smtClean="0"/>
              <a:t>project</a:t>
            </a:r>
            <a:r>
              <a:rPr lang="fr-BE" dirty="0" smtClean="0"/>
              <a:t>?</a:t>
            </a:r>
          </a:p>
          <a:p>
            <a:r>
              <a:rPr lang="fr-BE" dirty="0" smtClean="0"/>
              <a:t>Are </a:t>
            </a:r>
            <a:r>
              <a:rPr lang="fr-BE" dirty="0" err="1" smtClean="0"/>
              <a:t>there</a:t>
            </a:r>
            <a:r>
              <a:rPr lang="fr-BE" dirty="0" smtClean="0"/>
              <a:t> power </a:t>
            </a:r>
            <a:r>
              <a:rPr lang="fr-BE" dirty="0" err="1" smtClean="0"/>
              <a:t>users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integrated</a:t>
            </a:r>
            <a:r>
              <a:rPr lang="fr-BE" dirty="0" smtClean="0"/>
              <a:t> </a:t>
            </a:r>
            <a:r>
              <a:rPr lang="fr-BE" dirty="0" err="1" smtClean="0"/>
              <a:t>early</a:t>
            </a:r>
            <a:r>
              <a:rPr lang="fr-BE" dirty="0" smtClean="0"/>
              <a:t> in the </a:t>
            </a:r>
            <a:r>
              <a:rPr lang="fr-BE" dirty="0" err="1" smtClean="0"/>
              <a:t>project</a:t>
            </a:r>
            <a:r>
              <a:rPr lang="fr-BE" dirty="0" smtClean="0"/>
              <a:t>?</a:t>
            </a:r>
          </a:p>
          <a:p>
            <a:r>
              <a:rPr lang="fr-BE" dirty="0" smtClean="0"/>
              <a:t>Are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integrated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corporate</a:t>
            </a:r>
            <a:r>
              <a:rPr lang="fr-BE" dirty="0" smtClean="0"/>
              <a:t> culture?</a:t>
            </a:r>
          </a:p>
          <a:p>
            <a:r>
              <a:rPr lang="fr-BE" dirty="0" smtClean="0"/>
              <a:t>Are </a:t>
            </a:r>
            <a:r>
              <a:rPr lang="fr-BE" dirty="0" err="1" smtClean="0"/>
              <a:t>different</a:t>
            </a:r>
            <a:r>
              <a:rPr lang="fr-BE" dirty="0" smtClean="0"/>
              <a:t> communication </a:t>
            </a:r>
            <a:r>
              <a:rPr lang="fr-BE" dirty="0" err="1" smtClean="0"/>
              <a:t>channels</a:t>
            </a:r>
            <a:r>
              <a:rPr lang="fr-BE" dirty="0" smtClean="0"/>
              <a:t> possible?</a:t>
            </a:r>
          </a:p>
          <a:p>
            <a:r>
              <a:rPr lang="fr-BE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Informational</a:t>
            </a:r>
            <a:r>
              <a:rPr lang="fr-BE" dirty="0" smtClean="0"/>
              <a:t>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BE" dirty="0" smtClean="0"/>
              <a:t>About documents:</a:t>
            </a:r>
          </a:p>
          <a:p>
            <a:pPr>
              <a:buFontTx/>
              <a:buChar char="-"/>
            </a:pPr>
            <a:r>
              <a:rPr lang="fr-BE" dirty="0" err="1" smtClean="0"/>
              <a:t>Different</a:t>
            </a:r>
            <a:r>
              <a:rPr lang="fr-BE" dirty="0" smtClean="0"/>
              <a:t> document </a:t>
            </a:r>
            <a:r>
              <a:rPr lang="fr-BE" dirty="0" err="1" smtClean="0"/>
              <a:t>objects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Links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objects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/>
              <a:t>Identifiers</a:t>
            </a:r>
            <a:r>
              <a:rPr lang="fr-BE" dirty="0" smtClean="0"/>
              <a:t>, </a:t>
            </a:r>
            <a:r>
              <a:rPr lang="fr-BE" dirty="0" err="1" smtClean="0"/>
              <a:t>metadata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Indexation</a:t>
            </a:r>
          </a:p>
          <a:p>
            <a:pPr>
              <a:buFontTx/>
              <a:buChar char="-"/>
            </a:pPr>
            <a:r>
              <a:rPr lang="fr-BE" dirty="0" err="1" smtClean="0"/>
              <a:t>Templates</a:t>
            </a:r>
            <a:r>
              <a:rPr lang="fr-BE" dirty="0" smtClean="0"/>
              <a:t>…</a:t>
            </a:r>
          </a:p>
          <a:p>
            <a:pPr>
              <a:buNone/>
            </a:pPr>
            <a:r>
              <a:rPr lang="fr-BE" dirty="0" smtClean="0"/>
              <a:t>About the organisation in </a:t>
            </a:r>
            <a:r>
              <a:rPr lang="fr-BE" dirty="0" err="1" smtClean="0"/>
              <a:t>folders</a:t>
            </a:r>
            <a:r>
              <a:rPr lang="fr-BE" dirty="0" smtClean="0"/>
              <a:t> / </a:t>
            </a:r>
            <a:r>
              <a:rPr lang="fr-BE" dirty="0" err="1" smtClean="0"/>
              <a:t>structuring</a:t>
            </a:r>
            <a:endParaRPr lang="fr-BE" dirty="0" smtClean="0"/>
          </a:p>
          <a:p>
            <a:pPr>
              <a:buNone/>
            </a:pPr>
            <a:r>
              <a:rPr lang="fr-BE" dirty="0" smtClean="0"/>
              <a:t>About classification</a:t>
            </a:r>
          </a:p>
          <a:p>
            <a:pPr>
              <a:buFontTx/>
              <a:buChar char="-"/>
            </a:pPr>
            <a:endParaRPr lang="fr-BE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documents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categories</a:t>
            </a:r>
            <a:r>
              <a:rPr lang="fr-BE" dirty="0" smtClean="0"/>
              <a:t>:	</a:t>
            </a:r>
          </a:p>
          <a:p>
            <a:pPr lvl="1"/>
            <a:r>
              <a:rPr lang="fr-BE" dirty="0" smtClean="0"/>
              <a:t>Relatif contentant</a:t>
            </a:r>
          </a:p>
          <a:p>
            <a:pPr lvl="1"/>
            <a:r>
              <a:rPr lang="fr-BE" dirty="0" smtClean="0"/>
              <a:t>Relatif contenu</a:t>
            </a:r>
          </a:p>
          <a:p>
            <a:r>
              <a:rPr lang="fr-BE" dirty="0" err="1" smtClean="0"/>
              <a:t>Well</a:t>
            </a:r>
            <a:r>
              <a:rPr lang="fr-BE" dirty="0" smtClean="0"/>
              <a:t> </a:t>
            </a:r>
            <a:r>
              <a:rPr lang="fr-BE" dirty="0" err="1" smtClean="0"/>
              <a:t>known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r>
              <a:rPr lang="fr-BE" dirty="0" smtClean="0"/>
              <a:t> : Dublin </a:t>
            </a:r>
            <a:r>
              <a:rPr lang="fr-BE" dirty="0" err="1" smtClean="0"/>
              <a:t>Core</a:t>
            </a:r>
            <a:endParaRPr lang="fr-BE" dirty="0" smtClean="0"/>
          </a:p>
          <a:p>
            <a:r>
              <a:rPr lang="fr-BE" dirty="0" smtClean="0"/>
              <a:t>Best practices:</a:t>
            </a:r>
          </a:p>
          <a:p>
            <a:pPr lvl="1"/>
            <a:r>
              <a:rPr lang="fr-BE" dirty="0" smtClean="0"/>
              <a:t>Link </a:t>
            </a:r>
            <a:r>
              <a:rPr lang="fr-BE" dirty="0" err="1" smtClean="0"/>
              <a:t>with</a:t>
            </a:r>
            <a:r>
              <a:rPr lang="fr-BE" dirty="0" smtClean="0"/>
              <a:t> document type</a:t>
            </a:r>
          </a:p>
          <a:p>
            <a:pPr lvl="1"/>
            <a:r>
              <a:rPr lang="fr-BE" dirty="0" smtClean="0"/>
              <a:t>10 </a:t>
            </a:r>
            <a:r>
              <a:rPr lang="fr-BE" dirty="0" err="1" smtClean="0"/>
              <a:t>metadata</a:t>
            </a:r>
            <a:r>
              <a:rPr lang="fr-BE" dirty="0" smtClean="0"/>
              <a:t> per </a:t>
            </a:r>
            <a:r>
              <a:rPr lang="fr-BE" dirty="0" err="1" smtClean="0"/>
              <a:t>doctype</a:t>
            </a:r>
            <a:endParaRPr lang="fr-BE" dirty="0" smtClean="0"/>
          </a:p>
          <a:p>
            <a:pPr lvl="1"/>
            <a:r>
              <a:rPr lang="fr-BE" dirty="0" smtClean="0"/>
              <a:t>Automate indexation</a:t>
            </a:r>
          </a:p>
          <a:p>
            <a:pPr lvl="1"/>
            <a:r>
              <a:rPr lang="fr-BE" dirty="0" err="1" smtClean="0"/>
              <a:t>Closed</a:t>
            </a:r>
            <a:r>
              <a:rPr lang="fr-BE" dirty="0" smtClean="0"/>
              <a:t> </a:t>
            </a:r>
            <a:r>
              <a:rPr lang="fr-BE" dirty="0" err="1" smtClean="0"/>
              <a:t>choice</a:t>
            </a:r>
            <a:r>
              <a:rPr lang="fr-BE" dirty="0" smtClean="0"/>
              <a:t> </a:t>
            </a:r>
            <a:r>
              <a:rPr lang="fr-BE" dirty="0" err="1" smtClean="0"/>
              <a:t>lists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err="1" smtClean="0"/>
              <a:t>Templates</a:t>
            </a:r>
            <a:r>
              <a:rPr lang="fr-BE" dirty="0" smtClean="0"/>
              <a:t> / Indexation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dirty="0" err="1" smtClean="0"/>
              <a:t>Manual</a:t>
            </a:r>
            <a:r>
              <a:rPr lang="fr-BE" dirty="0" smtClean="0"/>
              <a:t> indexation</a:t>
            </a:r>
          </a:p>
          <a:p>
            <a:r>
              <a:rPr lang="fr-BE" dirty="0" smtClean="0"/>
              <a:t>Semi </a:t>
            </a:r>
            <a:r>
              <a:rPr lang="fr-BE" dirty="0" err="1" smtClean="0"/>
              <a:t>automatic</a:t>
            </a:r>
            <a:r>
              <a:rPr lang="fr-BE" dirty="0" smtClean="0"/>
              <a:t> </a:t>
            </a:r>
            <a:r>
              <a:rPr lang="fr-BE" dirty="0" err="1" smtClean="0"/>
              <a:t>through</a:t>
            </a:r>
            <a:r>
              <a:rPr lang="fr-BE" dirty="0" smtClean="0"/>
              <a:t> </a:t>
            </a:r>
            <a:r>
              <a:rPr lang="fr-BE" dirty="0" err="1" smtClean="0"/>
              <a:t>context</a:t>
            </a:r>
            <a:endParaRPr lang="fr-BE" dirty="0" smtClean="0"/>
          </a:p>
          <a:p>
            <a:r>
              <a:rPr lang="fr-BE" dirty="0" err="1" smtClean="0"/>
              <a:t>Automatic</a:t>
            </a:r>
            <a:endParaRPr lang="fr-B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Top 5 </a:t>
            </a:r>
            <a:r>
              <a:rPr lang="fr-BE" dirty="0" err="1" smtClean="0"/>
              <a:t>reasons</a:t>
            </a:r>
            <a:r>
              <a:rPr lang="fr-BE" dirty="0" smtClean="0"/>
              <a:t> for </a:t>
            </a:r>
            <a:r>
              <a:rPr lang="fr-BE" dirty="0" err="1" smtClean="0"/>
              <a:t>failure</a:t>
            </a:r>
            <a:r>
              <a:rPr lang="fr-BE" dirty="0" smtClean="0"/>
              <a:t> of ECM </a:t>
            </a:r>
            <a:r>
              <a:rPr lang="fr-BE" dirty="0" err="1" smtClean="0"/>
              <a:t>projects</a:t>
            </a:r>
            <a:endParaRPr lang="fr-BE" dirty="0" smtClean="0"/>
          </a:p>
          <a:p>
            <a:r>
              <a:rPr lang="fr-BE" dirty="0" smtClean="0"/>
              <a:t>IRIS </a:t>
            </a:r>
            <a:r>
              <a:rPr lang="fr-BE" dirty="0" err="1" smtClean="0"/>
              <a:t>methodology</a:t>
            </a:r>
            <a:endParaRPr lang="fr-BE" dirty="0" smtClean="0"/>
          </a:p>
          <a:p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examples</a:t>
            </a:r>
            <a:endParaRPr lang="fr-BE" dirty="0" smtClean="0"/>
          </a:p>
          <a:p>
            <a:r>
              <a:rPr lang="fr-BE" dirty="0" smtClean="0"/>
              <a:t>Q&amp;A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Typical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different</a:t>
            </a:r>
            <a:r>
              <a:rPr lang="fr-BE" dirty="0" smtClean="0"/>
              <a:t> content items?</a:t>
            </a:r>
          </a:p>
          <a:p>
            <a:r>
              <a:rPr lang="fr-BE" dirty="0" smtClean="0"/>
              <a:t>How do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identify</a:t>
            </a:r>
            <a:r>
              <a:rPr lang="fr-BE" dirty="0" smtClean="0"/>
              <a:t> a document?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different</a:t>
            </a:r>
            <a:r>
              <a:rPr lang="fr-BE" dirty="0" smtClean="0"/>
              <a:t> document types?</a:t>
            </a:r>
            <a:endParaRPr lang="en-US" dirty="0" smtClean="0"/>
          </a:p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important information for </a:t>
            </a:r>
            <a:r>
              <a:rPr lang="fr-BE" dirty="0" err="1" smtClean="0"/>
              <a:t>each</a:t>
            </a:r>
            <a:r>
              <a:rPr lang="fr-BE" dirty="0" smtClean="0"/>
              <a:t> document?</a:t>
            </a:r>
            <a:endParaRPr lang="en-US" dirty="0" smtClean="0"/>
          </a:p>
          <a:p>
            <a:r>
              <a:rPr lang="fr-BE" dirty="0" smtClean="0"/>
              <a:t>How are documents </a:t>
            </a:r>
            <a:r>
              <a:rPr lang="fr-BE" dirty="0" err="1" smtClean="0"/>
              <a:t>linked</a:t>
            </a:r>
            <a:r>
              <a:rPr lang="fr-BE" dirty="0" smtClean="0"/>
              <a:t>?</a:t>
            </a:r>
          </a:p>
          <a:p>
            <a:r>
              <a:rPr lang="fr-BE" dirty="0" smtClean="0"/>
              <a:t>How do </a:t>
            </a:r>
            <a:r>
              <a:rPr lang="fr-BE" dirty="0" err="1" smtClean="0"/>
              <a:t>you</a:t>
            </a:r>
            <a:r>
              <a:rPr lang="fr-BE" dirty="0" smtClean="0"/>
              <a:t> organise documents </a:t>
            </a:r>
            <a:r>
              <a:rPr lang="fr-BE" dirty="0" err="1" smtClean="0"/>
              <a:t>today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about </a:t>
            </a:r>
            <a:r>
              <a:rPr lang="fr-BE" dirty="0" err="1" smtClean="0"/>
              <a:t>versioning</a:t>
            </a:r>
            <a:r>
              <a:rPr lang="fr-BE" dirty="0" smtClean="0"/>
              <a:t>?</a:t>
            </a:r>
          </a:p>
          <a:p>
            <a:r>
              <a:rPr lang="fr-BE" dirty="0" smtClean="0"/>
              <a:t>How do </a:t>
            </a:r>
            <a:r>
              <a:rPr lang="fr-BE" dirty="0" err="1" smtClean="0"/>
              <a:t>you</a:t>
            </a:r>
            <a:r>
              <a:rPr lang="fr-BE" dirty="0" smtClean="0"/>
              <a:t> know </a:t>
            </a:r>
            <a:r>
              <a:rPr lang="fr-BE" dirty="0" err="1" smtClean="0"/>
              <a:t>now</a:t>
            </a:r>
            <a:r>
              <a:rPr lang="fr-BE" dirty="0" smtClean="0"/>
              <a:t> </a:t>
            </a:r>
            <a:r>
              <a:rPr lang="fr-BE" dirty="0" err="1" smtClean="0"/>
              <a:t>what</a:t>
            </a:r>
            <a:r>
              <a:rPr lang="fr-BE" dirty="0" smtClean="0"/>
              <a:t> the </a:t>
            </a:r>
            <a:r>
              <a:rPr lang="fr-BE" dirty="0" err="1" smtClean="0"/>
              <a:t>latest</a:t>
            </a:r>
            <a:r>
              <a:rPr lang="fr-BE" dirty="0" smtClean="0"/>
              <a:t> version of a document </a:t>
            </a:r>
            <a:r>
              <a:rPr lang="fr-BE" dirty="0" err="1" smtClean="0"/>
              <a:t>is</a:t>
            </a:r>
            <a:r>
              <a:rPr lang="fr-BE" dirty="0" smtClean="0"/>
              <a:t>?</a:t>
            </a:r>
          </a:p>
          <a:p>
            <a:r>
              <a:rPr lang="fr-BE" dirty="0" smtClean="0"/>
              <a:t>How do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search</a:t>
            </a:r>
            <a:r>
              <a:rPr lang="fr-BE" dirty="0" smtClean="0"/>
              <a:t> for information?</a:t>
            </a:r>
          </a:p>
          <a:p>
            <a:r>
              <a:rPr lang="fr-BE" dirty="0" smtClean="0"/>
              <a:t>How </a:t>
            </a:r>
            <a:r>
              <a:rPr lang="fr-BE" dirty="0" err="1" smtClean="0"/>
              <a:t>is</a:t>
            </a:r>
            <a:r>
              <a:rPr lang="fr-BE" dirty="0" smtClean="0"/>
              <a:t> information </a:t>
            </a:r>
            <a:r>
              <a:rPr lang="fr-BE" dirty="0" err="1" smtClean="0"/>
              <a:t>classified</a:t>
            </a:r>
            <a:r>
              <a:rPr lang="fr-BE" dirty="0" smtClean="0"/>
              <a:t> </a:t>
            </a:r>
            <a:r>
              <a:rPr lang="fr-BE" dirty="0" err="1" smtClean="0"/>
              <a:t>now</a:t>
            </a:r>
            <a:r>
              <a:rPr lang="fr-BE" dirty="0" smtClean="0"/>
              <a:t>?</a:t>
            </a:r>
          </a:p>
          <a:p>
            <a:r>
              <a:rPr lang="fr-BE" dirty="0" smtClean="0"/>
              <a:t>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IT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dirty="0" err="1" smtClean="0"/>
              <a:t>Addresses</a:t>
            </a:r>
            <a:r>
              <a:rPr lang="fr-BE" dirty="0" smtClean="0"/>
              <a:t>:</a:t>
            </a:r>
          </a:p>
          <a:p>
            <a:pPr>
              <a:buFontTx/>
              <a:buChar char="-"/>
            </a:pPr>
            <a:r>
              <a:rPr lang="fr-BE" dirty="0" err="1" smtClean="0"/>
              <a:t>Functional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/>
              <a:t>Technical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Storage</a:t>
            </a:r>
          </a:p>
          <a:p>
            <a:pPr>
              <a:buFontTx/>
              <a:buChar char="-"/>
            </a:pPr>
            <a:r>
              <a:rPr lang="fr-BE" dirty="0" smtClean="0"/>
              <a:t>Records management</a:t>
            </a:r>
          </a:p>
          <a:p>
            <a:pPr>
              <a:buFontTx/>
              <a:buChar char="-"/>
            </a:pPr>
            <a:r>
              <a:rPr lang="fr-BE" dirty="0" err="1" smtClean="0"/>
              <a:t>Workflow</a:t>
            </a:r>
            <a:r>
              <a:rPr lang="fr-BE" dirty="0" smtClean="0"/>
              <a:t> </a:t>
            </a:r>
            <a:r>
              <a:rPr lang="fr-BE" dirty="0" err="1" smtClean="0"/>
              <a:t>needs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Indexation</a:t>
            </a:r>
          </a:p>
          <a:p>
            <a:pPr>
              <a:buFontTx/>
              <a:buChar char="-"/>
            </a:pPr>
            <a:r>
              <a:rPr lang="fr-BE" dirty="0" err="1" smtClean="0"/>
              <a:t>Needs</a:t>
            </a:r>
            <a:r>
              <a:rPr lang="fr-BE" dirty="0" smtClean="0"/>
              <a:t> for </a:t>
            </a:r>
            <a:r>
              <a:rPr lang="fr-BE" dirty="0" err="1" smtClean="0"/>
              <a:t>scalability</a:t>
            </a:r>
            <a:r>
              <a:rPr lang="fr-BE" dirty="0" smtClean="0"/>
              <a:t> and </a:t>
            </a:r>
            <a:r>
              <a:rPr lang="fr-BE" dirty="0" err="1" smtClean="0"/>
              <a:t>availability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scanning / </a:t>
            </a:r>
            <a:r>
              <a:rPr lang="fr-BE" dirty="0" err="1" smtClean="0"/>
              <a:t>protocols</a:t>
            </a:r>
            <a:r>
              <a:rPr lang="fr-BE" dirty="0" smtClean="0"/>
              <a:t> for data </a:t>
            </a:r>
            <a:r>
              <a:rPr lang="fr-BE" dirty="0" err="1" smtClean="0"/>
              <a:t>integration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IT aspects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00" y="1372634"/>
            <a:ext cx="7920000" cy="51043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Typical</a:t>
            </a:r>
            <a:r>
              <a:rPr lang="fr-BE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corporate</a:t>
            </a:r>
            <a:r>
              <a:rPr lang="fr-BE" dirty="0" smtClean="0"/>
              <a:t> software/hardware standards?</a:t>
            </a:r>
          </a:p>
          <a:p>
            <a:r>
              <a:rPr lang="fr-BE" dirty="0" smtClean="0"/>
              <a:t>How to assure long </a:t>
            </a:r>
            <a:r>
              <a:rPr lang="fr-BE" dirty="0" err="1" smtClean="0"/>
              <a:t>term</a:t>
            </a:r>
            <a:r>
              <a:rPr lang="fr-BE" dirty="0" smtClean="0"/>
              <a:t> </a:t>
            </a:r>
            <a:r>
              <a:rPr lang="fr-BE" dirty="0" err="1" smtClean="0"/>
              <a:t>storage</a:t>
            </a:r>
            <a:r>
              <a:rPr lang="fr-BE" dirty="0" smtClean="0"/>
              <a:t> of content?</a:t>
            </a:r>
          </a:p>
          <a:p>
            <a:r>
              <a:rPr lang="fr-BE" dirty="0" smtClean="0"/>
              <a:t>Is </a:t>
            </a:r>
            <a:r>
              <a:rPr lang="fr-BE" dirty="0" err="1" smtClean="0"/>
              <a:t>legal</a:t>
            </a:r>
            <a:r>
              <a:rPr lang="fr-BE" dirty="0" smtClean="0"/>
              <a:t> </a:t>
            </a:r>
            <a:r>
              <a:rPr lang="fr-BE" dirty="0" err="1" smtClean="0"/>
              <a:t>archiving</a:t>
            </a:r>
            <a:r>
              <a:rPr lang="fr-BE" dirty="0" smtClean="0"/>
              <a:t> </a:t>
            </a:r>
            <a:r>
              <a:rPr lang="fr-BE" dirty="0" err="1" smtClean="0"/>
              <a:t>necessary</a:t>
            </a:r>
            <a:r>
              <a:rPr lang="fr-BE" dirty="0" smtClean="0"/>
              <a:t>? Is </a:t>
            </a:r>
            <a:r>
              <a:rPr lang="fr-BE" dirty="0" err="1" smtClean="0"/>
              <a:t>fixed</a:t>
            </a:r>
            <a:r>
              <a:rPr lang="fr-BE" dirty="0" smtClean="0"/>
              <a:t> </a:t>
            </a:r>
            <a:r>
              <a:rPr lang="fr-BE" dirty="0" err="1" smtClean="0"/>
              <a:t>storage</a:t>
            </a:r>
            <a:r>
              <a:rPr lang="fr-BE" dirty="0" smtClean="0"/>
              <a:t> </a:t>
            </a:r>
            <a:r>
              <a:rPr lang="fr-BE" dirty="0" err="1" smtClean="0"/>
              <a:t>already</a:t>
            </a:r>
            <a:r>
              <a:rPr lang="fr-BE" dirty="0" smtClean="0"/>
              <a:t> in place?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required</a:t>
            </a:r>
            <a:r>
              <a:rPr lang="fr-BE" dirty="0" smtClean="0"/>
              <a:t> </a:t>
            </a:r>
            <a:r>
              <a:rPr lang="fr-BE" dirty="0" err="1" smtClean="0"/>
              <a:t>security</a:t>
            </a:r>
            <a:r>
              <a:rPr lang="fr-BE" dirty="0" smtClean="0"/>
              <a:t> standards?</a:t>
            </a:r>
          </a:p>
          <a:p>
            <a:r>
              <a:rPr lang="fr-BE" dirty="0" smtClean="0"/>
              <a:t>How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LDAP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done</a:t>
            </a:r>
            <a:r>
              <a:rPr lang="fr-BE" dirty="0" smtClean="0"/>
              <a:t>?</a:t>
            </a:r>
          </a:p>
          <a:p>
            <a:r>
              <a:rPr lang="fr-BE" dirty="0" smtClean="0"/>
              <a:t>How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accomplished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r>
              <a:rPr lang="fr-BE" dirty="0" smtClean="0"/>
              <a:t> (web services, API, …)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the desktop </a:t>
            </a:r>
            <a:r>
              <a:rPr lang="fr-BE" dirty="0" err="1" smtClean="0"/>
              <a:t>productivity</a:t>
            </a:r>
            <a:r>
              <a:rPr lang="fr-BE" dirty="0" smtClean="0"/>
              <a:t> </a:t>
            </a:r>
            <a:r>
              <a:rPr lang="fr-BE" dirty="0" err="1" smtClean="0"/>
              <a:t>tools</a:t>
            </a:r>
            <a:r>
              <a:rPr lang="fr-BE" dirty="0" smtClean="0"/>
              <a:t> in place?</a:t>
            </a:r>
          </a:p>
          <a:p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existing</a:t>
            </a:r>
            <a:r>
              <a:rPr lang="fr-BE" dirty="0" smtClean="0"/>
              <a:t> content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integrated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Should</a:t>
            </a:r>
            <a:r>
              <a:rPr lang="fr-BE" dirty="0" smtClean="0"/>
              <a:t> a migration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foreseen</a:t>
            </a:r>
            <a:r>
              <a:rPr lang="fr-BE" dirty="0" smtClean="0"/>
              <a:t>?</a:t>
            </a:r>
          </a:p>
          <a:p>
            <a:r>
              <a:rPr lang="fr-BE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References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BE" dirty="0" err="1" smtClean="0"/>
              <a:t>Befimmo</a:t>
            </a:r>
            <a:endParaRPr lang="fr-BE" dirty="0" smtClean="0"/>
          </a:p>
          <a:p>
            <a:r>
              <a:rPr lang="fr-BE" dirty="0" err="1" smtClean="0"/>
              <a:t>DeGroof</a:t>
            </a:r>
            <a:endParaRPr lang="fr-BE" dirty="0" smtClean="0"/>
          </a:p>
          <a:p>
            <a:r>
              <a:rPr lang="fr-BE" dirty="0" err="1" smtClean="0"/>
              <a:t>DeltaLloydLife</a:t>
            </a:r>
            <a:endParaRPr lang="fr-BE" dirty="0" smtClean="0"/>
          </a:p>
          <a:p>
            <a:r>
              <a:rPr lang="fr-BE" dirty="0" err="1" smtClean="0"/>
              <a:t>Ethias</a:t>
            </a:r>
            <a:endParaRPr lang="fr-BE" dirty="0" smtClean="0"/>
          </a:p>
          <a:p>
            <a:r>
              <a:rPr lang="fr-BE" dirty="0" smtClean="0"/>
              <a:t>Eurocontrol</a:t>
            </a:r>
          </a:p>
          <a:p>
            <a:r>
              <a:rPr lang="fr-BE" dirty="0" smtClean="0"/>
              <a:t>FMSS (Liège)</a:t>
            </a:r>
          </a:p>
          <a:p>
            <a:r>
              <a:rPr lang="fr-BE" dirty="0" smtClean="0"/>
              <a:t>INAMI</a:t>
            </a:r>
          </a:p>
          <a:p>
            <a:r>
              <a:rPr lang="fr-BE" dirty="0" smtClean="0"/>
              <a:t>La Poste</a:t>
            </a:r>
          </a:p>
          <a:p>
            <a:r>
              <a:rPr lang="fr-BE" dirty="0" smtClean="0"/>
              <a:t>MSHO</a:t>
            </a:r>
          </a:p>
          <a:p>
            <a:r>
              <a:rPr lang="fr-BE" dirty="0" smtClean="0"/>
              <a:t>Parlement Luxembourgeois</a:t>
            </a:r>
          </a:p>
          <a:p>
            <a:r>
              <a:rPr lang="fr-BE" dirty="0" err="1" smtClean="0"/>
              <a:t>PuilaetcoDewaay</a:t>
            </a:r>
            <a:endParaRPr lang="fr-BE" dirty="0" smtClean="0"/>
          </a:p>
          <a:p>
            <a:r>
              <a:rPr lang="fr-BE" dirty="0" smtClean="0"/>
              <a:t>UCM</a:t>
            </a:r>
          </a:p>
          <a:p>
            <a:r>
              <a:rPr lang="fr-BE" dirty="0" smtClean="0"/>
              <a:t>SNCB (H ICT)</a:t>
            </a:r>
          </a:p>
          <a:p>
            <a:r>
              <a:rPr lang="fr-BE" dirty="0" smtClean="0"/>
              <a:t>SNCB (HR)</a:t>
            </a:r>
          </a:p>
          <a:p>
            <a:r>
              <a:rPr lang="fr-BE" dirty="0" err="1" smtClean="0"/>
              <a:t>Sogepa</a:t>
            </a:r>
            <a:endParaRPr lang="fr-BE" dirty="0" smtClean="0"/>
          </a:p>
          <a:p>
            <a:r>
              <a:rPr lang="fr-BE" dirty="0" smtClean="0"/>
              <a:t>STIB</a:t>
            </a:r>
          </a:p>
          <a:p>
            <a:endParaRPr lang="en-US" dirty="0"/>
          </a:p>
        </p:txBody>
      </p:sp>
      <p:pic>
        <p:nvPicPr>
          <p:cNvPr id="1034" name="Picture 10" descr="http://www.puilaetcodewaay.be/media/images/empt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258763"/>
            <a:ext cx="1362075" cy="552451"/>
          </a:xfrm>
          <a:prstGeom prst="rect">
            <a:avLst/>
          </a:prstGeom>
          <a:noFill/>
        </p:spPr>
      </p:pic>
      <p:pic>
        <p:nvPicPr>
          <p:cNvPr id="1036" name="Picture 12" descr="http://www.puilaetcodewaay.be/media/images/empt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258763"/>
            <a:ext cx="1362075" cy="55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i="1" dirty="0" smtClean="0">
                <a:solidFill>
                  <a:srgbClr val="C00000"/>
                </a:solidFill>
              </a:rPr>
              <a:t>IRIS engages in a </a:t>
            </a:r>
            <a:r>
              <a:rPr lang="fr-BE" i="1" dirty="0" err="1" smtClean="0">
                <a:solidFill>
                  <a:srgbClr val="C00000"/>
                </a:solidFill>
              </a:rPr>
              <a:t>true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partnership</a:t>
            </a:r>
            <a:r>
              <a:rPr lang="fr-BE" i="1" dirty="0" smtClean="0">
                <a:solidFill>
                  <a:srgbClr val="C00000"/>
                </a:solidFill>
              </a:rPr>
              <a:t> to </a:t>
            </a:r>
            <a:r>
              <a:rPr lang="fr-BE" i="1" dirty="0" err="1" smtClean="0">
                <a:solidFill>
                  <a:srgbClr val="C00000"/>
                </a:solidFill>
              </a:rPr>
              <a:t>ensure</a:t>
            </a:r>
            <a:r>
              <a:rPr lang="fr-BE" i="1" dirty="0" smtClean="0">
                <a:solidFill>
                  <a:srgbClr val="C00000"/>
                </a:solidFill>
              </a:rPr>
              <a:t> the </a:t>
            </a:r>
            <a:r>
              <a:rPr lang="fr-BE" i="1" dirty="0" err="1" smtClean="0">
                <a:solidFill>
                  <a:srgbClr val="C00000"/>
                </a:solidFill>
              </a:rPr>
              <a:t>success</a:t>
            </a:r>
            <a:r>
              <a:rPr lang="fr-BE" i="1" dirty="0" smtClean="0">
                <a:solidFill>
                  <a:srgbClr val="C00000"/>
                </a:solidFill>
              </a:rPr>
              <a:t> of an ECM </a:t>
            </a:r>
            <a:r>
              <a:rPr lang="fr-BE" i="1" dirty="0" err="1" smtClean="0">
                <a:solidFill>
                  <a:srgbClr val="C00000"/>
                </a:solidFill>
              </a:rPr>
              <a:t>project</a:t>
            </a:r>
            <a:r>
              <a:rPr lang="fr-BE" i="1" dirty="0" smtClean="0">
                <a:solidFill>
                  <a:srgbClr val="C00000"/>
                </a:solidFill>
              </a:rPr>
              <a:t> and </a:t>
            </a:r>
            <a:r>
              <a:rPr lang="fr-BE" i="1" dirty="0" err="1" smtClean="0">
                <a:solidFill>
                  <a:srgbClr val="C00000"/>
                </a:solidFill>
              </a:rPr>
              <a:t>covers</a:t>
            </a:r>
            <a:endParaRPr lang="fr-BE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BE" i="1" dirty="0" err="1" smtClean="0">
                <a:solidFill>
                  <a:srgbClr val="C00000"/>
                </a:solidFill>
              </a:rPr>
              <a:t>Informational</a:t>
            </a:r>
            <a:r>
              <a:rPr lang="fr-BE" i="1" dirty="0" smtClean="0">
                <a:solidFill>
                  <a:srgbClr val="C00000"/>
                </a:solidFill>
              </a:rPr>
              <a:t> aspects</a:t>
            </a:r>
          </a:p>
          <a:p>
            <a:pPr>
              <a:buFontTx/>
              <a:buChar char="-"/>
            </a:pPr>
            <a:r>
              <a:rPr lang="fr-BE" i="1" dirty="0" err="1" smtClean="0">
                <a:solidFill>
                  <a:srgbClr val="C00000"/>
                </a:solidFill>
              </a:rPr>
              <a:t>Organisationals</a:t>
            </a:r>
            <a:r>
              <a:rPr lang="fr-BE" i="1" dirty="0" smtClean="0">
                <a:solidFill>
                  <a:srgbClr val="C00000"/>
                </a:solidFill>
              </a:rPr>
              <a:t> aspects</a:t>
            </a:r>
          </a:p>
          <a:p>
            <a:pPr>
              <a:buFontTx/>
              <a:buChar char="-"/>
            </a:pPr>
            <a:r>
              <a:rPr lang="fr-BE" i="1" dirty="0" smtClean="0">
                <a:solidFill>
                  <a:srgbClr val="C00000"/>
                </a:solidFill>
              </a:rPr>
              <a:t>IT aspects</a:t>
            </a: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Implement Content Management within an Enterprise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Carol Van der Donck</a:t>
            </a:r>
          </a:p>
          <a:p>
            <a:r>
              <a:rPr lang="fr-BE" dirty="0" smtClean="0"/>
              <a:t>ECM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Nr 5 top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dirty="0" err="1" smtClean="0"/>
              <a:t>Underestimated</a:t>
            </a:r>
            <a:r>
              <a:rPr lang="fr-BE" dirty="0" smtClean="0"/>
              <a:t> effort of content migration</a:t>
            </a:r>
          </a:p>
          <a:p>
            <a:pPr>
              <a:buFontTx/>
              <a:buChar char="-"/>
            </a:pPr>
            <a:r>
              <a:rPr lang="fr-BE" dirty="0" err="1" smtClean="0"/>
              <a:t>Electronic</a:t>
            </a:r>
            <a:r>
              <a:rPr lang="fr-BE" dirty="0" smtClean="0"/>
              <a:t> content: </a:t>
            </a:r>
          </a:p>
          <a:p>
            <a:pPr lvl="1">
              <a:buFontTx/>
              <a:buChar char="-"/>
            </a:pPr>
            <a:r>
              <a:rPr lang="fr-BE" dirty="0" err="1" smtClean="0"/>
              <a:t>Shared</a:t>
            </a:r>
            <a:r>
              <a:rPr lang="fr-BE" dirty="0" smtClean="0"/>
              <a:t> </a:t>
            </a:r>
            <a:r>
              <a:rPr lang="fr-BE" dirty="0" err="1" smtClean="0"/>
              <a:t>folders</a:t>
            </a:r>
            <a:endParaRPr lang="fr-BE" dirty="0" smtClean="0"/>
          </a:p>
          <a:p>
            <a:pPr lvl="1">
              <a:buFontTx/>
              <a:buChar char="-"/>
            </a:pPr>
            <a:r>
              <a:rPr lang="fr-BE" dirty="0" smtClean="0"/>
              <a:t>Email</a:t>
            </a:r>
          </a:p>
          <a:p>
            <a:pPr>
              <a:buFontTx/>
              <a:buChar char="-"/>
            </a:pPr>
            <a:r>
              <a:rPr lang="fr-BE" dirty="0" err="1" smtClean="0"/>
              <a:t>Paper</a:t>
            </a:r>
            <a:r>
              <a:rPr lang="fr-BE" dirty="0" smtClean="0"/>
              <a:t> content:</a:t>
            </a:r>
          </a:p>
          <a:p>
            <a:pPr lvl="1">
              <a:buFontTx/>
              <a:buChar char="-"/>
            </a:pPr>
            <a:r>
              <a:rPr lang="fr-BE" dirty="0" smtClean="0"/>
              <a:t>Volume</a:t>
            </a:r>
          </a:p>
          <a:p>
            <a:pPr lvl="1">
              <a:buFontTx/>
              <a:buChar char="-"/>
            </a:pPr>
            <a:r>
              <a:rPr lang="fr-BE" dirty="0" smtClean="0"/>
              <a:t>Condition </a:t>
            </a:r>
            <a:endParaRPr lang="en-US" dirty="0"/>
          </a:p>
        </p:txBody>
      </p:sp>
      <p:pic>
        <p:nvPicPr>
          <p:cNvPr id="31746" name="Picture 2" descr="http://t1.gstatic.com/images?q=tbn:ZNShQD8TYfmafM:http://theagiledilemma.files.wordpress.com/2009/08/failure-succe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1862144" cy="2337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Nr 4 top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dirty="0" err="1" smtClean="0"/>
              <a:t>Uneven</a:t>
            </a:r>
            <a:r>
              <a:rPr lang="fr-BE" dirty="0" smtClean="0"/>
              <a:t> use - </a:t>
            </a:r>
            <a:r>
              <a:rPr lang="fr-BE" dirty="0" err="1" smtClean="0"/>
              <a:t>poor</a:t>
            </a:r>
            <a:r>
              <a:rPr lang="fr-BE" dirty="0" smtClean="0"/>
              <a:t> </a:t>
            </a:r>
            <a:r>
              <a:rPr lang="fr-BE" dirty="0" err="1" smtClean="0"/>
              <a:t>procedures</a:t>
            </a:r>
            <a:r>
              <a:rPr lang="fr-BE" dirty="0" smtClean="0"/>
              <a:t> and </a:t>
            </a:r>
            <a:r>
              <a:rPr lang="fr-BE" dirty="0" err="1" smtClean="0"/>
              <a:t>enforcement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/>
              <a:t>Ways</a:t>
            </a:r>
            <a:r>
              <a:rPr lang="fr-BE" dirty="0" smtClean="0"/>
              <a:t> of </a:t>
            </a:r>
            <a:r>
              <a:rPr lang="fr-BE" dirty="0" err="1" smtClean="0"/>
              <a:t>working</a:t>
            </a:r>
            <a:r>
              <a:rPr lang="fr-BE" dirty="0" smtClean="0"/>
              <a:t>:</a:t>
            </a:r>
          </a:p>
          <a:p>
            <a:pPr lvl="1">
              <a:buFontTx/>
              <a:buChar char="-"/>
            </a:pPr>
            <a:r>
              <a:rPr lang="fr-BE" dirty="0" err="1" smtClean="0"/>
              <a:t>Process</a:t>
            </a:r>
            <a:endParaRPr lang="fr-BE" dirty="0" smtClean="0"/>
          </a:p>
          <a:p>
            <a:pPr lvl="1">
              <a:buFontTx/>
              <a:buChar char="-"/>
            </a:pPr>
            <a:r>
              <a:rPr lang="fr-BE" dirty="0" smtClean="0"/>
              <a:t>People</a:t>
            </a:r>
          </a:p>
          <a:p>
            <a:pPr>
              <a:buFontTx/>
              <a:buChar char="-"/>
            </a:pPr>
            <a:r>
              <a:rPr lang="fr-BE" dirty="0" smtClean="0"/>
              <a:t>Alternatives </a:t>
            </a:r>
            <a:r>
              <a:rPr lang="fr-BE" dirty="0" err="1" smtClean="0"/>
              <a:t>remain</a:t>
            </a:r>
            <a:r>
              <a:rPr lang="fr-BE" dirty="0" smtClean="0"/>
              <a:t>:</a:t>
            </a:r>
          </a:p>
          <a:p>
            <a:pPr lvl="1">
              <a:buFontTx/>
              <a:buChar char="-"/>
            </a:pPr>
            <a:r>
              <a:rPr lang="fr-BE" dirty="0" smtClean="0"/>
              <a:t>Printer, email</a:t>
            </a:r>
          </a:p>
          <a:p>
            <a:pPr lvl="1">
              <a:buFontTx/>
              <a:buChar char="-"/>
            </a:pPr>
            <a:r>
              <a:rPr lang="fr-BE" dirty="0" err="1" smtClean="0"/>
              <a:t>Personal</a:t>
            </a:r>
            <a:r>
              <a:rPr lang="fr-BE" dirty="0" smtClean="0"/>
              <a:t> </a:t>
            </a:r>
            <a:r>
              <a:rPr lang="fr-BE" dirty="0" err="1" smtClean="0"/>
              <a:t>storage</a:t>
            </a:r>
            <a:endParaRPr lang="en-US" dirty="0"/>
          </a:p>
        </p:txBody>
      </p:sp>
      <p:pic>
        <p:nvPicPr>
          <p:cNvPr id="5" name="Picture 3" descr="Welc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357430"/>
            <a:ext cx="2727322" cy="3606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Nr 3 top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dirty="0" err="1" smtClean="0"/>
              <a:t>Internal</a:t>
            </a:r>
            <a:r>
              <a:rPr lang="fr-BE" dirty="0" smtClean="0"/>
              <a:t> </a:t>
            </a:r>
            <a:r>
              <a:rPr lang="fr-BE" dirty="0" err="1" smtClean="0"/>
              <a:t>politics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/>
              <a:t>Lack</a:t>
            </a:r>
            <a:r>
              <a:rPr lang="fr-BE" dirty="0" smtClean="0"/>
              <a:t> of support:</a:t>
            </a:r>
          </a:p>
          <a:p>
            <a:pPr lvl="1">
              <a:buFontTx/>
              <a:buChar char="-"/>
            </a:pPr>
            <a:r>
              <a:rPr lang="fr-BE" dirty="0" smtClean="0"/>
              <a:t>Senior management</a:t>
            </a:r>
          </a:p>
          <a:p>
            <a:pPr lvl="1">
              <a:buFontTx/>
              <a:buChar char="-"/>
            </a:pPr>
            <a:r>
              <a:rPr lang="fr-BE" dirty="0" smtClean="0"/>
              <a:t>Peer groups</a:t>
            </a:r>
          </a:p>
          <a:p>
            <a:pPr>
              <a:buFontTx/>
              <a:buChar char="-"/>
            </a:pPr>
            <a:r>
              <a:rPr lang="fr-BE" dirty="0" err="1" smtClean="0"/>
              <a:t>Changing</a:t>
            </a:r>
            <a:r>
              <a:rPr lang="fr-BE" dirty="0" smtClean="0"/>
              <a:t> </a:t>
            </a:r>
            <a:r>
              <a:rPr lang="fr-BE" dirty="0" err="1" smtClean="0"/>
              <a:t>priorities</a:t>
            </a:r>
            <a:r>
              <a:rPr lang="fr-BE" dirty="0" smtClean="0"/>
              <a:t>:</a:t>
            </a:r>
          </a:p>
          <a:p>
            <a:pPr lvl="1">
              <a:buFontTx/>
              <a:buChar char="-"/>
            </a:pPr>
            <a:r>
              <a:rPr lang="fr-BE" dirty="0" smtClean="0"/>
              <a:t>Not business </a:t>
            </a:r>
            <a:r>
              <a:rPr lang="fr-BE" dirty="0" err="1" smtClean="0"/>
              <a:t>critical</a:t>
            </a:r>
            <a:endParaRPr lang="fr-BE" dirty="0" smtClean="0"/>
          </a:p>
          <a:p>
            <a:pPr lvl="1">
              <a:buFontTx/>
              <a:buChar char="-"/>
            </a:pPr>
            <a:r>
              <a:rPr lang="fr-BE" dirty="0" err="1" smtClean="0"/>
              <a:t>Little</a:t>
            </a:r>
            <a:r>
              <a:rPr lang="fr-BE" dirty="0" smtClean="0"/>
              <a:t> </a:t>
            </a:r>
            <a:r>
              <a:rPr lang="fr-BE" dirty="0" err="1" smtClean="0"/>
              <a:t>strategic</a:t>
            </a:r>
            <a:r>
              <a:rPr lang="fr-BE" dirty="0" smtClean="0"/>
              <a:t> value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0760" y="1357298"/>
            <a:ext cx="2571768" cy="4668847"/>
            <a:chOff x="411" y="214"/>
            <a:chExt cx="4254" cy="5766"/>
          </a:xfrm>
        </p:grpSpPr>
        <p:pic>
          <p:nvPicPr>
            <p:cNvPr id="5" name="Picture 3" descr="RESULT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" y="214"/>
              <a:ext cx="4254" cy="5766"/>
            </a:xfrm>
            <a:prstGeom prst="rect">
              <a:avLst/>
            </a:prstGeom>
            <a:noFill/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46" y="3067"/>
              <a:ext cx="363" cy="40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Nr 2 top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dirty="0" err="1" smtClean="0"/>
              <a:t>Lack</a:t>
            </a:r>
            <a:r>
              <a:rPr lang="fr-BE" dirty="0" smtClean="0"/>
              <a:t> of training</a:t>
            </a:r>
          </a:p>
          <a:p>
            <a:pPr>
              <a:buFontTx/>
              <a:buChar char="-"/>
            </a:pPr>
            <a:r>
              <a:rPr lang="fr-BE" dirty="0" err="1" smtClean="0"/>
              <a:t>Users</a:t>
            </a:r>
            <a:r>
              <a:rPr lang="fr-BE" dirty="0" smtClean="0"/>
              <a:t>:</a:t>
            </a:r>
          </a:p>
          <a:p>
            <a:pPr lvl="1">
              <a:buFontTx/>
              <a:buChar char="-"/>
            </a:pPr>
            <a:r>
              <a:rPr lang="fr-BE" dirty="0" err="1" smtClean="0"/>
              <a:t>Processes</a:t>
            </a:r>
            <a:r>
              <a:rPr lang="en-US" dirty="0" smtClean="0"/>
              <a:t>, policies</a:t>
            </a:r>
          </a:p>
          <a:p>
            <a:pPr lvl="1">
              <a:buFontTx/>
              <a:buChar char="-"/>
            </a:pPr>
            <a:r>
              <a:rPr lang="fr-BE" dirty="0" smtClean="0"/>
              <a:t>Applications</a:t>
            </a:r>
          </a:p>
          <a:p>
            <a:pPr>
              <a:buFontTx/>
              <a:buChar char="-"/>
            </a:pPr>
            <a:r>
              <a:rPr lang="fr-BE" dirty="0" smtClean="0"/>
              <a:t>Support:</a:t>
            </a:r>
          </a:p>
          <a:p>
            <a:pPr lvl="1">
              <a:buFontTx/>
              <a:buChar char="-"/>
            </a:pPr>
            <a:r>
              <a:rPr lang="fr-BE" dirty="0" smtClean="0"/>
              <a:t>Helpdesk</a:t>
            </a:r>
          </a:p>
          <a:p>
            <a:pPr lvl="1">
              <a:buFontTx/>
              <a:buChar char="-"/>
            </a:pPr>
            <a:r>
              <a:rPr lang="fr-BE" dirty="0" smtClean="0"/>
              <a:t>Administration, </a:t>
            </a:r>
            <a:r>
              <a:rPr lang="fr-BE" dirty="0" err="1" smtClean="0"/>
              <a:t>operations</a:t>
            </a:r>
            <a:endParaRPr lang="fr-BE" dirty="0" smtClean="0"/>
          </a:p>
        </p:txBody>
      </p:sp>
      <p:pic>
        <p:nvPicPr>
          <p:cNvPr id="4" name="Picture 3" descr="Compute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446457" cy="2924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Nr 1 top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dirty="0" err="1" smtClean="0"/>
              <a:t>Underestimating</a:t>
            </a:r>
            <a:r>
              <a:rPr lang="fr-BE" dirty="0" smtClean="0"/>
              <a:t> the </a:t>
            </a:r>
            <a:r>
              <a:rPr lang="fr-BE" dirty="0" err="1" smtClean="0"/>
              <a:t>process</a:t>
            </a:r>
            <a:r>
              <a:rPr lang="fr-BE" dirty="0" smtClean="0"/>
              <a:t> – </a:t>
            </a:r>
            <a:r>
              <a:rPr lang="fr-BE" dirty="0" err="1" smtClean="0"/>
              <a:t>organisational</a:t>
            </a:r>
            <a:r>
              <a:rPr lang="fr-BE" dirty="0" smtClean="0"/>
              <a:t> issues</a:t>
            </a:r>
          </a:p>
          <a:p>
            <a:pPr>
              <a:buFontTx/>
              <a:buChar char="-"/>
            </a:pPr>
            <a:r>
              <a:rPr lang="fr-BE" dirty="0" err="1" smtClean="0"/>
              <a:t>Processes</a:t>
            </a:r>
            <a:r>
              <a:rPr lang="fr-BE" dirty="0" smtClean="0"/>
              <a:t>:</a:t>
            </a:r>
          </a:p>
          <a:p>
            <a:pPr lvl="1">
              <a:buFontTx/>
              <a:buChar char="-"/>
            </a:pPr>
            <a:r>
              <a:rPr lang="fr-BE" dirty="0" smtClean="0"/>
              <a:t>Impact</a:t>
            </a:r>
          </a:p>
          <a:p>
            <a:pPr lvl="1">
              <a:buFontTx/>
              <a:buChar char="-"/>
            </a:pPr>
            <a:r>
              <a:rPr lang="fr-BE" dirty="0" err="1" smtClean="0"/>
              <a:t>Acceptance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Organisation:</a:t>
            </a:r>
          </a:p>
          <a:p>
            <a:pPr lvl="1">
              <a:buFontTx/>
              <a:buChar char="-"/>
            </a:pPr>
            <a:r>
              <a:rPr lang="fr-BE" dirty="0" err="1" smtClean="0"/>
              <a:t>Readiness</a:t>
            </a:r>
            <a:endParaRPr lang="fr-BE" dirty="0" smtClean="0"/>
          </a:p>
          <a:p>
            <a:pPr lvl="1">
              <a:buFontTx/>
              <a:buChar char="-"/>
            </a:pPr>
            <a:r>
              <a:rPr lang="fr-BE" dirty="0" err="1" smtClean="0"/>
              <a:t>commitment</a:t>
            </a:r>
            <a:endParaRPr lang="en-US" dirty="0"/>
          </a:p>
        </p:txBody>
      </p:sp>
      <p:pic>
        <p:nvPicPr>
          <p:cNvPr id="27650" name="Picture 2" descr="http://ecx.images-amazon.com/images/I/4168YG972VL._SL500_AA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571744"/>
            <a:ext cx="2667000" cy="2667000"/>
          </a:xfrm>
          <a:prstGeom prst="rect">
            <a:avLst/>
          </a:prstGeom>
          <a:noFill/>
        </p:spPr>
      </p:pic>
      <p:pic>
        <p:nvPicPr>
          <p:cNvPr id="27652" name="Picture 4" descr="http://static.guim.co.uk/sys-images/Environment/Pix/pictures/2009/11/10/LowCarbonW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Why</a:t>
            </a:r>
            <a:r>
              <a:rPr lang="fr-BE" dirty="0" smtClean="0"/>
              <a:t> 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20 </a:t>
            </a:r>
            <a:r>
              <a:rPr lang="fr-BE" dirty="0" err="1" smtClean="0"/>
              <a:t>years</a:t>
            </a:r>
            <a:r>
              <a:rPr lang="fr-BE" dirty="0" smtClean="0"/>
              <a:t> of </a:t>
            </a:r>
            <a:r>
              <a:rPr lang="fr-BE" dirty="0" err="1" smtClean="0"/>
              <a:t>specialized</a:t>
            </a:r>
            <a:r>
              <a:rPr lang="fr-BE" dirty="0" smtClean="0"/>
              <a:t> expertise</a:t>
            </a:r>
          </a:p>
          <a:p>
            <a:r>
              <a:rPr lang="fr-BE" dirty="0" err="1" smtClean="0"/>
              <a:t>Clear</a:t>
            </a:r>
            <a:r>
              <a:rPr lang="fr-BE" dirty="0" smtClean="0"/>
              <a:t> focus on all aspects of ECM</a:t>
            </a:r>
          </a:p>
          <a:p>
            <a:r>
              <a:rPr lang="fr-BE" dirty="0" err="1" smtClean="0"/>
              <a:t>Specialised</a:t>
            </a:r>
            <a:r>
              <a:rPr lang="fr-BE" dirty="0" smtClean="0"/>
              <a:t> consultants:</a:t>
            </a:r>
          </a:p>
          <a:p>
            <a:pPr lvl="1"/>
            <a:r>
              <a:rPr lang="fr-BE" dirty="0" smtClean="0"/>
              <a:t>ECM change management</a:t>
            </a:r>
          </a:p>
          <a:p>
            <a:pPr lvl="1"/>
            <a:r>
              <a:rPr lang="fr-BE" dirty="0" err="1" smtClean="0"/>
              <a:t>Documentalists</a:t>
            </a:r>
            <a:r>
              <a:rPr lang="fr-BE" dirty="0" smtClean="0"/>
              <a:t> </a:t>
            </a:r>
          </a:p>
          <a:p>
            <a:pPr lvl="1"/>
            <a:r>
              <a:rPr lang="fr-BE" dirty="0" smtClean="0"/>
              <a:t>Project management</a:t>
            </a:r>
          </a:p>
          <a:p>
            <a:pPr lvl="1"/>
            <a:r>
              <a:rPr lang="fr-BE" dirty="0" err="1" smtClean="0"/>
              <a:t>Technology</a:t>
            </a:r>
            <a:r>
              <a:rPr lang="fr-BE" dirty="0" smtClean="0"/>
              <a:t> </a:t>
            </a:r>
            <a:r>
              <a:rPr lang="fr-BE" dirty="0" err="1" smtClean="0"/>
              <a:t>specialists</a:t>
            </a:r>
            <a:endParaRPr lang="fr-B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Our </a:t>
            </a:r>
            <a:r>
              <a:rPr lang="fr-BE" dirty="0" err="1" smtClean="0"/>
              <a:t>metholodoly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dirty="0" err="1" smtClean="0"/>
              <a:t>Multidimensional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endParaRPr lang="fr-BE" dirty="0" smtClean="0"/>
          </a:p>
          <a:p>
            <a:r>
              <a:rPr lang="fr-BE" dirty="0" err="1" smtClean="0"/>
              <a:t>Alignment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endParaRPr lang="fr-BE" dirty="0" smtClean="0"/>
          </a:p>
          <a:p>
            <a:r>
              <a:rPr lang="fr-BE" dirty="0" err="1" smtClean="0"/>
              <a:t>Documentary</a:t>
            </a:r>
            <a:r>
              <a:rPr lang="fr-BE" dirty="0" smtClean="0"/>
              <a:t> focus</a:t>
            </a:r>
            <a:endParaRPr lang="en-US" dirty="0" smtClean="0"/>
          </a:p>
          <a:p>
            <a:r>
              <a:rPr lang="fr-BE" dirty="0" smtClean="0"/>
              <a:t>Scope control</a:t>
            </a:r>
            <a:endParaRPr lang="en-US" dirty="0" smtClean="0"/>
          </a:p>
          <a:p>
            <a:r>
              <a:rPr lang="fr-BE" dirty="0" err="1" smtClean="0"/>
              <a:t>Specific</a:t>
            </a:r>
            <a:r>
              <a:rPr lang="fr-BE" dirty="0" smtClean="0"/>
              <a:t> objectifs for document management</a:t>
            </a:r>
          </a:p>
          <a:p>
            <a:r>
              <a:rPr lang="fr-BE" dirty="0" err="1" smtClean="0"/>
              <a:t>Specific</a:t>
            </a:r>
            <a:r>
              <a:rPr lang="fr-BE" dirty="0" smtClean="0"/>
              <a:t> business objectives</a:t>
            </a:r>
            <a:endParaRPr lang="en-US" dirty="0" smtClean="0"/>
          </a:p>
          <a:p>
            <a:r>
              <a:rPr lang="fr-BE" dirty="0" err="1" smtClean="0"/>
              <a:t>Generic</a:t>
            </a:r>
            <a:r>
              <a:rPr lang="fr-BE" dirty="0" smtClean="0"/>
              <a:t> </a:t>
            </a:r>
            <a:r>
              <a:rPr lang="fr-BE" dirty="0" err="1" smtClean="0"/>
              <a:t>functionalities</a:t>
            </a:r>
            <a:endParaRPr lang="en-US" dirty="0" smtClean="0"/>
          </a:p>
          <a:p>
            <a:r>
              <a:rPr lang="fr-BE" dirty="0" smtClean="0"/>
              <a:t>Conceptualisation and global vision</a:t>
            </a:r>
            <a:endParaRPr lang="en-US" dirty="0" smtClean="0"/>
          </a:p>
          <a:p>
            <a:r>
              <a:rPr lang="fr-BE" dirty="0" smtClean="0"/>
              <a:t>Top management support</a:t>
            </a:r>
            <a:endParaRPr lang="en-US" dirty="0" smtClean="0"/>
          </a:p>
          <a:p>
            <a:r>
              <a:rPr lang="fr-BE" dirty="0" smtClean="0"/>
              <a:t>Responsive and </a:t>
            </a:r>
            <a:r>
              <a:rPr lang="fr-BE" dirty="0" err="1" smtClean="0"/>
              <a:t>respectful</a:t>
            </a:r>
            <a:r>
              <a:rPr lang="fr-BE" dirty="0" smtClean="0"/>
              <a:t> of all </a:t>
            </a:r>
            <a:r>
              <a:rPr lang="fr-BE" dirty="0" err="1" smtClean="0"/>
              <a:t>players</a:t>
            </a:r>
            <a:endParaRPr lang="en-US" dirty="0" smtClean="0"/>
          </a:p>
          <a:p>
            <a:r>
              <a:rPr lang="fr-BE" dirty="0" smtClean="0"/>
              <a:t>Respect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environment</a:t>
            </a:r>
            <a:r>
              <a:rPr lang="fr-BE" dirty="0" smtClean="0"/>
              <a:t>	</a:t>
            </a:r>
            <a:endParaRPr lang="en-US" dirty="0" smtClean="0"/>
          </a:p>
          <a:p>
            <a:r>
              <a:rPr lang="fr-BE" dirty="0" smtClean="0"/>
              <a:t>Adoption</a:t>
            </a:r>
            <a:endParaRPr lang="en-US" dirty="0" smtClean="0"/>
          </a:p>
          <a:p>
            <a:r>
              <a:rPr lang="fr-BE" dirty="0" err="1" smtClean="0"/>
              <a:t>Decisions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876</Words>
  <Application>Microsoft Office PowerPoint</Application>
  <PresentationFormat>On-screen Show (4:3)</PresentationFormat>
  <Paragraphs>231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Custom Design</vt:lpstr>
      <vt:lpstr>1_Custom Design</vt:lpstr>
      <vt:lpstr>How to Implement Content Management within an Enterprise Environment</vt:lpstr>
      <vt:lpstr>Agenda</vt:lpstr>
      <vt:lpstr>Nr 5 top issue</vt:lpstr>
      <vt:lpstr>Nr 4 top issue</vt:lpstr>
      <vt:lpstr>Nr 3 top issue</vt:lpstr>
      <vt:lpstr>Nr 2 top issue</vt:lpstr>
      <vt:lpstr>Nr 1 top issue</vt:lpstr>
      <vt:lpstr>Why IRIS</vt:lpstr>
      <vt:lpstr>Our metholodoly</vt:lpstr>
      <vt:lpstr>Alignment with other systems</vt:lpstr>
      <vt:lpstr>Objectives for document management</vt:lpstr>
      <vt:lpstr>Business objectives</vt:lpstr>
      <vt:lpstr>Multidimensional approach</vt:lpstr>
      <vt:lpstr>Organisational aspects</vt:lpstr>
      <vt:lpstr>Change management</vt:lpstr>
      <vt:lpstr>Change management</vt:lpstr>
      <vt:lpstr>Typical questions</vt:lpstr>
      <vt:lpstr>Informational aspects</vt:lpstr>
      <vt:lpstr>About documents</vt:lpstr>
      <vt:lpstr>Typical questions</vt:lpstr>
      <vt:lpstr>IT aspects</vt:lpstr>
      <vt:lpstr>IT aspects</vt:lpstr>
      <vt:lpstr>Typical questions</vt:lpstr>
      <vt:lpstr>References</vt:lpstr>
      <vt:lpstr>How to face your major challenge:  Do more with less, while reducing your carbon footprint </vt:lpstr>
      <vt:lpstr>How to Implement Content Management within an Enterprise Environment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crochign</cp:lastModifiedBy>
  <cp:revision>8</cp:revision>
  <dcterms:created xsi:type="dcterms:W3CDTF">2010-01-05T13:17:27Z</dcterms:created>
  <dcterms:modified xsi:type="dcterms:W3CDTF">2010-02-23T16:28:43Z</dcterms:modified>
</cp:coreProperties>
</file>