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handoutMasterIdLst>
    <p:handoutMasterId r:id="rId39"/>
  </p:handoutMasterIdLst>
  <p:sldIdLst>
    <p:sldId id="256" r:id="rId4"/>
    <p:sldId id="298" r:id="rId5"/>
    <p:sldId id="312" r:id="rId6"/>
    <p:sldId id="314" r:id="rId7"/>
    <p:sldId id="315" r:id="rId8"/>
    <p:sldId id="299" r:id="rId9"/>
    <p:sldId id="305" r:id="rId10"/>
    <p:sldId id="302" r:id="rId11"/>
    <p:sldId id="310" r:id="rId12"/>
    <p:sldId id="311" r:id="rId13"/>
    <p:sldId id="334" r:id="rId14"/>
    <p:sldId id="317" r:id="rId15"/>
    <p:sldId id="330" r:id="rId16"/>
    <p:sldId id="331" r:id="rId17"/>
    <p:sldId id="318" r:id="rId18"/>
    <p:sldId id="293" r:id="rId19"/>
    <p:sldId id="319" r:id="rId20"/>
    <p:sldId id="332" r:id="rId21"/>
    <p:sldId id="333" r:id="rId22"/>
    <p:sldId id="320" r:id="rId23"/>
    <p:sldId id="287" r:id="rId24"/>
    <p:sldId id="288" r:id="rId25"/>
    <p:sldId id="289" r:id="rId26"/>
    <p:sldId id="291" r:id="rId27"/>
    <p:sldId id="292" r:id="rId28"/>
    <p:sldId id="322" r:id="rId29"/>
    <p:sldId id="323" r:id="rId30"/>
    <p:sldId id="327" r:id="rId31"/>
    <p:sldId id="326" r:id="rId32"/>
    <p:sldId id="329" r:id="rId33"/>
    <p:sldId id="328" r:id="rId34"/>
    <p:sldId id="304" r:id="rId35"/>
    <p:sldId id="335" r:id="rId36"/>
    <p:sldId id="32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Bertrand" initials="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01A"/>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76000" autoAdjust="0"/>
  </p:normalViewPr>
  <p:slideViewPr>
    <p:cSldViewPr>
      <p:cViewPr varScale="1">
        <p:scale>
          <a:sx n="85" d="100"/>
          <a:sy n="85" d="100"/>
        </p:scale>
        <p:origin x="-17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10498-DDF5-4FE2-A05F-E87974641EC2}" type="doc">
      <dgm:prSet loTypeId="urn:microsoft.com/office/officeart/2005/8/layout/radial6" loCatId="relationship" qsTypeId="urn:microsoft.com/office/officeart/2005/8/quickstyle/3d1" qsCatId="3D" csTypeId="urn:microsoft.com/office/officeart/2005/8/colors/colorful2" csCatId="colorful" phldr="1"/>
      <dgm:spPr/>
      <dgm:t>
        <a:bodyPr/>
        <a:lstStyle/>
        <a:p>
          <a:endParaRPr lang="fr-BE"/>
        </a:p>
      </dgm:t>
    </dgm:pt>
    <dgm:pt modelId="{122C87A2-E6B1-433D-B9C3-82B7A25B0E33}">
      <dgm:prSet phldrT="[Text]"/>
      <dgm:spPr>
        <a:gradFill rotWithShape="0">
          <a:gsLst>
            <a:gs pos="0">
              <a:srgbClr val="00B050"/>
            </a:gs>
            <a:gs pos="80000">
              <a:srgbClr val="00B050"/>
            </a:gs>
            <a:gs pos="100000">
              <a:srgbClr val="00B050"/>
            </a:gs>
          </a:gsLst>
        </a:gradFill>
      </dgm:spPr>
      <dgm:t>
        <a:bodyPr/>
        <a:lstStyle/>
        <a:p>
          <a:r>
            <a:rPr lang="fr-BE" dirty="0" err="1" smtClean="0"/>
            <a:t>Publi</a:t>
          </a:r>
          <a:r>
            <a:rPr lang="fr-BE" dirty="0" smtClean="0"/>
            <a:t>-SCAN</a:t>
          </a:r>
          <a:endParaRPr lang="fr-BE" dirty="0"/>
        </a:p>
      </dgm:t>
    </dgm:pt>
    <dgm:pt modelId="{A2E5E302-1E9D-43F0-94EC-C84F0735AD68}" type="parTrans" cxnId="{884BCF86-0C6B-4E52-8CD0-2A58103ABD22}">
      <dgm:prSet/>
      <dgm:spPr/>
      <dgm:t>
        <a:bodyPr/>
        <a:lstStyle/>
        <a:p>
          <a:endParaRPr lang="fr-BE"/>
        </a:p>
      </dgm:t>
    </dgm:pt>
    <dgm:pt modelId="{FBF9453A-96FA-4CD5-98D0-7CB0A174D29F}" type="sibTrans" cxnId="{884BCF86-0C6B-4E52-8CD0-2A58103ABD22}">
      <dgm:prSet/>
      <dgm:spPr/>
      <dgm:t>
        <a:bodyPr/>
        <a:lstStyle/>
        <a:p>
          <a:endParaRPr lang="fr-BE"/>
        </a:p>
      </dgm:t>
    </dgm:pt>
    <dgm:pt modelId="{60B8EC47-340B-4C97-8207-89B38FE59017}">
      <dgm:prSet phldrT="[Text]"/>
      <dgm:spPr>
        <a:gradFill rotWithShape="0">
          <a:gsLst>
            <a:gs pos="0">
              <a:schemeClr val="tx2"/>
            </a:gs>
            <a:gs pos="80000">
              <a:schemeClr val="tx2"/>
            </a:gs>
            <a:gs pos="100000">
              <a:schemeClr val="tx2"/>
            </a:gs>
          </a:gsLst>
        </a:gradFill>
      </dgm:spPr>
      <dgm:t>
        <a:bodyPr/>
        <a:lstStyle/>
        <a:p>
          <a:r>
            <a:rPr lang="fr-BE" dirty="0" smtClean="0"/>
            <a:t>I.R.I.S.</a:t>
          </a:r>
          <a:endParaRPr lang="fr-BE" dirty="0"/>
        </a:p>
      </dgm:t>
    </dgm:pt>
    <dgm:pt modelId="{D901A64B-1F1E-4F95-9A8E-4C0C42D644D3}" type="parTrans" cxnId="{9122B09E-5C7B-4070-85DE-0D9584818A7A}">
      <dgm:prSet/>
      <dgm:spPr/>
      <dgm:t>
        <a:bodyPr/>
        <a:lstStyle/>
        <a:p>
          <a:endParaRPr lang="fr-BE"/>
        </a:p>
      </dgm:t>
    </dgm:pt>
    <dgm:pt modelId="{3B38439B-E96B-45F6-884A-1AADC1061C6D}" type="sibTrans" cxnId="{9122B09E-5C7B-4070-85DE-0D9584818A7A}">
      <dgm:prSet/>
      <dgm:spPr>
        <a:gradFill rotWithShape="0">
          <a:gsLst>
            <a:gs pos="0">
              <a:schemeClr val="tx2"/>
            </a:gs>
            <a:gs pos="80000">
              <a:schemeClr val="tx2"/>
            </a:gs>
            <a:gs pos="100000">
              <a:schemeClr val="tx2"/>
            </a:gs>
          </a:gsLst>
        </a:gradFill>
      </dgm:spPr>
      <dgm:t>
        <a:bodyPr/>
        <a:lstStyle/>
        <a:p>
          <a:endParaRPr lang="fr-BE"/>
        </a:p>
      </dgm:t>
    </dgm:pt>
    <dgm:pt modelId="{F4124415-19DE-4ADD-9517-0FF659A9C3ED}">
      <dgm:prSet phldrT="[Text]"/>
      <dgm:spPr>
        <a:gradFill rotWithShape="0">
          <a:gsLst>
            <a:gs pos="0">
              <a:srgbClr val="C00000"/>
            </a:gs>
            <a:gs pos="80000">
              <a:srgbClr val="C00000"/>
            </a:gs>
            <a:gs pos="100000">
              <a:srgbClr val="C00000"/>
            </a:gs>
          </a:gsLst>
        </a:gradFill>
      </dgm:spPr>
      <dgm:t>
        <a:bodyPr/>
        <a:lstStyle/>
        <a:p>
          <a:r>
            <a:rPr lang="fr-BE" dirty="0" smtClean="0"/>
            <a:t>FEDASO</a:t>
          </a:r>
          <a:endParaRPr lang="fr-BE" dirty="0"/>
        </a:p>
      </dgm:t>
    </dgm:pt>
    <dgm:pt modelId="{00A895FF-B433-4CF6-8C47-312E418613DB}" type="parTrans" cxnId="{7C3D3E7F-4E08-42C2-B273-F4D958A889C7}">
      <dgm:prSet/>
      <dgm:spPr/>
      <dgm:t>
        <a:bodyPr/>
        <a:lstStyle/>
        <a:p>
          <a:endParaRPr lang="fr-BE"/>
        </a:p>
      </dgm:t>
    </dgm:pt>
    <dgm:pt modelId="{A29A40B3-EE63-49B3-86DD-F79C572784BC}" type="sibTrans" cxnId="{7C3D3E7F-4E08-42C2-B273-F4D958A889C7}">
      <dgm:prSet/>
      <dgm:spPr>
        <a:gradFill rotWithShape="0">
          <a:gsLst>
            <a:gs pos="0">
              <a:srgbClr val="C00000"/>
            </a:gs>
            <a:gs pos="80000">
              <a:srgbClr val="C00000"/>
            </a:gs>
            <a:gs pos="100000">
              <a:srgbClr val="C00000"/>
            </a:gs>
          </a:gsLst>
        </a:gradFill>
      </dgm:spPr>
      <dgm:t>
        <a:bodyPr/>
        <a:lstStyle/>
        <a:p>
          <a:endParaRPr lang="fr-BE"/>
        </a:p>
      </dgm:t>
    </dgm:pt>
    <dgm:pt modelId="{B851CEFC-8D60-4426-9C5C-AFBE67AB5975}">
      <dgm:prSet phldrT="[Text]"/>
      <dgm:spPr>
        <a:gradFill rotWithShape="0">
          <a:gsLst>
            <a:gs pos="0">
              <a:schemeClr val="accent1"/>
            </a:gs>
            <a:gs pos="80000">
              <a:schemeClr val="accent1"/>
            </a:gs>
            <a:gs pos="100000">
              <a:schemeClr val="accent1"/>
            </a:gs>
          </a:gsLst>
        </a:gradFill>
      </dgm:spPr>
      <dgm:t>
        <a:bodyPr/>
        <a:lstStyle/>
        <a:p>
          <a:r>
            <a:rPr lang="fr-BE" dirty="0" smtClean="0"/>
            <a:t>ADM V1</a:t>
          </a:r>
          <a:endParaRPr lang="fr-BE" dirty="0"/>
        </a:p>
      </dgm:t>
    </dgm:pt>
    <dgm:pt modelId="{65326E6E-2F28-490D-9925-BB794D51C230}" type="parTrans" cxnId="{23B0A0B0-B911-417C-A8CC-B09683B57EAA}">
      <dgm:prSet/>
      <dgm:spPr/>
      <dgm:t>
        <a:bodyPr/>
        <a:lstStyle/>
        <a:p>
          <a:endParaRPr lang="fr-BE"/>
        </a:p>
      </dgm:t>
    </dgm:pt>
    <dgm:pt modelId="{AAF2DB0B-8091-4001-B25F-7E086534DBA5}" type="sibTrans" cxnId="{23B0A0B0-B911-417C-A8CC-B09683B57EAA}">
      <dgm:prSet/>
      <dgm:spPr>
        <a:gradFill rotWithShape="0">
          <a:gsLst>
            <a:gs pos="0">
              <a:schemeClr val="accent1"/>
            </a:gs>
            <a:gs pos="80000">
              <a:schemeClr val="accent1"/>
            </a:gs>
            <a:gs pos="100000">
              <a:schemeClr val="accent1"/>
            </a:gs>
          </a:gsLst>
        </a:gradFill>
      </dgm:spPr>
      <dgm:t>
        <a:bodyPr/>
        <a:lstStyle/>
        <a:p>
          <a:endParaRPr lang="fr-BE"/>
        </a:p>
      </dgm:t>
    </dgm:pt>
    <dgm:pt modelId="{7998AA3E-ACB4-4B99-BA5D-3628E59E5544}" type="pres">
      <dgm:prSet presAssocID="{78C10498-DDF5-4FE2-A05F-E87974641EC2}" presName="Name0" presStyleCnt="0">
        <dgm:presLayoutVars>
          <dgm:chMax val="1"/>
          <dgm:dir/>
          <dgm:animLvl val="ctr"/>
          <dgm:resizeHandles val="exact"/>
        </dgm:presLayoutVars>
      </dgm:prSet>
      <dgm:spPr/>
      <dgm:t>
        <a:bodyPr/>
        <a:lstStyle/>
        <a:p>
          <a:endParaRPr lang="fr-BE"/>
        </a:p>
      </dgm:t>
    </dgm:pt>
    <dgm:pt modelId="{EE0B42CC-0E84-4D93-8322-8723DBEC1D2D}" type="pres">
      <dgm:prSet presAssocID="{122C87A2-E6B1-433D-B9C3-82B7A25B0E33}" presName="centerShape" presStyleLbl="node0" presStyleIdx="0" presStyleCnt="1" custLinFactNeighborX="-595"/>
      <dgm:spPr/>
      <dgm:t>
        <a:bodyPr/>
        <a:lstStyle/>
        <a:p>
          <a:endParaRPr lang="fr-BE"/>
        </a:p>
      </dgm:t>
    </dgm:pt>
    <dgm:pt modelId="{DCD0B13E-5CA4-461A-B1D0-7977F3A65376}" type="pres">
      <dgm:prSet presAssocID="{60B8EC47-340B-4C97-8207-89B38FE59017}" presName="node" presStyleLbl="node1" presStyleIdx="0" presStyleCnt="3">
        <dgm:presLayoutVars>
          <dgm:bulletEnabled val="1"/>
        </dgm:presLayoutVars>
      </dgm:prSet>
      <dgm:spPr/>
      <dgm:t>
        <a:bodyPr/>
        <a:lstStyle/>
        <a:p>
          <a:endParaRPr lang="fr-BE"/>
        </a:p>
      </dgm:t>
    </dgm:pt>
    <dgm:pt modelId="{A42AA997-F28B-4E3E-9271-799D5CFF1EA9}" type="pres">
      <dgm:prSet presAssocID="{60B8EC47-340B-4C97-8207-89B38FE59017}" presName="dummy" presStyleCnt="0"/>
      <dgm:spPr/>
      <dgm:t>
        <a:bodyPr/>
        <a:lstStyle/>
        <a:p>
          <a:endParaRPr lang="fr-BE"/>
        </a:p>
      </dgm:t>
    </dgm:pt>
    <dgm:pt modelId="{125027D7-CCD0-4FBF-9083-EF9D67D072B8}" type="pres">
      <dgm:prSet presAssocID="{3B38439B-E96B-45F6-884A-1AADC1061C6D}" presName="sibTrans" presStyleLbl="sibTrans2D1" presStyleIdx="0" presStyleCnt="3" custLinFactNeighborX="-230" custLinFactNeighborY="-416"/>
      <dgm:spPr/>
      <dgm:t>
        <a:bodyPr/>
        <a:lstStyle/>
        <a:p>
          <a:endParaRPr lang="fr-BE"/>
        </a:p>
      </dgm:t>
    </dgm:pt>
    <dgm:pt modelId="{446A6D15-7A59-4C12-B560-802F99DE26DC}" type="pres">
      <dgm:prSet presAssocID="{F4124415-19DE-4ADD-9517-0FF659A9C3ED}" presName="node" presStyleLbl="node1" presStyleIdx="1" presStyleCnt="3">
        <dgm:presLayoutVars>
          <dgm:bulletEnabled val="1"/>
        </dgm:presLayoutVars>
      </dgm:prSet>
      <dgm:spPr/>
      <dgm:t>
        <a:bodyPr/>
        <a:lstStyle/>
        <a:p>
          <a:endParaRPr lang="fr-BE"/>
        </a:p>
      </dgm:t>
    </dgm:pt>
    <dgm:pt modelId="{30685743-5C21-4F9A-9A07-84648C29BE78}" type="pres">
      <dgm:prSet presAssocID="{F4124415-19DE-4ADD-9517-0FF659A9C3ED}" presName="dummy" presStyleCnt="0"/>
      <dgm:spPr/>
      <dgm:t>
        <a:bodyPr/>
        <a:lstStyle/>
        <a:p>
          <a:endParaRPr lang="fr-BE"/>
        </a:p>
      </dgm:t>
    </dgm:pt>
    <dgm:pt modelId="{747B1DB0-0119-489E-86BA-6505576F8135}" type="pres">
      <dgm:prSet presAssocID="{A29A40B3-EE63-49B3-86DD-F79C572784BC}" presName="sibTrans" presStyleLbl="sibTrans2D1" presStyleIdx="1" presStyleCnt="3"/>
      <dgm:spPr/>
      <dgm:t>
        <a:bodyPr/>
        <a:lstStyle/>
        <a:p>
          <a:endParaRPr lang="fr-BE"/>
        </a:p>
      </dgm:t>
    </dgm:pt>
    <dgm:pt modelId="{8D5AC5C6-5571-4FA0-B678-A868FDF29EBD}" type="pres">
      <dgm:prSet presAssocID="{B851CEFC-8D60-4426-9C5C-AFBE67AB5975}" presName="node" presStyleLbl="node1" presStyleIdx="2" presStyleCnt="3">
        <dgm:presLayoutVars>
          <dgm:bulletEnabled val="1"/>
        </dgm:presLayoutVars>
      </dgm:prSet>
      <dgm:spPr/>
      <dgm:t>
        <a:bodyPr/>
        <a:lstStyle/>
        <a:p>
          <a:endParaRPr lang="fr-BE"/>
        </a:p>
      </dgm:t>
    </dgm:pt>
    <dgm:pt modelId="{F86D505C-7EB9-4CC8-BABB-20B5E815FF07}" type="pres">
      <dgm:prSet presAssocID="{B851CEFC-8D60-4426-9C5C-AFBE67AB5975}" presName="dummy" presStyleCnt="0"/>
      <dgm:spPr/>
      <dgm:t>
        <a:bodyPr/>
        <a:lstStyle/>
        <a:p>
          <a:endParaRPr lang="fr-BE"/>
        </a:p>
      </dgm:t>
    </dgm:pt>
    <dgm:pt modelId="{C76D71D3-0A53-4CD7-8F96-D94B134A1945}" type="pres">
      <dgm:prSet presAssocID="{AAF2DB0B-8091-4001-B25F-7E086534DBA5}" presName="sibTrans" presStyleLbl="sibTrans2D1" presStyleIdx="2" presStyleCnt="3"/>
      <dgm:spPr/>
      <dgm:t>
        <a:bodyPr/>
        <a:lstStyle/>
        <a:p>
          <a:endParaRPr lang="fr-BE"/>
        </a:p>
      </dgm:t>
    </dgm:pt>
  </dgm:ptLst>
  <dgm:cxnLst>
    <dgm:cxn modelId="{7C3D3E7F-4E08-42C2-B273-F4D958A889C7}" srcId="{122C87A2-E6B1-433D-B9C3-82B7A25B0E33}" destId="{F4124415-19DE-4ADD-9517-0FF659A9C3ED}" srcOrd="1" destOrd="0" parTransId="{00A895FF-B433-4CF6-8C47-312E418613DB}" sibTransId="{A29A40B3-EE63-49B3-86DD-F79C572784BC}"/>
    <dgm:cxn modelId="{CEA753E9-9868-45F8-9EB0-340D81058A77}" type="presOf" srcId="{A29A40B3-EE63-49B3-86DD-F79C572784BC}" destId="{747B1DB0-0119-489E-86BA-6505576F8135}" srcOrd="0" destOrd="0" presId="urn:microsoft.com/office/officeart/2005/8/layout/radial6"/>
    <dgm:cxn modelId="{195F8C7C-8C7A-49AA-98CA-C1678B27E97D}" type="presOf" srcId="{78C10498-DDF5-4FE2-A05F-E87974641EC2}" destId="{7998AA3E-ACB4-4B99-BA5D-3628E59E5544}" srcOrd="0" destOrd="0" presId="urn:microsoft.com/office/officeart/2005/8/layout/radial6"/>
    <dgm:cxn modelId="{9122B09E-5C7B-4070-85DE-0D9584818A7A}" srcId="{122C87A2-E6B1-433D-B9C3-82B7A25B0E33}" destId="{60B8EC47-340B-4C97-8207-89B38FE59017}" srcOrd="0" destOrd="0" parTransId="{D901A64B-1F1E-4F95-9A8E-4C0C42D644D3}" sibTransId="{3B38439B-E96B-45F6-884A-1AADC1061C6D}"/>
    <dgm:cxn modelId="{413EFAEB-E7E3-44EF-A9C1-CB6377B53C76}" type="presOf" srcId="{60B8EC47-340B-4C97-8207-89B38FE59017}" destId="{DCD0B13E-5CA4-461A-B1D0-7977F3A65376}" srcOrd="0" destOrd="0" presId="urn:microsoft.com/office/officeart/2005/8/layout/radial6"/>
    <dgm:cxn modelId="{B082F0B0-71AF-4C30-89CD-256CD76437BF}" type="presOf" srcId="{B851CEFC-8D60-4426-9C5C-AFBE67AB5975}" destId="{8D5AC5C6-5571-4FA0-B678-A868FDF29EBD}" srcOrd="0" destOrd="0" presId="urn:microsoft.com/office/officeart/2005/8/layout/radial6"/>
    <dgm:cxn modelId="{EE9DBAC1-31B2-467C-A63C-0334B9763483}" type="presOf" srcId="{F4124415-19DE-4ADD-9517-0FF659A9C3ED}" destId="{446A6D15-7A59-4C12-B560-802F99DE26DC}" srcOrd="0" destOrd="0" presId="urn:microsoft.com/office/officeart/2005/8/layout/radial6"/>
    <dgm:cxn modelId="{23B0A0B0-B911-417C-A8CC-B09683B57EAA}" srcId="{122C87A2-E6B1-433D-B9C3-82B7A25B0E33}" destId="{B851CEFC-8D60-4426-9C5C-AFBE67AB5975}" srcOrd="2" destOrd="0" parTransId="{65326E6E-2F28-490D-9925-BB794D51C230}" sibTransId="{AAF2DB0B-8091-4001-B25F-7E086534DBA5}"/>
    <dgm:cxn modelId="{EC702838-10E1-48EB-80B7-BFC87F533E90}" type="presOf" srcId="{122C87A2-E6B1-433D-B9C3-82B7A25B0E33}" destId="{EE0B42CC-0E84-4D93-8322-8723DBEC1D2D}" srcOrd="0" destOrd="0" presId="urn:microsoft.com/office/officeart/2005/8/layout/radial6"/>
    <dgm:cxn modelId="{9CF85566-8105-4A29-97C7-BF1EDDB11C31}" type="presOf" srcId="{3B38439B-E96B-45F6-884A-1AADC1061C6D}" destId="{125027D7-CCD0-4FBF-9083-EF9D67D072B8}" srcOrd="0" destOrd="0" presId="urn:microsoft.com/office/officeart/2005/8/layout/radial6"/>
    <dgm:cxn modelId="{1C9A034A-C6AF-40F5-AEA3-DEDCBDE353AC}" type="presOf" srcId="{AAF2DB0B-8091-4001-B25F-7E086534DBA5}" destId="{C76D71D3-0A53-4CD7-8F96-D94B134A1945}" srcOrd="0" destOrd="0" presId="urn:microsoft.com/office/officeart/2005/8/layout/radial6"/>
    <dgm:cxn modelId="{884BCF86-0C6B-4E52-8CD0-2A58103ABD22}" srcId="{78C10498-DDF5-4FE2-A05F-E87974641EC2}" destId="{122C87A2-E6B1-433D-B9C3-82B7A25B0E33}" srcOrd="0" destOrd="0" parTransId="{A2E5E302-1E9D-43F0-94EC-C84F0735AD68}" sibTransId="{FBF9453A-96FA-4CD5-98D0-7CB0A174D29F}"/>
    <dgm:cxn modelId="{F5A702B1-F96D-4CC5-AFD5-9FB782C6DD02}" type="presParOf" srcId="{7998AA3E-ACB4-4B99-BA5D-3628E59E5544}" destId="{EE0B42CC-0E84-4D93-8322-8723DBEC1D2D}" srcOrd="0" destOrd="0" presId="urn:microsoft.com/office/officeart/2005/8/layout/radial6"/>
    <dgm:cxn modelId="{C427F737-F8FB-47F3-BCB8-748BFA84B99D}" type="presParOf" srcId="{7998AA3E-ACB4-4B99-BA5D-3628E59E5544}" destId="{DCD0B13E-5CA4-461A-B1D0-7977F3A65376}" srcOrd="1" destOrd="0" presId="urn:microsoft.com/office/officeart/2005/8/layout/radial6"/>
    <dgm:cxn modelId="{70A173FC-ACFD-4C71-866B-3FE226A3A7E7}" type="presParOf" srcId="{7998AA3E-ACB4-4B99-BA5D-3628E59E5544}" destId="{A42AA997-F28B-4E3E-9271-799D5CFF1EA9}" srcOrd="2" destOrd="0" presId="urn:microsoft.com/office/officeart/2005/8/layout/radial6"/>
    <dgm:cxn modelId="{9775615B-42B0-4BEC-BA3D-CA7C5AEEEF53}" type="presParOf" srcId="{7998AA3E-ACB4-4B99-BA5D-3628E59E5544}" destId="{125027D7-CCD0-4FBF-9083-EF9D67D072B8}" srcOrd="3" destOrd="0" presId="urn:microsoft.com/office/officeart/2005/8/layout/radial6"/>
    <dgm:cxn modelId="{EEF42160-5F1C-463E-8122-2AF496B7DE74}" type="presParOf" srcId="{7998AA3E-ACB4-4B99-BA5D-3628E59E5544}" destId="{446A6D15-7A59-4C12-B560-802F99DE26DC}" srcOrd="4" destOrd="0" presId="urn:microsoft.com/office/officeart/2005/8/layout/radial6"/>
    <dgm:cxn modelId="{2F8058E0-881A-4FD4-8F39-B7FB5EE90957}" type="presParOf" srcId="{7998AA3E-ACB4-4B99-BA5D-3628E59E5544}" destId="{30685743-5C21-4F9A-9A07-84648C29BE78}" srcOrd="5" destOrd="0" presId="urn:microsoft.com/office/officeart/2005/8/layout/radial6"/>
    <dgm:cxn modelId="{83DC6FE2-1C2E-4674-8514-99E0393CC14A}" type="presParOf" srcId="{7998AA3E-ACB4-4B99-BA5D-3628E59E5544}" destId="{747B1DB0-0119-489E-86BA-6505576F8135}" srcOrd="6" destOrd="0" presId="urn:microsoft.com/office/officeart/2005/8/layout/radial6"/>
    <dgm:cxn modelId="{709337EC-EB45-4002-9F19-42A59EF0E508}" type="presParOf" srcId="{7998AA3E-ACB4-4B99-BA5D-3628E59E5544}" destId="{8D5AC5C6-5571-4FA0-B678-A868FDF29EBD}" srcOrd="7" destOrd="0" presId="urn:microsoft.com/office/officeart/2005/8/layout/radial6"/>
    <dgm:cxn modelId="{C031F57D-AB9E-4602-93E1-D332824B9D18}" type="presParOf" srcId="{7998AA3E-ACB4-4B99-BA5D-3628E59E5544}" destId="{F86D505C-7EB9-4CC8-BABB-20B5E815FF07}" srcOrd="8" destOrd="0" presId="urn:microsoft.com/office/officeart/2005/8/layout/radial6"/>
    <dgm:cxn modelId="{D95AA166-810D-4056-91B8-F8C1BD787BE0}" type="presParOf" srcId="{7998AA3E-ACB4-4B99-BA5D-3628E59E5544}" destId="{C76D71D3-0A53-4CD7-8F96-D94B134A1945}"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2ED1A-D47F-46E6-9901-7F6B50A48563}"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fr-BE"/>
        </a:p>
      </dgm:t>
    </dgm:pt>
    <dgm:pt modelId="{B10CC106-0F54-4906-93C9-E363AE836851}">
      <dgm:prSet phldrT="[Text]"/>
      <dgm:spPr/>
      <dgm:t>
        <a:bodyPr/>
        <a:lstStyle/>
        <a:p>
          <a:r>
            <a:rPr lang="fr-BE" dirty="0" err="1" smtClean="0"/>
            <a:t>European</a:t>
          </a:r>
          <a:r>
            <a:rPr lang="fr-BE" dirty="0" smtClean="0"/>
            <a:t> Commission </a:t>
          </a:r>
          <a:endParaRPr lang="fr-BE" dirty="0"/>
        </a:p>
      </dgm:t>
    </dgm:pt>
    <dgm:pt modelId="{7E54EF2A-7F19-480A-AF45-89D37EC3AE03}" type="parTrans" cxnId="{0FAD50D8-548B-4F7C-BC33-8201FC745DAA}">
      <dgm:prSet/>
      <dgm:spPr/>
      <dgm:t>
        <a:bodyPr/>
        <a:lstStyle/>
        <a:p>
          <a:endParaRPr lang="fr-BE"/>
        </a:p>
      </dgm:t>
    </dgm:pt>
    <dgm:pt modelId="{2ACD0340-B7EA-4151-BD88-22315A961C5E}" type="sibTrans" cxnId="{0FAD50D8-548B-4F7C-BC33-8201FC745DAA}">
      <dgm:prSet/>
      <dgm:spPr/>
      <dgm:t>
        <a:bodyPr/>
        <a:lstStyle/>
        <a:p>
          <a:endParaRPr lang="fr-BE"/>
        </a:p>
      </dgm:t>
    </dgm:pt>
    <dgm:pt modelId="{960B4F8F-B647-45D3-876F-980D3A58CCBE}">
      <dgm:prSet phldrT="[Text]"/>
      <dgm:spPr/>
      <dgm:t>
        <a:bodyPr/>
        <a:lstStyle/>
        <a:p>
          <a:r>
            <a:rPr lang="fr-BE" dirty="0" err="1" smtClean="0"/>
            <a:t>European</a:t>
          </a:r>
          <a:r>
            <a:rPr lang="fr-BE" dirty="0" smtClean="0"/>
            <a:t> Publications Office</a:t>
          </a:r>
          <a:endParaRPr lang="fr-BE" dirty="0"/>
        </a:p>
      </dgm:t>
    </dgm:pt>
    <dgm:pt modelId="{98CB7D14-3A88-468B-93DC-1053086ECBDC}" type="parTrans" cxnId="{E1C99EA7-8BEF-46E0-A5CB-8F8D68D53198}">
      <dgm:prSet/>
      <dgm:spPr/>
      <dgm:t>
        <a:bodyPr/>
        <a:lstStyle/>
        <a:p>
          <a:endParaRPr lang="fr-BE"/>
        </a:p>
      </dgm:t>
    </dgm:pt>
    <dgm:pt modelId="{410D3655-E853-4E7E-AEA6-AA942F08E087}" type="sibTrans" cxnId="{E1C99EA7-8BEF-46E0-A5CB-8F8D68D53198}">
      <dgm:prSet/>
      <dgm:spPr/>
      <dgm:t>
        <a:bodyPr/>
        <a:lstStyle/>
        <a:p>
          <a:endParaRPr lang="fr-BE"/>
        </a:p>
      </dgm:t>
    </dgm:pt>
    <dgm:pt modelId="{C530550C-0FC2-4562-AD1A-99CF5C724502}">
      <dgm:prSet phldrT="[Text]"/>
      <dgm:spPr/>
      <dgm:t>
        <a:bodyPr/>
        <a:lstStyle/>
        <a:p>
          <a:r>
            <a:rPr lang="fr-BE" dirty="0" smtClean="0"/>
            <a:t>DG HEALTH </a:t>
          </a:r>
          <a:endParaRPr lang="fr-BE" dirty="0"/>
        </a:p>
      </dgm:t>
    </dgm:pt>
    <dgm:pt modelId="{C0B689CF-4DB7-4F5B-BF3C-714CA63E9F2B}" type="parTrans" cxnId="{844A5A1F-F724-46F9-978E-36BDCE5931DB}">
      <dgm:prSet/>
      <dgm:spPr/>
      <dgm:t>
        <a:bodyPr/>
        <a:lstStyle/>
        <a:p>
          <a:endParaRPr lang="fr-BE"/>
        </a:p>
      </dgm:t>
    </dgm:pt>
    <dgm:pt modelId="{784E67D3-47F0-4633-B0AB-069EFCAB1C6D}" type="sibTrans" cxnId="{844A5A1F-F724-46F9-978E-36BDCE5931DB}">
      <dgm:prSet/>
      <dgm:spPr/>
      <dgm:t>
        <a:bodyPr/>
        <a:lstStyle/>
        <a:p>
          <a:endParaRPr lang="fr-BE"/>
        </a:p>
      </dgm:t>
    </dgm:pt>
    <dgm:pt modelId="{D46DE485-70F0-40B2-BB3C-FDE62FA4115C}">
      <dgm:prSet/>
      <dgm:spPr/>
      <dgm:t>
        <a:bodyPr/>
        <a:lstStyle/>
        <a:p>
          <a:r>
            <a:rPr lang="fr-BE" dirty="0" smtClean="0"/>
            <a:t>DG TREN (EEA)</a:t>
          </a:r>
          <a:endParaRPr lang="fr-BE" dirty="0"/>
        </a:p>
      </dgm:t>
    </dgm:pt>
    <dgm:pt modelId="{CBAB3D1C-FC4D-4385-9022-6F10EEAB1367}" type="parTrans" cxnId="{7BD6E6DB-2A1B-4E3A-B50F-34915554F9B1}">
      <dgm:prSet/>
      <dgm:spPr/>
      <dgm:t>
        <a:bodyPr/>
        <a:lstStyle/>
        <a:p>
          <a:endParaRPr lang="fr-BE"/>
        </a:p>
      </dgm:t>
    </dgm:pt>
    <dgm:pt modelId="{AC2BFEB9-43EB-4B21-A78E-3D1381BEBDAA}" type="sibTrans" cxnId="{7BD6E6DB-2A1B-4E3A-B50F-34915554F9B1}">
      <dgm:prSet/>
      <dgm:spPr/>
      <dgm:t>
        <a:bodyPr/>
        <a:lstStyle/>
        <a:p>
          <a:endParaRPr lang="fr-BE"/>
        </a:p>
      </dgm:t>
    </dgm:pt>
    <dgm:pt modelId="{D49AFACF-79B6-40F8-A601-672B3BB65956}">
      <dgm:prSet/>
      <dgm:spPr/>
      <dgm:t>
        <a:bodyPr/>
        <a:lstStyle/>
        <a:p>
          <a:r>
            <a:rPr lang="fr-BE" dirty="0" err="1" smtClean="0"/>
            <a:t>European</a:t>
          </a:r>
          <a:r>
            <a:rPr lang="fr-BE" dirty="0" smtClean="0"/>
            <a:t> </a:t>
          </a:r>
          <a:r>
            <a:rPr lang="fr-BE" dirty="0" err="1" smtClean="0"/>
            <a:t>Investment</a:t>
          </a:r>
          <a:r>
            <a:rPr lang="fr-BE" dirty="0" smtClean="0"/>
            <a:t> Bank </a:t>
          </a:r>
          <a:endParaRPr lang="fr-BE" dirty="0"/>
        </a:p>
      </dgm:t>
    </dgm:pt>
    <dgm:pt modelId="{C02B0421-0FA2-415B-BAA5-82A929FAEF18}" type="parTrans" cxnId="{6C5956CC-EE73-44DB-B107-962DAD3DF40F}">
      <dgm:prSet/>
      <dgm:spPr/>
      <dgm:t>
        <a:bodyPr/>
        <a:lstStyle/>
        <a:p>
          <a:endParaRPr lang="fr-BE"/>
        </a:p>
      </dgm:t>
    </dgm:pt>
    <dgm:pt modelId="{0FAAE39B-E95F-459B-A304-6607C9A8EE90}" type="sibTrans" cxnId="{6C5956CC-EE73-44DB-B107-962DAD3DF40F}">
      <dgm:prSet/>
      <dgm:spPr/>
      <dgm:t>
        <a:bodyPr/>
        <a:lstStyle/>
        <a:p>
          <a:endParaRPr lang="fr-BE"/>
        </a:p>
      </dgm:t>
    </dgm:pt>
    <dgm:pt modelId="{326F1C66-E256-436D-8DDE-CEAEEEFC7A79}" type="pres">
      <dgm:prSet presAssocID="{2CD2ED1A-D47F-46E6-9901-7F6B50A48563}" presName="Name0" presStyleCnt="0">
        <dgm:presLayoutVars>
          <dgm:chMax val="7"/>
          <dgm:resizeHandles val="exact"/>
        </dgm:presLayoutVars>
      </dgm:prSet>
      <dgm:spPr/>
      <dgm:t>
        <a:bodyPr/>
        <a:lstStyle/>
        <a:p>
          <a:endParaRPr lang="fr-FR"/>
        </a:p>
      </dgm:t>
    </dgm:pt>
    <dgm:pt modelId="{56D01FD5-47D0-4599-8AE2-E6FC2501B145}" type="pres">
      <dgm:prSet presAssocID="{2CD2ED1A-D47F-46E6-9901-7F6B50A48563}" presName="comp1" presStyleCnt="0"/>
      <dgm:spPr/>
    </dgm:pt>
    <dgm:pt modelId="{DD31AAB6-FF75-4090-B1DB-25DF90C64A1C}" type="pres">
      <dgm:prSet presAssocID="{2CD2ED1A-D47F-46E6-9901-7F6B50A48563}" presName="circle1" presStyleLbl="node1" presStyleIdx="0" presStyleCnt="5"/>
      <dgm:spPr/>
      <dgm:t>
        <a:bodyPr/>
        <a:lstStyle/>
        <a:p>
          <a:endParaRPr lang="fr-BE"/>
        </a:p>
      </dgm:t>
    </dgm:pt>
    <dgm:pt modelId="{CAD4FCFA-B6F9-4F94-AF75-3A0355332A25}" type="pres">
      <dgm:prSet presAssocID="{2CD2ED1A-D47F-46E6-9901-7F6B50A48563}" presName="c1text" presStyleLbl="node1" presStyleIdx="0" presStyleCnt="5">
        <dgm:presLayoutVars>
          <dgm:bulletEnabled val="1"/>
        </dgm:presLayoutVars>
      </dgm:prSet>
      <dgm:spPr/>
      <dgm:t>
        <a:bodyPr/>
        <a:lstStyle/>
        <a:p>
          <a:endParaRPr lang="fr-BE"/>
        </a:p>
      </dgm:t>
    </dgm:pt>
    <dgm:pt modelId="{4957192A-C178-446E-8229-C7215F32D6F4}" type="pres">
      <dgm:prSet presAssocID="{2CD2ED1A-D47F-46E6-9901-7F6B50A48563}" presName="comp2" presStyleCnt="0"/>
      <dgm:spPr/>
    </dgm:pt>
    <dgm:pt modelId="{4C5D16E0-CE26-4996-89D5-B09629A798BB}" type="pres">
      <dgm:prSet presAssocID="{2CD2ED1A-D47F-46E6-9901-7F6B50A48563}" presName="circle2" presStyleLbl="node1" presStyleIdx="1" presStyleCnt="5"/>
      <dgm:spPr/>
      <dgm:t>
        <a:bodyPr/>
        <a:lstStyle/>
        <a:p>
          <a:endParaRPr lang="fr-BE"/>
        </a:p>
      </dgm:t>
    </dgm:pt>
    <dgm:pt modelId="{C3605650-D70D-482C-AE1E-0C107BB0075E}" type="pres">
      <dgm:prSet presAssocID="{2CD2ED1A-D47F-46E6-9901-7F6B50A48563}" presName="c2text" presStyleLbl="node1" presStyleIdx="1" presStyleCnt="5">
        <dgm:presLayoutVars>
          <dgm:bulletEnabled val="1"/>
        </dgm:presLayoutVars>
      </dgm:prSet>
      <dgm:spPr/>
      <dgm:t>
        <a:bodyPr/>
        <a:lstStyle/>
        <a:p>
          <a:endParaRPr lang="fr-BE"/>
        </a:p>
      </dgm:t>
    </dgm:pt>
    <dgm:pt modelId="{64BF90E2-ECAE-4CF0-B3F4-C34D657C1B94}" type="pres">
      <dgm:prSet presAssocID="{2CD2ED1A-D47F-46E6-9901-7F6B50A48563}" presName="comp3" presStyleCnt="0"/>
      <dgm:spPr/>
    </dgm:pt>
    <dgm:pt modelId="{48C187A9-C912-4D30-96F5-7A29E737731F}" type="pres">
      <dgm:prSet presAssocID="{2CD2ED1A-D47F-46E6-9901-7F6B50A48563}" presName="circle3" presStyleLbl="node1" presStyleIdx="2" presStyleCnt="5" custLinFactNeighborX="17" custLinFactNeighborY="3309"/>
      <dgm:spPr/>
      <dgm:t>
        <a:bodyPr/>
        <a:lstStyle/>
        <a:p>
          <a:endParaRPr lang="fr-BE"/>
        </a:p>
      </dgm:t>
    </dgm:pt>
    <dgm:pt modelId="{965631CF-0C87-4322-9BA8-44B1AF0CC072}" type="pres">
      <dgm:prSet presAssocID="{2CD2ED1A-D47F-46E6-9901-7F6B50A48563}" presName="c3text" presStyleLbl="node1" presStyleIdx="2" presStyleCnt="5">
        <dgm:presLayoutVars>
          <dgm:bulletEnabled val="1"/>
        </dgm:presLayoutVars>
      </dgm:prSet>
      <dgm:spPr/>
      <dgm:t>
        <a:bodyPr/>
        <a:lstStyle/>
        <a:p>
          <a:endParaRPr lang="fr-BE"/>
        </a:p>
      </dgm:t>
    </dgm:pt>
    <dgm:pt modelId="{072666FD-FA12-4E32-90AB-AA5F9E0528E4}" type="pres">
      <dgm:prSet presAssocID="{2CD2ED1A-D47F-46E6-9901-7F6B50A48563}" presName="comp4" presStyleCnt="0"/>
      <dgm:spPr/>
    </dgm:pt>
    <dgm:pt modelId="{ABAADD61-0749-4519-B5AA-AC6ED06C8A8A}" type="pres">
      <dgm:prSet presAssocID="{2CD2ED1A-D47F-46E6-9901-7F6B50A48563}" presName="circle4" presStyleLbl="node1" presStyleIdx="3" presStyleCnt="5"/>
      <dgm:spPr/>
      <dgm:t>
        <a:bodyPr/>
        <a:lstStyle/>
        <a:p>
          <a:endParaRPr lang="fr-BE"/>
        </a:p>
      </dgm:t>
    </dgm:pt>
    <dgm:pt modelId="{E4226AAB-DB1D-460C-850E-5E63C0D2410E}" type="pres">
      <dgm:prSet presAssocID="{2CD2ED1A-D47F-46E6-9901-7F6B50A48563}" presName="c4text" presStyleLbl="node1" presStyleIdx="3" presStyleCnt="5">
        <dgm:presLayoutVars>
          <dgm:bulletEnabled val="1"/>
        </dgm:presLayoutVars>
      </dgm:prSet>
      <dgm:spPr/>
      <dgm:t>
        <a:bodyPr/>
        <a:lstStyle/>
        <a:p>
          <a:endParaRPr lang="fr-BE"/>
        </a:p>
      </dgm:t>
    </dgm:pt>
    <dgm:pt modelId="{66E049DC-AEA4-434C-825C-59EF73FD121A}" type="pres">
      <dgm:prSet presAssocID="{2CD2ED1A-D47F-46E6-9901-7F6B50A48563}" presName="comp5" presStyleCnt="0"/>
      <dgm:spPr/>
    </dgm:pt>
    <dgm:pt modelId="{749F2288-B7BC-465B-9463-885181C84325}" type="pres">
      <dgm:prSet presAssocID="{2CD2ED1A-D47F-46E6-9901-7F6B50A48563}" presName="circle5" presStyleLbl="node1" presStyleIdx="4" presStyleCnt="5"/>
      <dgm:spPr/>
      <dgm:t>
        <a:bodyPr/>
        <a:lstStyle/>
        <a:p>
          <a:endParaRPr lang="fr-BE"/>
        </a:p>
      </dgm:t>
    </dgm:pt>
    <dgm:pt modelId="{82847457-88D0-43B4-9A63-84925C9C2E4A}" type="pres">
      <dgm:prSet presAssocID="{2CD2ED1A-D47F-46E6-9901-7F6B50A48563}" presName="c5text" presStyleLbl="node1" presStyleIdx="4" presStyleCnt="5">
        <dgm:presLayoutVars>
          <dgm:bulletEnabled val="1"/>
        </dgm:presLayoutVars>
      </dgm:prSet>
      <dgm:spPr/>
      <dgm:t>
        <a:bodyPr/>
        <a:lstStyle/>
        <a:p>
          <a:endParaRPr lang="fr-BE"/>
        </a:p>
      </dgm:t>
    </dgm:pt>
  </dgm:ptLst>
  <dgm:cxnLst>
    <dgm:cxn modelId="{B7326958-9478-4672-920D-55CC734176DF}" type="presOf" srcId="{C530550C-0FC2-4562-AD1A-99CF5C724502}" destId="{965631CF-0C87-4322-9BA8-44B1AF0CC072}" srcOrd="1" destOrd="0" presId="urn:microsoft.com/office/officeart/2005/8/layout/venn2"/>
    <dgm:cxn modelId="{6C5956CC-EE73-44DB-B107-962DAD3DF40F}" srcId="{2CD2ED1A-D47F-46E6-9901-7F6B50A48563}" destId="{D49AFACF-79B6-40F8-A601-672B3BB65956}" srcOrd="4" destOrd="0" parTransId="{C02B0421-0FA2-415B-BAA5-82A929FAEF18}" sibTransId="{0FAAE39B-E95F-459B-A304-6607C9A8EE90}"/>
    <dgm:cxn modelId="{0A28F61D-33A1-4975-81C8-AB332731521D}" type="presOf" srcId="{C530550C-0FC2-4562-AD1A-99CF5C724502}" destId="{48C187A9-C912-4D30-96F5-7A29E737731F}" srcOrd="0" destOrd="0" presId="urn:microsoft.com/office/officeart/2005/8/layout/venn2"/>
    <dgm:cxn modelId="{F24E2A5D-376C-4824-A7DA-F1D3436EFC88}" type="presOf" srcId="{B10CC106-0F54-4906-93C9-E363AE836851}" destId="{DD31AAB6-FF75-4090-B1DB-25DF90C64A1C}" srcOrd="0" destOrd="0" presId="urn:microsoft.com/office/officeart/2005/8/layout/venn2"/>
    <dgm:cxn modelId="{6FA92C7A-88A5-45CB-A55B-A895D9F43499}" type="presOf" srcId="{960B4F8F-B647-45D3-876F-980D3A58CCBE}" destId="{4C5D16E0-CE26-4996-89D5-B09629A798BB}" srcOrd="0" destOrd="0" presId="urn:microsoft.com/office/officeart/2005/8/layout/venn2"/>
    <dgm:cxn modelId="{7BD6E6DB-2A1B-4E3A-B50F-34915554F9B1}" srcId="{2CD2ED1A-D47F-46E6-9901-7F6B50A48563}" destId="{D46DE485-70F0-40B2-BB3C-FDE62FA4115C}" srcOrd="3" destOrd="0" parTransId="{CBAB3D1C-FC4D-4385-9022-6F10EEAB1367}" sibTransId="{AC2BFEB9-43EB-4B21-A78E-3D1381BEBDAA}"/>
    <dgm:cxn modelId="{24A7A7D9-AA11-4EB0-A161-327870741441}" type="presOf" srcId="{D49AFACF-79B6-40F8-A601-672B3BB65956}" destId="{749F2288-B7BC-465B-9463-885181C84325}" srcOrd="0" destOrd="0" presId="urn:microsoft.com/office/officeart/2005/8/layout/venn2"/>
    <dgm:cxn modelId="{B88A14AE-BBED-45C7-8098-45E75FEF3CEC}" type="presOf" srcId="{B10CC106-0F54-4906-93C9-E363AE836851}" destId="{CAD4FCFA-B6F9-4F94-AF75-3A0355332A25}" srcOrd="1" destOrd="0" presId="urn:microsoft.com/office/officeart/2005/8/layout/venn2"/>
    <dgm:cxn modelId="{0FAD50D8-548B-4F7C-BC33-8201FC745DAA}" srcId="{2CD2ED1A-D47F-46E6-9901-7F6B50A48563}" destId="{B10CC106-0F54-4906-93C9-E363AE836851}" srcOrd="0" destOrd="0" parTransId="{7E54EF2A-7F19-480A-AF45-89D37EC3AE03}" sibTransId="{2ACD0340-B7EA-4151-BD88-22315A961C5E}"/>
    <dgm:cxn modelId="{E1C99EA7-8BEF-46E0-A5CB-8F8D68D53198}" srcId="{2CD2ED1A-D47F-46E6-9901-7F6B50A48563}" destId="{960B4F8F-B647-45D3-876F-980D3A58CCBE}" srcOrd="1" destOrd="0" parTransId="{98CB7D14-3A88-468B-93DC-1053086ECBDC}" sibTransId="{410D3655-E853-4E7E-AEA6-AA942F08E087}"/>
    <dgm:cxn modelId="{844A5A1F-F724-46F9-978E-36BDCE5931DB}" srcId="{2CD2ED1A-D47F-46E6-9901-7F6B50A48563}" destId="{C530550C-0FC2-4562-AD1A-99CF5C724502}" srcOrd="2" destOrd="0" parTransId="{C0B689CF-4DB7-4F5B-BF3C-714CA63E9F2B}" sibTransId="{784E67D3-47F0-4633-B0AB-069EFCAB1C6D}"/>
    <dgm:cxn modelId="{23272FE1-E06E-4DA0-8525-50B45B3409F6}" type="presOf" srcId="{D49AFACF-79B6-40F8-A601-672B3BB65956}" destId="{82847457-88D0-43B4-9A63-84925C9C2E4A}" srcOrd="1" destOrd="0" presId="urn:microsoft.com/office/officeart/2005/8/layout/venn2"/>
    <dgm:cxn modelId="{97C79C66-B729-4D07-97E3-B12E26F0B015}" type="presOf" srcId="{960B4F8F-B647-45D3-876F-980D3A58CCBE}" destId="{C3605650-D70D-482C-AE1E-0C107BB0075E}" srcOrd="1" destOrd="0" presId="urn:microsoft.com/office/officeart/2005/8/layout/venn2"/>
    <dgm:cxn modelId="{02DDD087-3879-48C0-938E-C12459750BE8}" type="presOf" srcId="{D46DE485-70F0-40B2-BB3C-FDE62FA4115C}" destId="{ABAADD61-0749-4519-B5AA-AC6ED06C8A8A}" srcOrd="0" destOrd="0" presId="urn:microsoft.com/office/officeart/2005/8/layout/venn2"/>
    <dgm:cxn modelId="{20434394-F163-4E0D-A2E8-494C0E6FE306}" type="presOf" srcId="{D46DE485-70F0-40B2-BB3C-FDE62FA4115C}" destId="{E4226AAB-DB1D-460C-850E-5E63C0D2410E}" srcOrd="1" destOrd="0" presId="urn:microsoft.com/office/officeart/2005/8/layout/venn2"/>
    <dgm:cxn modelId="{ED3175DC-0565-4658-8E11-F4D29250227E}" type="presOf" srcId="{2CD2ED1A-D47F-46E6-9901-7F6B50A48563}" destId="{326F1C66-E256-436D-8DDE-CEAEEEFC7A79}" srcOrd="0" destOrd="0" presId="urn:microsoft.com/office/officeart/2005/8/layout/venn2"/>
    <dgm:cxn modelId="{C3BBAFFB-21A0-4BC8-94DD-9CB042D5580D}" type="presParOf" srcId="{326F1C66-E256-436D-8DDE-CEAEEEFC7A79}" destId="{56D01FD5-47D0-4599-8AE2-E6FC2501B145}" srcOrd="0" destOrd="0" presId="urn:microsoft.com/office/officeart/2005/8/layout/venn2"/>
    <dgm:cxn modelId="{0EDEE1A5-9B65-429C-94E1-68EBC4BB8D82}" type="presParOf" srcId="{56D01FD5-47D0-4599-8AE2-E6FC2501B145}" destId="{DD31AAB6-FF75-4090-B1DB-25DF90C64A1C}" srcOrd="0" destOrd="0" presId="urn:microsoft.com/office/officeart/2005/8/layout/venn2"/>
    <dgm:cxn modelId="{5A8EB6CA-51F6-4600-B754-EBA243BA9A37}" type="presParOf" srcId="{56D01FD5-47D0-4599-8AE2-E6FC2501B145}" destId="{CAD4FCFA-B6F9-4F94-AF75-3A0355332A25}" srcOrd="1" destOrd="0" presId="urn:microsoft.com/office/officeart/2005/8/layout/venn2"/>
    <dgm:cxn modelId="{518EA4F8-35EC-48D6-9226-CD383BD4CC28}" type="presParOf" srcId="{326F1C66-E256-436D-8DDE-CEAEEEFC7A79}" destId="{4957192A-C178-446E-8229-C7215F32D6F4}" srcOrd="1" destOrd="0" presId="urn:microsoft.com/office/officeart/2005/8/layout/venn2"/>
    <dgm:cxn modelId="{F3DEA900-8444-4DD3-9311-EB175137FC2F}" type="presParOf" srcId="{4957192A-C178-446E-8229-C7215F32D6F4}" destId="{4C5D16E0-CE26-4996-89D5-B09629A798BB}" srcOrd="0" destOrd="0" presId="urn:microsoft.com/office/officeart/2005/8/layout/venn2"/>
    <dgm:cxn modelId="{926E9679-4A36-4824-811F-996EF0AD70F7}" type="presParOf" srcId="{4957192A-C178-446E-8229-C7215F32D6F4}" destId="{C3605650-D70D-482C-AE1E-0C107BB0075E}" srcOrd="1" destOrd="0" presId="urn:microsoft.com/office/officeart/2005/8/layout/venn2"/>
    <dgm:cxn modelId="{1C4E187C-AA53-4428-8522-BC51380974F6}" type="presParOf" srcId="{326F1C66-E256-436D-8DDE-CEAEEEFC7A79}" destId="{64BF90E2-ECAE-4CF0-B3F4-C34D657C1B94}" srcOrd="2" destOrd="0" presId="urn:microsoft.com/office/officeart/2005/8/layout/venn2"/>
    <dgm:cxn modelId="{887AE30B-8F0B-4FB0-B9A9-AFC1C75F1D58}" type="presParOf" srcId="{64BF90E2-ECAE-4CF0-B3F4-C34D657C1B94}" destId="{48C187A9-C912-4D30-96F5-7A29E737731F}" srcOrd="0" destOrd="0" presId="urn:microsoft.com/office/officeart/2005/8/layout/venn2"/>
    <dgm:cxn modelId="{178D30C1-504E-4A1A-97A6-8A7CAD1723C5}" type="presParOf" srcId="{64BF90E2-ECAE-4CF0-B3F4-C34D657C1B94}" destId="{965631CF-0C87-4322-9BA8-44B1AF0CC072}" srcOrd="1" destOrd="0" presId="urn:microsoft.com/office/officeart/2005/8/layout/venn2"/>
    <dgm:cxn modelId="{FEB339A3-6116-4239-989B-ED73B3CEF2EE}" type="presParOf" srcId="{326F1C66-E256-436D-8DDE-CEAEEEFC7A79}" destId="{072666FD-FA12-4E32-90AB-AA5F9E0528E4}" srcOrd="3" destOrd="0" presId="urn:microsoft.com/office/officeart/2005/8/layout/venn2"/>
    <dgm:cxn modelId="{81CA6ABE-8B9C-415A-B23C-D214A69BB7F5}" type="presParOf" srcId="{072666FD-FA12-4E32-90AB-AA5F9E0528E4}" destId="{ABAADD61-0749-4519-B5AA-AC6ED06C8A8A}" srcOrd="0" destOrd="0" presId="urn:microsoft.com/office/officeart/2005/8/layout/venn2"/>
    <dgm:cxn modelId="{F30E8830-122D-4915-9BAC-530A583147A4}" type="presParOf" srcId="{072666FD-FA12-4E32-90AB-AA5F9E0528E4}" destId="{E4226AAB-DB1D-460C-850E-5E63C0D2410E}" srcOrd="1" destOrd="0" presId="urn:microsoft.com/office/officeart/2005/8/layout/venn2"/>
    <dgm:cxn modelId="{40DDDDAD-6DC1-4D00-A881-09E0F6A4505C}" type="presParOf" srcId="{326F1C66-E256-436D-8DDE-CEAEEEFC7A79}" destId="{66E049DC-AEA4-434C-825C-59EF73FD121A}" srcOrd="4" destOrd="0" presId="urn:microsoft.com/office/officeart/2005/8/layout/venn2"/>
    <dgm:cxn modelId="{C2100446-AF4A-4B9D-8B15-99CC3D772818}" type="presParOf" srcId="{66E049DC-AEA4-434C-825C-59EF73FD121A}" destId="{749F2288-B7BC-465B-9463-885181C84325}" srcOrd="0" destOrd="0" presId="urn:microsoft.com/office/officeart/2005/8/layout/venn2"/>
    <dgm:cxn modelId="{A0353EB0-3AAA-455A-AAD6-A025AD49C3FB}" type="presParOf" srcId="{66E049DC-AEA4-434C-825C-59EF73FD121A}" destId="{82847457-88D0-43B4-9A63-84925C9C2E4A}"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6D71D3-0A53-4CD7-8F96-D94B134A1945}">
      <dsp:nvSpPr>
        <dsp:cNvPr id="0" name=""/>
        <dsp:cNvSpPr/>
      </dsp:nvSpPr>
      <dsp:spPr>
        <a:xfrm>
          <a:off x="293762" y="871763"/>
          <a:ext cx="3484440" cy="3484440"/>
        </a:xfrm>
        <a:prstGeom prst="blockArc">
          <a:avLst>
            <a:gd name="adj1" fmla="val 9000000"/>
            <a:gd name="adj2" fmla="val 16200000"/>
            <a:gd name="adj3" fmla="val 4636"/>
          </a:avLst>
        </a:prstGeom>
        <a:gradFill rotWithShape="0">
          <a:gsLst>
            <a:gs pos="0">
              <a:schemeClr val="accent1"/>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7B1DB0-0119-489E-86BA-6505576F8135}">
      <dsp:nvSpPr>
        <dsp:cNvPr id="0" name=""/>
        <dsp:cNvSpPr/>
      </dsp:nvSpPr>
      <dsp:spPr>
        <a:xfrm>
          <a:off x="293762" y="871763"/>
          <a:ext cx="3484440" cy="3484440"/>
        </a:xfrm>
        <a:prstGeom prst="blockArc">
          <a:avLst>
            <a:gd name="adj1" fmla="val 1800000"/>
            <a:gd name="adj2" fmla="val 9000000"/>
            <a:gd name="adj3" fmla="val 4636"/>
          </a:avLst>
        </a:prstGeom>
        <a:gradFill rotWithShape="0">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25027D7-CCD0-4FBF-9083-EF9D67D072B8}">
      <dsp:nvSpPr>
        <dsp:cNvPr id="0" name=""/>
        <dsp:cNvSpPr/>
      </dsp:nvSpPr>
      <dsp:spPr>
        <a:xfrm>
          <a:off x="285748" y="857268"/>
          <a:ext cx="3484440" cy="3484440"/>
        </a:xfrm>
        <a:prstGeom prst="blockArc">
          <a:avLst>
            <a:gd name="adj1" fmla="val 16200000"/>
            <a:gd name="adj2" fmla="val 1800000"/>
            <a:gd name="adj3" fmla="val 4636"/>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0B42CC-0E84-4D93-8322-8723DBEC1D2D}">
      <dsp:nvSpPr>
        <dsp:cNvPr id="0" name=""/>
        <dsp:cNvSpPr/>
      </dsp:nvSpPr>
      <dsp:spPr>
        <a:xfrm>
          <a:off x="1214460" y="1812713"/>
          <a:ext cx="1602541" cy="1602541"/>
        </a:xfrm>
        <a:prstGeom prst="ellipse">
          <a:avLst/>
        </a:prstGeom>
        <a:gradFill rotWithShape="0">
          <a:gsLst>
            <a:gs pos="0">
              <a:srgbClr val="00B050"/>
            </a:gs>
            <a:gs pos="80000">
              <a:srgbClr val="00B050"/>
            </a:gs>
            <a:gs pos="100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fr-BE" sz="3500" kern="1200" dirty="0" err="1" smtClean="0"/>
            <a:t>Publi</a:t>
          </a:r>
          <a:r>
            <a:rPr lang="fr-BE" sz="3500" kern="1200" dirty="0" smtClean="0"/>
            <a:t>-SCAN</a:t>
          </a:r>
          <a:endParaRPr lang="fr-BE" sz="3500" kern="1200" dirty="0"/>
        </a:p>
      </dsp:txBody>
      <dsp:txXfrm>
        <a:off x="1214460" y="1812713"/>
        <a:ext cx="1602541" cy="1602541"/>
      </dsp:txXfrm>
    </dsp:sp>
    <dsp:sp modelId="{DCD0B13E-5CA4-461A-B1D0-7977F3A65376}">
      <dsp:nvSpPr>
        <dsp:cNvPr id="0" name=""/>
        <dsp:cNvSpPr/>
      </dsp:nvSpPr>
      <dsp:spPr>
        <a:xfrm>
          <a:off x="1475093" y="351258"/>
          <a:ext cx="1121778" cy="1121778"/>
        </a:xfrm>
        <a:prstGeom prst="ellipse">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BE" sz="1800" kern="1200" dirty="0" smtClean="0"/>
            <a:t>I.R.I.S.</a:t>
          </a:r>
          <a:endParaRPr lang="fr-BE" sz="1800" kern="1200" dirty="0"/>
        </a:p>
      </dsp:txBody>
      <dsp:txXfrm>
        <a:off x="1475093" y="351258"/>
        <a:ext cx="1121778" cy="1121778"/>
      </dsp:txXfrm>
    </dsp:sp>
    <dsp:sp modelId="{446A6D15-7A59-4C12-B560-802F99DE26DC}">
      <dsp:nvSpPr>
        <dsp:cNvPr id="0" name=""/>
        <dsp:cNvSpPr/>
      </dsp:nvSpPr>
      <dsp:spPr>
        <a:xfrm>
          <a:off x="2948926" y="2904012"/>
          <a:ext cx="1121778" cy="1121778"/>
        </a:xfrm>
        <a:prstGeom prst="ellipse">
          <a:avLst/>
        </a:prstGeom>
        <a:gradFill rotWithShape="0">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BE" sz="1800" kern="1200" dirty="0" smtClean="0"/>
            <a:t>FEDASO</a:t>
          </a:r>
          <a:endParaRPr lang="fr-BE" sz="1800" kern="1200" dirty="0"/>
        </a:p>
      </dsp:txBody>
      <dsp:txXfrm>
        <a:off x="2948926" y="2904012"/>
        <a:ext cx="1121778" cy="1121778"/>
      </dsp:txXfrm>
    </dsp:sp>
    <dsp:sp modelId="{8D5AC5C6-5571-4FA0-B678-A868FDF29EBD}">
      <dsp:nvSpPr>
        <dsp:cNvPr id="0" name=""/>
        <dsp:cNvSpPr/>
      </dsp:nvSpPr>
      <dsp:spPr>
        <a:xfrm>
          <a:off x="1260" y="2904012"/>
          <a:ext cx="1121778" cy="1121778"/>
        </a:xfrm>
        <a:prstGeom prst="ellipse">
          <a:avLst/>
        </a:prstGeom>
        <a:gradFill rotWithShape="0">
          <a:gsLst>
            <a:gs pos="0">
              <a:schemeClr val="accent1"/>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BE" sz="1800" kern="1200" dirty="0" smtClean="0"/>
            <a:t>ADM V1</a:t>
          </a:r>
          <a:endParaRPr lang="fr-BE" sz="1800" kern="1200" dirty="0"/>
        </a:p>
      </dsp:txBody>
      <dsp:txXfrm>
        <a:off x="1260" y="2904012"/>
        <a:ext cx="1121778" cy="11217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31AAB6-FF75-4090-B1DB-25DF90C64A1C}">
      <dsp:nvSpPr>
        <dsp:cNvPr id="0" name=""/>
        <dsp:cNvSpPr/>
      </dsp:nvSpPr>
      <dsp:spPr>
        <a:xfrm>
          <a:off x="1958942" y="0"/>
          <a:ext cx="4311715" cy="4311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BE" sz="1000" kern="1200" dirty="0" err="1" smtClean="0"/>
            <a:t>European</a:t>
          </a:r>
          <a:r>
            <a:rPr lang="fr-BE" sz="1000" kern="1200" dirty="0" smtClean="0"/>
            <a:t> Commission </a:t>
          </a:r>
          <a:endParaRPr lang="fr-BE" sz="1000" kern="1200" dirty="0"/>
        </a:p>
      </dsp:txBody>
      <dsp:txXfrm>
        <a:off x="3306353" y="215585"/>
        <a:ext cx="1616893" cy="431171"/>
      </dsp:txXfrm>
    </dsp:sp>
    <dsp:sp modelId="{4C5D16E0-CE26-4996-89D5-B09629A798BB}">
      <dsp:nvSpPr>
        <dsp:cNvPr id="0" name=""/>
        <dsp:cNvSpPr/>
      </dsp:nvSpPr>
      <dsp:spPr>
        <a:xfrm>
          <a:off x="2282321" y="646757"/>
          <a:ext cx="3664957" cy="3664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BE" sz="1000" kern="1200" dirty="0" err="1" smtClean="0"/>
            <a:t>European</a:t>
          </a:r>
          <a:r>
            <a:rPr lang="fr-BE" sz="1000" kern="1200" dirty="0" smtClean="0"/>
            <a:t> Publications Office</a:t>
          </a:r>
          <a:endParaRPr lang="fr-BE" sz="1000" kern="1200" dirty="0"/>
        </a:p>
      </dsp:txBody>
      <dsp:txXfrm>
        <a:off x="3324543" y="857492"/>
        <a:ext cx="1580513" cy="421470"/>
      </dsp:txXfrm>
    </dsp:sp>
    <dsp:sp modelId="{48C187A9-C912-4D30-96F5-7A29E737731F}">
      <dsp:nvSpPr>
        <dsp:cNvPr id="0" name=""/>
        <dsp:cNvSpPr/>
      </dsp:nvSpPr>
      <dsp:spPr>
        <a:xfrm>
          <a:off x="2606212" y="1293514"/>
          <a:ext cx="3018200" cy="3018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BE" sz="1000" kern="1200" dirty="0" smtClean="0"/>
            <a:t>DG HEALTH </a:t>
          </a:r>
          <a:endParaRPr lang="fr-BE" sz="1000" kern="1200" dirty="0"/>
        </a:p>
      </dsp:txBody>
      <dsp:txXfrm>
        <a:off x="3334353" y="1501770"/>
        <a:ext cx="1561918" cy="416511"/>
      </dsp:txXfrm>
    </dsp:sp>
    <dsp:sp modelId="{ABAADD61-0749-4519-B5AA-AC6ED06C8A8A}">
      <dsp:nvSpPr>
        <dsp:cNvPr id="0" name=""/>
        <dsp:cNvSpPr/>
      </dsp:nvSpPr>
      <dsp:spPr>
        <a:xfrm>
          <a:off x="2929078" y="1940271"/>
          <a:ext cx="2371443" cy="2371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BE" sz="1000" kern="1200" dirty="0" smtClean="0"/>
            <a:t>DG TREN (EEA)</a:t>
          </a:r>
          <a:endParaRPr lang="fr-BE" sz="1000" kern="1200" dirty="0"/>
        </a:p>
      </dsp:txBody>
      <dsp:txXfrm>
        <a:off x="3474510" y="2153701"/>
        <a:ext cx="1280579" cy="426859"/>
      </dsp:txXfrm>
    </dsp:sp>
    <dsp:sp modelId="{749F2288-B7BC-465B-9463-885181C84325}">
      <dsp:nvSpPr>
        <dsp:cNvPr id="0" name=""/>
        <dsp:cNvSpPr/>
      </dsp:nvSpPr>
      <dsp:spPr>
        <a:xfrm>
          <a:off x="3252457" y="2587029"/>
          <a:ext cx="1724686" cy="1724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BE" sz="1000" kern="1200" dirty="0" err="1" smtClean="0"/>
            <a:t>European</a:t>
          </a:r>
          <a:r>
            <a:rPr lang="fr-BE" sz="1000" kern="1200" dirty="0" smtClean="0"/>
            <a:t> </a:t>
          </a:r>
          <a:r>
            <a:rPr lang="fr-BE" sz="1000" kern="1200" dirty="0" err="1" smtClean="0"/>
            <a:t>Investment</a:t>
          </a:r>
          <a:r>
            <a:rPr lang="fr-BE" sz="1000" kern="1200" dirty="0" smtClean="0"/>
            <a:t> Bank </a:t>
          </a:r>
          <a:endParaRPr lang="fr-BE" sz="1000" kern="1200" dirty="0"/>
        </a:p>
      </dsp:txBody>
      <dsp:txXfrm>
        <a:off x="3505031" y="3018200"/>
        <a:ext cx="1219537" cy="8623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52D78A-7536-4500-A0D6-C6556A5352E6}" type="datetimeFigureOut">
              <a:rPr lang="fr-FR"/>
              <a:pPr>
                <a:defRPr/>
              </a:pPr>
              <a:t>08/02/2010</a:t>
            </a:fld>
            <a:endParaRPr lang="fr-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90779F2-FC10-4F10-B7D1-69FB3D8285E0}" type="slidenum">
              <a:rPr lang="fr-BE"/>
              <a:pPr>
                <a:defRPr/>
              </a:pPr>
              <a:t>‹#›</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D3B4E0-5F9A-4173-AAD7-1BF28EB1530B}" type="datetimeFigureOut">
              <a:rPr lang="fr-FR"/>
              <a:pPr>
                <a:defRPr/>
              </a:pPr>
              <a:t>08/02/2010</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EF0C72-CB81-4148-9189-BE1A946166A6}"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19B0E-3E52-4BE1-84F4-4AA04ABF615C}" type="slidenum">
              <a:rPr lang="fr-BE"/>
              <a:pPr fontAlgn="base">
                <a:spcBef>
                  <a:spcPct val="0"/>
                </a:spcBef>
                <a:spcAft>
                  <a:spcPct val="0"/>
                </a:spcAft>
                <a:defRPr/>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DF25E-794C-46E7-A9A0-CCFAAB5CA41E}" type="slidenum">
              <a:rPr lang="fr-BE"/>
              <a:pPr fontAlgn="base">
                <a:spcBef>
                  <a:spcPct val="0"/>
                </a:spcBef>
                <a:spcAft>
                  <a:spcPct val="0"/>
                </a:spcAft>
                <a:defRPr/>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0BAA7-C348-495F-BB5F-7015E0E6563C}"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2101E-3116-4125-8F77-FB77861107B0}" type="slidenum">
              <a:rPr lang="fr-BE"/>
              <a:pPr fontAlgn="base">
                <a:spcBef>
                  <a:spcPct val="0"/>
                </a:spcBef>
                <a:spcAft>
                  <a:spcPct val="0"/>
                </a:spcAft>
                <a:defRPr/>
              </a:pPr>
              <a:t>13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AJOUTER 2 PHOTOS : une de boîtes plastifiées, une d’Archives</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F79F0-9C4F-4287-B9FD-F5C13367BEA6}" type="slidenum">
              <a:rPr lang="fr-BE"/>
              <a:pPr fontAlgn="base">
                <a:spcBef>
                  <a:spcPct val="0"/>
                </a:spcBef>
                <a:spcAft>
                  <a:spcPct val="0"/>
                </a:spcAft>
                <a:defRPr/>
              </a:pPr>
              <a:t>14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BADBA-9131-4047-87FD-1547D7473825}" type="slidenum">
              <a:rPr lang="fr-BE"/>
              <a:pPr fontAlgn="base">
                <a:spcBef>
                  <a:spcPct val="0"/>
                </a:spcBef>
                <a:spcAft>
                  <a:spcPct val="0"/>
                </a:spcAft>
                <a:defRPr/>
              </a:pPr>
              <a:t>16</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FFAAEE-88B4-4E75-92D3-EEAA51CC3ACB}" type="slidenum">
              <a:rPr lang="fr-BE"/>
              <a:pPr fontAlgn="base">
                <a:spcBef>
                  <a:spcPct val="0"/>
                </a:spcBef>
                <a:spcAft>
                  <a:spcPct val="0"/>
                </a:spcAft>
                <a:defRPr/>
              </a:pPr>
              <a:t>18</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40F39-5629-4648-BF83-B5D9EBA7B269}" type="slidenum">
              <a:rPr lang="fr-BE"/>
              <a:pPr fontAlgn="base">
                <a:spcBef>
                  <a:spcPct val="0"/>
                </a:spcBef>
                <a:spcAft>
                  <a:spcPct val="0"/>
                </a:spcAft>
                <a:defRPr/>
              </a:pPr>
              <a:t>19</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 + FEDASO</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D024AA-0F1D-4F4D-BD23-C5E3C27DBC2E}" type="slidenum">
              <a:rPr lang="en-US"/>
              <a:pPr fontAlgn="base">
                <a:spcBef>
                  <a:spcPct val="0"/>
                </a:spcBef>
                <a:spcAft>
                  <a:spcPct val="0"/>
                </a:spcAft>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 + FEDASO</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480E8-FF3C-400C-8C44-8A8114DA0775}" type="slidenum">
              <a:rPr lang="en-US"/>
              <a:pPr fontAlgn="base">
                <a:spcBef>
                  <a:spcPct val="0"/>
                </a:spcBef>
                <a:spcAft>
                  <a:spcPct val="0"/>
                </a:spcAft>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 + FEDASO</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04A82B-9533-49B6-8F57-6EBDB62867AE}"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3267B-DF09-4F13-9A6B-BE41D402D2EB}"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 + FEDASO</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6E3C3-C641-4503-9A0C-436E4BDC39A5}"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 + FEDASO</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D740D1-217D-48EB-8921-9870CBE211DD}" type="slidenum">
              <a:rPr lang="en-US"/>
              <a:pPr fontAlgn="base">
                <a:spcBef>
                  <a:spcPct val="0"/>
                </a:spcBef>
                <a:spcAft>
                  <a:spcPct val="0"/>
                </a:spcAft>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IRIS</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2293F-5A33-4853-AC65-2E2F7F0A0D85}" type="slidenum">
              <a:rPr lang="en-US"/>
              <a:pPr fontAlgn="base">
                <a:spcBef>
                  <a:spcPct val="0"/>
                </a:spcBef>
                <a:spcAft>
                  <a:spcPct val="0"/>
                </a:spcAft>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13EF0C72-CB81-4148-9189-BE1A946166A6}" type="slidenum">
              <a:rPr lang="fr-BE" smtClean="0"/>
              <a:pPr>
                <a:defRPr/>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Treaty of Maastricht, the Community clearly went beyond its original economic objective, i.e. creation of a common market, and its political ambitions came to the fore.</a:t>
            </a:r>
          </a:p>
          <a:p>
            <a:r>
              <a:rPr lang="en-US" dirty="0" smtClean="0"/>
              <a:t>In this context, the Treaty of Maastricht responds to five key goals:</a:t>
            </a:r>
          </a:p>
          <a:p>
            <a:r>
              <a:rPr lang="fr-BE" dirty="0" smtClean="0"/>
              <a:t>…</a:t>
            </a:r>
          </a:p>
          <a:p>
            <a:endParaRPr lang="fr-BE" dirty="0"/>
          </a:p>
        </p:txBody>
      </p:sp>
      <p:sp>
        <p:nvSpPr>
          <p:cNvPr id="4" name="Slide Number Placeholder 3"/>
          <p:cNvSpPr>
            <a:spLocks noGrp="1"/>
          </p:cNvSpPr>
          <p:nvPr>
            <p:ph type="sldNum" sz="quarter" idx="10"/>
          </p:nvPr>
        </p:nvSpPr>
        <p:spPr/>
        <p:txBody>
          <a:bodyPr/>
          <a:lstStyle/>
          <a:p>
            <a:pPr>
              <a:defRPr/>
            </a:pPr>
            <a:fld id="{13EF0C72-CB81-4148-9189-BE1A946166A6}" type="slidenum">
              <a:rPr lang="fr-BE" smtClean="0"/>
              <a:pPr>
                <a:defRPr/>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Treaty of Lisbon defines what the EU can and cannot do, and what means it can use. It alters the structure of the EU’s institutions and how they work. As a result, the EU is more democratic and its core values are better served.</a:t>
            </a:r>
            <a:endParaRPr lang="fr-BE" dirty="0"/>
          </a:p>
        </p:txBody>
      </p:sp>
      <p:sp>
        <p:nvSpPr>
          <p:cNvPr id="4" name="Slide Number Placeholder 3"/>
          <p:cNvSpPr>
            <a:spLocks noGrp="1"/>
          </p:cNvSpPr>
          <p:nvPr>
            <p:ph type="sldNum" sz="quarter" idx="10"/>
          </p:nvPr>
        </p:nvSpPr>
        <p:spPr/>
        <p:txBody>
          <a:bodyPr/>
          <a:lstStyle/>
          <a:p>
            <a:pPr>
              <a:defRPr/>
            </a:pPr>
            <a:fld id="{13EF0C72-CB81-4148-9189-BE1A946166A6}" type="slidenum">
              <a:rPr lang="fr-BE" smtClean="0"/>
              <a:pPr>
                <a:defRPr/>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noProof="0" dirty="0" smtClean="0"/>
              <a:t>Transparency</a:t>
            </a:r>
            <a:r>
              <a:rPr lang="en-GB" baseline="0" noProof="0" dirty="0" smtClean="0"/>
              <a:t> implies that documents must be made available inside and outside of the commission. They must be available in intranets and public online libraries.</a:t>
            </a:r>
          </a:p>
          <a:p>
            <a:pPr eaLnBrk="1" hangingPunct="1">
              <a:spcBef>
                <a:spcPct val="0"/>
              </a:spcBef>
            </a:pPr>
            <a:endParaRPr lang="en-GB" baseline="0" noProof="0" dirty="0" smtClean="0"/>
          </a:p>
          <a:p>
            <a:pPr eaLnBrk="1" hangingPunct="1">
              <a:spcBef>
                <a:spcPct val="0"/>
              </a:spcBef>
            </a:pPr>
            <a:r>
              <a:rPr lang="en-GB" baseline="0" noProof="0" dirty="0" smtClean="0"/>
              <a:t>This online availability also bring several benefits, most notably:</a:t>
            </a:r>
          </a:p>
          <a:p>
            <a:pPr eaLnBrk="1" hangingPunct="1">
              <a:spcBef>
                <a:spcPct val="0"/>
              </a:spcBef>
              <a:buFont typeface="Arial" pitchFamily="34" charset="0"/>
              <a:buChar char="•"/>
            </a:pPr>
            <a:r>
              <a:rPr lang="en-US" baseline="0" noProof="0" dirty="0" smtClean="0"/>
              <a:t> a reduction in the physical storage requirements (we can keep only one electronic copy instead of multiple paper copies)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baseline="0" noProof="0" dirty="0" smtClean="0"/>
              <a:t> Easier compliance with legal archiving requirements</a:t>
            </a:r>
          </a:p>
          <a:p>
            <a:pPr eaLnBrk="1" hangingPunct="1">
              <a:spcBef>
                <a:spcPct val="0"/>
              </a:spcBef>
              <a:buFont typeface="Arial" pitchFamily="34" charset="0"/>
              <a:buChar char="•"/>
            </a:pPr>
            <a:r>
              <a:rPr lang="en-US" baseline="0" noProof="0" dirty="0" smtClean="0"/>
              <a:t> The ability to easily search on the full-text content of the documents or on extracted data and indexes</a:t>
            </a:r>
          </a:p>
          <a:p>
            <a:pPr eaLnBrk="1" hangingPunct="1">
              <a:spcBef>
                <a:spcPct val="0"/>
              </a:spcBef>
            </a:pPr>
            <a:endParaRPr lang="en-GB" baseline="0" noProof="0" dirty="0" smtClean="0"/>
          </a:p>
          <a:p>
            <a:pPr eaLnBrk="1" hangingPunct="1">
              <a:spcBef>
                <a:spcPct val="0"/>
              </a:spcBef>
            </a:pPr>
            <a:r>
              <a:rPr lang="en-GB" noProof="0" dirty="0" smtClean="0"/>
              <a:t>But these requirements</a:t>
            </a:r>
            <a:r>
              <a:rPr lang="en-GB" baseline="0" noProof="0" dirty="0" smtClean="0"/>
              <a:t> </a:t>
            </a:r>
            <a:r>
              <a:rPr lang="en-GB" noProof="0" dirty="0" smtClean="0"/>
              <a:t>are only generic ones. The EU has some specific needs for the digitisation</a:t>
            </a:r>
            <a:r>
              <a:rPr lang="en-GB" baseline="0" noProof="0" dirty="0" smtClean="0"/>
              <a:t> of its archives =&gt; next slide!</a:t>
            </a:r>
            <a:endParaRPr lang="en-GB" noProof="0"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FC35E5-5BC2-4561-BF60-5F0E0B83E73D}"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noProof="0" dirty="0" smtClean="0"/>
              <a:t>Regarding</a:t>
            </a:r>
            <a:r>
              <a:rPr lang="en-GB" baseline="0" noProof="0" dirty="0" smtClean="0"/>
              <a:t> the functional aspects...</a:t>
            </a:r>
            <a:endParaRPr lang="en-GB" noProof="0" dirty="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804E2-0A67-48D0-8A21-5B98AC0317B4}"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smtClean="0"/>
              <a:t>Of course, </a:t>
            </a:r>
            <a:r>
              <a:rPr lang="fr-BE" dirty="0" err="1" smtClean="0"/>
              <a:t>quality</a:t>
            </a:r>
            <a:r>
              <a:rPr lang="fr-BE" dirty="0" smtClean="0"/>
              <a:t> </a:t>
            </a:r>
            <a:r>
              <a:rPr lang="fr-BE" dirty="0" err="1" smtClean="0"/>
              <a:t>is</a:t>
            </a:r>
            <a:r>
              <a:rPr lang="fr-BE" dirty="0" smtClean="0"/>
              <a:t> of prime importance.</a:t>
            </a:r>
            <a:r>
              <a:rPr lang="fr-BE" baseline="0" dirty="0" smtClean="0"/>
              <a:t> The </a:t>
            </a:r>
            <a:r>
              <a:rPr lang="fr-BE" baseline="0" dirty="0" err="1" smtClean="0"/>
              <a:t>quality</a:t>
            </a:r>
            <a:r>
              <a:rPr lang="fr-BE" baseline="0" dirty="0" smtClean="0"/>
              <a:t> </a:t>
            </a:r>
            <a:r>
              <a:rPr lang="fr-BE" baseline="0" dirty="0" err="1" smtClean="0"/>
              <a:t>concerns</a:t>
            </a:r>
            <a:r>
              <a:rPr lang="fr-BE" baseline="0" dirty="0" smtClean="0"/>
              <a:t>:</a:t>
            </a:r>
          </a:p>
          <a:p>
            <a:pPr eaLnBrk="1" hangingPunct="1">
              <a:spcBef>
                <a:spcPct val="0"/>
              </a:spcBef>
            </a:pPr>
            <a:r>
              <a:rPr lang="fr-BE" baseline="0" dirty="0" smtClean="0"/>
              <a:t>…</a:t>
            </a:r>
          </a:p>
          <a:p>
            <a:pPr eaLnBrk="1" hangingPunct="1">
              <a:spcBef>
                <a:spcPct val="0"/>
              </a:spcBef>
            </a:pPr>
            <a:endParaRPr lang="fr-BE" baseline="0" dirty="0" smtClean="0"/>
          </a:p>
          <a:p>
            <a:pPr eaLnBrk="1" hangingPunct="1">
              <a:spcBef>
                <a:spcPct val="0"/>
              </a:spcBef>
            </a:pPr>
            <a:r>
              <a:rPr lang="fr-BE" baseline="0" dirty="0" err="1" smtClean="0"/>
              <a:t>Technically</a:t>
            </a:r>
            <a:r>
              <a:rPr lang="fr-BE" baseline="0" dirty="0" smtClean="0"/>
              <a:t> the </a:t>
            </a:r>
            <a:r>
              <a:rPr lang="fr-BE" baseline="0" dirty="0" err="1" smtClean="0"/>
              <a:t>requirements</a:t>
            </a:r>
            <a:r>
              <a:rPr lang="fr-BE" baseline="0" dirty="0" smtClean="0"/>
              <a:t> are </a:t>
            </a:r>
            <a:r>
              <a:rPr lang="fr-BE" baseline="0" dirty="0" err="1" smtClean="0"/>
              <a:t>varying</a:t>
            </a:r>
            <a:r>
              <a:rPr lang="fr-BE" baseline="0" dirty="0" smtClean="0"/>
              <a:t> but the </a:t>
            </a:r>
            <a:r>
              <a:rPr lang="fr-BE" baseline="0" dirty="0" err="1" smtClean="0"/>
              <a:t>most</a:t>
            </a:r>
            <a:r>
              <a:rPr lang="fr-BE" baseline="0" dirty="0" smtClean="0"/>
              <a:t> </a:t>
            </a:r>
            <a:r>
              <a:rPr lang="fr-BE" baseline="0" dirty="0" err="1" smtClean="0"/>
              <a:t>common</a:t>
            </a:r>
            <a:r>
              <a:rPr lang="fr-BE" baseline="0" dirty="0" smtClean="0"/>
              <a:t> </a:t>
            </a:r>
            <a:r>
              <a:rPr lang="fr-BE" baseline="0" dirty="0" err="1" smtClean="0"/>
              <a:t>requests</a:t>
            </a:r>
            <a:r>
              <a:rPr lang="fr-BE" baseline="0" dirty="0" smtClean="0"/>
              <a:t> </a:t>
            </a:r>
            <a:r>
              <a:rPr lang="fr-BE" baseline="0" dirty="0" err="1" smtClean="0"/>
              <a:t>include</a:t>
            </a:r>
            <a:r>
              <a:rPr lang="fr-BE" baseline="0" dirty="0" smtClean="0"/>
              <a:t>:</a:t>
            </a:r>
          </a:p>
          <a:p>
            <a:pPr eaLnBrk="1" hangingPunct="1">
              <a:spcBef>
                <a:spcPct val="0"/>
              </a:spcBef>
            </a:pPr>
            <a:r>
              <a:rPr lang="fr-BE" baseline="0" dirty="0" smtClean="0"/>
              <a:t>…</a:t>
            </a:r>
            <a:endParaRPr lang="fr-BE"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C578E-4503-45E4-BDC8-D22DF8FF58F3}"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smtClean="0"/>
              <a:t>Often archive documents (end 50’ies), including faxes on thermic paper, stencils, output from daisywheel or matrix printers</a:t>
            </a:r>
          </a:p>
          <a:p>
            <a:pPr eaLnBrk="1" hangingPunct="1">
              <a:buFontTx/>
              <a:buChar char="•"/>
            </a:pPr>
            <a:r>
              <a:rPr lang="en-GB" smtClean="0"/>
              <a:t>Forms with imposed structure and variable items (extra pages, fields of variable lengths, free text fields)</a:t>
            </a:r>
          </a:p>
          <a:p>
            <a:pPr eaLnBrk="1" hangingPunct="1">
              <a:buFontTx/>
              <a:buChar char="•"/>
            </a:pPr>
            <a:r>
              <a:rPr lang="en-GB" smtClean="0"/>
              <a:t>Sometimes grey zones</a:t>
            </a:r>
          </a:p>
          <a:p>
            <a:pPr eaLnBrk="1" hangingPunct="1">
              <a:buFontTx/>
              <a:buChar char="•"/>
            </a:pPr>
            <a:r>
              <a:rPr lang="en-GB" smtClean="0"/>
              <a:t>Documents of different formats and sizes (paper sheets, books, leaflets, …)</a:t>
            </a:r>
          </a:p>
          <a:p>
            <a:pPr eaLnBrk="1" hangingPunct="1">
              <a:buFontTx/>
              <a:buChar char="•"/>
            </a:pPr>
            <a:r>
              <a:rPr lang="en-GB" smtClean="0"/>
              <a:t>Different constraints (cut-off allowed or not)</a:t>
            </a:r>
          </a:p>
          <a:p>
            <a:pPr eaLnBrk="1" hangingPunct="1">
              <a:buFontTx/>
              <a:buChar char="•"/>
            </a:pPr>
            <a:r>
              <a:rPr lang="en-GB" smtClean="0"/>
              <a:t>Some documents are hand-written or manually annotated </a:t>
            </a:r>
          </a:p>
          <a:p>
            <a:pPr eaLnBrk="1" hangingPunct="1">
              <a:spcBef>
                <a:spcPct val="0"/>
              </a:spcBef>
            </a:pPr>
            <a:endParaRPr lang="fr-BE"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2F0C3-7FC5-4FF9-9B4A-0771015508BE}" type="slidenum">
              <a:rPr lang="fr-BE"/>
              <a:pPr fontAlgn="base">
                <a:spcBef>
                  <a:spcPct val="0"/>
                </a:spcBef>
                <a:spcAft>
                  <a:spcPct val="0"/>
                </a:spcAft>
                <a:defRPr/>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DF5EF7-2665-4FFD-A9E7-C9C30B3194BF}"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BEC63-D4C3-40EA-8819-E223242A68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88B0A1-692A-4C3F-8D54-95933B9477A0}"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9A3BA1-6988-466C-857E-502449A514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AE481-D085-4CA4-9E43-ABBC8D8009C8}"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54DDE-7544-4088-8598-F72F4FF8B2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A6E688-AE6F-4301-80FF-F27E94950D35}"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F654C5-75F7-41AC-A2EA-02A5D67E61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E70308-94E7-4B6C-B644-2F142C000FB5}"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2A508-B959-4A0D-87F1-C73AD9475D8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4A31DA-CF0A-4A9D-9CA6-E6AC639C8D4B}"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F0255-DD79-4431-9392-670809F5B0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EC759B-D256-49DF-B511-A98329E939B9}"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69CCDF-3D5F-4E05-9FC6-9D174301A10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CD6246-0A9B-4771-A143-72E8346C3656}" type="datetime1">
              <a:rPr lang="en-US"/>
              <a:pPr>
                <a:defRPr/>
              </a:pPr>
              <a:t>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2DF55-9B01-4EC2-B491-1E37B0E646F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32C912-8EBA-4064-93CB-03CB9960A474}" type="datetime1">
              <a:rPr lang="en-US"/>
              <a:pPr>
                <a:defRPr/>
              </a:pPr>
              <a:t>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4D0CAB-ECCE-4EE7-98AD-0107F9CBCCC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B6E23D-A7BD-4435-9E47-01B3891CF7D9}" type="datetime1">
              <a:rPr lang="en-US"/>
              <a:pPr>
                <a:defRPr/>
              </a:pPr>
              <a:t>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CC3157-820C-4A25-AAF9-A8F32A847BC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9E3960-A187-4372-8EBC-0617379E2766}"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6FCBD-5311-4734-9CF0-4A383E3252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3BB361-828A-42C2-AA8A-360DF2F983D6}"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C4E14D-CBF0-4A2E-A2AC-51B92CFC88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932197-DCE2-4DE8-8493-017BE70794CD}"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292E0-1176-4024-8250-FA391E54686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6D90D4-D22A-48A7-ABDB-39486FE8EA9F}"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4A363-7B1C-4E8D-AD95-8F2A3FA2396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EBD399-F377-434F-87FD-EE08FD6664A8}"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E943C-C4A4-43CD-9FD9-12963E9442B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40196E-7185-49F5-BA53-1353C6A72EC4}"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DF9566-F537-4356-80FE-8270CDD1A45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BE8E5D-DAF6-4BF3-9B84-A2A02A4383B7}"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2DB8D-D6A6-4E75-BA31-F1CB530A2B0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392C0E-B0E1-4CA6-BF43-0E4644D34DB1}"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67F98-B271-45C0-B66A-B27A1F71ED0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57E076-6DE2-4EF1-BF2E-2EE31460B03A}"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B57A1-4A83-45B6-88EA-1D26A9B1574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FB7540-B0FA-4573-BD13-7F8F62352D7A}" type="datetime1">
              <a:rPr lang="en-US"/>
              <a:pPr>
                <a:defRPr/>
              </a:pPr>
              <a:t>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EB1683-1A61-4F7B-967F-AF9F190DD38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D9AC6E-3771-4D3D-804E-2CC1A9A7EC11}" type="datetime1">
              <a:rPr lang="en-US"/>
              <a:pPr>
                <a:defRPr/>
              </a:pPr>
              <a:t>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595C38-ED28-45C2-9000-90DDF37D44B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24C5C6-C5A8-4FB8-82B4-19418B3D7E6C}" type="datetime1">
              <a:rPr lang="en-US"/>
              <a:pPr>
                <a:defRPr/>
              </a:pPr>
              <a:t>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727B05-636D-4EC2-8F74-A41D73FD07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77576C-E57F-4105-8F07-6D523E104946}"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1EF153-6A46-4ACC-B69C-9FE4D27EF7A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DFB05B-3B16-4696-B529-0E836D84A8EF}"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4D91B-707E-4115-AB3C-5A21F3850B3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441B62-7A1B-4AD6-A67F-5ADAE91851FE}"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864E34-D22C-4BEE-909B-85C5C968A91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163C7-C95B-4936-81B7-F63D62701E8F}"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20E33-288A-4878-A9F0-C798C905E2A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36C9C4-04DF-4EA7-BA98-1C136EFAC4B8}" type="datetime1">
              <a:rPr lang="en-US"/>
              <a:pPr>
                <a:defRPr/>
              </a:pPr>
              <a:t>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A9D094-84F3-4986-B2C1-DCEE704399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A01877-5A80-4C0C-9D92-7700C7F768E4}"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E8D35F-FE69-40C1-8959-15F764CCFD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104EF1-FEE3-4EF8-A1B9-EA5369D28AB9}" type="datetime1">
              <a:rPr lang="en-US"/>
              <a:pPr>
                <a:defRPr/>
              </a:pPr>
              <a:t>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AD300C-70BA-49FE-8050-70C0A22A5B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0213FF-4BF5-4695-A784-2D218EDAA745}" type="datetime1">
              <a:rPr lang="en-US"/>
              <a:pPr>
                <a:defRPr/>
              </a:pPr>
              <a:t>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6942D5-6863-4B54-83DB-C87D463741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893BB-1BC2-4988-B3B5-FF7D5BA68734}" type="datetime1">
              <a:rPr lang="en-US"/>
              <a:pPr>
                <a:defRPr/>
              </a:pPr>
              <a:t>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F83B4A-5D82-4436-A3D0-9205FC5F68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3F90B4-4775-415C-BEE5-BE802C7776C9}"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3379D-CCF3-4343-BA8F-1373AF7147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AA7BBC-7863-488A-9315-B5C65507D3D6}" type="datetime1">
              <a:rPr lang="en-US"/>
              <a:pPr>
                <a:defRPr/>
              </a:pPr>
              <a:t>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E136D-8B6B-4F49-A194-BEB58E2DC0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5538" name="Picture 8" descr="IRISLink2010-PPT-content-01c.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553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4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215158-B3C5-4B5F-B2CF-DA9CEB1DD4E9}" type="datetime1">
              <a:rPr lang="en-US"/>
              <a:pPr>
                <a:defRPr/>
              </a:pPr>
              <a:t>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4D5A46-6814-4CF1-915D-A0FC801ED8F1}" type="slidenum">
              <a:rPr lang="en-US"/>
              <a:pPr>
                <a:defRPr/>
              </a:pPr>
              <a:t>‹#›</a:t>
            </a:fld>
            <a:endParaRPr lang="en-US"/>
          </a:p>
        </p:txBody>
      </p:sp>
      <p:pic>
        <p:nvPicPr>
          <p:cNvPr id="65544" name="Picture 2" descr="logo Publi Scan"/>
          <p:cNvPicPr>
            <a:picLocks noChangeAspect="1" noChangeArrowheads="1"/>
          </p:cNvPicPr>
          <p:nvPr userDrawn="1"/>
        </p:nvPicPr>
        <p:blipFill>
          <a:blip r:embed="rId14" cstate="print"/>
          <a:srcRect/>
          <a:stretch>
            <a:fillRect/>
          </a:stretch>
        </p:blipFill>
        <p:spPr bwMode="auto">
          <a:xfrm>
            <a:off x="4214813" y="6061075"/>
            <a:ext cx="762000" cy="796925"/>
          </a:xfrm>
          <a:prstGeom prst="rect">
            <a:avLst/>
          </a:prstGeom>
          <a:noFill/>
          <a:ln w="9525">
            <a:solidFill>
              <a:srgbClr val="0000FF"/>
            </a:solid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p:txStyles>
    <p:titleStyle>
      <a:lvl1pPr algn="ctr" rtl="0" eaLnBrk="0" fontAlgn="base" hangingPunct="0">
        <a:spcBef>
          <a:spcPct val="0"/>
        </a:spcBef>
        <a:spcAft>
          <a:spcPct val="0"/>
        </a:spcAft>
        <a:defRPr sz="4400" b="1" kern="1200">
          <a:solidFill>
            <a:srgbClr val="10253F"/>
          </a:solidFill>
          <a:latin typeface="+mj-lt"/>
          <a:ea typeface="+mj-ea"/>
          <a:cs typeface="+mj-cs"/>
        </a:defRPr>
      </a:lvl1pPr>
      <a:lvl2pPr algn="ctr" rtl="0" eaLnBrk="0" fontAlgn="base" hangingPunct="0">
        <a:spcBef>
          <a:spcPct val="0"/>
        </a:spcBef>
        <a:spcAft>
          <a:spcPct val="0"/>
        </a:spcAft>
        <a:defRPr sz="4400" b="1">
          <a:solidFill>
            <a:srgbClr val="10253F"/>
          </a:solidFill>
          <a:latin typeface="Calibri" pitchFamily="34" charset="0"/>
        </a:defRPr>
      </a:lvl2pPr>
      <a:lvl3pPr algn="ctr" rtl="0" eaLnBrk="0" fontAlgn="base" hangingPunct="0">
        <a:spcBef>
          <a:spcPct val="0"/>
        </a:spcBef>
        <a:spcAft>
          <a:spcPct val="0"/>
        </a:spcAft>
        <a:defRPr sz="4400" b="1">
          <a:solidFill>
            <a:srgbClr val="10253F"/>
          </a:solidFill>
          <a:latin typeface="Calibri" pitchFamily="34" charset="0"/>
        </a:defRPr>
      </a:lvl3pPr>
      <a:lvl4pPr algn="ctr" rtl="0" eaLnBrk="0" fontAlgn="base" hangingPunct="0">
        <a:spcBef>
          <a:spcPct val="0"/>
        </a:spcBef>
        <a:spcAft>
          <a:spcPct val="0"/>
        </a:spcAft>
        <a:defRPr sz="4400" b="1">
          <a:solidFill>
            <a:srgbClr val="10253F"/>
          </a:solidFill>
          <a:latin typeface="Calibri" pitchFamily="34" charset="0"/>
        </a:defRPr>
      </a:lvl4pPr>
      <a:lvl5pPr algn="ctr" rtl="0" eaLnBrk="0" fontAlgn="base" hangingPunct="0">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7" descr="IRISLink2010-PPT-content-01b.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D3A988B-3611-43F4-9826-369FA78A0EDD}" type="datetime1">
              <a:rPr lang="en-US"/>
              <a:pPr>
                <a:defRPr/>
              </a:pPr>
              <a:t>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D078A19-F655-4F3D-97B4-FD6CEB26D7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ctr" rtl="0" eaLnBrk="0" fontAlgn="base" hangingPunct="0">
        <a:spcBef>
          <a:spcPct val="0"/>
        </a:spcBef>
        <a:spcAft>
          <a:spcPct val="0"/>
        </a:spcAft>
        <a:defRPr sz="4400" b="1" kern="1200">
          <a:solidFill>
            <a:srgbClr val="10253F"/>
          </a:solidFill>
          <a:latin typeface="+mj-lt"/>
          <a:ea typeface="+mj-ea"/>
          <a:cs typeface="+mj-cs"/>
        </a:defRPr>
      </a:lvl1pPr>
      <a:lvl2pPr algn="ctr" rtl="0" eaLnBrk="0" fontAlgn="base" hangingPunct="0">
        <a:spcBef>
          <a:spcPct val="0"/>
        </a:spcBef>
        <a:spcAft>
          <a:spcPct val="0"/>
        </a:spcAft>
        <a:defRPr sz="4400" b="1">
          <a:solidFill>
            <a:srgbClr val="10253F"/>
          </a:solidFill>
          <a:latin typeface="Calibri" pitchFamily="34" charset="0"/>
        </a:defRPr>
      </a:lvl2pPr>
      <a:lvl3pPr algn="ctr" rtl="0" eaLnBrk="0" fontAlgn="base" hangingPunct="0">
        <a:spcBef>
          <a:spcPct val="0"/>
        </a:spcBef>
        <a:spcAft>
          <a:spcPct val="0"/>
        </a:spcAft>
        <a:defRPr sz="4400" b="1">
          <a:solidFill>
            <a:srgbClr val="10253F"/>
          </a:solidFill>
          <a:latin typeface="Calibri" pitchFamily="34" charset="0"/>
        </a:defRPr>
      </a:lvl3pPr>
      <a:lvl4pPr algn="ctr" rtl="0" eaLnBrk="0" fontAlgn="base" hangingPunct="0">
        <a:spcBef>
          <a:spcPct val="0"/>
        </a:spcBef>
        <a:spcAft>
          <a:spcPct val="0"/>
        </a:spcAft>
        <a:defRPr sz="4400" b="1">
          <a:solidFill>
            <a:srgbClr val="10253F"/>
          </a:solidFill>
          <a:latin typeface="Calibri" pitchFamily="34" charset="0"/>
        </a:defRPr>
      </a:lvl4pPr>
      <a:lvl5pPr algn="ctr" rtl="0" eaLnBrk="0" fontAlgn="base" hangingPunct="0">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Picture 7" descr="IRISLink2010-PPT-content-03b.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A0B134-1FBD-4727-A1EC-4D7038187A85}" type="datetime1">
              <a:rPr lang="en-US"/>
              <a:pPr>
                <a:defRPr/>
              </a:pPr>
              <a:t>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5A8317-E1D8-4FE0-9086-473494F153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p:txStyles>
    <p:titleStyle>
      <a:lvl1pPr algn="ctr" rtl="0" eaLnBrk="0" fontAlgn="base" hangingPunct="0">
        <a:spcBef>
          <a:spcPct val="0"/>
        </a:spcBef>
        <a:spcAft>
          <a:spcPct val="0"/>
        </a:spcAft>
        <a:defRPr sz="4400" b="1" kern="1200">
          <a:solidFill>
            <a:srgbClr val="10253F"/>
          </a:solidFill>
          <a:latin typeface="+mj-lt"/>
          <a:ea typeface="+mj-ea"/>
          <a:cs typeface="+mj-cs"/>
        </a:defRPr>
      </a:lvl1pPr>
      <a:lvl2pPr algn="ctr" rtl="0" eaLnBrk="0" fontAlgn="base" hangingPunct="0">
        <a:spcBef>
          <a:spcPct val="0"/>
        </a:spcBef>
        <a:spcAft>
          <a:spcPct val="0"/>
        </a:spcAft>
        <a:defRPr sz="4400" b="1">
          <a:solidFill>
            <a:srgbClr val="10253F"/>
          </a:solidFill>
          <a:latin typeface="Calibri" pitchFamily="34" charset="0"/>
        </a:defRPr>
      </a:lvl2pPr>
      <a:lvl3pPr algn="ctr" rtl="0" eaLnBrk="0" fontAlgn="base" hangingPunct="0">
        <a:spcBef>
          <a:spcPct val="0"/>
        </a:spcBef>
        <a:spcAft>
          <a:spcPct val="0"/>
        </a:spcAft>
        <a:defRPr sz="4400" b="1">
          <a:solidFill>
            <a:srgbClr val="10253F"/>
          </a:solidFill>
          <a:latin typeface="Calibri" pitchFamily="34" charset="0"/>
        </a:defRPr>
      </a:lvl3pPr>
      <a:lvl4pPr algn="ctr" rtl="0" eaLnBrk="0" fontAlgn="base" hangingPunct="0">
        <a:spcBef>
          <a:spcPct val="0"/>
        </a:spcBef>
        <a:spcAft>
          <a:spcPct val="0"/>
        </a:spcAft>
        <a:defRPr sz="4400" b="1">
          <a:solidFill>
            <a:srgbClr val="10253F"/>
          </a:solidFill>
          <a:latin typeface="Calibri" pitchFamily="34" charset="0"/>
        </a:defRPr>
      </a:lvl4pPr>
      <a:lvl5pPr algn="ctr" rtl="0" eaLnBrk="0" fontAlgn="base" hangingPunct="0">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descr="IRISLink2010-PPT-cover.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9938" name="Title 1"/>
          <p:cNvSpPr>
            <a:spLocks noGrp="1"/>
          </p:cNvSpPr>
          <p:nvPr>
            <p:ph type="ctrTitle"/>
          </p:nvPr>
        </p:nvSpPr>
        <p:spPr>
          <a:xfrm>
            <a:off x="714375" y="2928938"/>
            <a:ext cx="7772400" cy="1470025"/>
          </a:xfrm>
        </p:spPr>
        <p:txBody>
          <a:bodyPr/>
          <a:lstStyle/>
          <a:p>
            <a:pPr eaLnBrk="1" hangingPunct="1"/>
            <a:r>
              <a:rPr lang="en-US" sz="3200" smtClean="0">
                <a:solidFill>
                  <a:srgbClr val="10253F"/>
                </a:solidFill>
              </a:rPr>
              <a:t>The Capture of European Large Archive Funds: the I.R.I.S. Global proposal for managing their specificities  </a:t>
            </a:r>
          </a:p>
        </p:txBody>
      </p:sp>
      <p:sp>
        <p:nvSpPr>
          <p:cNvPr id="39939" name="Subtitle 2"/>
          <p:cNvSpPr>
            <a:spLocks noGrp="1"/>
          </p:cNvSpPr>
          <p:nvPr>
            <p:ph type="subTitle" idx="1"/>
          </p:nvPr>
        </p:nvSpPr>
        <p:spPr>
          <a:xfrm>
            <a:off x="1357313" y="4581525"/>
            <a:ext cx="6400800" cy="1600200"/>
          </a:xfrm>
        </p:spPr>
        <p:txBody>
          <a:bodyPr/>
          <a:lstStyle/>
          <a:p>
            <a:pPr eaLnBrk="1" hangingPunct="1">
              <a:lnSpc>
                <a:spcPct val="90000"/>
              </a:lnSpc>
            </a:pPr>
            <a:r>
              <a:rPr lang="en-US" smtClean="0">
                <a:solidFill>
                  <a:srgbClr val="898989"/>
                </a:solidFill>
              </a:rPr>
              <a:t>Patrice BERTRAND (I.R.I.S.)</a:t>
            </a:r>
          </a:p>
          <a:p>
            <a:pPr eaLnBrk="1" hangingPunct="1">
              <a:lnSpc>
                <a:spcPct val="90000"/>
              </a:lnSpc>
            </a:pPr>
            <a:r>
              <a:rPr lang="en-US" smtClean="0">
                <a:solidFill>
                  <a:srgbClr val="898989"/>
                </a:solidFill>
              </a:rPr>
              <a:t>Georges GEURY (ADMV1)</a:t>
            </a:r>
          </a:p>
          <a:p>
            <a:pPr eaLnBrk="1" hangingPunct="1">
              <a:lnSpc>
                <a:spcPct val="90000"/>
              </a:lnSpc>
            </a:pPr>
            <a:r>
              <a:rPr lang="en-US" smtClean="0">
                <a:solidFill>
                  <a:srgbClr val="898989"/>
                </a:solidFill>
              </a:rPr>
              <a:t>Olivier ZANON (FEDASO)</a:t>
            </a:r>
          </a:p>
        </p:txBody>
      </p:sp>
      <p:sp>
        <p:nvSpPr>
          <p:cNvPr id="7" name="Date Placeholder 6"/>
          <p:cNvSpPr>
            <a:spLocks noGrp="1"/>
          </p:cNvSpPr>
          <p:nvPr>
            <p:ph type="dt" sz="quarter" idx="10"/>
          </p:nvPr>
        </p:nvSpPr>
        <p:spPr/>
        <p:txBody>
          <a:bodyPr/>
          <a:lstStyle/>
          <a:p>
            <a:pPr>
              <a:defRPr/>
            </a:pPr>
            <a:fld id="{6DA64F1F-A361-4738-89AF-E9C8D1B674D4}" type="datetime1">
              <a:rPr lang="en-US"/>
              <a:pPr>
                <a:defRPr/>
              </a:pPr>
              <a:t>2/8/2010</a:t>
            </a:fld>
            <a:endParaRPr lang="en-US"/>
          </a:p>
        </p:txBody>
      </p:sp>
      <p:sp>
        <p:nvSpPr>
          <p:cNvPr id="8" name="Slide Number Placeholder 7"/>
          <p:cNvSpPr>
            <a:spLocks noGrp="1"/>
          </p:cNvSpPr>
          <p:nvPr>
            <p:ph type="sldNum" sz="quarter" idx="12"/>
          </p:nvPr>
        </p:nvSpPr>
        <p:spPr/>
        <p:txBody>
          <a:bodyPr/>
          <a:lstStyle/>
          <a:p>
            <a:pPr>
              <a:defRPr/>
            </a:pPr>
            <a:fld id="{948916DF-50D9-4F37-AA6C-69F8EF644501}" type="slidenum">
              <a:rPr lang="en-US"/>
              <a:pPr>
                <a:defRPr/>
              </a:pPr>
              <a:t>1</a:t>
            </a:fld>
            <a:endParaRPr lang="en-US"/>
          </a:p>
        </p:txBody>
      </p:sp>
      <p:pic>
        <p:nvPicPr>
          <p:cNvPr id="39942" name="Picture 3" descr="logo Publi Scan"/>
          <p:cNvPicPr>
            <a:picLocks noChangeAspect="1" noChangeArrowheads="1"/>
          </p:cNvPicPr>
          <p:nvPr/>
        </p:nvPicPr>
        <p:blipFill>
          <a:blip r:embed="rId4" cstate="print"/>
          <a:srcRect/>
          <a:stretch>
            <a:fillRect/>
          </a:stretch>
        </p:blipFill>
        <p:spPr bwMode="auto">
          <a:xfrm>
            <a:off x="7885113" y="1844675"/>
            <a:ext cx="1119187" cy="1169988"/>
          </a:xfrm>
          <a:prstGeom prst="rect">
            <a:avLst/>
          </a:prstGeom>
          <a:noFill/>
          <a:ln w="9525">
            <a:solidFill>
              <a:schemeClr val="hlink"/>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GB" smtClean="0">
                <a:solidFill>
                  <a:srgbClr val="10253F"/>
                </a:solidFill>
              </a:rPr>
              <a:t>Complexity of documents</a:t>
            </a:r>
          </a:p>
        </p:txBody>
      </p:sp>
      <p:pic>
        <p:nvPicPr>
          <p:cNvPr id="1027" name="Picture 3"/>
          <p:cNvPicPr>
            <a:picLocks noChangeAspect="1" noChangeArrowheads="1"/>
          </p:cNvPicPr>
          <p:nvPr/>
        </p:nvPicPr>
        <p:blipFill>
          <a:blip r:embed="rId3" cstate="print"/>
          <a:srcRect/>
          <a:stretch>
            <a:fillRect/>
          </a:stretch>
        </p:blipFill>
        <p:spPr bwMode="auto">
          <a:xfrm>
            <a:off x="323850" y="1268413"/>
            <a:ext cx="3119438" cy="45196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700338" y="1196975"/>
            <a:ext cx="3357562" cy="475138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435600" y="1628775"/>
            <a:ext cx="3033713" cy="4535488"/>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9CF07583-5EE0-4D4D-9862-849F28043353}" type="datetime1">
              <a:rPr lang="en-US"/>
              <a:pPr>
                <a:defRPr/>
              </a:pPr>
              <a:t>2/8/2010</a:t>
            </a:fld>
            <a:endParaRPr lang="en-US"/>
          </a:p>
        </p:txBody>
      </p:sp>
      <p:sp>
        <p:nvSpPr>
          <p:cNvPr id="7" name="Slide Number Placeholder 6"/>
          <p:cNvSpPr>
            <a:spLocks noGrp="1"/>
          </p:cNvSpPr>
          <p:nvPr>
            <p:ph type="sldNum" sz="quarter" idx="12"/>
          </p:nvPr>
        </p:nvSpPr>
        <p:spPr/>
        <p:txBody>
          <a:bodyPr/>
          <a:lstStyle/>
          <a:p>
            <a:pPr>
              <a:defRPr/>
            </a:pPr>
            <a:fld id="{A1368289-3328-4968-AD83-B5E1B11DA5B2}" type="slidenum">
              <a:rPr lang="en-US"/>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1+#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2000" fill="hold"/>
                                        <p:tgtEl>
                                          <p:spTgt spid="1026"/>
                                        </p:tgtEl>
                                        <p:attrNameLst>
                                          <p:attrName>ppt_x</p:attrName>
                                        </p:attrNameLst>
                                      </p:cBhvr>
                                      <p:tavLst>
                                        <p:tav tm="0">
                                          <p:val>
                                            <p:strVal val="1+#ppt_w/2"/>
                                          </p:val>
                                        </p:tav>
                                        <p:tav tm="100000">
                                          <p:val>
                                            <p:strVal val="#ppt_x"/>
                                          </p:val>
                                        </p:tav>
                                      </p:tavLst>
                                    </p:anim>
                                    <p:anim calcmode="lin" valueType="num">
                                      <p:cBhvr additive="base">
                                        <p:cTn id="14"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2000" fill="hold"/>
                                        <p:tgtEl>
                                          <p:spTgt spid="1028"/>
                                        </p:tgtEl>
                                        <p:attrNameLst>
                                          <p:attrName>ppt_x</p:attrName>
                                        </p:attrNameLst>
                                      </p:cBhvr>
                                      <p:tavLst>
                                        <p:tav tm="0">
                                          <p:val>
                                            <p:strVal val="1+#ppt_w/2"/>
                                          </p:val>
                                        </p:tav>
                                        <p:tav tm="100000">
                                          <p:val>
                                            <p:strVal val="#ppt_x"/>
                                          </p:val>
                                        </p:tav>
                                      </p:tavLst>
                                    </p:anim>
                                    <p:anim calcmode="lin" valueType="num">
                                      <p:cBhvr additive="base">
                                        <p:cTn id="20" dur="2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GB" smtClean="0"/>
              <a:t>The Publi-SCAN global approach</a:t>
            </a:r>
          </a:p>
        </p:txBody>
      </p:sp>
      <p:sp>
        <p:nvSpPr>
          <p:cNvPr id="59394" name="Content Placeholder 9"/>
          <p:cNvSpPr>
            <a:spLocks noGrp="1"/>
          </p:cNvSpPr>
          <p:nvPr>
            <p:ph sz="half" idx="2"/>
          </p:nvPr>
        </p:nvSpPr>
        <p:spPr>
          <a:xfrm>
            <a:off x="4429125" y="1571625"/>
            <a:ext cx="4257675" cy="4357688"/>
          </a:xfrm>
        </p:spPr>
        <p:txBody>
          <a:bodyPr/>
          <a:lstStyle/>
          <a:p>
            <a:pPr eaLnBrk="1" hangingPunct="1">
              <a:lnSpc>
                <a:spcPct val="90000"/>
              </a:lnSpc>
            </a:pPr>
            <a:r>
              <a:rPr lang="en-GB" sz="2400" b="1" dirty="0" smtClean="0"/>
              <a:t>I.R.I.S.</a:t>
            </a:r>
            <a:r>
              <a:rPr lang="en-GB" sz="2400" dirty="0" smtClean="0"/>
              <a:t> </a:t>
            </a:r>
            <a:r>
              <a:rPr lang="en-GB" sz="2400" dirty="0" smtClean="0"/>
              <a:t>for</a:t>
            </a:r>
            <a:endParaRPr lang="en-GB" sz="2400" dirty="0" smtClean="0"/>
          </a:p>
          <a:p>
            <a:pPr lvl="1" eaLnBrk="1" hangingPunct="1">
              <a:lnSpc>
                <a:spcPct val="90000"/>
              </a:lnSpc>
            </a:pPr>
            <a:r>
              <a:rPr lang="en-GB" sz="2000" dirty="0" smtClean="0"/>
              <a:t>Sales and pre-sales</a:t>
            </a:r>
          </a:p>
          <a:p>
            <a:pPr lvl="1" eaLnBrk="1" hangingPunct="1">
              <a:lnSpc>
                <a:spcPct val="90000"/>
              </a:lnSpc>
            </a:pPr>
            <a:r>
              <a:rPr lang="en-GB" sz="2000" dirty="0" smtClean="0"/>
              <a:t>Project and quality mgt</a:t>
            </a:r>
          </a:p>
          <a:p>
            <a:pPr lvl="1" eaLnBrk="1" hangingPunct="1">
              <a:lnSpc>
                <a:spcPct val="90000"/>
              </a:lnSpc>
            </a:pPr>
            <a:r>
              <a:rPr lang="en-GB" sz="2000" dirty="0" smtClean="0"/>
              <a:t>Technologies </a:t>
            </a:r>
          </a:p>
          <a:p>
            <a:pPr eaLnBrk="1" hangingPunct="1">
              <a:lnSpc>
                <a:spcPct val="90000"/>
              </a:lnSpc>
            </a:pPr>
            <a:r>
              <a:rPr lang="en-GB" sz="2400" b="1" dirty="0" smtClean="0"/>
              <a:t>ADM V1</a:t>
            </a:r>
            <a:r>
              <a:rPr lang="en-GB" sz="2400" dirty="0" smtClean="0"/>
              <a:t> for</a:t>
            </a:r>
          </a:p>
          <a:p>
            <a:pPr lvl="1" eaLnBrk="1" hangingPunct="1">
              <a:lnSpc>
                <a:spcPct val="90000"/>
              </a:lnSpc>
            </a:pPr>
            <a:r>
              <a:rPr lang="en-GB" sz="2000" dirty="0" smtClean="0"/>
              <a:t>Detailed preparation</a:t>
            </a:r>
          </a:p>
          <a:p>
            <a:pPr lvl="1" eaLnBrk="1" hangingPunct="1">
              <a:lnSpc>
                <a:spcPct val="90000"/>
              </a:lnSpc>
            </a:pPr>
            <a:r>
              <a:rPr lang="en-GB" sz="2000" dirty="0" smtClean="0"/>
              <a:t>Complex and specific scanning</a:t>
            </a:r>
          </a:p>
          <a:p>
            <a:pPr eaLnBrk="1" hangingPunct="1">
              <a:lnSpc>
                <a:spcPct val="90000"/>
              </a:lnSpc>
            </a:pPr>
            <a:r>
              <a:rPr lang="en-GB" sz="2400" b="1" dirty="0" smtClean="0"/>
              <a:t>FEDASO</a:t>
            </a:r>
            <a:r>
              <a:rPr lang="en-GB" sz="2400" dirty="0" smtClean="0"/>
              <a:t> for the</a:t>
            </a:r>
          </a:p>
          <a:p>
            <a:pPr lvl="1" eaLnBrk="1" hangingPunct="1">
              <a:lnSpc>
                <a:spcPct val="90000"/>
              </a:lnSpc>
            </a:pPr>
            <a:r>
              <a:rPr lang="en-GB" sz="2000" dirty="0" smtClean="0"/>
              <a:t>Multilingual OCR</a:t>
            </a:r>
          </a:p>
          <a:p>
            <a:pPr lvl="1" eaLnBrk="1" hangingPunct="1">
              <a:lnSpc>
                <a:spcPct val="90000"/>
              </a:lnSpc>
            </a:pPr>
            <a:r>
              <a:rPr lang="en-GB" sz="2000" dirty="0" smtClean="0"/>
              <a:t>Documents segmentation and manual validation</a:t>
            </a:r>
          </a:p>
          <a:p>
            <a:pPr lvl="1" eaLnBrk="1" hangingPunct="1">
              <a:lnSpc>
                <a:spcPct val="90000"/>
              </a:lnSpc>
            </a:pPr>
            <a:r>
              <a:rPr lang="en-GB" sz="2000" dirty="0" smtClean="0"/>
              <a:t>XML transformation</a:t>
            </a:r>
          </a:p>
        </p:txBody>
      </p:sp>
      <p:sp>
        <p:nvSpPr>
          <p:cNvPr id="4" name="Date Placeholder 3"/>
          <p:cNvSpPr>
            <a:spLocks noGrp="1"/>
          </p:cNvSpPr>
          <p:nvPr>
            <p:ph type="dt" sz="quarter" idx="10"/>
          </p:nvPr>
        </p:nvSpPr>
        <p:spPr/>
        <p:txBody>
          <a:bodyPr/>
          <a:lstStyle/>
          <a:p>
            <a:pPr>
              <a:defRPr/>
            </a:pPr>
            <a:fld id="{A0BE0A89-3004-4EEE-99C6-F71D19CA1F75}"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1FDCEDE7-B087-4C3D-A2A5-47C6CD73925C}" type="slidenum">
              <a:rPr lang="en-GB"/>
              <a:pPr>
                <a:defRPr/>
              </a:pPr>
              <a:t>11</a:t>
            </a:fld>
            <a:endParaRPr lang="en-GB"/>
          </a:p>
        </p:txBody>
      </p:sp>
      <p:graphicFrame>
        <p:nvGraphicFramePr>
          <p:cNvPr id="6" name="Diagram 5"/>
          <p:cNvGraphicFramePr/>
          <p:nvPr/>
        </p:nvGraphicFramePr>
        <p:xfrm>
          <a:off x="428596" y="1142984"/>
          <a:ext cx="407196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5" name="Picture 1"/>
          <p:cNvPicPr>
            <a:picLocks noChangeAspect="1" noChangeArrowheads="1"/>
          </p:cNvPicPr>
          <p:nvPr/>
        </p:nvPicPr>
        <p:blipFill>
          <a:blip r:embed="rId8" cstate="print">
            <a:clrChange>
              <a:clrFrom>
                <a:srgbClr val="FEFFFF"/>
              </a:clrFrom>
              <a:clrTo>
                <a:srgbClr val="FEFFFF">
                  <a:alpha val="0"/>
                </a:srgbClr>
              </a:clrTo>
            </a:clrChange>
          </a:blip>
          <a:srcRect/>
          <a:stretch>
            <a:fillRect/>
          </a:stretch>
        </p:blipFill>
        <p:spPr bwMode="auto">
          <a:xfrm>
            <a:off x="428596" y="1214422"/>
            <a:ext cx="1445961" cy="900111"/>
          </a:xfrm>
          <a:prstGeom prst="rect">
            <a:avLst/>
          </a:prstGeom>
          <a:noFill/>
          <a:ln w="9525">
            <a:noFill/>
            <a:miter lim="800000"/>
            <a:headEnd/>
            <a:tailEnd/>
          </a:ln>
        </p:spPr>
      </p:pic>
      <p:pic>
        <p:nvPicPr>
          <p:cNvPr id="9" name="Picture 2" descr="Logo ADMV1"/>
          <p:cNvPicPr>
            <a:picLocks noChangeAspect="1" noChangeArrowheads="1"/>
          </p:cNvPicPr>
          <p:nvPr/>
        </p:nvPicPr>
        <p:blipFill>
          <a:blip r:embed="rId9" cstate="print"/>
          <a:srcRect/>
          <a:stretch>
            <a:fillRect/>
          </a:stretch>
        </p:blipFill>
        <p:spPr bwMode="auto">
          <a:xfrm>
            <a:off x="214282" y="5286388"/>
            <a:ext cx="1203325" cy="708025"/>
          </a:xfrm>
          <a:prstGeom prst="rect">
            <a:avLst/>
          </a:prstGeom>
          <a:noFill/>
          <a:ln w="9525">
            <a:noFill/>
            <a:miter lim="800000"/>
            <a:headEnd/>
            <a:tailEnd/>
          </a:ln>
        </p:spPr>
      </p:pic>
      <p:pic>
        <p:nvPicPr>
          <p:cNvPr id="10" name="Picture 2" descr="FedasoSansPosRVB"/>
          <p:cNvPicPr>
            <a:picLocks noChangeAspect="1" noChangeArrowheads="1"/>
          </p:cNvPicPr>
          <p:nvPr/>
        </p:nvPicPr>
        <p:blipFill>
          <a:blip r:embed="rId10" cstate="print"/>
          <a:srcRect/>
          <a:stretch>
            <a:fillRect/>
          </a:stretch>
        </p:blipFill>
        <p:spPr bwMode="auto">
          <a:xfrm>
            <a:off x="3357554" y="5286388"/>
            <a:ext cx="1216025" cy="72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GB" smtClean="0">
                <a:solidFill>
                  <a:srgbClr val="10253F"/>
                </a:solidFill>
              </a:rPr>
              <a:t>Short I.R.I.S. presentation </a:t>
            </a:r>
          </a:p>
        </p:txBody>
      </p:sp>
      <p:sp>
        <p:nvSpPr>
          <p:cNvPr id="61442" name="Content Placeholder 2"/>
          <p:cNvSpPr>
            <a:spLocks noGrp="1"/>
          </p:cNvSpPr>
          <p:nvPr>
            <p:ph idx="1"/>
          </p:nvPr>
        </p:nvSpPr>
        <p:spPr>
          <a:xfrm>
            <a:off x="457200" y="1341438"/>
            <a:ext cx="8229600" cy="4784725"/>
          </a:xfrm>
        </p:spPr>
        <p:txBody>
          <a:bodyPr/>
          <a:lstStyle/>
          <a:p>
            <a:pPr eaLnBrk="1" hangingPunct="1">
              <a:lnSpc>
                <a:spcPct val="80000"/>
              </a:lnSpc>
            </a:pPr>
            <a:r>
              <a:rPr lang="en-GB" sz="2700" dirty="0" smtClean="0">
                <a:solidFill>
                  <a:srgbClr val="10253F"/>
                </a:solidFill>
              </a:rPr>
              <a:t>I.R.I.S. Solutions &amp; Experts is a subsidiary of the I.R.I.S. Group:</a:t>
            </a:r>
          </a:p>
          <a:p>
            <a:pPr lvl="1" eaLnBrk="1" hangingPunct="1">
              <a:lnSpc>
                <a:spcPct val="80000"/>
              </a:lnSpc>
            </a:pPr>
            <a:r>
              <a:rPr lang="en-GB" sz="2300" dirty="0" smtClean="0">
                <a:solidFill>
                  <a:srgbClr val="10253F"/>
                </a:solidFill>
              </a:rPr>
              <a:t>Located  in Louvain-la-</a:t>
            </a:r>
            <a:r>
              <a:rPr lang="en-GB" sz="2300" dirty="0" err="1" smtClean="0">
                <a:solidFill>
                  <a:srgbClr val="10253F"/>
                </a:solidFill>
              </a:rPr>
              <a:t>Neuve</a:t>
            </a:r>
            <a:r>
              <a:rPr lang="en-GB" sz="2300" dirty="0" smtClean="0">
                <a:solidFill>
                  <a:srgbClr val="10253F"/>
                </a:solidFill>
              </a:rPr>
              <a:t>, Belgium</a:t>
            </a:r>
          </a:p>
          <a:p>
            <a:pPr lvl="1" eaLnBrk="1" hangingPunct="1">
              <a:lnSpc>
                <a:spcPct val="80000"/>
              </a:lnSpc>
            </a:pPr>
            <a:r>
              <a:rPr lang="en-GB" sz="2300" dirty="0" smtClean="0">
                <a:solidFill>
                  <a:srgbClr val="10253F"/>
                </a:solidFill>
              </a:rPr>
              <a:t>Revenue of 116M€ in 2008</a:t>
            </a:r>
          </a:p>
          <a:p>
            <a:pPr lvl="1" eaLnBrk="1" hangingPunct="1">
              <a:lnSpc>
                <a:spcPct val="80000"/>
              </a:lnSpc>
            </a:pPr>
            <a:r>
              <a:rPr lang="en-GB" sz="2300" dirty="0" smtClean="0">
                <a:solidFill>
                  <a:srgbClr val="10253F"/>
                </a:solidFill>
              </a:rPr>
              <a:t>16,2M€ for International Organisations in 2009 (+/- 190 collaborators)</a:t>
            </a:r>
          </a:p>
          <a:p>
            <a:pPr eaLnBrk="1" hangingPunct="1">
              <a:lnSpc>
                <a:spcPct val="80000"/>
              </a:lnSpc>
            </a:pPr>
            <a:r>
              <a:rPr lang="en-GB" sz="2700" b="1" dirty="0" smtClean="0">
                <a:solidFill>
                  <a:srgbClr val="10253F"/>
                </a:solidFill>
              </a:rPr>
              <a:t>Main</a:t>
            </a:r>
            <a:r>
              <a:rPr lang="en-GB" sz="2700" dirty="0" smtClean="0">
                <a:solidFill>
                  <a:srgbClr val="10253F"/>
                </a:solidFill>
              </a:rPr>
              <a:t> </a:t>
            </a:r>
            <a:r>
              <a:rPr lang="en-GB" sz="2700" b="1" dirty="0" smtClean="0">
                <a:solidFill>
                  <a:srgbClr val="10253F"/>
                </a:solidFill>
              </a:rPr>
              <a:t>focus</a:t>
            </a:r>
            <a:r>
              <a:rPr lang="en-GB" sz="2700" dirty="0" smtClean="0">
                <a:solidFill>
                  <a:srgbClr val="10253F"/>
                </a:solidFill>
              </a:rPr>
              <a:t> of I.R.I.S. includes: </a:t>
            </a:r>
          </a:p>
          <a:p>
            <a:pPr lvl="1" eaLnBrk="1" hangingPunct="1">
              <a:lnSpc>
                <a:spcPct val="80000"/>
              </a:lnSpc>
            </a:pPr>
            <a:r>
              <a:rPr lang="en-GB" sz="2400" dirty="0" smtClean="0">
                <a:solidFill>
                  <a:srgbClr val="10253F"/>
                </a:solidFill>
              </a:rPr>
              <a:t>Documents oriented projects: data acquisition, ECM, workflow, </a:t>
            </a:r>
            <a:r>
              <a:rPr lang="en-GB" sz="2400" dirty="0" smtClean="0">
                <a:solidFill>
                  <a:srgbClr val="10253F"/>
                </a:solidFill>
              </a:rPr>
              <a:t>archiving, </a:t>
            </a:r>
            <a:r>
              <a:rPr lang="en-GB" sz="2400" dirty="0" smtClean="0">
                <a:solidFill>
                  <a:srgbClr val="10253F"/>
                </a:solidFill>
              </a:rPr>
              <a:t>…</a:t>
            </a:r>
          </a:p>
          <a:p>
            <a:pPr lvl="1" eaLnBrk="1" hangingPunct="1">
              <a:lnSpc>
                <a:spcPct val="80000"/>
              </a:lnSpc>
            </a:pPr>
            <a:r>
              <a:rPr lang="en-GB" sz="2400" dirty="0" smtClean="0">
                <a:solidFill>
                  <a:srgbClr val="10253F"/>
                </a:solidFill>
              </a:rPr>
              <a:t>Selling of scanning, segmentation  and multilingual OCR tools</a:t>
            </a:r>
          </a:p>
          <a:p>
            <a:pPr lvl="1" eaLnBrk="1" hangingPunct="1">
              <a:lnSpc>
                <a:spcPct val="80000"/>
              </a:lnSpc>
            </a:pPr>
            <a:r>
              <a:rPr lang="en-GB" sz="2400" dirty="0" smtClean="0">
                <a:solidFill>
                  <a:srgbClr val="10253F"/>
                </a:solidFill>
              </a:rPr>
              <a:t>Selling  of ICT (IBM) servers and storage </a:t>
            </a:r>
          </a:p>
        </p:txBody>
      </p:sp>
      <p:sp>
        <p:nvSpPr>
          <p:cNvPr id="4" name="Date Placeholder 3"/>
          <p:cNvSpPr>
            <a:spLocks noGrp="1"/>
          </p:cNvSpPr>
          <p:nvPr>
            <p:ph type="dt" sz="quarter" idx="10"/>
          </p:nvPr>
        </p:nvSpPr>
        <p:spPr/>
        <p:txBody>
          <a:bodyPr/>
          <a:lstStyle/>
          <a:p>
            <a:pPr>
              <a:defRPr/>
            </a:pPr>
            <a:fld id="{328850C9-B457-4D83-86E4-09517129BA39}"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E77EB6BC-808D-42BB-B295-5218E759D7CF}" type="slidenum">
              <a:rPr lang="en-GB"/>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p:txBody>
          <a:bodyPr/>
          <a:lstStyle/>
          <a:p>
            <a:pPr eaLnBrk="1" hangingPunct="1"/>
            <a:r>
              <a:rPr lang="en-GB" smtClean="0">
                <a:solidFill>
                  <a:srgbClr val="10253F"/>
                </a:solidFill>
              </a:rPr>
              <a:t>Short ADM V1 presentation </a:t>
            </a:r>
          </a:p>
        </p:txBody>
      </p:sp>
      <p:sp>
        <p:nvSpPr>
          <p:cNvPr id="5" name="Content Placeholder 4"/>
          <p:cNvSpPr>
            <a:spLocks noGrp="1"/>
          </p:cNvSpPr>
          <p:nvPr>
            <p:ph idx="1"/>
          </p:nvPr>
        </p:nvSpPr>
        <p:spPr>
          <a:xfrm>
            <a:off x="457200" y="1341438"/>
            <a:ext cx="8186738" cy="4587875"/>
          </a:xfrm>
        </p:spPr>
        <p:txBody>
          <a:bodyPr>
            <a:normAutofit/>
          </a:bodyPr>
          <a:lstStyle/>
          <a:p>
            <a:pPr eaLnBrk="1" hangingPunct="1">
              <a:lnSpc>
                <a:spcPct val="80000"/>
              </a:lnSpc>
            </a:pPr>
            <a:r>
              <a:rPr lang="en-GB" sz="2500" dirty="0" smtClean="0">
                <a:solidFill>
                  <a:srgbClr val="10253F"/>
                </a:solidFill>
              </a:rPr>
              <a:t>ADMV1 is a subsidiary of Village N°1, a social company, aimed to hire handicapped persons</a:t>
            </a:r>
          </a:p>
          <a:p>
            <a:pPr eaLnBrk="1" hangingPunct="1">
              <a:lnSpc>
                <a:spcPct val="80000"/>
              </a:lnSpc>
            </a:pPr>
            <a:r>
              <a:rPr lang="en-GB" sz="2500" dirty="0" smtClean="0">
                <a:solidFill>
                  <a:srgbClr val="10253F"/>
                </a:solidFill>
              </a:rPr>
              <a:t>Village N°1 figures:</a:t>
            </a:r>
          </a:p>
          <a:p>
            <a:pPr lvl="1" eaLnBrk="1" hangingPunct="1">
              <a:lnSpc>
                <a:spcPct val="80000"/>
              </a:lnSpc>
            </a:pPr>
            <a:r>
              <a:rPr lang="en-GB" sz="2200" dirty="0" smtClean="0">
                <a:solidFill>
                  <a:srgbClr val="10253F"/>
                </a:solidFill>
              </a:rPr>
              <a:t>1,000 workers and 180 people living on site</a:t>
            </a:r>
          </a:p>
          <a:p>
            <a:pPr lvl="1" eaLnBrk="1" hangingPunct="1">
              <a:lnSpc>
                <a:spcPct val="80000"/>
              </a:lnSpc>
            </a:pPr>
            <a:r>
              <a:rPr lang="en-GB" sz="2200" dirty="0" smtClean="0">
                <a:solidFill>
                  <a:srgbClr val="10253F"/>
                </a:solidFill>
              </a:rPr>
              <a:t>1 company with packaging as core business (« ETA »)</a:t>
            </a:r>
          </a:p>
          <a:p>
            <a:pPr lvl="1" eaLnBrk="1" hangingPunct="1">
              <a:lnSpc>
                <a:spcPct val="80000"/>
              </a:lnSpc>
            </a:pPr>
            <a:r>
              <a:rPr lang="en-GB" sz="2200" dirty="0" smtClean="0">
                <a:solidFill>
                  <a:srgbClr val="10253F"/>
                </a:solidFill>
              </a:rPr>
              <a:t>1 service dedicated to welcome and location for       handicapped people: </a:t>
            </a:r>
            <a:r>
              <a:rPr lang="en-GB" sz="2200" dirty="0" err="1" smtClean="0">
                <a:solidFill>
                  <a:srgbClr val="10253F"/>
                </a:solidFill>
              </a:rPr>
              <a:t>Seresa</a:t>
            </a:r>
            <a:endParaRPr lang="en-GB" sz="2200" dirty="0" smtClean="0">
              <a:solidFill>
                <a:srgbClr val="10253F"/>
              </a:solidFill>
            </a:endParaRPr>
          </a:p>
          <a:p>
            <a:pPr lvl="1" eaLnBrk="1" hangingPunct="1">
              <a:lnSpc>
                <a:spcPct val="80000"/>
              </a:lnSpc>
            </a:pPr>
            <a:r>
              <a:rPr lang="en-GB" sz="2200" dirty="0" smtClean="0">
                <a:solidFill>
                  <a:srgbClr val="10253F"/>
                </a:solidFill>
              </a:rPr>
              <a:t>3 social companies: B-team (building), </a:t>
            </a:r>
            <a:r>
              <a:rPr lang="en-GB" sz="2200" b="1" dirty="0" smtClean="0">
                <a:solidFill>
                  <a:srgbClr val="10253F"/>
                </a:solidFill>
              </a:rPr>
              <a:t>ADMV1 &amp; </a:t>
            </a:r>
            <a:r>
              <a:rPr lang="en-GB" sz="2200" b="1" dirty="0" err="1" smtClean="0">
                <a:solidFill>
                  <a:srgbClr val="10253F"/>
                </a:solidFill>
              </a:rPr>
              <a:t>Arista</a:t>
            </a:r>
            <a:r>
              <a:rPr lang="en-GB" sz="2200" b="1" dirty="0" smtClean="0">
                <a:solidFill>
                  <a:srgbClr val="10253F"/>
                </a:solidFill>
              </a:rPr>
              <a:t> France (scanning, coding, call centre) - ADMV1: created in 1995, today 60 FTE</a:t>
            </a:r>
          </a:p>
          <a:p>
            <a:pPr lvl="1" eaLnBrk="1" hangingPunct="1">
              <a:lnSpc>
                <a:spcPct val="80000"/>
              </a:lnSpc>
            </a:pPr>
            <a:r>
              <a:rPr lang="en-GB" sz="2200" dirty="0" smtClean="0">
                <a:solidFill>
                  <a:srgbClr val="10253F"/>
                </a:solidFill>
              </a:rPr>
              <a:t>4 own sites (1 in </a:t>
            </a:r>
            <a:r>
              <a:rPr lang="en-GB" sz="2200" dirty="0" err="1" smtClean="0">
                <a:solidFill>
                  <a:srgbClr val="10253F"/>
                </a:solidFill>
              </a:rPr>
              <a:t>Ophain</a:t>
            </a:r>
            <a:r>
              <a:rPr lang="en-GB" sz="2200" dirty="0" smtClean="0">
                <a:solidFill>
                  <a:srgbClr val="10253F"/>
                </a:solidFill>
              </a:rPr>
              <a:t> Braine-</a:t>
            </a:r>
            <a:r>
              <a:rPr lang="en-GB" sz="2200" dirty="0" err="1" smtClean="0">
                <a:solidFill>
                  <a:srgbClr val="10253F"/>
                </a:solidFill>
              </a:rPr>
              <a:t>L’Alleud</a:t>
            </a:r>
            <a:r>
              <a:rPr lang="en-GB" sz="2200" dirty="0" smtClean="0">
                <a:solidFill>
                  <a:srgbClr val="10253F"/>
                </a:solidFill>
              </a:rPr>
              <a:t>, 2 in </a:t>
            </a:r>
            <a:r>
              <a:rPr lang="en-GB" sz="2200" dirty="0" err="1" smtClean="0">
                <a:solidFill>
                  <a:srgbClr val="10253F"/>
                </a:solidFill>
              </a:rPr>
              <a:t>Wauthier</a:t>
            </a:r>
            <a:r>
              <a:rPr lang="en-GB" sz="2200" dirty="0" smtClean="0">
                <a:solidFill>
                  <a:srgbClr val="10253F"/>
                </a:solidFill>
              </a:rPr>
              <a:t>-Braine, 1 in </a:t>
            </a:r>
            <a:r>
              <a:rPr lang="en-GB" sz="2200" dirty="0" err="1" smtClean="0">
                <a:solidFill>
                  <a:srgbClr val="10253F"/>
                </a:solidFill>
              </a:rPr>
              <a:t>Valenciennes</a:t>
            </a:r>
            <a:r>
              <a:rPr lang="en-GB" sz="2200" dirty="0" smtClean="0">
                <a:solidFill>
                  <a:srgbClr val="10253F"/>
                </a:solidFill>
              </a:rPr>
              <a:t> France)</a:t>
            </a:r>
          </a:p>
          <a:p>
            <a:pPr lvl="1" eaLnBrk="1" hangingPunct="1">
              <a:lnSpc>
                <a:spcPct val="80000"/>
              </a:lnSpc>
            </a:pPr>
            <a:r>
              <a:rPr lang="en-GB" sz="2200" dirty="0" smtClean="0">
                <a:solidFill>
                  <a:srgbClr val="10253F"/>
                </a:solidFill>
              </a:rPr>
              <a:t>More than 10 customer sites.</a:t>
            </a:r>
          </a:p>
        </p:txBody>
      </p:sp>
      <p:sp>
        <p:nvSpPr>
          <p:cNvPr id="6" name="Date Placeholder 5"/>
          <p:cNvSpPr>
            <a:spLocks noGrp="1"/>
          </p:cNvSpPr>
          <p:nvPr>
            <p:ph type="dt" sz="quarter" idx="10"/>
          </p:nvPr>
        </p:nvSpPr>
        <p:spPr/>
        <p:txBody>
          <a:bodyPr/>
          <a:lstStyle/>
          <a:p>
            <a:pPr>
              <a:defRPr/>
            </a:pPr>
            <a:fld id="{8730F1C3-6EFD-48E1-9DBA-BFA3A6ED88DB}" type="datetime1">
              <a:rPr lang="en-GB"/>
              <a:pPr>
                <a:defRPr/>
              </a:pPr>
              <a:t>08/02/2010</a:t>
            </a:fld>
            <a:endParaRPr lang="en-GB"/>
          </a:p>
        </p:txBody>
      </p:sp>
      <p:sp>
        <p:nvSpPr>
          <p:cNvPr id="7" name="Slide Number Placeholder 6"/>
          <p:cNvSpPr>
            <a:spLocks noGrp="1"/>
          </p:cNvSpPr>
          <p:nvPr>
            <p:ph type="sldNum" sz="quarter" idx="12"/>
          </p:nvPr>
        </p:nvSpPr>
        <p:spPr/>
        <p:txBody>
          <a:bodyPr/>
          <a:lstStyle/>
          <a:p>
            <a:pPr>
              <a:defRPr/>
            </a:pPr>
            <a:fld id="{B9206CC8-38A5-4282-9365-CC7291C3A8AC}" type="slidenum">
              <a:rPr lang="en-GB"/>
              <a:pPr>
                <a:defRPr/>
              </a:pPr>
              <a:t>13</a:t>
            </a:fld>
            <a:endParaRPr lang="en-GB"/>
          </a:p>
        </p:txBody>
      </p:sp>
      <p:pic>
        <p:nvPicPr>
          <p:cNvPr id="62469" name="Picture 2" descr="Logo ADMV1"/>
          <p:cNvPicPr>
            <a:picLocks noChangeAspect="1" noChangeArrowheads="1"/>
          </p:cNvPicPr>
          <p:nvPr/>
        </p:nvPicPr>
        <p:blipFill>
          <a:blip r:embed="rId3" cstate="print"/>
          <a:srcRect/>
          <a:stretch>
            <a:fillRect/>
          </a:stretch>
        </p:blipFill>
        <p:spPr bwMode="auto">
          <a:xfrm>
            <a:off x="7740650" y="1916113"/>
            <a:ext cx="1203325"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3"/>
          <p:cNvSpPr>
            <a:spLocks noGrp="1"/>
          </p:cNvSpPr>
          <p:nvPr>
            <p:ph type="title"/>
          </p:nvPr>
        </p:nvSpPr>
        <p:spPr/>
        <p:txBody>
          <a:bodyPr/>
          <a:lstStyle/>
          <a:p>
            <a:pPr eaLnBrk="1" hangingPunct="1"/>
            <a:r>
              <a:rPr lang="en-GB" sz="3600" smtClean="0">
                <a:solidFill>
                  <a:srgbClr val="10253F"/>
                </a:solidFill>
              </a:rPr>
              <a:t>ADM V1 focus: Document Logistic</a:t>
            </a:r>
          </a:p>
        </p:txBody>
      </p:sp>
      <p:sp>
        <p:nvSpPr>
          <p:cNvPr id="8" name="Date Placeholder 7"/>
          <p:cNvSpPr>
            <a:spLocks noGrp="1"/>
          </p:cNvSpPr>
          <p:nvPr>
            <p:ph type="dt" sz="quarter" idx="10"/>
          </p:nvPr>
        </p:nvSpPr>
        <p:spPr/>
        <p:txBody>
          <a:bodyPr/>
          <a:lstStyle/>
          <a:p>
            <a:pPr>
              <a:defRPr/>
            </a:pPr>
            <a:fld id="{F9071D11-A56F-4D5F-A22D-D297A63F3BF8}" type="datetime1">
              <a:rPr lang="en-GB"/>
              <a:pPr>
                <a:defRPr/>
              </a:pPr>
              <a:t>08/02/2010</a:t>
            </a:fld>
            <a:endParaRPr lang="en-GB"/>
          </a:p>
        </p:txBody>
      </p:sp>
      <p:sp>
        <p:nvSpPr>
          <p:cNvPr id="9" name="Slide Number Placeholder 8"/>
          <p:cNvSpPr>
            <a:spLocks noGrp="1"/>
          </p:cNvSpPr>
          <p:nvPr>
            <p:ph type="sldNum" sz="quarter" idx="12"/>
          </p:nvPr>
        </p:nvSpPr>
        <p:spPr/>
        <p:txBody>
          <a:bodyPr/>
          <a:lstStyle/>
          <a:p>
            <a:pPr>
              <a:defRPr/>
            </a:pPr>
            <a:fld id="{7ABADD67-D30A-482D-B612-07813250C267}" type="slidenum">
              <a:rPr lang="en-GB"/>
              <a:pPr>
                <a:defRPr/>
              </a:pPr>
              <a:t>14</a:t>
            </a:fld>
            <a:endParaRPr lang="en-GB"/>
          </a:p>
        </p:txBody>
      </p:sp>
      <p:pic>
        <p:nvPicPr>
          <p:cNvPr id="1031" name="Picture 2" descr="Logo ADMV1"/>
          <p:cNvPicPr>
            <a:picLocks noChangeAspect="1" noChangeArrowheads="1"/>
          </p:cNvPicPr>
          <p:nvPr/>
        </p:nvPicPr>
        <p:blipFill>
          <a:blip r:embed="rId4" cstate="print"/>
          <a:srcRect/>
          <a:stretch>
            <a:fillRect/>
          </a:stretch>
        </p:blipFill>
        <p:spPr bwMode="auto">
          <a:xfrm>
            <a:off x="7740650" y="1628775"/>
            <a:ext cx="1203325" cy="708025"/>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1357313" y="1214438"/>
          <a:ext cx="6357937" cy="4786312"/>
        </p:xfrm>
        <a:graphic>
          <a:graphicData uri="http://schemas.openxmlformats.org/presentationml/2006/ole">
            <p:oleObj spid="_x0000_s1027" name="Visio" r:id="rId5" imgW="10246405" imgH="7337085" progId="Visio.Drawing.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fr-BE" smtClean="0"/>
              <a:t>Short FEDASO presentation </a:t>
            </a:r>
          </a:p>
        </p:txBody>
      </p:sp>
      <p:sp>
        <p:nvSpPr>
          <p:cNvPr id="3" name="Content Placeholder 2"/>
          <p:cNvSpPr>
            <a:spLocks noGrp="1"/>
          </p:cNvSpPr>
          <p:nvPr>
            <p:ph sz="half" idx="1"/>
          </p:nvPr>
        </p:nvSpPr>
        <p:spPr>
          <a:xfrm>
            <a:off x="395288" y="1484313"/>
            <a:ext cx="4038600" cy="4319587"/>
          </a:xfrm>
        </p:spPr>
        <p:txBody>
          <a:bodyPr>
            <a:normAutofit/>
          </a:bodyPr>
          <a:lstStyle/>
          <a:p>
            <a:pPr eaLnBrk="1" hangingPunct="1">
              <a:lnSpc>
                <a:spcPct val="60000"/>
              </a:lnSpc>
            </a:pPr>
            <a:r>
              <a:rPr lang="en-GB" sz="2500" smtClean="0"/>
              <a:t> FEDASO is specialised in:</a:t>
            </a:r>
          </a:p>
          <a:p>
            <a:pPr lvl="1" eaLnBrk="1" hangingPunct="1">
              <a:lnSpc>
                <a:spcPct val="60000"/>
              </a:lnSpc>
            </a:pPr>
            <a:r>
              <a:rPr lang="en-GB" sz="2200" smtClean="0"/>
              <a:t>Documents’ Digitalisation</a:t>
            </a:r>
          </a:p>
          <a:p>
            <a:pPr lvl="1" eaLnBrk="1" hangingPunct="1">
              <a:lnSpc>
                <a:spcPct val="60000"/>
              </a:lnSpc>
            </a:pPr>
            <a:r>
              <a:rPr lang="en-GB" sz="2200" smtClean="0"/>
              <a:t>Data capture</a:t>
            </a:r>
          </a:p>
          <a:p>
            <a:pPr lvl="1" eaLnBrk="1" hangingPunct="1">
              <a:lnSpc>
                <a:spcPct val="60000"/>
              </a:lnSpc>
            </a:pPr>
            <a:r>
              <a:rPr lang="en-GB" sz="2200" smtClean="0"/>
              <a:t>Business Process Outsourcing (BPO)</a:t>
            </a:r>
          </a:p>
          <a:p>
            <a:pPr eaLnBrk="1" hangingPunct="1">
              <a:lnSpc>
                <a:spcPct val="60000"/>
              </a:lnSpc>
            </a:pPr>
            <a:r>
              <a:rPr lang="en-GB" sz="2500" smtClean="0"/>
              <a:t>Created in 1995 by Wegener group</a:t>
            </a:r>
          </a:p>
          <a:p>
            <a:pPr eaLnBrk="1" hangingPunct="1">
              <a:lnSpc>
                <a:spcPct val="60000"/>
              </a:lnSpc>
            </a:pPr>
            <a:r>
              <a:rPr lang="en-GB" sz="2500" smtClean="0"/>
              <a:t>Expertise deployed in 8 European countries</a:t>
            </a:r>
          </a:p>
          <a:p>
            <a:pPr eaLnBrk="1" hangingPunct="1">
              <a:lnSpc>
                <a:spcPct val="60000"/>
              </a:lnSpc>
            </a:pPr>
            <a:r>
              <a:rPr lang="en-GB" sz="2500" smtClean="0"/>
              <a:t>500 employees</a:t>
            </a:r>
          </a:p>
          <a:p>
            <a:pPr eaLnBrk="1" hangingPunct="1">
              <a:lnSpc>
                <a:spcPct val="60000"/>
              </a:lnSpc>
            </a:pPr>
            <a:r>
              <a:rPr lang="en-GB" sz="2500" smtClean="0"/>
              <a:t>Offices in:</a:t>
            </a:r>
          </a:p>
          <a:p>
            <a:pPr lvl="1" eaLnBrk="1" hangingPunct="1">
              <a:lnSpc>
                <a:spcPct val="60000"/>
              </a:lnSpc>
            </a:pPr>
            <a:r>
              <a:rPr lang="en-GB" sz="2200" smtClean="0"/>
              <a:t>Paris  &amp; Brussels: Sales, Marketing, Project Management</a:t>
            </a:r>
          </a:p>
          <a:p>
            <a:pPr lvl="1" eaLnBrk="1" hangingPunct="1">
              <a:lnSpc>
                <a:spcPct val="60000"/>
              </a:lnSpc>
            </a:pPr>
            <a:r>
              <a:rPr lang="en-GB" sz="2200" smtClean="0"/>
              <a:t>Fez: Production and R&amp;D services</a:t>
            </a:r>
          </a:p>
        </p:txBody>
      </p:sp>
      <p:sp>
        <p:nvSpPr>
          <p:cNvPr id="4" name="Date Placeholder 3"/>
          <p:cNvSpPr>
            <a:spLocks noGrp="1"/>
          </p:cNvSpPr>
          <p:nvPr>
            <p:ph type="dt" sz="quarter" idx="10"/>
          </p:nvPr>
        </p:nvSpPr>
        <p:spPr/>
        <p:txBody>
          <a:bodyPr/>
          <a:lstStyle/>
          <a:p>
            <a:pPr>
              <a:defRPr/>
            </a:pPr>
            <a:fld id="{1E808F07-259F-48F6-B88F-EB8DAE7EF042}"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2E4C99D9-97E4-4B39-B4C7-E86760D68D04}" type="slidenum">
              <a:rPr lang="en-US"/>
              <a:pPr>
                <a:defRPr/>
              </a:pPr>
              <a:t>15</a:t>
            </a:fld>
            <a:endParaRPr lang="en-US"/>
          </a:p>
        </p:txBody>
      </p:sp>
      <p:pic>
        <p:nvPicPr>
          <p:cNvPr id="67589" name="Picture 2" descr="FedasoSansPosRVB"/>
          <p:cNvPicPr>
            <a:picLocks noChangeAspect="1" noChangeArrowheads="1"/>
          </p:cNvPicPr>
          <p:nvPr/>
        </p:nvPicPr>
        <p:blipFill>
          <a:blip r:embed="rId2" cstate="print"/>
          <a:srcRect/>
          <a:stretch>
            <a:fillRect/>
          </a:stretch>
        </p:blipFill>
        <p:spPr bwMode="auto">
          <a:xfrm>
            <a:off x="7667625" y="1052513"/>
            <a:ext cx="1216025" cy="727075"/>
          </a:xfrm>
          <a:prstGeom prst="rect">
            <a:avLst/>
          </a:prstGeom>
          <a:noFill/>
          <a:ln w="9525">
            <a:noFill/>
            <a:miter lim="800000"/>
            <a:headEnd/>
            <a:tailEnd/>
          </a:ln>
        </p:spPr>
      </p:pic>
      <p:pic>
        <p:nvPicPr>
          <p:cNvPr id="67590" name="Content Placeholder 8"/>
          <p:cNvPicPr>
            <a:picLocks noGrp="1" noChangeAspect="1" noChangeArrowheads="1"/>
          </p:cNvPicPr>
          <p:nvPr>
            <p:ph sz="half" idx="2"/>
          </p:nvPr>
        </p:nvPicPr>
        <p:blipFill>
          <a:blip r:embed="rId3" cstate="print"/>
          <a:srcRect t="33887" b="1047"/>
          <a:stretch>
            <a:fillRect/>
          </a:stretch>
        </p:blipFill>
        <p:spPr>
          <a:xfrm>
            <a:off x="4338638" y="1928813"/>
            <a:ext cx="4591050" cy="33258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5DD87EE-4008-4531-B090-078D84DAE846}"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6D890AFD-0F45-4676-90B7-7440C1420D6D}" type="slidenum">
              <a:rPr lang="en-US"/>
              <a:pPr>
                <a:defRPr/>
              </a:pPr>
              <a:t>16</a:t>
            </a:fld>
            <a:endParaRPr lang="en-US"/>
          </a:p>
        </p:txBody>
      </p:sp>
      <p:sp>
        <p:nvSpPr>
          <p:cNvPr id="68611" name="Title 1"/>
          <p:cNvSpPr>
            <a:spLocks/>
          </p:cNvSpPr>
          <p:nvPr/>
        </p:nvSpPr>
        <p:spPr bwMode="auto">
          <a:xfrm>
            <a:off x="57150" y="214313"/>
            <a:ext cx="8229600" cy="846137"/>
          </a:xfrm>
          <a:prstGeom prst="rect">
            <a:avLst/>
          </a:prstGeom>
          <a:solidFill>
            <a:schemeClr val="bg1">
              <a:alpha val="0"/>
            </a:schemeClr>
          </a:solidFill>
          <a:ln w="9525">
            <a:noFill/>
            <a:miter lim="800000"/>
            <a:headEnd/>
            <a:tailEnd/>
          </a:ln>
        </p:spPr>
        <p:txBody>
          <a:bodyPr anchor="ctr"/>
          <a:lstStyle/>
          <a:p>
            <a:pPr algn="ctr"/>
            <a:r>
              <a:rPr lang="fr-BE" sz="4400" b="1">
                <a:solidFill>
                  <a:srgbClr val="10253F"/>
                </a:solidFill>
                <a:latin typeface="Calibri" pitchFamily="34" charset="0"/>
              </a:rPr>
              <a:t>Scanning &amp; OCR Global Process</a:t>
            </a:r>
          </a:p>
        </p:txBody>
      </p:sp>
      <p:pic>
        <p:nvPicPr>
          <p:cNvPr id="6861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6013" y="981075"/>
            <a:ext cx="6624637" cy="509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GB" sz="4000" smtClean="0">
                <a:solidFill>
                  <a:srgbClr val="10253F"/>
                </a:solidFill>
              </a:rPr>
              <a:t>Highlight on the I.R.I.S</a:t>
            </a:r>
            <a:br>
              <a:rPr lang="en-GB" sz="4000" smtClean="0">
                <a:solidFill>
                  <a:srgbClr val="10253F"/>
                </a:solidFill>
              </a:rPr>
            </a:br>
            <a:r>
              <a:rPr lang="en-GB" sz="4000" smtClean="0">
                <a:solidFill>
                  <a:srgbClr val="10253F"/>
                </a:solidFill>
              </a:rPr>
              <a:t>added value in the process</a:t>
            </a:r>
          </a:p>
        </p:txBody>
      </p:sp>
      <p:sp>
        <p:nvSpPr>
          <p:cNvPr id="3" name="Content Placeholder 2"/>
          <p:cNvSpPr>
            <a:spLocks noGrp="1"/>
          </p:cNvSpPr>
          <p:nvPr>
            <p:ph idx="1"/>
          </p:nvPr>
        </p:nvSpPr>
        <p:spPr/>
        <p:txBody>
          <a:bodyPr>
            <a:normAutofit/>
          </a:bodyPr>
          <a:lstStyle/>
          <a:p>
            <a:pPr eaLnBrk="1" hangingPunct="1">
              <a:lnSpc>
                <a:spcPct val="90000"/>
              </a:lnSpc>
            </a:pPr>
            <a:r>
              <a:rPr lang="en-GB" smtClean="0">
                <a:solidFill>
                  <a:srgbClr val="10253F"/>
                </a:solidFill>
              </a:rPr>
              <a:t>(Framework) Contract management</a:t>
            </a:r>
          </a:p>
          <a:p>
            <a:pPr eaLnBrk="1" hangingPunct="1">
              <a:lnSpc>
                <a:spcPct val="90000"/>
              </a:lnSpc>
            </a:pPr>
            <a:r>
              <a:rPr lang="en-GB" smtClean="0">
                <a:solidFill>
                  <a:srgbClr val="10253F"/>
                </a:solidFill>
              </a:rPr>
              <a:t>Global architecture of the solution</a:t>
            </a:r>
            <a:br>
              <a:rPr lang="en-GB" smtClean="0">
                <a:solidFill>
                  <a:srgbClr val="10253F"/>
                </a:solidFill>
              </a:rPr>
            </a:br>
            <a:r>
              <a:rPr lang="en-GB" smtClean="0">
                <a:solidFill>
                  <a:srgbClr val="10253F"/>
                </a:solidFill>
              </a:rPr>
              <a:t>(in collaboration with the two members) </a:t>
            </a:r>
          </a:p>
          <a:p>
            <a:pPr eaLnBrk="1" hangingPunct="1">
              <a:lnSpc>
                <a:spcPct val="90000"/>
              </a:lnSpc>
            </a:pPr>
            <a:r>
              <a:rPr lang="en-GB" smtClean="0">
                <a:solidFill>
                  <a:srgbClr val="10253F"/>
                </a:solidFill>
              </a:rPr>
              <a:t>Global set-up of the project</a:t>
            </a:r>
          </a:p>
          <a:p>
            <a:pPr eaLnBrk="1" hangingPunct="1">
              <a:lnSpc>
                <a:spcPct val="90000"/>
              </a:lnSpc>
            </a:pPr>
            <a:r>
              <a:rPr lang="en-GB" smtClean="0">
                <a:solidFill>
                  <a:srgbClr val="10253F"/>
                </a:solidFill>
              </a:rPr>
              <a:t>Project management</a:t>
            </a:r>
          </a:p>
          <a:p>
            <a:pPr eaLnBrk="1" hangingPunct="1">
              <a:lnSpc>
                <a:spcPct val="90000"/>
              </a:lnSpc>
            </a:pPr>
            <a:r>
              <a:rPr lang="en-GB" smtClean="0">
                <a:solidFill>
                  <a:srgbClr val="10253F"/>
                </a:solidFill>
              </a:rPr>
              <a:t>Quality Assurance management</a:t>
            </a:r>
          </a:p>
          <a:p>
            <a:pPr eaLnBrk="1" hangingPunct="1">
              <a:lnSpc>
                <a:spcPct val="90000"/>
              </a:lnSpc>
            </a:pPr>
            <a:r>
              <a:rPr lang="en-GB" smtClean="0">
                <a:solidFill>
                  <a:srgbClr val="10253F"/>
                </a:solidFill>
              </a:rPr>
              <a:t>Relationship with customers</a:t>
            </a:r>
          </a:p>
          <a:p>
            <a:pPr eaLnBrk="1" hangingPunct="1">
              <a:lnSpc>
                <a:spcPct val="90000"/>
              </a:lnSpc>
            </a:pPr>
            <a:r>
              <a:rPr lang="en-GB" smtClean="0">
                <a:solidFill>
                  <a:srgbClr val="10253F"/>
                </a:solidFill>
              </a:rPr>
              <a:t>Strong R&amp;D commitment.</a:t>
            </a:r>
          </a:p>
          <a:p>
            <a:pPr eaLnBrk="1" hangingPunct="1">
              <a:lnSpc>
                <a:spcPct val="90000"/>
              </a:lnSpc>
            </a:pPr>
            <a:endParaRPr lang="en-GB" smtClean="0">
              <a:solidFill>
                <a:srgbClr val="10253F"/>
              </a:solidFill>
            </a:endParaRPr>
          </a:p>
          <a:p>
            <a:pPr eaLnBrk="1" hangingPunct="1">
              <a:lnSpc>
                <a:spcPct val="90000"/>
              </a:lnSpc>
            </a:pPr>
            <a:endParaRPr lang="en-GB" smtClean="0">
              <a:solidFill>
                <a:srgbClr val="10253F"/>
              </a:solidFill>
            </a:endParaRPr>
          </a:p>
        </p:txBody>
      </p:sp>
      <p:sp>
        <p:nvSpPr>
          <p:cNvPr id="4" name="Date Placeholder 3"/>
          <p:cNvSpPr>
            <a:spLocks noGrp="1"/>
          </p:cNvSpPr>
          <p:nvPr>
            <p:ph type="dt" sz="quarter" idx="10"/>
          </p:nvPr>
        </p:nvSpPr>
        <p:spPr/>
        <p:txBody>
          <a:bodyPr/>
          <a:lstStyle/>
          <a:p>
            <a:pPr>
              <a:defRPr/>
            </a:pPr>
            <a:fld id="{C5873805-3392-48D2-9E34-143C177A6E66}"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E35CB5F3-7110-4657-9A8E-9E52FDEBBBFF}" type="slidenum">
              <a:rPr lang="en-GB"/>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p:txBody>
          <a:bodyPr/>
          <a:lstStyle/>
          <a:p>
            <a:pPr eaLnBrk="1" hangingPunct="1"/>
            <a:r>
              <a:rPr lang="en-GB" sz="3600" smtClean="0"/>
              <a:t>Highlight on the ADM V1 added-value in the process: the high-volume process</a:t>
            </a:r>
          </a:p>
        </p:txBody>
      </p:sp>
      <p:sp>
        <p:nvSpPr>
          <p:cNvPr id="71682" name="Content Placeholder 4"/>
          <p:cNvSpPr>
            <a:spLocks noGrp="1"/>
          </p:cNvSpPr>
          <p:nvPr>
            <p:ph sz="half" idx="1"/>
          </p:nvPr>
        </p:nvSpPr>
        <p:spPr>
          <a:xfrm>
            <a:off x="457200" y="1500174"/>
            <a:ext cx="4257675" cy="3484563"/>
          </a:xfrm>
        </p:spPr>
        <p:txBody>
          <a:bodyPr/>
          <a:lstStyle/>
          <a:p>
            <a:pPr eaLnBrk="1" hangingPunct="1"/>
            <a:r>
              <a:rPr lang="en-GB" sz="2600" dirty="0" smtClean="0"/>
              <a:t>Transport</a:t>
            </a:r>
          </a:p>
          <a:p>
            <a:pPr eaLnBrk="1" hangingPunct="1"/>
            <a:r>
              <a:rPr lang="en-GB" sz="2600" dirty="0" smtClean="0"/>
              <a:t>Storage </a:t>
            </a:r>
          </a:p>
          <a:p>
            <a:pPr eaLnBrk="1" hangingPunct="1"/>
            <a:r>
              <a:rPr lang="en-GB" sz="2600" dirty="0" smtClean="0"/>
              <a:t>Sorting</a:t>
            </a:r>
          </a:p>
          <a:p>
            <a:pPr eaLnBrk="1" hangingPunct="1"/>
            <a:r>
              <a:rPr lang="en-GB" sz="2600" dirty="0" smtClean="0"/>
              <a:t>Preparation</a:t>
            </a:r>
          </a:p>
          <a:p>
            <a:pPr eaLnBrk="1" hangingPunct="1"/>
            <a:r>
              <a:rPr lang="en-GB" sz="2600" dirty="0" smtClean="0"/>
              <a:t>Scanning, </a:t>
            </a:r>
            <a:r>
              <a:rPr lang="en-GB" sz="2600" dirty="0" smtClean="0"/>
              <a:t>Indexation</a:t>
            </a:r>
            <a:r>
              <a:rPr lang="en-GB" sz="2600" dirty="0" smtClean="0"/>
              <a:t>, Control </a:t>
            </a:r>
            <a:endParaRPr lang="en-GB" sz="2600" dirty="0" smtClean="0"/>
          </a:p>
          <a:p>
            <a:pPr eaLnBrk="1" hangingPunct="1"/>
            <a:r>
              <a:rPr lang="en-GB" sz="2600" dirty="0" smtClean="0"/>
              <a:t>Reconditioning or destruction</a:t>
            </a:r>
          </a:p>
        </p:txBody>
      </p:sp>
      <p:pic>
        <p:nvPicPr>
          <p:cNvPr id="71683" name="Content Placeholder 8" descr="BILD1268.JPG"/>
          <p:cNvPicPr>
            <a:picLocks noGrp="1" noChangeAspect="1"/>
          </p:cNvPicPr>
          <p:nvPr>
            <p:ph sz="half" idx="2"/>
          </p:nvPr>
        </p:nvPicPr>
        <p:blipFill>
          <a:blip r:embed="rId3" cstate="print"/>
          <a:srcRect/>
          <a:stretch>
            <a:fillRect/>
          </a:stretch>
        </p:blipFill>
        <p:spPr>
          <a:xfrm>
            <a:off x="4748213" y="1916113"/>
            <a:ext cx="4038600" cy="3184525"/>
          </a:xfrm>
        </p:spPr>
      </p:pic>
      <p:sp>
        <p:nvSpPr>
          <p:cNvPr id="6" name="Date Placeholder 5"/>
          <p:cNvSpPr>
            <a:spLocks noGrp="1"/>
          </p:cNvSpPr>
          <p:nvPr>
            <p:ph type="dt" sz="quarter" idx="10"/>
          </p:nvPr>
        </p:nvSpPr>
        <p:spPr/>
        <p:txBody>
          <a:bodyPr/>
          <a:lstStyle/>
          <a:p>
            <a:pPr>
              <a:defRPr/>
            </a:pPr>
            <a:fld id="{A1F532C6-C0F5-48DB-BD60-669A80C9B3BD}" type="datetime1">
              <a:rPr lang="en-GB"/>
              <a:pPr>
                <a:defRPr/>
              </a:pPr>
              <a:t>08/02/2010</a:t>
            </a:fld>
            <a:endParaRPr lang="en-GB"/>
          </a:p>
        </p:txBody>
      </p:sp>
      <p:sp>
        <p:nvSpPr>
          <p:cNvPr id="7" name="Slide Number Placeholder 6"/>
          <p:cNvSpPr>
            <a:spLocks noGrp="1"/>
          </p:cNvSpPr>
          <p:nvPr>
            <p:ph type="sldNum" sz="quarter" idx="12"/>
          </p:nvPr>
        </p:nvSpPr>
        <p:spPr/>
        <p:txBody>
          <a:bodyPr/>
          <a:lstStyle/>
          <a:p>
            <a:pPr>
              <a:defRPr/>
            </a:pPr>
            <a:fld id="{A79147AC-D21F-4F9E-8208-4F52FB1D216C}" type="slidenum">
              <a:rPr lang="en-GB"/>
              <a:pPr>
                <a:defRPr/>
              </a:pPr>
              <a:t>18</a:t>
            </a:fld>
            <a:endParaRPr lang="en-GB"/>
          </a:p>
        </p:txBody>
      </p:sp>
      <p:pic>
        <p:nvPicPr>
          <p:cNvPr id="71686" name="Picture 2" descr="Logo ADMV1"/>
          <p:cNvPicPr>
            <a:picLocks noChangeAspect="1" noChangeArrowheads="1"/>
          </p:cNvPicPr>
          <p:nvPr/>
        </p:nvPicPr>
        <p:blipFill>
          <a:blip r:embed="rId4" cstate="print"/>
          <a:srcRect/>
          <a:stretch>
            <a:fillRect/>
          </a:stretch>
        </p:blipFill>
        <p:spPr bwMode="auto">
          <a:xfrm>
            <a:off x="7643813" y="1357313"/>
            <a:ext cx="1203325" cy="708025"/>
          </a:xfrm>
          <a:prstGeom prst="rect">
            <a:avLst/>
          </a:prstGeom>
          <a:noFill/>
          <a:ln w="9525">
            <a:noFill/>
            <a:miter lim="800000"/>
            <a:headEnd/>
            <a:tailEnd/>
          </a:ln>
        </p:spPr>
      </p:pic>
      <p:sp>
        <p:nvSpPr>
          <p:cNvPr id="71687" name="TextBox 9"/>
          <p:cNvSpPr txBox="1">
            <a:spLocks noChangeArrowheads="1"/>
          </p:cNvSpPr>
          <p:nvPr/>
        </p:nvSpPr>
        <p:spPr bwMode="auto">
          <a:xfrm>
            <a:off x="428625" y="5013325"/>
            <a:ext cx="8215313" cy="1552575"/>
          </a:xfrm>
          <a:prstGeom prst="rect">
            <a:avLst/>
          </a:prstGeom>
          <a:noFill/>
          <a:ln w="9525">
            <a:noFill/>
            <a:miter lim="800000"/>
            <a:headEnd/>
            <a:tailEnd/>
          </a:ln>
        </p:spPr>
        <p:txBody>
          <a:bodyPr>
            <a:spAutoFit/>
          </a:bodyPr>
          <a:lstStyle/>
          <a:p>
            <a:pPr>
              <a:buFont typeface="Wingdings" pitchFamily="2" charset="2"/>
              <a:buChar char="Ø"/>
            </a:pPr>
            <a:r>
              <a:rPr lang="en-GB" sz="2400">
                <a:solidFill>
                  <a:srgbClr val="E2001A"/>
                </a:solidFill>
                <a:latin typeface="Calibri" pitchFamily="34" charset="0"/>
              </a:rPr>
              <a:t>15 years experience in scanning (sorting, scanning, indexation, quality control,...)</a:t>
            </a:r>
          </a:p>
          <a:p>
            <a:pPr>
              <a:buFont typeface="Wingdings" pitchFamily="2" charset="2"/>
              <a:buChar char="Ø"/>
            </a:pPr>
            <a:r>
              <a:rPr lang="en-US" sz="2400">
                <a:solidFill>
                  <a:srgbClr val="E2001A"/>
                </a:solidFill>
                <a:latin typeface="Calibri" pitchFamily="34" charset="0"/>
              </a:rPr>
              <a:t>Citizen role: integration of physical handicapped people into professional organisations.</a:t>
            </a:r>
            <a:endParaRPr lang="en-GB" sz="2400">
              <a:solidFill>
                <a:srgbClr val="E2001A"/>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pPr eaLnBrk="1" hangingPunct="1"/>
            <a:r>
              <a:rPr lang="en-GB" sz="3600" smtClean="0"/>
              <a:t>Highlight on the ADM V1 added-value in the process: Quality Assurance</a:t>
            </a:r>
          </a:p>
        </p:txBody>
      </p:sp>
      <p:sp>
        <p:nvSpPr>
          <p:cNvPr id="5" name="Content Placeholder 4"/>
          <p:cNvSpPr>
            <a:spLocks noGrp="1"/>
          </p:cNvSpPr>
          <p:nvPr>
            <p:ph sz="half" idx="1"/>
          </p:nvPr>
        </p:nvSpPr>
        <p:spPr>
          <a:xfrm>
            <a:off x="457200" y="1484313"/>
            <a:ext cx="4038600" cy="4641850"/>
          </a:xfrm>
        </p:spPr>
        <p:txBody>
          <a:bodyPr>
            <a:normAutofit/>
          </a:bodyPr>
          <a:lstStyle/>
          <a:p>
            <a:pPr eaLnBrk="1" hangingPunct="1">
              <a:lnSpc>
                <a:spcPct val="90000"/>
              </a:lnSpc>
            </a:pPr>
            <a:r>
              <a:rPr lang="en-GB" sz="2600" smtClean="0"/>
              <a:t>Each step of the process =&gt; a dedicated control procedure defined in the operating procedures:</a:t>
            </a:r>
          </a:p>
          <a:p>
            <a:pPr lvl="1" eaLnBrk="1" hangingPunct="1">
              <a:lnSpc>
                <a:spcPct val="90000"/>
              </a:lnSpc>
            </a:pPr>
            <a:r>
              <a:rPr lang="en-GB" sz="2200" smtClean="0"/>
              <a:t>Content before transportation</a:t>
            </a:r>
          </a:p>
          <a:p>
            <a:pPr lvl="1" eaLnBrk="1" hangingPunct="1">
              <a:lnSpc>
                <a:spcPct val="90000"/>
              </a:lnSpc>
            </a:pPr>
            <a:r>
              <a:rPr lang="en-GB" sz="2200" smtClean="0"/>
              <a:t>List of documents before scanning</a:t>
            </a:r>
          </a:p>
          <a:p>
            <a:pPr lvl="1" eaLnBrk="1" hangingPunct="1">
              <a:lnSpc>
                <a:spcPct val="90000"/>
              </a:lnSpc>
            </a:pPr>
            <a:r>
              <a:rPr lang="en-GB" sz="2200" smtClean="0"/>
              <a:t>Image control directly at the scan workstation (with rescan, if required)</a:t>
            </a:r>
          </a:p>
          <a:p>
            <a:pPr lvl="1" eaLnBrk="1" hangingPunct="1">
              <a:lnSpc>
                <a:spcPct val="90000"/>
              </a:lnSpc>
            </a:pPr>
            <a:r>
              <a:rPr lang="en-GB" sz="2200" smtClean="0"/>
              <a:t>Index control on another workstation, ....</a:t>
            </a:r>
          </a:p>
        </p:txBody>
      </p:sp>
      <p:pic>
        <p:nvPicPr>
          <p:cNvPr id="73731" name="Content Placeholder 8" descr="BILD1272.JPG"/>
          <p:cNvPicPr>
            <a:picLocks noGrp="1" noChangeAspect="1"/>
          </p:cNvPicPr>
          <p:nvPr>
            <p:ph sz="half" idx="2"/>
          </p:nvPr>
        </p:nvPicPr>
        <p:blipFill>
          <a:blip r:embed="rId3" cstate="print"/>
          <a:srcRect/>
          <a:stretch>
            <a:fillRect/>
          </a:stretch>
        </p:blipFill>
        <p:spPr>
          <a:xfrm>
            <a:off x="4648200" y="2347913"/>
            <a:ext cx="4038600" cy="3028950"/>
          </a:xfrm>
        </p:spPr>
      </p:pic>
      <p:sp>
        <p:nvSpPr>
          <p:cNvPr id="6" name="Date Placeholder 5"/>
          <p:cNvSpPr>
            <a:spLocks noGrp="1"/>
          </p:cNvSpPr>
          <p:nvPr>
            <p:ph type="dt" sz="quarter" idx="10"/>
          </p:nvPr>
        </p:nvSpPr>
        <p:spPr/>
        <p:txBody>
          <a:bodyPr/>
          <a:lstStyle/>
          <a:p>
            <a:pPr>
              <a:defRPr/>
            </a:pPr>
            <a:fld id="{1D89BDF6-43BF-4FAB-B5AF-F60A96583ED4}" type="datetime1">
              <a:rPr lang="en-GB"/>
              <a:pPr>
                <a:defRPr/>
              </a:pPr>
              <a:t>08/02/2010</a:t>
            </a:fld>
            <a:endParaRPr lang="en-GB"/>
          </a:p>
        </p:txBody>
      </p:sp>
      <p:sp>
        <p:nvSpPr>
          <p:cNvPr id="7" name="Slide Number Placeholder 6"/>
          <p:cNvSpPr>
            <a:spLocks noGrp="1"/>
          </p:cNvSpPr>
          <p:nvPr>
            <p:ph type="sldNum" sz="quarter" idx="12"/>
          </p:nvPr>
        </p:nvSpPr>
        <p:spPr/>
        <p:txBody>
          <a:bodyPr/>
          <a:lstStyle/>
          <a:p>
            <a:pPr>
              <a:defRPr/>
            </a:pPr>
            <a:fld id="{610C4106-A0F8-4C84-90BC-79F18892B6F6}" type="slidenum">
              <a:rPr lang="en-GB"/>
              <a:pPr>
                <a:defRPr/>
              </a:pPr>
              <a:t>19</a:t>
            </a:fld>
            <a:endParaRPr lang="en-GB"/>
          </a:p>
        </p:txBody>
      </p:sp>
      <p:pic>
        <p:nvPicPr>
          <p:cNvPr id="73734" name="Picture 2" descr="Logo ADMV1"/>
          <p:cNvPicPr>
            <a:picLocks noChangeAspect="1" noChangeArrowheads="1"/>
          </p:cNvPicPr>
          <p:nvPr/>
        </p:nvPicPr>
        <p:blipFill>
          <a:blip r:embed="rId4" cstate="print"/>
          <a:srcRect/>
          <a:stretch>
            <a:fillRect/>
          </a:stretch>
        </p:blipFill>
        <p:spPr bwMode="auto">
          <a:xfrm>
            <a:off x="7429500" y="1428750"/>
            <a:ext cx="1203325"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fr-BE" smtClean="0">
                <a:solidFill>
                  <a:srgbClr val="10253F"/>
                </a:solidFill>
              </a:rPr>
              <a:t>Agenda</a:t>
            </a:r>
            <a:endParaRPr lang="en-US" smtClean="0">
              <a:solidFill>
                <a:srgbClr val="10253F"/>
              </a:solidFill>
            </a:endParaRPr>
          </a:p>
        </p:txBody>
      </p:sp>
      <p:sp>
        <p:nvSpPr>
          <p:cNvPr id="41986" name="Content Placeholder 2"/>
          <p:cNvSpPr>
            <a:spLocks noGrp="1"/>
          </p:cNvSpPr>
          <p:nvPr>
            <p:ph idx="1"/>
          </p:nvPr>
        </p:nvSpPr>
        <p:spPr>
          <a:xfrm>
            <a:off x="457200" y="1268413"/>
            <a:ext cx="8229600" cy="4608512"/>
          </a:xfrm>
        </p:spPr>
        <p:txBody>
          <a:bodyPr/>
          <a:lstStyle/>
          <a:p>
            <a:pPr eaLnBrk="1" hangingPunct="1">
              <a:lnSpc>
                <a:spcPct val="80000"/>
              </a:lnSpc>
            </a:pPr>
            <a:r>
              <a:rPr lang="en-GB" sz="2200" smtClean="0">
                <a:solidFill>
                  <a:srgbClr val="10253F"/>
                </a:solidFill>
              </a:rPr>
              <a:t>The needs:</a:t>
            </a:r>
          </a:p>
          <a:p>
            <a:pPr lvl="1" eaLnBrk="1" hangingPunct="1">
              <a:lnSpc>
                <a:spcPct val="80000"/>
              </a:lnSpc>
            </a:pPr>
            <a:r>
              <a:rPr lang="en-GB" sz="2000" smtClean="0">
                <a:solidFill>
                  <a:srgbClr val="10253F"/>
                </a:solidFill>
              </a:rPr>
              <a:t>Political context: the Treaties of Maastricht and Lisbon </a:t>
            </a:r>
          </a:p>
          <a:p>
            <a:pPr lvl="1" eaLnBrk="1" hangingPunct="1">
              <a:lnSpc>
                <a:spcPct val="80000"/>
              </a:lnSpc>
            </a:pPr>
            <a:r>
              <a:rPr lang="en-GB" sz="2000" smtClean="0">
                <a:solidFill>
                  <a:srgbClr val="10253F"/>
                </a:solidFill>
              </a:rPr>
              <a:t>Needs specific to the scanning and OCR process</a:t>
            </a:r>
          </a:p>
          <a:p>
            <a:pPr eaLnBrk="1" hangingPunct="1">
              <a:lnSpc>
                <a:spcPct val="80000"/>
              </a:lnSpc>
            </a:pPr>
            <a:r>
              <a:rPr lang="en-GB" sz="2200" smtClean="0">
                <a:solidFill>
                  <a:srgbClr val="10253F"/>
                </a:solidFill>
              </a:rPr>
              <a:t>The Publi-SCAN global approach </a:t>
            </a:r>
          </a:p>
          <a:p>
            <a:pPr eaLnBrk="1" hangingPunct="1">
              <a:lnSpc>
                <a:spcPct val="80000"/>
              </a:lnSpc>
            </a:pPr>
            <a:r>
              <a:rPr lang="en-GB" sz="2200" smtClean="0">
                <a:solidFill>
                  <a:srgbClr val="10253F"/>
                </a:solidFill>
              </a:rPr>
              <a:t>Presentation of each company </a:t>
            </a:r>
          </a:p>
          <a:p>
            <a:pPr eaLnBrk="1" hangingPunct="1">
              <a:lnSpc>
                <a:spcPct val="80000"/>
              </a:lnSpc>
            </a:pPr>
            <a:r>
              <a:rPr lang="en-GB" sz="2200" smtClean="0">
                <a:solidFill>
                  <a:srgbClr val="10253F"/>
                </a:solidFill>
              </a:rPr>
              <a:t>The process</a:t>
            </a:r>
          </a:p>
          <a:p>
            <a:pPr lvl="1" eaLnBrk="1" hangingPunct="1">
              <a:lnSpc>
                <a:spcPct val="80000"/>
              </a:lnSpc>
            </a:pPr>
            <a:r>
              <a:rPr lang="en-GB" sz="2000" smtClean="0">
                <a:solidFill>
                  <a:srgbClr val="10253F"/>
                </a:solidFill>
              </a:rPr>
              <a:t>The global process </a:t>
            </a:r>
          </a:p>
          <a:p>
            <a:pPr lvl="1" eaLnBrk="1" hangingPunct="1">
              <a:lnSpc>
                <a:spcPct val="80000"/>
              </a:lnSpc>
            </a:pPr>
            <a:r>
              <a:rPr lang="en-GB" sz="2000" smtClean="0">
                <a:solidFill>
                  <a:srgbClr val="10253F"/>
                </a:solidFill>
              </a:rPr>
              <a:t>Highlight of the I.R.I.S. added value </a:t>
            </a:r>
          </a:p>
          <a:p>
            <a:pPr lvl="1" eaLnBrk="1" hangingPunct="1">
              <a:lnSpc>
                <a:spcPct val="80000"/>
              </a:lnSpc>
            </a:pPr>
            <a:r>
              <a:rPr lang="en-GB" sz="2000" smtClean="0">
                <a:solidFill>
                  <a:srgbClr val="10253F"/>
                </a:solidFill>
              </a:rPr>
              <a:t>Highlight of the ADM V1  added value</a:t>
            </a:r>
          </a:p>
          <a:p>
            <a:pPr lvl="1" eaLnBrk="1" hangingPunct="1">
              <a:lnSpc>
                <a:spcPct val="80000"/>
              </a:lnSpc>
            </a:pPr>
            <a:r>
              <a:rPr lang="en-GB" sz="2000" smtClean="0">
                <a:solidFill>
                  <a:srgbClr val="10253F"/>
                </a:solidFill>
              </a:rPr>
              <a:t>Highlight of the FEDASO added value </a:t>
            </a:r>
          </a:p>
          <a:p>
            <a:pPr eaLnBrk="1" hangingPunct="1">
              <a:lnSpc>
                <a:spcPct val="80000"/>
              </a:lnSpc>
            </a:pPr>
            <a:r>
              <a:rPr lang="en-GB" sz="2200" smtClean="0">
                <a:solidFill>
                  <a:srgbClr val="10253F"/>
                </a:solidFill>
              </a:rPr>
              <a:t>The technical architecture </a:t>
            </a:r>
          </a:p>
          <a:p>
            <a:pPr lvl="1" eaLnBrk="1" hangingPunct="1">
              <a:lnSpc>
                <a:spcPct val="80000"/>
              </a:lnSpc>
            </a:pPr>
            <a:r>
              <a:rPr lang="en-GB" sz="2000" smtClean="0">
                <a:solidFill>
                  <a:srgbClr val="10253F"/>
                </a:solidFill>
              </a:rPr>
              <a:t>The global architecture </a:t>
            </a:r>
          </a:p>
          <a:p>
            <a:pPr lvl="1" eaLnBrk="1" hangingPunct="1">
              <a:lnSpc>
                <a:spcPct val="80000"/>
              </a:lnSpc>
            </a:pPr>
            <a:r>
              <a:rPr lang="en-GB" sz="2000" smtClean="0">
                <a:solidFill>
                  <a:srgbClr val="10253F"/>
                </a:solidFill>
              </a:rPr>
              <a:t>Highlight of the I.R.I.S. added value </a:t>
            </a:r>
          </a:p>
          <a:p>
            <a:pPr eaLnBrk="1" hangingPunct="1">
              <a:lnSpc>
                <a:spcPct val="80000"/>
              </a:lnSpc>
            </a:pPr>
            <a:r>
              <a:rPr lang="en-GB" sz="2200" smtClean="0">
                <a:solidFill>
                  <a:srgbClr val="10253F"/>
                </a:solidFill>
              </a:rPr>
              <a:t>Conclusion and questions &amp; answers </a:t>
            </a:r>
          </a:p>
          <a:p>
            <a:pPr eaLnBrk="1" hangingPunct="1">
              <a:lnSpc>
                <a:spcPct val="80000"/>
              </a:lnSpc>
            </a:pPr>
            <a:endParaRPr lang="en-GB" sz="2200" smtClean="0">
              <a:solidFill>
                <a:srgbClr val="10253F"/>
              </a:solidFill>
            </a:endParaRPr>
          </a:p>
        </p:txBody>
      </p:sp>
      <p:sp>
        <p:nvSpPr>
          <p:cNvPr id="4" name="Date Placeholder 3"/>
          <p:cNvSpPr>
            <a:spLocks noGrp="1"/>
          </p:cNvSpPr>
          <p:nvPr>
            <p:ph type="dt" sz="quarter" idx="10"/>
          </p:nvPr>
        </p:nvSpPr>
        <p:spPr/>
        <p:txBody>
          <a:bodyPr/>
          <a:lstStyle/>
          <a:p>
            <a:pPr>
              <a:defRPr/>
            </a:pPr>
            <a:fld id="{646E2BCA-181B-4C80-90F3-FD079DF8190F}"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7BF6DCEA-BD3A-4036-961F-DAB7DDAF2C85}"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428625" y="1600200"/>
            <a:ext cx="8229600" cy="2981325"/>
          </a:xfrm>
        </p:spPr>
        <p:txBody>
          <a:bodyPr/>
          <a:lstStyle/>
          <a:p>
            <a:pPr eaLnBrk="1" hangingPunct="1"/>
            <a:r>
              <a:rPr lang="en-GB" smtClean="0">
                <a:solidFill>
                  <a:srgbClr val="10253F"/>
                </a:solidFill>
              </a:rPr>
              <a:t>Document segmentation</a:t>
            </a:r>
          </a:p>
          <a:p>
            <a:pPr eaLnBrk="1" hangingPunct="1"/>
            <a:r>
              <a:rPr lang="en-GB" smtClean="0">
                <a:solidFill>
                  <a:srgbClr val="10253F"/>
                </a:solidFill>
              </a:rPr>
              <a:t>OCR/ICR</a:t>
            </a:r>
          </a:p>
          <a:p>
            <a:pPr eaLnBrk="1" hangingPunct="1"/>
            <a:r>
              <a:rPr lang="en-GB" smtClean="0">
                <a:solidFill>
                  <a:srgbClr val="10253F"/>
                </a:solidFill>
              </a:rPr>
              <a:t>Manual  multilingual correction</a:t>
            </a:r>
          </a:p>
          <a:p>
            <a:pPr eaLnBrk="1" hangingPunct="1"/>
            <a:r>
              <a:rPr lang="en-GB" smtClean="0">
                <a:solidFill>
                  <a:srgbClr val="10253F"/>
                </a:solidFill>
              </a:rPr>
              <a:t>Transformation (XML, FORMEX, …)</a:t>
            </a:r>
          </a:p>
          <a:p>
            <a:pPr eaLnBrk="1" hangingPunct="1"/>
            <a:r>
              <a:rPr lang="en-GB" smtClean="0">
                <a:solidFill>
                  <a:srgbClr val="10253F"/>
                </a:solidFill>
              </a:rPr>
              <a:t>Preparation for data upload in DB.</a:t>
            </a:r>
          </a:p>
        </p:txBody>
      </p:sp>
      <p:sp>
        <p:nvSpPr>
          <p:cNvPr id="4" name="Date Placeholder 3"/>
          <p:cNvSpPr>
            <a:spLocks noGrp="1"/>
          </p:cNvSpPr>
          <p:nvPr>
            <p:ph type="dt" sz="quarter" idx="10"/>
          </p:nvPr>
        </p:nvSpPr>
        <p:spPr/>
        <p:txBody>
          <a:bodyPr/>
          <a:lstStyle/>
          <a:p>
            <a:pPr>
              <a:defRPr/>
            </a:pPr>
            <a:fld id="{C5873805-3392-48D2-9E34-143C177A6E66}"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6E961BAE-7481-46C2-B018-0D9DE7FCB2DE}" type="slidenum">
              <a:rPr lang="en-GB"/>
              <a:pPr>
                <a:defRPr/>
              </a:pPr>
              <a:t>20</a:t>
            </a:fld>
            <a:endParaRPr lang="en-GB"/>
          </a:p>
        </p:txBody>
      </p:sp>
      <p:sp>
        <p:nvSpPr>
          <p:cNvPr id="75780" name="Title 1"/>
          <p:cNvSpPr>
            <a:spLocks/>
          </p:cNvSpPr>
          <p:nvPr/>
        </p:nvSpPr>
        <p:spPr bwMode="auto">
          <a:xfrm>
            <a:off x="14288" y="414338"/>
            <a:ext cx="8229600" cy="1143000"/>
          </a:xfrm>
          <a:prstGeom prst="rect">
            <a:avLst/>
          </a:prstGeom>
          <a:noFill/>
          <a:ln w="9525">
            <a:noFill/>
            <a:miter lim="800000"/>
            <a:headEnd/>
            <a:tailEnd/>
          </a:ln>
        </p:spPr>
        <p:txBody>
          <a:bodyPr anchor="ctr"/>
          <a:lstStyle/>
          <a:p>
            <a:pPr algn="ctr"/>
            <a:r>
              <a:rPr lang="en-GB" sz="3600" b="1">
                <a:solidFill>
                  <a:srgbClr val="10253F"/>
                </a:solidFill>
                <a:latin typeface="Calibri" pitchFamily="34" charset="0"/>
              </a:rPr>
              <a:t>Highlight on the FEDASO</a:t>
            </a:r>
            <a:br>
              <a:rPr lang="en-GB" sz="3600" b="1">
                <a:solidFill>
                  <a:srgbClr val="10253F"/>
                </a:solidFill>
                <a:latin typeface="Calibri" pitchFamily="34" charset="0"/>
              </a:rPr>
            </a:br>
            <a:r>
              <a:rPr lang="en-GB" sz="3600" b="1">
                <a:solidFill>
                  <a:srgbClr val="10253F"/>
                </a:solidFill>
                <a:latin typeface="Calibri" pitchFamily="34" charset="0"/>
              </a:rPr>
              <a:t>added value in the process</a:t>
            </a:r>
            <a:endParaRPr lang="fr-BE" sz="3600" b="1">
              <a:solidFill>
                <a:srgbClr val="10253F"/>
              </a:solidFill>
              <a:latin typeface="Calibri" pitchFamily="34" charset="0"/>
            </a:endParaRPr>
          </a:p>
        </p:txBody>
      </p:sp>
      <p:pic>
        <p:nvPicPr>
          <p:cNvPr id="75781" name="Picture 2" descr="FedasoSansPosRVB"/>
          <p:cNvPicPr>
            <a:picLocks noChangeAspect="1" noChangeArrowheads="1"/>
          </p:cNvPicPr>
          <p:nvPr/>
        </p:nvPicPr>
        <p:blipFill>
          <a:blip r:embed="rId2" cstate="print"/>
          <a:srcRect/>
          <a:stretch>
            <a:fillRect/>
          </a:stretch>
        </p:blipFill>
        <p:spPr bwMode="auto">
          <a:xfrm>
            <a:off x="7524750" y="692150"/>
            <a:ext cx="1216025" cy="727075"/>
          </a:xfrm>
          <a:prstGeom prst="rect">
            <a:avLst/>
          </a:prstGeom>
          <a:noFill/>
          <a:ln w="9525">
            <a:noFill/>
            <a:miter lim="800000"/>
            <a:headEnd/>
            <a:tailEnd/>
          </a:ln>
        </p:spPr>
      </p:pic>
      <p:sp>
        <p:nvSpPr>
          <p:cNvPr id="78857" name="Text Box 9"/>
          <p:cNvSpPr txBox="1">
            <a:spLocks noChangeArrowheads="1"/>
          </p:cNvSpPr>
          <p:nvPr/>
        </p:nvSpPr>
        <p:spPr bwMode="auto">
          <a:xfrm>
            <a:off x="539750" y="4767263"/>
            <a:ext cx="8208963" cy="822325"/>
          </a:xfrm>
          <a:prstGeom prst="rect">
            <a:avLst/>
          </a:prstGeom>
          <a:noFill/>
          <a:ln w="9525">
            <a:noFill/>
            <a:miter lim="800000"/>
            <a:headEnd/>
            <a:tailEnd/>
          </a:ln>
        </p:spPr>
        <p:txBody>
          <a:bodyPr>
            <a:spAutoFit/>
          </a:bodyPr>
          <a:lstStyle/>
          <a:p>
            <a:pPr marL="274638" indent="-274638">
              <a:buClr>
                <a:srgbClr val="E2001A"/>
              </a:buClr>
              <a:buFont typeface="Wingdings" pitchFamily="2" charset="2"/>
              <a:buChar char="Ø"/>
            </a:pPr>
            <a:r>
              <a:rPr lang="en-GB" sz="2400">
                <a:solidFill>
                  <a:srgbClr val="E2001A"/>
                </a:solidFill>
                <a:latin typeface="Calibri" pitchFamily="34" charset="0"/>
              </a:rPr>
              <a:t>15 years experience, in an industrial and secure environment, with latest technologies and quality management (ISO 9001)</a:t>
            </a:r>
            <a:endParaRPr lang="fr-FR" sz="2400">
              <a:solidFill>
                <a:srgbClr val="E2001A"/>
              </a:solidFill>
              <a:latin typeface="Calibri" pitchFamily="34" charset="0"/>
            </a:endParaRPr>
          </a:p>
        </p:txBody>
      </p:sp>
      <p:pic>
        <p:nvPicPr>
          <p:cNvPr id="75783" name="Picture 4"/>
          <p:cNvPicPr>
            <a:picLocks noChangeAspect="1" noChangeArrowheads="1"/>
          </p:cNvPicPr>
          <p:nvPr/>
        </p:nvPicPr>
        <p:blipFill>
          <a:blip r:embed="rId3" cstate="print"/>
          <a:srcRect/>
          <a:stretch>
            <a:fillRect/>
          </a:stretch>
        </p:blipFill>
        <p:spPr bwMode="auto">
          <a:xfrm>
            <a:off x="7380288" y="1989138"/>
            <a:ext cx="1485900"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checkerboard(across)">
                                      <p:cBhvr>
                                        <p:cTn id="7"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34925" y="274638"/>
            <a:ext cx="8229600" cy="1143000"/>
          </a:xfrm>
        </p:spPr>
        <p:txBody>
          <a:bodyPr/>
          <a:lstStyle/>
          <a:p>
            <a:pPr eaLnBrk="1" hangingPunct="1"/>
            <a:r>
              <a:rPr lang="en-GB" sz="3600" smtClean="0">
                <a:solidFill>
                  <a:srgbClr val="10253F"/>
                </a:solidFill>
              </a:rPr>
              <a:t>Highlights on the FEDASO added value in the process: OCR/ICR opening</a:t>
            </a:r>
          </a:p>
        </p:txBody>
      </p:sp>
      <p:sp>
        <p:nvSpPr>
          <p:cNvPr id="76802" name="Content Placeholder 2"/>
          <p:cNvSpPr>
            <a:spLocks noGrp="1"/>
          </p:cNvSpPr>
          <p:nvPr>
            <p:ph idx="1"/>
          </p:nvPr>
        </p:nvSpPr>
        <p:spPr>
          <a:xfrm>
            <a:off x="457200" y="1600200"/>
            <a:ext cx="4186238" cy="4525963"/>
          </a:xfrm>
        </p:spPr>
        <p:txBody>
          <a:bodyPr/>
          <a:lstStyle/>
          <a:p>
            <a:pPr eaLnBrk="1" hangingPunct="1"/>
            <a:r>
              <a:rPr lang="en-GB" smtClean="0">
                <a:solidFill>
                  <a:srgbClr val="10253F"/>
                </a:solidFill>
              </a:rPr>
              <a:t>Image analysis</a:t>
            </a:r>
          </a:p>
          <a:p>
            <a:pPr lvl="1" eaLnBrk="1" hangingPunct="1"/>
            <a:r>
              <a:rPr lang="en-GB" smtClean="0">
                <a:solidFill>
                  <a:srgbClr val="10253F"/>
                </a:solidFill>
              </a:rPr>
              <a:t>Resolution</a:t>
            </a:r>
          </a:p>
          <a:p>
            <a:pPr lvl="1" eaLnBrk="1" hangingPunct="1"/>
            <a:r>
              <a:rPr lang="en-GB" smtClean="0">
                <a:solidFill>
                  <a:srgbClr val="10253F"/>
                </a:solidFill>
              </a:rPr>
              <a:t>Size</a:t>
            </a:r>
          </a:p>
          <a:p>
            <a:pPr lvl="1" eaLnBrk="1" hangingPunct="1"/>
            <a:r>
              <a:rPr lang="en-GB" smtClean="0">
                <a:solidFill>
                  <a:srgbClr val="10253F"/>
                </a:solidFill>
              </a:rPr>
              <a:t>Color, B&amp;W, ..</a:t>
            </a:r>
          </a:p>
          <a:p>
            <a:pPr lvl="1" eaLnBrk="1" hangingPunct="1"/>
            <a:r>
              <a:rPr lang="en-GB" smtClean="0">
                <a:solidFill>
                  <a:srgbClr val="10253F"/>
                </a:solidFill>
              </a:rPr>
              <a:t>Orientation</a:t>
            </a:r>
          </a:p>
          <a:p>
            <a:pPr lvl="1" eaLnBrk="1" hangingPunct="1"/>
            <a:r>
              <a:rPr lang="en-GB" smtClean="0">
                <a:solidFill>
                  <a:srgbClr val="10253F"/>
                </a:solidFill>
              </a:rPr>
              <a:t>…</a:t>
            </a:r>
          </a:p>
        </p:txBody>
      </p:sp>
      <p:sp>
        <p:nvSpPr>
          <p:cNvPr id="5" name="Date Placeholder 4"/>
          <p:cNvSpPr>
            <a:spLocks noGrp="1"/>
          </p:cNvSpPr>
          <p:nvPr>
            <p:ph type="dt" sz="quarter" idx="10"/>
          </p:nvPr>
        </p:nvSpPr>
        <p:spPr/>
        <p:txBody>
          <a:bodyPr/>
          <a:lstStyle/>
          <a:p>
            <a:pPr>
              <a:defRPr/>
            </a:pPr>
            <a:fld id="{FC0F1E8E-4BDB-44D1-8B6F-AF9A6EE6593A}" type="datetime1">
              <a:rPr lang="en-GB"/>
              <a:pPr>
                <a:defRPr/>
              </a:pPr>
              <a:t>08/02/2010</a:t>
            </a:fld>
            <a:endParaRPr lang="en-GB"/>
          </a:p>
        </p:txBody>
      </p:sp>
      <p:sp>
        <p:nvSpPr>
          <p:cNvPr id="6" name="Slide Number Placeholder 5"/>
          <p:cNvSpPr>
            <a:spLocks noGrp="1"/>
          </p:cNvSpPr>
          <p:nvPr>
            <p:ph type="sldNum" sz="quarter" idx="12"/>
          </p:nvPr>
        </p:nvSpPr>
        <p:spPr/>
        <p:txBody>
          <a:bodyPr/>
          <a:lstStyle/>
          <a:p>
            <a:pPr>
              <a:defRPr/>
            </a:pPr>
            <a:fld id="{663FE811-A088-4630-A922-4FC2252EC3C7}" type="slidenum">
              <a:rPr lang="en-GB"/>
              <a:pPr>
                <a:defRPr/>
              </a:pPr>
              <a:t>21</a:t>
            </a:fld>
            <a:endParaRPr lang="en-GB"/>
          </a:p>
        </p:txBody>
      </p:sp>
      <p:pic>
        <p:nvPicPr>
          <p:cNvPr id="76805" name="Picture 2" descr="FedasoSansPosRVB"/>
          <p:cNvPicPr>
            <a:picLocks noChangeAspect="1" noChangeArrowheads="1"/>
          </p:cNvPicPr>
          <p:nvPr/>
        </p:nvPicPr>
        <p:blipFill>
          <a:blip r:embed="rId3" cstate="print"/>
          <a:srcRect/>
          <a:stretch>
            <a:fillRect/>
          </a:stretch>
        </p:blipFill>
        <p:spPr bwMode="auto">
          <a:xfrm>
            <a:off x="7524750" y="836613"/>
            <a:ext cx="1216025" cy="727075"/>
          </a:xfrm>
          <a:prstGeom prst="rect">
            <a:avLst/>
          </a:prstGeom>
          <a:noFill/>
          <a:ln w="9525">
            <a:noFill/>
            <a:miter lim="800000"/>
            <a:headEnd/>
            <a:tailEnd/>
          </a:ln>
        </p:spPr>
      </p:pic>
      <p:pic>
        <p:nvPicPr>
          <p:cNvPr id="76806" name="Picture 8" descr="Clip_57"/>
          <p:cNvPicPr>
            <a:picLocks noChangeAspect="1" noChangeArrowheads="1"/>
          </p:cNvPicPr>
          <p:nvPr/>
        </p:nvPicPr>
        <p:blipFill>
          <a:blip r:embed="rId4" cstate="print"/>
          <a:srcRect/>
          <a:stretch>
            <a:fillRect/>
          </a:stretch>
        </p:blipFill>
        <p:spPr bwMode="auto">
          <a:xfrm>
            <a:off x="4284663" y="1814513"/>
            <a:ext cx="4492625" cy="3228975"/>
          </a:xfrm>
          <a:prstGeom prst="rect">
            <a:avLst/>
          </a:prstGeom>
          <a:noFill/>
          <a:ln w="9525">
            <a:noFill/>
            <a:miter lim="800000"/>
            <a:headEnd/>
            <a:tailEnd/>
          </a:ln>
        </p:spPr>
      </p:pic>
      <p:pic>
        <p:nvPicPr>
          <p:cNvPr id="79881" name="Picture 9" descr="Clip_58"/>
          <p:cNvPicPr>
            <a:picLocks noChangeAspect="1" noChangeArrowheads="1"/>
          </p:cNvPicPr>
          <p:nvPr/>
        </p:nvPicPr>
        <p:blipFill>
          <a:blip r:embed="rId5" cstate="print"/>
          <a:srcRect/>
          <a:stretch>
            <a:fillRect/>
          </a:stretch>
        </p:blipFill>
        <p:spPr bwMode="auto">
          <a:xfrm>
            <a:off x="9525" y="5013325"/>
            <a:ext cx="9134475" cy="809625"/>
          </a:xfrm>
          <a:prstGeom prst="rect">
            <a:avLst/>
          </a:prstGeom>
          <a:noFill/>
          <a:ln w="9525">
            <a:noFill/>
            <a:miter lim="800000"/>
            <a:headEnd/>
            <a:tailEnd/>
          </a:ln>
        </p:spPr>
      </p:pic>
      <p:pic>
        <p:nvPicPr>
          <p:cNvPr id="79882" name="Picture 10" descr="Clip_60"/>
          <p:cNvPicPr>
            <a:picLocks noChangeAspect="1" noChangeArrowheads="1"/>
          </p:cNvPicPr>
          <p:nvPr/>
        </p:nvPicPr>
        <p:blipFill>
          <a:blip r:embed="rId6" cstate="print"/>
          <a:srcRect/>
          <a:stretch>
            <a:fillRect/>
          </a:stretch>
        </p:blipFill>
        <p:spPr bwMode="auto">
          <a:xfrm>
            <a:off x="4203700" y="2420938"/>
            <a:ext cx="1952625"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81"/>
                                        </p:tgtEl>
                                        <p:attrNameLst>
                                          <p:attrName>style.visibility</p:attrName>
                                        </p:attrNameLst>
                                      </p:cBhvr>
                                      <p:to>
                                        <p:strVal val="visible"/>
                                      </p:to>
                                    </p:set>
                                    <p:anim calcmode="lin" valueType="num">
                                      <p:cBhvr additive="base">
                                        <p:cTn id="7" dur="500" fill="hold"/>
                                        <p:tgtEl>
                                          <p:spTgt spid="79881"/>
                                        </p:tgtEl>
                                        <p:attrNameLst>
                                          <p:attrName>ppt_x</p:attrName>
                                        </p:attrNameLst>
                                      </p:cBhvr>
                                      <p:tavLst>
                                        <p:tav tm="0">
                                          <p:val>
                                            <p:strVal val="#ppt_x"/>
                                          </p:val>
                                        </p:tav>
                                        <p:tav tm="100000">
                                          <p:val>
                                            <p:strVal val="#ppt_x"/>
                                          </p:val>
                                        </p:tav>
                                      </p:tavLst>
                                    </p:anim>
                                    <p:anim calcmode="lin" valueType="num">
                                      <p:cBhvr additive="base">
                                        <p:cTn id="8" dur="500" fill="hold"/>
                                        <p:tgtEl>
                                          <p:spTgt spid="798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GB" sz="3200" smtClean="0">
                <a:solidFill>
                  <a:srgbClr val="10253F"/>
                </a:solidFill>
              </a:rPr>
              <a:t>Highlight on the FEDASO added value in the process: OCR/ICR segmentation</a:t>
            </a:r>
          </a:p>
        </p:txBody>
      </p:sp>
      <p:sp>
        <p:nvSpPr>
          <p:cNvPr id="3" name="Content Placeholder 2"/>
          <p:cNvSpPr>
            <a:spLocks noGrp="1"/>
          </p:cNvSpPr>
          <p:nvPr>
            <p:ph idx="1"/>
          </p:nvPr>
        </p:nvSpPr>
        <p:spPr>
          <a:xfrm>
            <a:off x="457200" y="1600200"/>
            <a:ext cx="4186238" cy="4525963"/>
          </a:xfrm>
        </p:spPr>
        <p:txBody>
          <a:bodyPr>
            <a:normAutofit/>
          </a:bodyPr>
          <a:lstStyle/>
          <a:p>
            <a:pPr eaLnBrk="1" hangingPunct="1">
              <a:lnSpc>
                <a:spcPct val="80000"/>
              </a:lnSpc>
            </a:pPr>
            <a:r>
              <a:rPr lang="en-GB" sz="3000" smtClean="0">
                <a:solidFill>
                  <a:srgbClr val="10253F"/>
                </a:solidFill>
              </a:rPr>
              <a:t>Identification of:</a:t>
            </a:r>
          </a:p>
          <a:p>
            <a:pPr lvl="1" eaLnBrk="1" hangingPunct="1">
              <a:lnSpc>
                <a:spcPct val="80000"/>
              </a:lnSpc>
            </a:pPr>
            <a:r>
              <a:rPr lang="en-GB" sz="2600" smtClean="0">
                <a:solidFill>
                  <a:srgbClr val="10253F"/>
                </a:solidFill>
              </a:rPr>
              <a:t>Text</a:t>
            </a:r>
          </a:p>
          <a:p>
            <a:pPr lvl="1" eaLnBrk="1" hangingPunct="1">
              <a:lnSpc>
                <a:spcPct val="80000"/>
              </a:lnSpc>
            </a:pPr>
            <a:r>
              <a:rPr lang="en-GB" sz="2600" smtClean="0">
                <a:solidFill>
                  <a:srgbClr val="10253F"/>
                </a:solidFill>
              </a:rPr>
              <a:t>Picture </a:t>
            </a:r>
          </a:p>
          <a:p>
            <a:pPr lvl="1" eaLnBrk="1" hangingPunct="1">
              <a:lnSpc>
                <a:spcPct val="80000"/>
              </a:lnSpc>
            </a:pPr>
            <a:r>
              <a:rPr lang="en-GB" sz="2600" smtClean="0">
                <a:solidFill>
                  <a:srgbClr val="10253F"/>
                </a:solidFill>
              </a:rPr>
              <a:t>Chart / Table</a:t>
            </a:r>
          </a:p>
          <a:p>
            <a:pPr lvl="1" eaLnBrk="1" hangingPunct="1">
              <a:lnSpc>
                <a:spcPct val="80000"/>
              </a:lnSpc>
            </a:pPr>
            <a:r>
              <a:rPr lang="en-GB" sz="2600" smtClean="0">
                <a:solidFill>
                  <a:srgbClr val="10253F"/>
                </a:solidFill>
              </a:rPr>
              <a:t>Chemical / Mathematical formula’s</a:t>
            </a:r>
          </a:p>
          <a:p>
            <a:pPr lvl="1" eaLnBrk="1" hangingPunct="1">
              <a:lnSpc>
                <a:spcPct val="80000"/>
              </a:lnSpc>
            </a:pPr>
            <a:r>
              <a:rPr lang="en-GB" sz="2600" smtClean="0">
                <a:solidFill>
                  <a:srgbClr val="10253F"/>
                </a:solidFill>
              </a:rPr>
              <a:t>Technical schema with legend</a:t>
            </a:r>
          </a:p>
          <a:p>
            <a:pPr lvl="1" eaLnBrk="1" hangingPunct="1">
              <a:lnSpc>
                <a:spcPct val="80000"/>
              </a:lnSpc>
            </a:pPr>
            <a:r>
              <a:rPr lang="en-GB" sz="2600" smtClean="0">
                <a:solidFill>
                  <a:srgbClr val="10253F"/>
                </a:solidFill>
              </a:rPr>
              <a:t>Understanding the logical of the structure</a:t>
            </a:r>
          </a:p>
          <a:p>
            <a:pPr eaLnBrk="1" hangingPunct="1">
              <a:lnSpc>
                <a:spcPct val="80000"/>
              </a:lnSpc>
            </a:pPr>
            <a:r>
              <a:rPr lang="en-GB" sz="3000" smtClean="0">
                <a:solidFill>
                  <a:srgbClr val="10253F"/>
                </a:solidFill>
              </a:rPr>
              <a:t>Manual correction.</a:t>
            </a:r>
          </a:p>
          <a:p>
            <a:pPr lvl="1" eaLnBrk="1" hangingPunct="1">
              <a:lnSpc>
                <a:spcPct val="80000"/>
              </a:lnSpc>
            </a:pPr>
            <a:endParaRPr lang="en-GB" sz="2600" smtClean="0">
              <a:solidFill>
                <a:srgbClr val="10253F"/>
              </a:solidFill>
            </a:endParaRPr>
          </a:p>
        </p:txBody>
      </p:sp>
      <p:sp>
        <p:nvSpPr>
          <p:cNvPr id="5" name="Date Placeholder 4"/>
          <p:cNvSpPr>
            <a:spLocks noGrp="1"/>
          </p:cNvSpPr>
          <p:nvPr>
            <p:ph type="dt" sz="quarter" idx="10"/>
          </p:nvPr>
        </p:nvSpPr>
        <p:spPr/>
        <p:txBody>
          <a:bodyPr/>
          <a:lstStyle/>
          <a:p>
            <a:pPr>
              <a:defRPr/>
            </a:pPr>
            <a:fld id="{BF0B12E4-EC40-4457-AFDF-E584A3B1862A}" type="datetime1">
              <a:rPr lang="en-GB"/>
              <a:pPr>
                <a:defRPr/>
              </a:pPr>
              <a:t>08/02/2010</a:t>
            </a:fld>
            <a:endParaRPr lang="en-GB"/>
          </a:p>
        </p:txBody>
      </p:sp>
      <p:sp>
        <p:nvSpPr>
          <p:cNvPr id="6" name="Slide Number Placeholder 5"/>
          <p:cNvSpPr>
            <a:spLocks noGrp="1"/>
          </p:cNvSpPr>
          <p:nvPr>
            <p:ph type="sldNum" sz="quarter" idx="12"/>
          </p:nvPr>
        </p:nvSpPr>
        <p:spPr/>
        <p:txBody>
          <a:bodyPr/>
          <a:lstStyle/>
          <a:p>
            <a:pPr>
              <a:defRPr/>
            </a:pPr>
            <a:fld id="{F1DF5FCA-FD4E-4C87-AC30-0889E5BDA13B}" type="slidenum">
              <a:rPr lang="en-GB"/>
              <a:pPr>
                <a:defRPr/>
              </a:pPr>
              <a:t>22</a:t>
            </a:fld>
            <a:endParaRPr lang="en-GB"/>
          </a:p>
        </p:txBody>
      </p:sp>
      <p:pic>
        <p:nvPicPr>
          <p:cNvPr id="81928" name="Picture 8" descr="Clip_62"/>
          <p:cNvPicPr>
            <a:picLocks noChangeAspect="1" noChangeArrowheads="1"/>
          </p:cNvPicPr>
          <p:nvPr/>
        </p:nvPicPr>
        <p:blipFill>
          <a:blip r:embed="rId3" cstate="print"/>
          <a:srcRect/>
          <a:stretch>
            <a:fillRect/>
          </a:stretch>
        </p:blipFill>
        <p:spPr bwMode="auto">
          <a:xfrm>
            <a:off x="5384800" y="1557338"/>
            <a:ext cx="3238500" cy="4540250"/>
          </a:xfrm>
          <a:prstGeom prst="rect">
            <a:avLst/>
          </a:prstGeom>
          <a:noFill/>
          <a:ln w="9525">
            <a:solidFill>
              <a:schemeClr val="tx1"/>
            </a:solidFill>
            <a:miter lim="800000"/>
            <a:headEnd/>
            <a:tailEnd/>
          </a:ln>
        </p:spPr>
      </p:pic>
      <p:pic>
        <p:nvPicPr>
          <p:cNvPr id="78854" name="Picture 2" descr="FedasoSansPosRVB"/>
          <p:cNvPicPr>
            <a:picLocks noChangeAspect="1" noChangeArrowheads="1"/>
          </p:cNvPicPr>
          <p:nvPr/>
        </p:nvPicPr>
        <p:blipFill>
          <a:blip r:embed="rId4" cstate="print"/>
          <a:srcRect/>
          <a:stretch>
            <a:fillRect/>
          </a:stretch>
        </p:blipFill>
        <p:spPr bwMode="auto">
          <a:xfrm>
            <a:off x="7885113" y="401638"/>
            <a:ext cx="1216025" cy="727075"/>
          </a:xfrm>
          <a:prstGeom prst="rect">
            <a:avLst/>
          </a:prstGeom>
          <a:noFill/>
          <a:ln w="9525">
            <a:noFill/>
            <a:miter lim="800000"/>
            <a:headEnd/>
            <a:tailEnd/>
          </a:ln>
        </p:spPr>
      </p:pic>
      <p:pic>
        <p:nvPicPr>
          <p:cNvPr id="81930" name="Picture 10" descr="Clip_65"/>
          <p:cNvPicPr>
            <a:picLocks noChangeAspect="1" noChangeArrowheads="1"/>
          </p:cNvPicPr>
          <p:nvPr/>
        </p:nvPicPr>
        <p:blipFill>
          <a:blip r:embed="rId5" cstate="print"/>
          <a:srcRect/>
          <a:stretch>
            <a:fillRect/>
          </a:stretch>
        </p:blipFill>
        <p:spPr bwMode="auto">
          <a:xfrm>
            <a:off x="5294313" y="1595438"/>
            <a:ext cx="3238500" cy="4497387"/>
          </a:xfrm>
          <a:prstGeom prst="rect">
            <a:avLst/>
          </a:prstGeom>
          <a:noFill/>
          <a:ln w="9525">
            <a:solidFill>
              <a:schemeClr val="tx1"/>
            </a:solidFill>
            <a:miter lim="800000"/>
            <a:headEnd/>
            <a:tailEnd/>
          </a:ln>
        </p:spPr>
      </p:pic>
      <p:pic>
        <p:nvPicPr>
          <p:cNvPr id="81931" name="Picture 11" descr="Clip_66"/>
          <p:cNvPicPr>
            <a:picLocks noChangeAspect="1" noChangeArrowheads="1"/>
          </p:cNvPicPr>
          <p:nvPr/>
        </p:nvPicPr>
        <p:blipFill>
          <a:blip r:embed="rId6" cstate="print"/>
          <a:srcRect/>
          <a:stretch>
            <a:fillRect/>
          </a:stretch>
        </p:blipFill>
        <p:spPr bwMode="auto">
          <a:xfrm>
            <a:off x="5151438" y="1557338"/>
            <a:ext cx="3236912" cy="4584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checkerboard(across)">
                                      <p:cBhvr>
                                        <p:cTn id="7" dur="500"/>
                                        <p:tgtEl>
                                          <p:spTgt spid="81928"/>
                                        </p:tgtEl>
                                      </p:cBhvr>
                                    </p:animEffect>
                                  </p:childTnLst>
                                </p:cTn>
                              </p:par>
                              <p:par>
                                <p:cTn id="8" presetID="5" presetClass="exit" presetSubtype="10" fill="hold" nodeType="withEffect">
                                  <p:stCondLst>
                                    <p:cond delay="0"/>
                                  </p:stCondLst>
                                  <p:childTnLst>
                                    <p:animEffect transition="out" filter="checkerboard(across)">
                                      <p:cBhvr>
                                        <p:cTn id="9" dur="500"/>
                                        <p:tgtEl>
                                          <p:spTgt spid="81930"/>
                                        </p:tgtEl>
                                      </p:cBhvr>
                                    </p:animEffect>
                                    <p:set>
                                      <p:cBhvr>
                                        <p:cTn id="10" dur="1" fill="hold">
                                          <p:stCondLst>
                                            <p:cond delay="499"/>
                                          </p:stCondLst>
                                        </p:cTn>
                                        <p:tgtEl>
                                          <p:spTgt spid="819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81931"/>
                                        </p:tgtEl>
                                        <p:attrNameLst>
                                          <p:attrName>style.visibility</p:attrName>
                                        </p:attrNameLst>
                                      </p:cBhvr>
                                      <p:to>
                                        <p:strVal val="visible"/>
                                      </p:to>
                                    </p:set>
                                    <p:animEffect transition="in" filter="diamond(in)">
                                      <p:cBhvr>
                                        <p:cTn id="15" dur="2000"/>
                                        <p:tgtEl>
                                          <p:spTgt spid="81931"/>
                                        </p:tgtEl>
                                      </p:cBhvr>
                                    </p:animEffect>
                                  </p:childTnLst>
                                </p:cTn>
                              </p:par>
                              <p:par>
                                <p:cTn id="16" presetID="2" presetClass="exit" presetSubtype="4" fill="hold" nodeType="withEffect">
                                  <p:stCondLst>
                                    <p:cond delay="0"/>
                                  </p:stCondLst>
                                  <p:childTnLst>
                                    <p:anim calcmode="lin" valueType="num">
                                      <p:cBhvr additive="base">
                                        <p:cTn id="17" dur="500"/>
                                        <p:tgtEl>
                                          <p:spTgt spid="81928"/>
                                        </p:tgtEl>
                                        <p:attrNameLst>
                                          <p:attrName>ppt_x</p:attrName>
                                        </p:attrNameLst>
                                      </p:cBhvr>
                                      <p:tavLst>
                                        <p:tav tm="0">
                                          <p:val>
                                            <p:strVal val="ppt_x"/>
                                          </p:val>
                                        </p:tav>
                                        <p:tav tm="100000">
                                          <p:val>
                                            <p:strVal val="ppt_x"/>
                                          </p:val>
                                        </p:tav>
                                      </p:tavLst>
                                    </p:anim>
                                    <p:anim calcmode="lin" valueType="num">
                                      <p:cBhvr additive="base">
                                        <p:cTn id="18" dur="500"/>
                                        <p:tgtEl>
                                          <p:spTgt spid="81928"/>
                                        </p:tgtEl>
                                        <p:attrNameLst>
                                          <p:attrName>ppt_y</p:attrName>
                                        </p:attrNameLst>
                                      </p:cBhvr>
                                      <p:tavLst>
                                        <p:tav tm="0">
                                          <p:val>
                                            <p:strVal val="ppt_y"/>
                                          </p:val>
                                        </p:tav>
                                        <p:tav tm="100000">
                                          <p:val>
                                            <p:strVal val="1+ppt_h/2"/>
                                          </p:val>
                                        </p:tav>
                                      </p:tavLst>
                                    </p:anim>
                                    <p:set>
                                      <p:cBhvr>
                                        <p:cTn id="19" dur="1" fill="hold">
                                          <p:stCondLst>
                                            <p:cond delay="499"/>
                                          </p:stCondLst>
                                        </p:cTn>
                                        <p:tgtEl>
                                          <p:spTgt spid="819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GB" sz="3600" smtClean="0">
                <a:solidFill>
                  <a:srgbClr val="10253F"/>
                </a:solidFill>
              </a:rPr>
              <a:t>Highlight on the FEDASO added value in the process: OCR/ICR</a:t>
            </a:r>
          </a:p>
        </p:txBody>
      </p:sp>
      <p:sp>
        <p:nvSpPr>
          <p:cNvPr id="80898" name="Content Placeholder 2"/>
          <p:cNvSpPr>
            <a:spLocks noGrp="1"/>
          </p:cNvSpPr>
          <p:nvPr>
            <p:ph idx="1"/>
          </p:nvPr>
        </p:nvSpPr>
        <p:spPr>
          <a:xfrm>
            <a:off x="179388" y="1557338"/>
            <a:ext cx="3671887" cy="3816350"/>
          </a:xfrm>
        </p:spPr>
        <p:txBody>
          <a:bodyPr/>
          <a:lstStyle/>
          <a:p>
            <a:pPr eaLnBrk="1" hangingPunct="1"/>
            <a:r>
              <a:rPr lang="en-GB" smtClean="0">
                <a:solidFill>
                  <a:srgbClr val="10253F"/>
                </a:solidFill>
              </a:rPr>
              <a:t>OCR:</a:t>
            </a:r>
          </a:p>
          <a:p>
            <a:pPr lvl="1" eaLnBrk="1" hangingPunct="1"/>
            <a:r>
              <a:rPr lang="en-GB" sz="2400" smtClean="0">
                <a:solidFill>
                  <a:srgbClr val="10253F"/>
                </a:solidFill>
              </a:rPr>
              <a:t>Languages</a:t>
            </a:r>
          </a:p>
          <a:p>
            <a:pPr lvl="1" eaLnBrk="1" hangingPunct="1"/>
            <a:r>
              <a:rPr lang="en-GB" sz="2400" smtClean="0">
                <a:solidFill>
                  <a:srgbClr val="10253F"/>
                </a:solidFill>
              </a:rPr>
              <a:t>Automation (with dictionaries, lexicons, learning, external sources)</a:t>
            </a:r>
          </a:p>
          <a:p>
            <a:pPr lvl="1" eaLnBrk="1" hangingPunct="1"/>
            <a:r>
              <a:rPr lang="en-GB" sz="2400" smtClean="0">
                <a:solidFill>
                  <a:srgbClr val="10253F"/>
                </a:solidFill>
              </a:rPr>
              <a:t>Text + doubts</a:t>
            </a:r>
          </a:p>
          <a:p>
            <a:pPr lvl="1" eaLnBrk="1" hangingPunct="1"/>
            <a:r>
              <a:rPr lang="en-GB" sz="2400" smtClean="0">
                <a:solidFill>
                  <a:srgbClr val="10253F"/>
                </a:solidFill>
              </a:rPr>
              <a:t>Silences.</a:t>
            </a:r>
          </a:p>
          <a:p>
            <a:pPr lvl="1" eaLnBrk="1" hangingPunct="1"/>
            <a:endParaRPr lang="en-GB" sz="2400" smtClean="0">
              <a:solidFill>
                <a:srgbClr val="10253F"/>
              </a:solidFill>
            </a:endParaRPr>
          </a:p>
        </p:txBody>
      </p:sp>
      <p:sp>
        <p:nvSpPr>
          <p:cNvPr id="5" name="Date Placeholder 4"/>
          <p:cNvSpPr>
            <a:spLocks noGrp="1"/>
          </p:cNvSpPr>
          <p:nvPr>
            <p:ph type="dt" sz="quarter" idx="10"/>
          </p:nvPr>
        </p:nvSpPr>
        <p:spPr/>
        <p:txBody>
          <a:bodyPr/>
          <a:lstStyle/>
          <a:p>
            <a:pPr>
              <a:defRPr/>
            </a:pPr>
            <a:fld id="{CAD55373-AEBE-404F-BF24-01C04757E2C4}" type="datetime1">
              <a:rPr lang="en-GB"/>
              <a:pPr>
                <a:defRPr/>
              </a:pPr>
              <a:t>08/02/2010</a:t>
            </a:fld>
            <a:endParaRPr lang="en-GB"/>
          </a:p>
        </p:txBody>
      </p:sp>
      <p:sp>
        <p:nvSpPr>
          <p:cNvPr id="6" name="Slide Number Placeholder 5"/>
          <p:cNvSpPr>
            <a:spLocks noGrp="1"/>
          </p:cNvSpPr>
          <p:nvPr>
            <p:ph type="sldNum" sz="quarter" idx="12"/>
          </p:nvPr>
        </p:nvSpPr>
        <p:spPr/>
        <p:txBody>
          <a:bodyPr/>
          <a:lstStyle/>
          <a:p>
            <a:pPr>
              <a:defRPr/>
            </a:pPr>
            <a:fld id="{2082494A-9B45-4AE8-9EE8-2D2CEF50D108}" type="slidenum">
              <a:rPr lang="en-GB"/>
              <a:pPr>
                <a:defRPr/>
              </a:pPr>
              <a:t>23</a:t>
            </a:fld>
            <a:endParaRPr lang="en-GB"/>
          </a:p>
        </p:txBody>
      </p:sp>
      <p:pic>
        <p:nvPicPr>
          <p:cNvPr id="80901" name="Picture 2" descr="FedasoSansPosRVB"/>
          <p:cNvPicPr>
            <a:picLocks noChangeAspect="1" noChangeArrowheads="1"/>
          </p:cNvPicPr>
          <p:nvPr/>
        </p:nvPicPr>
        <p:blipFill>
          <a:blip r:embed="rId3" cstate="print"/>
          <a:srcRect/>
          <a:stretch>
            <a:fillRect/>
          </a:stretch>
        </p:blipFill>
        <p:spPr bwMode="auto">
          <a:xfrm>
            <a:off x="7740650" y="836613"/>
            <a:ext cx="1216025" cy="727075"/>
          </a:xfrm>
          <a:prstGeom prst="rect">
            <a:avLst/>
          </a:prstGeom>
          <a:noFill/>
          <a:ln w="9525">
            <a:noFill/>
            <a:miter lim="800000"/>
            <a:headEnd/>
            <a:tailEnd/>
          </a:ln>
        </p:spPr>
      </p:pic>
      <p:pic>
        <p:nvPicPr>
          <p:cNvPr id="83977" name="Picture 9" descr="Clip_68"/>
          <p:cNvPicPr>
            <a:picLocks noChangeAspect="1" noChangeArrowheads="1"/>
          </p:cNvPicPr>
          <p:nvPr/>
        </p:nvPicPr>
        <p:blipFill>
          <a:blip r:embed="rId4" cstate="print"/>
          <a:srcRect/>
          <a:stretch>
            <a:fillRect/>
          </a:stretch>
        </p:blipFill>
        <p:spPr bwMode="auto">
          <a:xfrm>
            <a:off x="3708400" y="1801813"/>
            <a:ext cx="5184775" cy="3171825"/>
          </a:xfrm>
          <a:prstGeom prst="rect">
            <a:avLst/>
          </a:prstGeom>
          <a:noFill/>
          <a:ln w="9525">
            <a:noFill/>
            <a:miter lim="800000"/>
            <a:headEnd/>
            <a:tailEnd/>
          </a:ln>
        </p:spPr>
      </p:pic>
      <p:pic>
        <p:nvPicPr>
          <p:cNvPr id="83978" name="Picture 10" descr="Clip_69"/>
          <p:cNvPicPr>
            <a:picLocks noChangeAspect="1" noChangeArrowheads="1"/>
          </p:cNvPicPr>
          <p:nvPr/>
        </p:nvPicPr>
        <p:blipFill>
          <a:blip r:embed="rId5" cstate="print"/>
          <a:srcRect/>
          <a:stretch>
            <a:fillRect/>
          </a:stretch>
        </p:blipFill>
        <p:spPr bwMode="auto">
          <a:xfrm>
            <a:off x="4572000" y="2205038"/>
            <a:ext cx="3960813" cy="1022350"/>
          </a:xfrm>
          <a:prstGeom prst="rect">
            <a:avLst/>
          </a:prstGeom>
          <a:noFill/>
          <a:ln w="9525">
            <a:noFill/>
            <a:miter lim="800000"/>
            <a:headEnd/>
            <a:tailEnd/>
          </a:ln>
        </p:spPr>
      </p:pic>
      <p:pic>
        <p:nvPicPr>
          <p:cNvPr id="83979" name="Picture 11" descr="Clip_72a"/>
          <p:cNvPicPr>
            <a:picLocks noChangeAspect="1" noChangeArrowheads="1"/>
          </p:cNvPicPr>
          <p:nvPr/>
        </p:nvPicPr>
        <p:blipFill>
          <a:blip r:embed="rId6" cstate="print"/>
          <a:srcRect/>
          <a:stretch>
            <a:fillRect/>
          </a:stretch>
        </p:blipFill>
        <p:spPr bwMode="auto">
          <a:xfrm>
            <a:off x="3786188" y="1844675"/>
            <a:ext cx="5357812" cy="1790700"/>
          </a:xfrm>
          <a:prstGeom prst="rect">
            <a:avLst/>
          </a:prstGeom>
          <a:noFill/>
          <a:ln w="9525">
            <a:noFill/>
            <a:miter lim="800000"/>
            <a:headEnd/>
            <a:tailEnd/>
          </a:ln>
        </p:spPr>
      </p:pic>
      <p:pic>
        <p:nvPicPr>
          <p:cNvPr id="83980" name="Picture 12" descr="Clip_73ajpg"/>
          <p:cNvPicPr>
            <a:picLocks noChangeAspect="1" noChangeArrowheads="1"/>
          </p:cNvPicPr>
          <p:nvPr/>
        </p:nvPicPr>
        <p:blipFill>
          <a:blip r:embed="rId7" cstate="print"/>
          <a:srcRect/>
          <a:stretch>
            <a:fillRect/>
          </a:stretch>
        </p:blipFill>
        <p:spPr bwMode="auto">
          <a:xfrm>
            <a:off x="3635375" y="3860800"/>
            <a:ext cx="5359400" cy="1862138"/>
          </a:xfrm>
          <a:prstGeom prst="rect">
            <a:avLst/>
          </a:prstGeom>
          <a:noFill/>
          <a:ln w="9525">
            <a:noFill/>
            <a:miter lim="800000"/>
            <a:headEnd/>
            <a:tailEnd/>
          </a:ln>
        </p:spPr>
      </p:pic>
      <p:sp>
        <p:nvSpPr>
          <p:cNvPr id="83983" name="Oval 15"/>
          <p:cNvSpPr>
            <a:spLocks noChangeArrowheads="1"/>
          </p:cNvSpPr>
          <p:nvPr/>
        </p:nvSpPr>
        <p:spPr bwMode="auto">
          <a:xfrm>
            <a:off x="5402263" y="1916113"/>
            <a:ext cx="215900" cy="360362"/>
          </a:xfrm>
          <a:prstGeom prst="ellipse">
            <a:avLst/>
          </a:prstGeom>
          <a:noFill/>
          <a:ln w="28575">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8"/>
                                        </p:tgtEl>
                                        <p:attrNameLst>
                                          <p:attrName>style.visibility</p:attrName>
                                        </p:attrNameLst>
                                      </p:cBhvr>
                                      <p:to>
                                        <p:strVal val="visible"/>
                                      </p:to>
                                    </p:set>
                                  </p:childTnLst>
                                </p:cTn>
                              </p:par>
                              <p:par>
                                <p:cTn id="7" presetID="2" presetClass="exit" presetSubtype="4" fill="hold" nodeType="withEffect">
                                  <p:stCondLst>
                                    <p:cond delay="0"/>
                                  </p:stCondLst>
                                  <p:childTnLst>
                                    <p:anim calcmode="lin" valueType="num">
                                      <p:cBhvr additive="base">
                                        <p:cTn id="8" dur="500"/>
                                        <p:tgtEl>
                                          <p:spTgt spid="83977"/>
                                        </p:tgtEl>
                                        <p:attrNameLst>
                                          <p:attrName>ppt_x</p:attrName>
                                        </p:attrNameLst>
                                      </p:cBhvr>
                                      <p:tavLst>
                                        <p:tav tm="0">
                                          <p:val>
                                            <p:strVal val="ppt_x"/>
                                          </p:val>
                                        </p:tav>
                                        <p:tav tm="100000">
                                          <p:val>
                                            <p:strVal val="ppt_x"/>
                                          </p:val>
                                        </p:tav>
                                      </p:tavLst>
                                    </p:anim>
                                    <p:anim calcmode="lin" valueType="num">
                                      <p:cBhvr additive="base">
                                        <p:cTn id="9" dur="500"/>
                                        <p:tgtEl>
                                          <p:spTgt spid="83977"/>
                                        </p:tgtEl>
                                        <p:attrNameLst>
                                          <p:attrName>ppt_y</p:attrName>
                                        </p:attrNameLst>
                                      </p:cBhvr>
                                      <p:tavLst>
                                        <p:tav tm="0">
                                          <p:val>
                                            <p:strVal val="ppt_y"/>
                                          </p:val>
                                        </p:tav>
                                        <p:tav tm="100000">
                                          <p:val>
                                            <p:strVal val="1+ppt_h/2"/>
                                          </p:val>
                                        </p:tav>
                                      </p:tavLst>
                                    </p:anim>
                                    <p:set>
                                      <p:cBhvr>
                                        <p:cTn id="10" dur="1" fill="hold">
                                          <p:stCondLst>
                                            <p:cond delay="499"/>
                                          </p:stCondLst>
                                        </p:cTn>
                                        <p:tgtEl>
                                          <p:spTgt spid="8397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3979"/>
                                        </p:tgtEl>
                                        <p:attrNameLst>
                                          <p:attrName>style.visibility</p:attrName>
                                        </p:attrNameLst>
                                      </p:cBhvr>
                                      <p:to>
                                        <p:strVal val="visible"/>
                                      </p:to>
                                    </p:set>
                                    <p:anim calcmode="lin" valueType="num">
                                      <p:cBhvr additive="base">
                                        <p:cTn id="15" dur="500" fill="hold"/>
                                        <p:tgtEl>
                                          <p:spTgt spid="83979"/>
                                        </p:tgtEl>
                                        <p:attrNameLst>
                                          <p:attrName>ppt_x</p:attrName>
                                        </p:attrNameLst>
                                      </p:cBhvr>
                                      <p:tavLst>
                                        <p:tav tm="0">
                                          <p:val>
                                            <p:strVal val="#ppt_x"/>
                                          </p:val>
                                        </p:tav>
                                        <p:tav tm="100000">
                                          <p:val>
                                            <p:strVal val="#ppt_x"/>
                                          </p:val>
                                        </p:tav>
                                      </p:tavLst>
                                    </p:anim>
                                    <p:anim calcmode="lin" valueType="num">
                                      <p:cBhvr additive="base">
                                        <p:cTn id="16" dur="500" fill="hold"/>
                                        <p:tgtEl>
                                          <p:spTgt spid="8397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80"/>
                                        </p:tgtEl>
                                        <p:attrNameLst>
                                          <p:attrName>style.visibility</p:attrName>
                                        </p:attrNameLst>
                                      </p:cBhvr>
                                      <p:to>
                                        <p:strVal val="visible"/>
                                      </p:to>
                                    </p:set>
                                    <p:anim calcmode="lin" valueType="num">
                                      <p:cBhvr additive="base">
                                        <p:cTn id="19" dur="500" fill="hold"/>
                                        <p:tgtEl>
                                          <p:spTgt spid="83980"/>
                                        </p:tgtEl>
                                        <p:attrNameLst>
                                          <p:attrName>ppt_x</p:attrName>
                                        </p:attrNameLst>
                                      </p:cBhvr>
                                      <p:tavLst>
                                        <p:tav tm="0">
                                          <p:val>
                                            <p:strVal val="#ppt_x"/>
                                          </p:val>
                                        </p:tav>
                                        <p:tav tm="100000">
                                          <p:val>
                                            <p:strVal val="#ppt_x"/>
                                          </p:val>
                                        </p:tav>
                                      </p:tavLst>
                                    </p:anim>
                                    <p:anim calcmode="lin" valueType="num">
                                      <p:cBhvr additive="base">
                                        <p:cTn id="20" dur="500" fill="hold"/>
                                        <p:tgtEl>
                                          <p:spTgt spid="839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3983"/>
                                        </p:tgtEl>
                                        <p:attrNameLst>
                                          <p:attrName>style.visibility</p:attrName>
                                        </p:attrNameLst>
                                      </p:cBhvr>
                                      <p:to>
                                        <p:strVal val="visible"/>
                                      </p:to>
                                    </p:set>
                                    <p:animEffect transition="in" filter="blinds(horizontal)">
                                      <p:cBhvr>
                                        <p:cTn id="25" dur="500"/>
                                        <p:tgtEl>
                                          <p:spTgt spid="83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GB" sz="3600" smtClean="0">
                <a:solidFill>
                  <a:srgbClr val="10253F"/>
                </a:solidFill>
              </a:rPr>
              <a:t>Highlight on the FEDASO added value in the process: OCR/ICR</a:t>
            </a:r>
          </a:p>
        </p:txBody>
      </p:sp>
      <p:sp>
        <p:nvSpPr>
          <p:cNvPr id="82946" name="Content Placeholder 2"/>
          <p:cNvSpPr>
            <a:spLocks noGrp="1"/>
          </p:cNvSpPr>
          <p:nvPr>
            <p:ph idx="1"/>
          </p:nvPr>
        </p:nvSpPr>
        <p:spPr>
          <a:xfrm>
            <a:off x="457200" y="1700213"/>
            <a:ext cx="7900988" cy="2016125"/>
          </a:xfrm>
        </p:spPr>
        <p:txBody>
          <a:bodyPr/>
          <a:lstStyle/>
          <a:p>
            <a:pPr eaLnBrk="1" hangingPunct="1"/>
            <a:r>
              <a:rPr lang="en-GB" smtClean="0">
                <a:solidFill>
                  <a:srgbClr val="10253F"/>
                </a:solidFill>
              </a:rPr>
              <a:t>Manuel correction to get the quality level required:</a:t>
            </a:r>
          </a:p>
          <a:p>
            <a:pPr lvl="1" eaLnBrk="1" hangingPunct="1"/>
            <a:r>
              <a:rPr lang="en-GB" smtClean="0">
                <a:solidFill>
                  <a:srgbClr val="10253F"/>
                </a:solidFill>
              </a:rPr>
              <a:t>Doubt correction</a:t>
            </a:r>
          </a:p>
          <a:p>
            <a:pPr lvl="1" eaLnBrk="1" hangingPunct="1"/>
            <a:r>
              <a:rPr lang="en-GB" smtClean="0">
                <a:solidFill>
                  <a:srgbClr val="10253F"/>
                </a:solidFill>
              </a:rPr>
              <a:t>Human reading to correct silences.</a:t>
            </a:r>
          </a:p>
          <a:p>
            <a:pPr lvl="1" eaLnBrk="1" hangingPunct="1"/>
            <a:endParaRPr lang="en-GB" smtClean="0">
              <a:solidFill>
                <a:srgbClr val="10253F"/>
              </a:solidFill>
            </a:endParaRPr>
          </a:p>
        </p:txBody>
      </p:sp>
      <p:pic>
        <p:nvPicPr>
          <p:cNvPr id="82947" name="Picture 2"/>
          <p:cNvPicPr>
            <a:picLocks noChangeAspect="1" noChangeArrowheads="1"/>
          </p:cNvPicPr>
          <p:nvPr/>
        </p:nvPicPr>
        <p:blipFill>
          <a:blip r:embed="rId3" cstate="print"/>
          <a:srcRect/>
          <a:stretch>
            <a:fillRect/>
          </a:stretch>
        </p:blipFill>
        <p:spPr bwMode="auto">
          <a:xfrm>
            <a:off x="1979613" y="3860800"/>
            <a:ext cx="5000625" cy="195897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0E7CBEEC-D5E6-4CBC-A34E-032081BDF06A}" type="datetime1">
              <a:rPr lang="en-GB"/>
              <a:pPr>
                <a:defRPr/>
              </a:pPr>
              <a:t>08/02/2010</a:t>
            </a:fld>
            <a:endParaRPr lang="en-GB"/>
          </a:p>
        </p:txBody>
      </p:sp>
      <p:sp>
        <p:nvSpPr>
          <p:cNvPr id="7" name="Slide Number Placeholder 6"/>
          <p:cNvSpPr>
            <a:spLocks noGrp="1"/>
          </p:cNvSpPr>
          <p:nvPr>
            <p:ph type="sldNum" sz="quarter" idx="12"/>
          </p:nvPr>
        </p:nvSpPr>
        <p:spPr/>
        <p:txBody>
          <a:bodyPr/>
          <a:lstStyle/>
          <a:p>
            <a:pPr>
              <a:defRPr/>
            </a:pPr>
            <a:fld id="{57A63CB8-01E1-408B-B222-109AA72DB32B}" type="slidenum">
              <a:rPr lang="en-GB"/>
              <a:pPr>
                <a:defRPr/>
              </a:pPr>
              <a:t>24</a:t>
            </a:fld>
            <a:endParaRPr lang="en-GB"/>
          </a:p>
        </p:txBody>
      </p:sp>
      <p:pic>
        <p:nvPicPr>
          <p:cNvPr id="82950" name="Picture 2" descr="FedasoSansPosRVB"/>
          <p:cNvPicPr>
            <a:picLocks noChangeAspect="1" noChangeArrowheads="1"/>
          </p:cNvPicPr>
          <p:nvPr/>
        </p:nvPicPr>
        <p:blipFill>
          <a:blip r:embed="rId4" cstate="print"/>
          <a:srcRect/>
          <a:stretch>
            <a:fillRect/>
          </a:stretch>
        </p:blipFill>
        <p:spPr bwMode="auto">
          <a:xfrm>
            <a:off x="7667625" y="908050"/>
            <a:ext cx="1216025" cy="72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GB" sz="4000" smtClean="0">
                <a:solidFill>
                  <a:srgbClr val="10253F"/>
                </a:solidFill>
              </a:rPr>
              <a:t>Highlights on the FEDASO added value in the process: OCR/ICR</a:t>
            </a:r>
          </a:p>
        </p:txBody>
      </p:sp>
      <p:sp>
        <p:nvSpPr>
          <p:cNvPr id="84994" name="Content Placeholder 2"/>
          <p:cNvSpPr>
            <a:spLocks noGrp="1"/>
          </p:cNvSpPr>
          <p:nvPr>
            <p:ph idx="1"/>
          </p:nvPr>
        </p:nvSpPr>
        <p:spPr>
          <a:xfrm>
            <a:off x="457200" y="1600200"/>
            <a:ext cx="8229600" cy="1108075"/>
          </a:xfrm>
        </p:spPr>
        <p:txBody>
          <a:bodyPr/>
          <a:lstStyle/>
          <a:p>
            <a:pPr eaLnBrk="1" hangingPunct="1"/>
            <a:r>
              <a:rPr lang="en-GB" smtClean="0">
                <a:solidFill>
                  <a:srgbClr val="10253F"/>
                </a:solidFill>
              </a:rPr>
              <a:t>Controls included in the data capture software</a:t>
            </a:r>
          </a:p>
          <a:p>
            <a:pPr eaLnBrk="1" hangingPunct="1"/>
            <a:r>
              <a:rPr lang="en-GB" smtClean="0">
                <a:solidFill>
                  <a:srgbClr val="10253F"/>
                </a:solidFill>
              </a:rPr>
              <a:t>Briefing on-line.</a:t>
            </a:r>
          </a:p>
          <a:p>
            <a:pPr lvl="1" eaLnBrk="1" hangingPunct="1"/>
            <a:endParaRPr lang="en-GB" smtClean="0">
              <a:solidFill>
                <a:srgbClr val="10253F"/>
              </a:solidFill>
            </a:endParaRPr>
          </a:p>
        </p:txBody>
      </p:sp>
      <p:pic>
        <p:nvPicPr>
          <p:cNvPr id="84995" name="Picture 3" descr="cev.jpg                                                        00018814Pocket 60 Gb                   BA0D5883:"/>
          <p:cNvPicPr>
            <a:picLocks noChangeAspect="1" noChangeArrowheads="1"/>
          </p:cNvPicPr>
          <p:nvPr/>
        </p:nvPicPr>
        <p:blipFill>
          <a:blip r:embed="rId3" cstate="print"/>
          <a:srcRect/>
          <a:stretch>
            <a:fillRect/>
          </a:stretch>
        </p:blipFill>
        <p:spPr bwMode="auto">
          <a:xfrm>
            <a:off x="2000250" y="2708275"/>
            <a:ext cx="4786313" cy="3313113"/>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C0C23F51-1204-4828-BB6C-51BD92F42DAC}" type="datetime1">
              <a:rPr lang="en-GB"/>
              <a:pPr>
                <a:defRPr/>
              </a:pPr>
              <a:t>08/02/2010</a:t>
            </a:fld>
            <a:endParaRPr lang="en-GB"/>
          </a:p>
        </p:txBody>
      </p:sp>
      <p:sp>
        <p:nvSpPr>
          <p:cNvPr id="6" name="Slide Number Placeholder 5"/>
          <p:cNvSpPr>
            <a:spLocks noGrp="1"/>
          </p:cNvSpPr>
          <p:nvPr>
            <p:ph type="sldNum" sz="quarter" idx="12"/>
          </p:nvPr>
        </p:nvSpPr>
        <p:spPr/>
        <p:txBody>
          <a:bodyPr/>
          <a:lstStyle/>
          <a:p>
            <a:pPr>
              <a:defRPr/>
            </a:pPr>
            <a:fld id="{61C2EB36-B6E1-44F1-BF82-21CFF71B32B0}" type="slidenum">
              <a:rPr lang="en-GB"/>
              <a:pPr>
                <a:defRPr/>
              </a:pPr>
              <a:t>25</a:t>
            </a:fld>
            <a:endParaRPr lang="en-GB"/>
          </a:p>
        </p:txBody>
      </p:sp>
      <p:pic>
        <p:nvPicPr>
          <p:cNvPr id="84998" name="Picture 2" descr="FedasoSansPosRVB"/>
          <p:cNvPicPr>
            <a:picLocks noChangeAspect="1" noChangeArrowheads="1"/>
          </p:cNvPicPr>
          <p:nvPr/>
        </p:nvPicPr>
        <p:blipFill>
          <a:blip r:embed="rId4" cstate="print"/>
          <a:srcRect/>
          <a:stretch>
            <a:fillRect/>
          </a:stretch>
        </p:blipFill>
        <p:spPr bwMode="auto">
          <a:xfrm>
            <a:off x="7596188" y="2349500"/>
            <a:ext cx="1216025" cy="72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1"/>
          </p:nvPr>
        </p:nvSpPr>
        <p:spPr>
          <a:xfrm>
            <a:off x="428625" y="2133600"/>
            <a:ext cx="8229600" cy="3224213"/>
          </a:xfrm>
        </p:spPr>
        <p:txBody>
          <a:bodyPr/>
          <a:lstStyle/>
          <a:p>
            <a:pPr eaLnBrk="1" hangingPunct="1"/>
            <a:r>
              <a:rPr lang="en-US" sz="4400" smtClean="0">
                <a:solidFill>
                  <a:srgbClr val="10253F"/>
                </a:solidFill>
              </a:rPr>
              <a:t>The global architecture </a:t>
            </a:r>
          </a:p>
          <a:p>
            <a:pPr eaLnBrk="1" hangingPunct="1"/>
            <a:r>
              <a:rPr lang="en-US" sz="4400" smtClean="0">
                <a:solidFill>
                  <a:srgbClr val="10253F"/>
                </a:solidFill>
              </a:rPr>
              <a:t>Highlights on the I.R.I.S added value.</a:t>
            </a:r>
          </a:p>
          <a:p>
            <a:pPr eaLnBrk="1" hangingPunct="1">
              <a:buFont typeface="Arial" charset="0"/>
              <a:buNone/>
            </a:pPr>
            <a:endParaRPr lang="fr-BE" smtClean="0">
              <a:solidFill>
                <a:srgbClr val="10253F"/>
              </a:solidFill>
            </a:endParaRPr>
          </a:p>
        </p:txBody>
      </p:sp>
      <p:sp>
        <p:nvSpPr>
          <p:cNvPr id="4" name="Date Placeholder 3"/>
          <p:cNvSpPr>
            <a:spLocks noGrp="1"/>
          </p:cNvSpPr>
          <p:nvPr>
            <p:ph type="dt" sz="quarter" idx="10"/>
          </p:nvPr>
        </p:nvSpPr>
        <p:spPr/>
        <p:txBody>
          <a:bodyPr/>
          <a:lstStyle/>
          <a:p>
            <a:pPr>
              <a:defRPr/>
            </a:pPr>
            <a:fld id="{C5873805-3392-48D2-9E34-143C177A6E66}"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782F3D16-D57B-4FEA-8EB2-6999985D442E}" type="slidenum">
              <a:rPr lang="en-US"/>
              <a:pPr>
                <a:defRPr/>
              </a:pPr>
              <a:t>26</a:t>
            </a:fld>
            <a:endParaRPr lang="en-US"/>
          </a:p>
        </p:txBody>
      </p:sp>
      <p:sp>
        <p:nvSpPr>
          <p:cNvPr id="87044" name="TextBox 7"/>
          <p:cNvSpPr txBox="1">
            <a:spLocks noChangeArrowheads="1"/>
          </p:cNvSpPr>
          <p:nvPr/>
        </p:nvSpPr>
        <p:spPr bwMode="auto">
          <a:xfrm>
            <a:off x="642938" y="500063"/>
            <a:ext cx="6367462" cy="1046162"/>
          </a:xfrm>
          <a:prstGeom prst="rect">
            <a:avLst/>
          </a:prstGeom>
          <a:noFill/>
          <a:ln w="9525">
            <a:noFill/>
            <a:miter lim="800000"/>
            <a:headEnd/>
            <a:tailEnd/>
          </a:ln>
        </p:spPr>
        <p:txBody>
          <a:bodyPr wrap="none">
            <a:spAutoFit/>
          </a:bodyPr>
          <a:lstStyle/>
          <a:p>
            <a:pPr algn="ctr"/>
            <a:r>
              <a:rPr lang="en-US" sz="4400" b="1">
                <a:solidFill>
                  <a:srgbClr val="10253F"/>
                </a:solidFill>
                <a:latin typeface="Calibri" pitchFamily="34" charset="0"/>
              </a:rPr>
              <a:t>The technical architecture </a:t>
            </a:r>
          </a:p>
          <a:p>
            <a:pPr algn="ctr"/>
            <a:endParaRPr lang="fr-BE">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GB" smtClean="0">
                <a:solidFill>
                  <a:srgbClr val="10253F"/>
                </a:solidFill>
              </a:rPr>
              <a:t>Scanning technical architecture </a:t>
            </a:r>
          </a:p>
        </p:txBody>
      </p:sp>
      <p:sp>
        <p:nvSpPr>
          <p:cNvPr id="4" name="Date Placeholder 3"/>
          <p:cNvSpPr>
            <a:spLocks noGrp="1"/>
          </p:cNvSpPr>
          <p:nvPr>
            <p:ph type="dt" sz="quarter" idx="10"/>
          </p:nvPr>
        </p:nvSpPr>
        <p:spPr/>
        <p:txBody>
          <a:bodyPr/>
          <a:lstStyle/>
          <a:p>
            <a:pPr>
              <a:defRPr/>
            </a:pPr>
            <a:fld id="{C5873805-3392-48D2-9E34-143C177A6E66}"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1C3963AB-64E3-4FA4-8453-0053A949D15E}" type="slidenum">
              <a:rPr lang="en-GB"/>
              <a:pPr>
                <a:defRPr/>
              </a:pPr>
              <a:t>27</a:t>
            </a:fld>
            <a:endParaRPr lang="en-GB"/>
          </a:p>
        </p:txBody>
      </p:sp>
      <p:sp>
        <p:nvSpPr>
          <p:cNvPr id="88068" name="TextBox 7"/>
          <p:cNvSpPr txBox="1">
            <a:spLocks noChangeArrowheads="1"/>
          </p:cNvSpPr>
          <p:nvPr/>
        </p:nvSpPr>
        <p:spPr bwMode="auto">
          <a:xfrm>
            <a:off x="6572250" y="3573463"/>
            <a:ext cx="2571750" cy="2047875"/>
          </a:xfrm>
          <a:prstGeom prst="rect">
            <a:avLst/>
          </a:prstGeom>
          <a:noFill/>
          <a:ln w="9525">
            <a:noFill/>
            <a:miter lim="800000"/>
            <a:headEnd/>
            <a:tailEnd/>
          </a:ln>
        </p:spPr>
        <p:txBody>
          <a:bodyPr>
            <a:spAutoFit/>
          </a:bodyPr>
          <a:lstStyle/>
          <a:p>
            <a:r>
              <a:rPr lang="fr-BE" sz="1600" b="1">
                <a:latin typeface="Calibri" pitchFamily="34" charset="0"/>
              </a:rPr>
              <a:t>Available scanners:</a:t>
            </a:r>
          </a:p>
          <a:p>
            <a:pPr>
              <a:buFont typeface="Arial" charset="0"/>
              <a:buChar char="•"/>
            </a:pPr>
            <a:r>
              <a:rPr lang="fr-BE" sz="1600">
                <a:latin typeface="Calibri" pitchFamily="34" charset="0"/>
              </a:rPr>
              <a:t>Kodak i640 (3)</a:t>
            </a:r>
          </a:p>
          <a:p>
            <a:pPr>
              <a:buFont typeface="Arial" charset="0"/>
              <a:buChar char="•"/>
            </a:pPr>
            <a:r>
              <a:rPr lang="fr-BE" sz="1600">
                <a:latin typeface="Calibri" pitchFamily="34" charset="0"/>
              </a:rPr>
              <a:t>WideTEK 25 Image Access</a:t>
            </a:r>
          </a:p>
          <a:p>
            <a:pPr>
              <a:buFont typeface="Arial" charset="0"/>
              <a:buChar char="•"/>
            </a:pPr>
            <a:r>
              <a:rPr lang="fr-BE" sz="1600">
                <a:latin typeface="Calibri" pitchFamily="34" charset="0"/>
              </a:rPr>
              <a:t>Digibook i2S A0</a:t>
            </a:r>
          </a:p>
          <a:p>
            <a:pPr>
              <a:buFont typeface="Arial" charset="0"/>
              <a:buChar char="•"/>
            </a:pPr>
            <a:r>
              <a:rPr lang="fr-BE" sz="1600">
                <a:latin typeface="Calibri" pitchFamily="34" charset="0"/>
              </a:rPr>
              <a:t>Zeutschel OS 10000</a:t>
            </a:r>
          </a:p>
          <a:p>
            <a:pPr>
              <a:buFont typeface="Arial" charset="0"/>
              <a:buChar char="•"/>
            </a:pPr>
            <a:r>
              <a:rPr lang="fr-BE" sz="1600">
                <a:latin typeface="Calibri" pitchFamily="34" charset="0"/>
              </a:rPr>
              <a:t>Contex HD5450</a:t>
            </a:r>
          </a:p>
          <a:p>
            <a:pPr>
              <a:buFont typeface="Arial" charset="0"/>
              <a:buChar char="•"/>
            </a:pPr>
            <a:r>
              <a:rPr lang="fr-BE" sz="1600">
                <a:latin typeface="Calibri" pitchFamily="34" charset="0"/>
              </a:rPr>
              <a:t>Bell &amp; Howell ADF 3000 D</a:t>
            </a:r>
          </a:p>
          <a:p>
            <a:pPr>
              <a:buFont typeface="Arial" charset="0"/>
              <a:buChar char="•"/>
            </a:pPr>
            <a:r>
              <a:rPr lang="fr-BE" sz="1600">
                <a:latin typeface="Calibri" pitchFamily="34" charset="0"/>
              </a:rPr>
              <a:t>Wicks &amp; Wilson 8850</a:t>
            </a:r>
          </a:p>
        </p:txBody>
      </p:sp>
      <p:pic>
        <p:nvPicPr>
          <p:cNvPr id="88069" name="Picture 3"/>
          <p:cNvPicPr>
            <a:picLocks noChangeAspect="1" noChangeArrowheads="1"/>
          </p:cNvPicPr>
          <p:nvPr/>
        </p:nvPicPr>
        <p:blipFill>
          <a:blip r:embed="rId2" cstate="print"/>
          <a:srcRect/>
          <a:stretch>
            <a:fillRect/>
          </a:stretch>
        </p:blipFill>
        <p:spPr bwMode="auto">
          <a:xfrm>
            <a:off x="357188" y="1214438"/>
            <a:ext cx="6169025" cy="460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274638"/>
            <a:ext cx="8229600" cy="922337"/>
          </a:xfrm>
        </p:spPr>
        <p:txBody>
          <a:bodyPr/>
          <a:lstStyle/>
          <a:p>
            <a:pPr eaLnBrk="1" hangingPunct="1"/>
            <a:r>
              <a:rPr lang="fr-BE" smtClean="0">
                <a:solidFill>
                  <a:srgbClr val="10253F"/>
                </a:solidFill>
              </a:rPr>
              <a:t>IRISPowerscan</a:t>
            </a:r>
          </a:p>
        </p:txBody>
      </p:sp>
      <p:sp>
        <p:nvSpPr>
          <p:cNvPr id="4" name="Date Placeholder 3"/>
          <p:cNvSpPr>
            <a:spLocks noGrp="1"/>
          </p:cNvSpPr>
          <p:nvPr>
            <p:ph type="dt" sz="quarter" idx="10"/>
          </p:nvPr>
        </p:nvSpPr>
        <p:spPr/>
        <p:txBody>
          <a:bodyPr/>
          <a:lstStyle/>
          <a:p>
            <a:pPr>
              <a:defRPr/>
            </a:pPr>
            <a:fld id="{C5873805-3392-48D2-9E34-143C177A6E66}"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91DF410A-0CC2-4555-8DD0-48559B28E206}" type="slidenum">
              <a:rPr lang="en-US"/>
              <a:pPr>
                <a:defRPr/>
              </a:pPr>
              <a:t>28</a:t>
            </a:fld>
            <a:endParaRPr lang="en-US"/>
          </a:p>
        </p:txBody>
      </p:sp>
      <p:pic>
        <p:nvPicPr>
          <p:cNvPr id="89092" name="Picture 2"/>
          <p:cNvPicPr>
            <a:picLocks noChangeAspect="1" noChangeArrowheads="1"/>
          </p:cNvPicPr>
          <p:nvPr/>
        </p:nvPicPr>
        <p:blipFill>
          <a:blip r:embed="rId2" cstate="print"/>
          <a:srcRect/>
          <a:stretch>
            <a:fillRect/>
          </a:stretch>
        </p:blipFill>
        <p:spPr bwMode="auto">
          <a:xfrm>
            <a:off x="1928813" y="1071563"/>
            <a:ext cx="4929187" cy="3278187"/>
          </a:xfrm>
          <a:prstGeom prst="rect">
            <a:avLst/>
          </a:prstGeom>
          <a:noFill/>
          <a:ln w="9525">
            <a:noFill/>
            <a:miter lim="800000"/>
            <a:headEnd/>
            <a:tailEnd/>
          </a:ln>
        </p:spPr>
      </p:pic>
      <p:pic>
        <p:nvPicPr>
          <p:cNvPr id="89093" name="Picture 2"/>
          <p:cNvPicPr>
            <a:picLocks noChangeAspect="1" noChangeArrowheads="1"/>
          </p:cNvPicPr>
          <p:nvPr/>
        </p:nvPicPr>
        <p:blipFill>
          <a:blip r:embed="rId3" cstate="print"/>
          <a:srcRect/>
          <a:stretch>
            <a:fillRect/>
          </a:stretch>
        </p:blipFill>
        <p:spPr bwMode="auto">
          <a:xfrm>
            <a:off x="1071563" y="4383088"/>
            <a:ext cx="6977062"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8229600" cy="993775"/>
          </a:xfrm>
        </p:spPr>
        <p:txBody>
          <a:bodyPr/>
          <a:lstStyle/>
          <a:p>
            <a:pPr eaLnBrk="1" hangingPunct="1"/>
            <a:r>
              <a:rPr lang="en-GB" smtClean="0">
                <a:solidFill>
                  <a:srgbClr val="10253F"/>
                </a:solidFill>
              </a:rPr>
              <a:t>OCR technical architecture </a:t>
            </a:r>
          </a:p>
        </p:txBody>
      </p:sp>
      <p:sp>
        <p:nvSpPr>
          <p:cNvPr id="4" name="Date Placeholder 3"/>
          <p:cNvSpPr>
            <a:spLocks noGrp="1"/>
          </p:cNvSpPr>
          <p:nvPr>
            <p:ph type="dt" sz="quarter" idx="10"/>
          </p:nvPr>
        </p:nvSpPr>
        <p:spPr/>
        <p:txBody>
          <a:bodyPr/>
          <a:lstStyle/>
          <a:p>
            <a:pPr>
              <a:defRPr/>
            </a:pPr>
            <a:fld id="{C5873805-3392-48D2-9E34-143C177A6E66}"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3AB6B109-3CC1-4CD0-9808-DFF3086BF38D}" type="slidenum">
              <a:rPr lang="en-GB"/>
              <a:pPr>
                <a:defRPr/>
              </a:pPr>
              <a:t>29</a:t>
            </a:fld>
            <a:endParaRPr lang="en-GB"/>
          </a:p>
        </p:txBody>
      </p:sp>
      <p:pic>
        <p:nvPicPr>
          <p:cNvPr id="90116" name="Picture 2"/>
          <p:cNvPicPr>
            <a:picLocks noChangeAspect="1" noChangeArrowheads="1"/>
          </p:cNvPicPr>
          <p:nvPr/>
        </p:nvPicPr>
        <p:blipFill>
          <a:blip r:embed="rId2" cstate="print"/>
          <a:srcRect/>
          <a:stretch>
            <a:fillRect/>
          </a:stretch>
        </p:blipFill>
        <p:spPr bwMode="auto">
          <a:xfrm>
            <a:off x="604838" y="1214438"/>
            <a:ext cx="761047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GB" smtClean="0">
                <a:solidFill>
                  <a:srgbClr val="10253F"/>
                </a:solidFill>
              </a:rPr>
              <a:t>The needs</a:t>
            </a:r>
          </a:p>
        </p:txBody>
      </p:sp>
      <p:sp>
        <p:nvSpPr>
          <p:cNvPr id="44034" name="Content Placeholder 2"/>
          <p:cNvSpPr>
            <a:spLocks noGrp="1"/>
          </p:cNvSpPr>
          <p:nvPr>
            <p:ph idx="1"/>
          </p:nvPr>
        </p:nvSpPr>
        <p:spPr>
          <a:xfrm>
            <a:off x="457200" y="1773238"/>
            <a:ext cx="8229600" cy="4352925"/>
          </a:xfrm>
        </p:spPr>
        <p:txBody>
          <a:bodyPr/>
          <a:lstStyle/>
          <a:p>
            <a:pPr eaLnBrk="1" hangingPunct="1"/>
            <a:r>
              <a:rPr lang="en-GB" dirty="0" smtClean="0">
                <a:solidFill>
                  <a:srgbClr val="10253F"/>
                </a:solidFill>
              </a:rPr>
              <a:t>Political context: the Treaties of Maastricht and Lisbon </a:t>
            </a:r>
          </a:p>
          <a:p>
            <a:pPr eaLnBrk="1" hangingPunct="1"/>
            <a:r>
              <a:rPr lang="en-GB" dirty="0" smtClean="0">
                <a:solidFill>
                  <a:srgbClr val="10253F"/>
                </a:solidFill>
              </a:rPr>
              <a:t>Specific needs for the capture of documents (scanning and OCR processes)</a:t>
            </a:r>
          </a:p>
          <a:p>
            <a:pPr eaLnBrk="1" hangingPunct="1"/>
            <a:endParaRPr lang="en-GB" dirty="0" smtClean="0">
              <a:solidFill>
                <a:srgbClr val="10253F"/>
              </a:solidFill>
            </a:endParaRPr>
          </a:p>
        </p:txBody>
      </p:sp>
      <p:sp>
        <p:nvSpPr>
          <p:cNvPr id="4" name="Date Placeholder 3"/>
          <p:cNvSpPr>
            <a:spLocks noGrp="1"/>
          </p:cNvSpPr>
          <p:nvPr>
            <p:ph type="dt" sz="quarter" idx="10"/>
          </p:nvPr>
        </p:nvSpPr>
        <p:spPr/>
        <p:txBody>
          <a:bodyPr/>
          <a:lstStyle/>
          <a:p>
            <a:pPr>
              <a:defRPr/>
            </a:pPr>
            <a:fld id="{69D147AC-E14F-4C76-B2B0-E3153B3368DE}"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5A7B3286-380D-401F-81BB-F9A4D41925D6}" type="slidenum">
              <a:rPr lang="en-GB"/>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fr-BE" smtClean="0">
                <a:solidFill>
                  <a:srgbClr val="10253F"/>
                </a:solidFill>
              </a:rPr>
              <a:t>Xtract For Documents</a:t>
            </a:r>
          </a:p>
        </p:txBody>
      </p:sp>
      <p:sp>
        <p:nvSpPr>
          <p:cNvPr id="7" name="Content Placeholder 6"/>
          <p:cNvSpPr>
            <a:spLocks noGrp="1"/>
          </p:cNvSpPr>
          <p:nvPr>
            <p:ph idx="1"/>
          </p:nvPr>
        </p:nvSpPr>
        <p:spPr>
          <a:xfrm>
            <a:off x="457200" y="1600200"/>
            <a:ext cx="8229600" cy="1614488"/>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With </a:t>
            </a:r>
            <a:r>
              <a:rPr lang="en-US" dirty="0" err="1" smtClean="0"/>
              <a:t>Xtract</a:t>
            </a:r>
            <a:r>
              <a:rPr lang="en-US" dirty="0" smtClean="0"/>
              <a:t> for Documents (X4D) documents can be sorted, into separate document categories and assigned to the various business processes. After the documents have been assigned, the automatic extraction of the data necessary for the respective business process is carried out by means of X4D and the collected data is then transmitted for further processing into the EDP system.</a:t>
            </a:r>
            <a:endParaRPr lang="fr-BE" dirty="0"/>
          </a:p>
        </p:txBody>
      </p:sp>
      <p:sp>
        <p:nvSpPr>
          <p:cNvPr id="4" name="Date Placeholder 3"/>
          <p:cNvSpPr>
            <a:spLocks noGrp="1"/>
          </p:cNvSpPr>
          <p:nvPr>
            <p:ph type="dt" sz="quarter" idx="10"/>
          </p:nvPr>
        </p:nvSpPr>
        <p:spPr/>
        <p:txBody>
          <a:bodyPr/>
          <a:lstStyle/>
          <a:p>
            <a:pPr>
              <a:defRPr/>
            </a:pPr>
            <a:fld id="{C5873805-3392-48D2-9E34-143C177A6E66}"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DCB0E652-3398-4DDA-81E2-246731189186}" type="slidenum">
              <a:rPr lang="en-US"/>
              <a:pPr>
                <a:defRPr/>
              </a:pPr>
              <a:t>30</a:t>
            </a:fld>
            <a:endParaRPr lang="en-US"/>
          </a:p>
        </p:txBody>
      </p:sp>
      <p:pic>
        <p:nvPicPr>
          <p:cNvPr id="91141" name="Picture 2"/>
          <p:cNvPicPr>
            <a:picLocks noChangeAspect="1" noChangeArrowheads="1"/>
          </p:cNvPicPr>
          <p:nvPr/>
        </p:nvPicPr>
        <p:blipFill>
          <a:blip r:embed="rId2" cstate="print"/>
          <a:srcRect/>
          <a:stretch>
            <a:fillRect/>
          </a:stretch>
        </p:blipFill>
        <p:spPr bwMode="auto">
          <a:xfrm>
            <a:off x="1928813" y="3465513"/>
            <a:ext cx="5140325"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fr-BE" smtClean="0">
                <a:solidFill>
                  <a:srgbClr val="10253F"/>
                </a:solidFill>
              </a:rPr>
              <a:t>IRISDocument Server</a:t>
            </a:r>
          </a:p>
        </p:txBody>
      </p:sp>
      <p:sp>
        <p:nvSpPr>
          <p:cNvPr id="7" name="Content Placeholder 6"/>
          <p:cNvSpPr>
            <a:spLocks noGrp="1"/>
          </p:cNvSpPr>
          <p:nvPr>
            <p:ph idx="1"/>
          </p:nvPr>
        </p:nvSpPr>
        <p:spPr>
          <a:xfrm>
            <a:off x="457200" y="1341438"/>
            <a:ext cx="8229600" cy="1943100"/>
          </a:xfrm>
        </p:spPr>
        <p:txBody>
          <a:bodyPr>
            <a:normAutofit/>
          </a:bodyPr>
          <a:lstStyle/>
          <a:p>
            <a:pPr eaLnBrk="1" hangingPunct="1">
              <a:lnSpc>
                <a:spcPct val="80000"/>
              </a:lnSpc>
            </a:pPr>
            <a:r>
              <a:rPr lang="en-US" sz="2000" smtClean="0">
                <a:solidFill>
                  <a:srgbClr val="10253F"/>
                </a:solidFill>
              </a:rPr>
              <a:t>Input, Watched folders, Batch folders &amp; Image pre-processing</a:t>
            </a:r>
          </a:p>
          <a:p>
            <a:pPr eaLnBrk="1" hangingPunct="1">
              <a:lnSpc>
                <a:spcPct val="80000"/>
              </a:lnSpc>
            </a:pPr>
            <a:r>
              <a:rPr lang="en-US" sz="2000" smtClean="0">
                <a:solidFill>
                  <a:srgbClr val="10253F"/>
                </a:solidFill>
              </a:rPr>
              <a:t>Sorting</a:t>
            </a:r>
          </a:p>
          <a:p>
            <a:pPr eaLnBrk="1" hangingPunct="1">
              <a:lnSpc>
                <a:spcPct val="80000"/>
              </a:lnSpc>
            </a:pPr>
            <a:r>
              <a:rPr lang="en-US" sz="2000" smtClean="0">
                <a:solidFill>
                  <a:srgbClr val="10253F"/>
                </a:solidFill>
              </a:rPr>
              <a:t>Indexing</a:t>
            </a:r>
          </a:p>
          <a:p>
            <a:pPr eaLnBrk="1" hangingPunct="1">
              <a:lnSpc>
                <a:spcPct val="80000"/>
              </a:lnSpc>
            </a:pPr>
            <a:r>
              <a:rPr lang="en-US" sz="2000" smtClean="0">
                <a:solidFill>
                  <a:srgbClr val="10253F"/>
                </a:solidFill>
              </a:rPr>
              <a:t>Automatic process</a:t>
            </a:r>
          </a:p>
          <a:p>
            <a:pPr eaLnBrk="1" hangingPunct="1">
              <a:lnSpc>
                <a:spcPct val="80000"/>
              </a:lnSpc>
            </a:pPr>
            <a:r>
              <a:rPr lang="en-US" sz="2000" smtClean="0">
                <a:solidFill>
                  <a:srgbClr val="10253F"/>
                </a:solidFill>
              </a:rPr>
              <a:t>Recognition (OCR), Document Creation and Compression</a:t>
            </a:r>
          </a:p>
          <a:p>
            <a:pPr eaLnBrk="1" hangingPunct="1">
              <a:lnSpc>
                <a:spcPct val="80000"/>
              </a:lnSpc>
            </a:pPr>
            <a:r>
              <a:rPr lang="en-US" sz="2000" smtClean="0">
                <a:solidFill>
                  <a:srgbClr val="10253F"/>
                </a:solidFill>
              </a:rPr>
              <a:t>Export Connectors.</a:t>
            </a:r>
          </a:p>
        </p:txBody>
      </p:sp>
      <p:sp>
        <p:nvSpPr>
          <p:cNvPr id="4" name="Date Placeholder 3"/>
          <p:cNvSpPr>
            <a:spLocks noGrp="1"/>
          </p:cNvSpPr>
          <p:nvPr>
            <p:ph type="dt" sz="quarter" idx="10"/>
          </p:nvPr>
        </p:nvSpPr>
        <p:spPr/>
        <p:txBody>
          <a:bodyPr/>
          <a:lstStyle/>
          <a:p>
            <a:pPr>
              <a:defRPr/>
            </a:pPr>
            <a:fld id="{C5873805-3392-48D2-9E34-143C177A6E66}" type="datetime1">
              <a:rPr lang="en-US"/>
              <a:pPr>
                <a:defRPr/>
              </a:pPr>
              <a:t>2/8/2010</a:t>
            </a:fld>
            <a:endParaRPr lang="en-US"/>
          </a:p>
        </p:txBody>
      </p:sp>
      <p:sp>
        <p:nvSpPr>
          <p:cNvPr id="5" name="Slide Number Placeholder 4"/>
          <p:cNvSpPr>
            <a:spLocks noGrp="1"/>
          </p:cNvSpPr>
          <p:nvPr>
            <p:ph type="sldNum" sz="quarter" idx="12"/>
          </p:nvPr>
        </p:nvSpPr>
        <p:spPr/>
        <p:txBody>
          <a:bodyPr/>
          <a:lstStyle/>
          <a:p>
            <a:pPr>
              <a:defRPr/>
            </a:pPr>
            <a:fld id="{09E036E9-F741-455B-8688-9B993B477CFE}" type="slidenum">
              <a:rPr lang="en-US"/>
              <a:pPr>
                <a:defRPr/>
              </a:pPr>
              <a:t>31</a:t>
            </a:fld>
            <a:endParaRPr lang="en-US"/>
          </a:p>
        </p:txBody>
      </p:sp>
      <p:pic>
        <p:nvPicPr>
          <p:cNvPr id="92165" name="Picture 2"/>
          <p:cNvPicPr>
            <a:picLocks noChangeAspect="1" noChangeArrowheads="1"/>
          </p:cNvPicPr>
          <p:nvPr/>
        </p:nvPicPr>
        <p:blipFill>
          <a:blip r:embed="rId2" cstate="print"/>
          <a:srcRect/>
          <a:stretch>
            <a:fillRect/>
          </a:stretch>
        </p:blipFill>
        <p:spPr bwMode="auto">
          <a:xfrm>
            <a:off x="714375" y="3429000"/>
            <a:ext cx="76200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mtClean="0"/>
              <a:t>Do more with less, while reducing your carbon footprint</a:t>
            </a:r>
            <a:endParaRPr lang="en-GB"/>
          </a:p>
        </p:txBody>
      </p:sp>
      <p:sp>
        <p:nvSpPr>
          <p:cNvPr id="93186" name="Content Placeholder 2"/>
          <p:cNvSpPr>
            <a:spLocks noGrp="1"/>
          </p:cNvSpPr>
          <p:nvPr>
            <p:ph idx="1"/>
          </p:nvPr>
        </p:nvSpPr>
        <p:spPr>
          <a:xfrm>
            <a:off x="457200" y="1916113"/>
            <a:ext cx="8229600" cy="4210050"/>
          </a:xfrm>
        </p:spPr>
        <p:txBody>
          <a:bodyPr/>
          <a:lstStyle/>
          <a:p>
            <a:pPr eaLnBrk="1" hangingPunct="1"/>
            <a:r>
              <a:rPr lang="en-GB" smtClean="0">
                <a:solidFill>
                  <a:srgbClr val="10253F"/>
                </a:solidFill>
              </a:rPr>
              <a:t>Greater availability / accessibility of scanned documents</a:t>
            </a:r>
          </a:p>
          <a:p>
            <a:pPr eaLnBrk="1" hangingPunct="1"/>
            <a:r>
              <a:rPr lang="en-GB" smtClean="0">
                <a:solidFill>
                  <a:srgbClr val="10253F"/>
                </a:solidFill>
              </a:rPr>
              <a:t>Saving on storage space / heating.</a:t>
            </a:r>
          </a:p>
        </p:txBody>
      </p:sp>
      <p:sp>
        <p:nvSpPr>
          <p:cNvPr id="4" name="Date Placeholder 3"/>
          <p:cNvSpPr>
            <a:spLocks noGrp="1"/>
          </p:cNvSpPr>
          <p:nvPr>
            <p:ph type="dt" sz="quarter" idx="10"/>
          </p:nvPr>
        </p:nvSpPr>
        <p:spPr/>
        <p:txBody>
          <a:bodyPr/>
          <a:lstStyle/>
          <a:p>
            <a:pPr>
              <a:defRPr/>
            </a:pPr>
            <a:fld id="{4F4D62E0-3B50-4DA9-98E5-2260A9EFDE1A}"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18B5BBAF-8B8C-4E33-A4F6-59521C9F79E6}" type="slidenum">
              <a:rPr lang="en-GB"/>
              <a:pPr>
                <a:defRPr/>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BE" dirty="0" err="1" smtClean="0"/>
              <a:t>They</a:t>
            </a:r>
            <a:r>
              <a:rPr lang="fr-BE" dirty="0" smtClean="0"/>
              <a:t> </a:t>
            </a:r>
            <a:r>
              <a:rPr lang="fr-BE" dirty="0" err="1" smtClean="0"/>
              <a:t>already</a:t>
            </a:r>
            <a:r>
              <a:rPr lang="fr-BE" dirty="0" smtClean="0"/>
              <a:t> put </a:t>
            </a:r>
            <a:r>
              <a:rPr lang="fr-BE" dirty="0" err="1" smtClean="0"/>
              <a:t>their</a:t>
            </a:r>
            <a:r>
              <a:rPr lang="fr-BE" dirty="0" smtClean="0"/>
              <a:t> trust in </a:t>
            </a:r>
            <a:r>
              <a:rPr lang="fr-BE" dirty="0" err="1" smtClean="0"/>
              <a:t>our</a:t>
            </a:r>
            <a:r>
              <a:rPr lang="fr-BE" dirty="0" smtClean="0"/>
              <a:t> know-how …</a:t>
            </a:r>
            <a:endParaRPr lang="fr-BE" dirty="0"/>
          </a:p>
        </p:txBody>
      </p:sp>
      <p:graphicFrame>
        <p:nvGraphicFramePr>
          <p:cNvPr id="6" name="Content Placeholder 5"/>
          <p:cNvGraphicFramePr>
            <a:graphicFrameLocks noGrp="1"/>
          </p:cNvGraphicFramePr>
          <p:nvPr>
            <p:ph idx="1"/>
          </p:nvPr>
        </p:nvGraphicFramePr>
        <p:xfrm>
          <a:off x="401638" y="1572462"/>
          <a:ext cx="8229600" cy="4311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75C3B056-D914-4FF0-86DB-FA2E54A39D53}" type="datetime1">
              <a:rPr lang="en-US" smtClean="0"/>
              <a:pPr>
                <a:defRPr/>
              </a:pPr>
              <a:t>2/8/2010</a:t>
            </a:fld>
            <a:endParaRPr lang="en-US"/>
          </a:p>
        </p:txBody>
      </p:sp>
      <p:sp>
        <p:nvSpPr>
          <p:cNvPr id="5" name="Slide Number Placeholder 4"/>
          <p:cNvSpPr>
            <a:spLocks noGrp="1"/>
          </p:cNvSpPr>
          <p:nvPr>
            <p:ph type="sldNum" sz="quarter" idx="12"/>
          </p:nvPr>
        </p:nvSpPr>
        <p:spPr/>
        <p:txBody>
          <a:bodyPr/>
          <a:lstStyle/>
          <a:p>
            <a:pPr>
              <a:defRPr/>
            </a:pPr>
            <a:fld id="{26BCCC74-55C5-4CB6-A711-4658A7982CBE}"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500063" y="1125538"/>
            <a:ext cx="8229600" cy="2714625"/>
          </a:xfrm>
        </p:spPr>
        <p:txBody>
          <a:bodyPr/>
          <a:lstStyle/>
          <a:p>
            <a:pPr algn="ctr" eaLnBrk="1" hangingPunct="1">
              <a:buFont typeface="Arial" charset="0"/>
              <a:buNone/>
            </a:pPr>
            <a:r>
              <a:rPr lang="en-GB" sz="4400" smtClean="0">
                <a:solidFill>
                  <a:srgbClr val="10253F"/>
                </a:solidFill>
              </a:rPr>
              <a:t>Questions and Answers </a:t>
            </a:r>
          </a:p>
        </p:txBody>
      </p:sp>
      <p:sp>
        <p:nvSpPr>
          <p:cNvPr id="4" name="Date Placeholder 3"/>
          <p:cNvSpPr>
            <a:spLocks noGrp="1"/>
          </p:cNvSpPr>
          <p:nvPr>
            <p:ph type="dt" sz="quarter" idx="10"/>
          </p:nvPr>
        </p:nvSpPr>
        <p:spPr/>
        <p:txBody>
          <a:bodyPr/>
          <a:lstStyle/>
          <a:p>
            <a:pPr>
              <a:defRPr/>
            </a:pPr>
            <a:fld id="{C5873805-3392-48D2-9E34-143C177A6E66}"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DF294C09-599F-443F-9B7D-859DE5B12481}" type="slidenum">
              <a:rPr lang="en-GB"/>
              <a:pPr>
                <a:defRPr/>
              </a:pPr>
              <a:t>34</a:t>
            </a:fld>
            <a:endParaRPr lang="en-GB"/>
          </a:p>
        </p:txBody>
      </p:sp>
      <p:pic>
        <p:nvPicPr>
          <p:cNvPr id="96260" name="Picture 4"/>
          <p:cNvPicPr>
            <a:picLocks noChangeAspect="1" noChangeArrowheads="1"/>
          </p:cNvPicPr>
          <p:nvPr/>
        </p:nvPicPr>
        <p:blipFill>
          <a:blip r:embed="rId2" cstate="print"/>
          <a:srcRect/>
          <a:stretch>
            <a:fillRect/>
          </a:stretch>
        </p:blipFill>
        <p:spPr bwMode="auto">
          <a:xfrm>
            <a:off x="3014663" y="2300288"/>
            <a:ext cx="334327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smtClean="0">
                <a:solidFill>
                  <a:srgbClr val="10253F"/>
                </a:solidFill>
              </a:rPr>
              <a:t>The Treaty of Maastricht</a:t>
            </a:r>
          </a:p>
        </p:txBody>
      </p:sp>
      <p:sp>
        <p:nvSpPr>
          <p:cNvPr id="5" name="Content Placeholder 4"/>
          <p:cNvSpPr>
            <a:spLocks noGrp="1"/>
          </p:cNvSpPr>
          <p:nvPr>
            <p:ph idx="1"/>
          </p:nvPr>
        </p:nvSpPr>
        <p:spPr/>
        <p:txBody>
          <a:bodyPr>
            <a:normAutofit/>
          </a:bodyPr>
          <a:lstStyle/>
          <a:p>
            <a:pPr eaLnBrk="1" hangingPunct="1">
              <a:lnSpc>
                <a:spcPct val="90000"/>
              </a:lnSpc>
            </a:pPr>
            <a:r>
              <a:rPr lang="en-US" sz="3000" smtClean="0">
                <a:solidFill>
                  <a:srgbClr val="10253F"/>
                </a:solidFill>
              </a:rPr>
              <a:t>The Treaty on European Union (Maastricht) entered into force on 1</a:t>
            </a:r>
            <a:r>
              <a:rPr lang="en-US" sz="3000" baseline="30000" smtClean="0">
                <a:solidFill>
                  <a:srgbClr val="10253F"/>
                </a:solidFill>
              </a:rPr>
              <a:t>st</a:t>
            </a:r>
            <a:r>
              <a:rPr lang="en-US" sz="3000" smtClean="0">
                <a:solidFill>
                  <a:srgbClr val="10253F"/>
                </a:solidFill>
              </a:rPr>
              <a:t> November 1993. </a:t>
            </a:r>
          </a:p>
          <a:p>
            <a:pPr eaLnBrk="1" hangingPunct="1">
              <a:lnSpc>
                <a:spcPct val="90000"/>
              </a:lnSpc>
            </a:pPr>
            <a:r>
              <a:rPr lang="en-US" sz="3000" smtClean="0">
                <a:solidFill>
                  <a:srgbClr val="10253F"/>
                </a:solidFill>
              </a:rPr>
              <a:t>The Treaty of Maastricht responds to five key goals:</a:t>
            </a:r>
          </a:p>
          <a:p>
            <a:pPr lvl="1" eaLnBrk="1" hangingPunct="1">
              <a:lnSpc>
                <a:spcPct val="90000"/>
              </a:lnSpc>
            </a:pPr>
            <a:r>
              <a:rPr lang="en-US" sz="2600" smtClean="0">
                <a:solidFill>
                  <a:srgbClr val="00B050"/>
                </a:solidFill>
              </a:rPr>
              <a:t>Strengthen the democratic legitimacy of the Institutions</a:t>
            </a:r>
          </a:p>
          <a:p>
            <a:pPr lvl="1" eaLnBrk="1" hangingPunct="1">
              <a:lnSpc>
                <a:spcPct val="90000"/>
              </a:lnSpc>
            </a:pPr>
            <a:r>
              <a:rPr lang="en-US" sz="2600" smtClean="0">
                <a:solidFill>
                  <a:srgbClr val="00B050"/>
                </a:solidFill>
              </a:rPr>
              <a:t>Improve the effectiveness of the Institutions</a:t>
            </a:r>
          </a:p>
          <a:p>
            <a:pPr lvl="1" eaLnBrk="1" hangingPunct="1">
              <a:lnSpc>
                <a:spcPct val="90000"/>
              </a:lnSpc>
            </a:pPr>
            <a:r>
              <a:rPr lang="en-US" sz="2600" smtClean="0">
                <a:solidFill>
                  <a:srgbClr val="10253F"/>
                </a:solidFill>
              </a:rPr>
              <a:t>Establish economic and monetary union</a:t>
            </a:r>
          </a:p>
          <a:p>
            <a:pPr lvl="1" eaLnBrk="1" hangingPunct="1">
              <a:lnSpc>
                <a:spcPct val="90000"/>
              </a:lnSpc>
            </a:pPr>
            <a:r>
              <a:rPr lang="en-US" sz="2600" smtClean="0">
                <a:solidFill>
                  <a:srgbClr val="10253F"/>
                </a:solidFill>
              </a:rPr>
              <a:t>Develop the Community social dimension</a:t>
            </a:r>
          </a:p>
          <a:p>
            <a:pPr lvl="1" eaLnBrk="1" hangingPunct="1">
              <a:lnSpc>
                <a:spcPct val="90000"/>
              </a:lnSpc>
            </a:pPr>
            <a:r>
              <a:rPr lang="en-US" sz="2600" smtClean="0">
                <a:solidFill>
                  <a:srgbClr val="10253F"/>
                </a:solidFill>
              </a:rPr>
              <a:t>Establish a common foreign and security policy.</a:t>
            </a:r>
          </a:p>
          <a:p>
            <a:pPr eaLnBrk="1" hangingPunct="1">
              <a:lnSpc>
                <a:spcPct val="90000"/>
              </a:lnSpc>
            </a:pPr>
            <a:endParaRPr lang="en-US" sz="3000" smtClean="0">
              <a:solidFill>
                <a:srgbClr val="10253F"/>
              </a:solidFill>
            </a:endParaRPr>
          </a:p>
        </p:txBody>
      </p:sp>
      <p:pic>
        <p:nvPicPr>
          <p:cNvPr id="45059" name="Picture 2" descr="Babies placed in circle forming the EU symbol"/>
          <p:cNvPicPr>
            <a:picLocks noChangeAspect="1" noChangeArrowheads="1"/>
          </p:cNvPicPr>
          <p:nvPr/>
        </p:nvPicPr>
        <p:blipFill>
          <a:blip r:embed="rId3" cstate="print"/>
          <a:srcRect/>
          <a:stretch>
            <a:fillRect/>
          </a:stretch>
        </p:blipFill>
        <p:spPr bwMode="auto">
          <a:xfrm>
            <a:off x="7643813" y="214313"/>
            <a:ext cx="1285875" cy="11239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71F1AC49-0878-4310-85D4-E36D2FF1B240}" type="datetime1">
              <a:rPr lang="en-US"/>
              <a:pPr>
                <a:defRPr/>
              </a:pPr>
              <a:t>2/8/2010</a:t>
            </a:fld>
            <a:endParaRPr lang="en-US"/>
          </a:p>
        </p:txBody>
      </p:sp>
      <p:sp>
        <p:nvSpPr>
          <p:cNvPr id="8" name="Slide Number Placeholder 7"/>
          <p:cNvSpPr>
            <a:spLocks noGrp="1"/>
          </p:cNvSpPr>
          <p:nvPr>
            <p:ph type="sldNum" sz="quarter" idx="12"/>
          </p:nvPr>
        </p:nvSpPr>
        <p:spPr/>
        <p:txBody>
          <a:bodyPr/>
          <a:lstStyle/>
          <a:p>
            <a:pPr>
              <a:defRPr/>
            </a:pPr>
            <a:fld id="{13E2F52D-0337-4F1F-A01F-D9951A2A4CE7}"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p:txBody>
          <a:bodyPr/>
          <a:lstStyle/>
          <a:p>
            <a:pPr eaLnBrk="1" hangingPunct="1"/>
            <a:r>
              <a:rPr lang="en-US" smtClean="0">
                <a:solidFill>
                  <a:srgbClr val="10253F"/>
                </a:solidFill>
              </a:rPr>
              <a:t>The Treaty of Lisbon</a:t>
            </a:r>
          </a:p>
        </p:txBody>
      </p:sp>
      <p:sp>
        <p:nvSpPr>
          <p:cNvPr id="5" name="Content Placeholder 4"/>
          <p:cNvSpPr>
            <a:spLocks noGrp="1"/>
          </p:cNvSpPr>
          <p:nvPr>
            <p:ph idx="1"/>
          </p:nvPr>
        </p:nvSpPr>
        <p:spPr/>
        <p:txBody>
          <a:bodyPr>
            <a:normAutofit/>
          </a:bodyPr>
          <a:lstStyle/>
          <a:p>
            <a:pPr eaLnBrk="1" hangingPunct="1">
              <a:lnSpc>
                <a:spcPct val="90000"/>
              </a:lnSpc>
            </a:pPr>
            <a:r>
              <a:rPr lang="en-US" sz="3000" smtClean="0">
                <a:solidFill>
                  <a:srgbClr val="10253F"/>
                </a:solidFill>
              </a:rPr>
              <a:t>The Treaty of Lisbon entered into force on</a:t>
            </a:r>
            <a:br>
              <a:rPr lang="en-US" sz="3000" smtClean="0">
                <a:solidFill>
                  <a:srgbClr val="10253F"/>
                </a:solidFill>
              </a:rPr>
            </a:br>
            <a:r>
              <a:rPr lang="en-US" sz="3000" smtClean="0">
                <a:solidFill>
                  <a:srgbClr val="10253F"/>
                </a:solidFill>
              </a:rPr>
              <a:t>1</a:t>
            </a:r>
            <a:r>
              <a:rPr lang="en-US" sz="3000" baseline="30000" smtClean="0">
                <a:solidFill>
                  <a:srgbClr val="10253F"/>
                </a:solidFill>
              </a:rPr>
              <a:t>st</a:t>
            </a:r>
            <a:r>
              <a:rPr lang="en-US" sz="3000" smtClean="0">
                <a:solidFill>
                  <a:srgbClr val="10253F"/>
                </a:solidFill>
              </a:rPr>
              <a:t> December 2009. </a:t>
            </a:r>
          </a:p>
          <a:p>
            <a:pPr eaLnBrk="1" hangingPunct="1">
              <a:lnSpc>
                <a:spcPct val="90000"/>
              </a:lnSpc>
            </a:pPr>
            <a:r>
              <a:rPr lang="en-US" sz="3000" smtClean="0">
                <a:solidFill>
                  <a:srgbClr val="10253F"/>
                </a:solidFill>
              </a:rPr>
              <a:t>It provides the EU with modern Institutions and </a:t>
            </a:r>
            <a:r>
              <a:rPr lang="en-US" sz="3000" smtClean="0">
                <a:solidFill>
                  <a:srgbClr val="00B050"/>
                </a:solidFill>
              </a:rPr>
              <a:t>optimised working methods </a:t>
            </a:r>
            <a:r>
              <a:rPr lang="en-US" sz="3000" smtClean="0">
                <a:solidFill>
                  <a:srgbClr val="10253F"/>
                </a:solidFill>
              </a:rPr>
              <a:t>to tackle both efficiently and effectively today's challenges in today's world.</a:t>
            </a:r>
          </a:p>
          <a:p>
            <a:pPr eaLnBrk="1" hangingPunct="1">
              <a:lnSpc>
                <a:spcPct val="90000"/>
              </a:lnSpc>
            </a:pPr>
            <a:r>
              <a:rPr lang="en-US" sz="3000" smtClean="0">
                <a:solidFill>
                  <a:srgbClr val="10253F"/>
                </a:solidFill>
              </a:rPr>
              <a:t>The Treaty of </a:t>
            </a:r>
            <a:r>
              <a:rPr lang="en-US" sz="3000" smtClean="0">
                <a:solidFill>
                  <a:srgbClr val="00B050"/>
                </a:solidFill>
              </a:rPr>
              <a:t>Lisbon reinforces democracy </a:t>
            </a:r>
            <a:r>
              <a:rPr lang="en-US" sz="3000" smtClean="0">
                <a:solidFill>
                  <a:srgbClr val="10253F"/>
                </a:solidFill>
              </a:rPr>
              <a:t>in the EU and its capacity to promote the interests of its citizens.</a:t>
            </a:r>
          </a:p>
          <a:p>
            <a:pPr eaLnBrk="1" hangingPunct="1">
              <a:lnSpc>
                <a:spcPct val="90000"/>
              </a:lnSpc>
            </a:pPr>
            <a:r>
              <a:rPr lang="en-US" sz="3000" b="1" smtClean="0">
                <a:solidFill>
                  <a:srgbClr val="00B050"/>
                </a:solidFill>
              </a:rPr>
              <a:t>A more democratic and transparent Europe</a:t>
            </a:r>
            <a:r>
              <a:rPr lang="en-US" sz="3000" smtClean="0">
                <a:solidFill>
                  <a:srgbClr val="10253F"/>
                </a:solidFill>
              </a:rPr>
              <a:t>. </a:t>
            </a:r>
            <a:endParaRPr lang="fr-BE" sz="3000" smtClean="0">
              <a:solidFill>
                <a:srgbClr val="10253F"/>
              </a:solidFill>
            </a:endParaRPr>
          </a:p>
          <a:p>
            <a:pPr eaLnBrk="1" hangingPunct="1">
              <a:lnSpc>
                <a:spcPct val="90000"/>
              </a:lnSpc>
            </a:pPr>
            <a:endParaRPr lang="en-US" sz="3000" smtClean="0">
              <a:solidFill>
                <a:srgbClr val="10253F"/>
              </a:solidFill>
            </a:endParaRPr>
          </a:p>
        </p:txBody>
      </p:sp>
      <p:pic>
        <p:nvPicPr>
          <p:cNvPr id="46083" name="Picture 2" descr="Babies placed in circle forming the EU symbol"/>
          <p:cNvPicPr>
            <a:picLocks noChangeAspect="1" noChangeArrowheads="1"/>
          </p:cNvPicPr>
          <p:nvPr/>
        </p:nvPicPr>
        <p:blipFill>
          <a:blip r:embed="rId3" cstate="print"/>
          <a:srcRect/>
          <a:stretch>
            <a:fillRect/>
          </a:stretch>
        </p:blipFill>
        <p:spPr bwMode="auto">
          <a:xfrm>
            <a:off x="7143750" y="285750"/>
            <a:ext cx="1285875" cy="112395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34A66479-F181-46D9-9CE3-B8D73EA76378}" type="datetime1">
              <a:rPr lang="en-US"/>
              <a:pPr>
                <a:defRPr/>
              </a:pPr>
              <a:t>2/8/2010</a:t>
            </a:fld>
            <a:endParaRPr lang="en-US"/>
          </a:p>
        </p:txBody>
      </p:sp>
      <p:sp>
        <p:nvSpPr>
          <p:cNvPr id="8" name="Slide Number Placeholder 7"/>
          <p:cNvSpPr>
            <a:spLocks noGrp="1"/>
          </p:cNvSpPr>
          <p:nvPr>
            <p:ph type="sldNum" sz="quarter" idx="12"/>
          </p:nvPr>
        </p:nvSpPr>
        <p:spPr/>
        <p:txBody>
          <a:bodyPr/>
          <a:lstStyle/>
          <a:p>
            <a:pPr>
              <a:defRPr/>
            </a:pPr>
            <a:fld id="{61159C16-5842-492B-97BC-B468FB39BC3D}"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GB" smtClean="0">
                <a:solidFill>
                  <a:srgbClr val="10253F"/>
                </a:solidFill>
              </a:rPr>
              <a:t>More transparency implies</a:t>
            </a:r>
          </a:p>
        </p:txBody>
      </p:sp>
      <p:sp>
        <p:nvSpPr>
          <p:cNvPr id="3" name="Content Placeholder 2"/>
          <p:cNvSpPr>
            <a:spLocks noGrp="1"/>
          </p:cNvSpPr>
          <p:nvPr>
            <p:ph idx="1"/>
          </p:nvPr>
        </p:nvSpPr>
        <p:spPr/>
        <p:txBody>
          <a:bodyPr>
            <a:normAutofit/>
          </a:bodyPr>
          <a:lstStyle/>
          <a:p>
            <a:pPr eaLnBrk="1" hangingPunct="1"/>
            <a:r>
              <a:rPr lang="en-GB" sz="3000" dirty="0" smtClean="0">
                <a:solidFill>
                  <a:srgbClr val="10253F"/>
                </a:solidFill>
              </a:rPr>
              <a:t>Accessibility to archive documents:</a:t>
            </a:r>
          </a:p>
          <a:p>
            <a:pPr lvl="1" eaLnBrk="1" hangingPunct="1">
              <a:buFont typeface="Arial" charset="0"/>
              <a:buChar char="•"/>
            </a:pPr>
            <a:r>
              <a:rPr lang="en-GB" sz="2400" dirty="0" smtClean="0">
                <a:solidFill>
                  <a:srgbClr val="10253F"/>
                </a:solidFill>
              </a:rPr>
              <a:t>Online availability of archives (internal)</a:t>
            </a:r>
          </a:p>
          <a:p>
            <a:pPr lvl="1" eaLnBrk="1" hangingPunct="1">
              <a:buFont typeface="Arial" charset="0"/>
              <a:buChar char="•"/>
            </a:pPr>
            <a:r>
              <a:rPr lang="en-GB" sz="2400" dirty="0" smtClean="0">
                <a:solidFill>
                  <a:srgbClr val="10253F"/>
                </a:solidFill>
              </a:rPr>
              <a:t>Public access to documents.</a:t>
            </a:r>
          </a:p>
          <a:p>
            <a:pPr eaLnBrk="1" hangingPunct="1"/>
            <a:r>
              <a:rPr lang="en-GB" sz="3000" dirty="0" smtClean="0">
                <a:solidFill>
                  <a:srgbClr val="10253F"/>
                </a:solidFill>
              </a:rPr>
              <a:t>Electronic information: </a:t>
            </a:r>
            <a:endParaRPr lang="en-GB" sz="3000" dirty="0" smtClean="0">
              <a:solidFill>
                <a:srgbClr val="10253F"/>
              </a:solidFill>
            </a:endParaRPr>
          </a:p>
          <a:p>
            <a:pPr lvl="1" eaLnBrk="1" hangingPunct="1">
              <a:buFont typeface="Arial" charset="0"/>
              <a:buChar char="•"/>
            </a:pPr>
            <a:r>
              <a:rPr lang="en-GB" sz="2400" dirty="0" smtClean="0">
                <a:solidFill>
                  <a:srgbClr val="10253F"/>
                </a:solidFill>
              </a:rPr>
              <a:t>Full-text search</a:t>
            </a:r>
          </a:p>
          <a:p>
            <a:pPr lvl="1" eaLnBrk="1" hangingPunct="1">
              <a:buFont typeface="Arial" charset="0"/>
              <a:buChar char="•"/>
            </a:pPr>
            <a:r>
              <a:rPr lang="en-GB" sz="2400" dirty="0" smtClean="0">
                <a:solidFill>
                  <a:srgbClr val="10253F"/>
                </a:solidFill>
              </a:rPr>
              <a:t>Physical storage reduction </a:t>
            </a:r>
          </a:p>
          <a:p>
            <a:pPr lvl="1" eaLnBrk="1" hangingPunct="1">
              <a:buFont typeface="Arial" charset="0"/>
              <a:buChar char="•"/>
            </a:pPr>
            <a:r>
              <a:rPr lang="en-GB" sz="2400" dirty="0" smtClean="0">
                <a:solidFill>
                  <a:srgbClr val="10253F"/>
                </a:solidFill>
              </a:rPr>
              <a:t>One electronic copy instead of multiple paper copies</a:t>
            </a:r>
          </a:p>
          <a:p>
            <a:pPr lvl="1" eaLnBrk="1" hangingPunct="1">
              <a:buFont typeface="Arial" charset="0"/>
              <a:buChar char="•"/>
            </a:pPr>
            <a:r>
              <a:rPr lang="en-GB" sz="2400" dirty="0" smtClean="0">
                <a:solidFill>
                  <a:srgbClr val="10253F"/>
                </a:solidFill>
              </a:rPr>
              <a:t>Satisfying legal archiving requirements</a:t>
            </a:r>
          </a:p>
          <a:p>
            <a:pPr lvl="1" eaLnBrk="1" hangingPunct="1">
              <a:buFont typeface="Arial" charset="0"/>
              <a:buChar char="•"/>
            </a:pPr>
            <a:r>
              <a:rPr lang="en-GB" sz="2400" dirty="0" smtClean="0">
                <a:solidFill>
                  <a:srgbClr val="10253F"/>
                </a:solidFill>
              </a:rPr>
              <a:t>Data extraction.</a:t>
            </a:r>
          </a:p>
          <a:p>
            <a:pPr eaLnBrk="1" hangingPunct="1"/>
            <a:endParaRPr lang="en-GB" sz="2400" dirty="0" smtClean="0">
              <a:solidFill>
                <a:srgbClr val="10253F"/>
              </a:solidFill>
            </a:endParaRPr>
          </a:p>
        </p:txBody>
      </p:sp>
      <p:sp>
        <p:nvSpPr>
          <p:cNvPr id="4" name="Date Placeholder 3"/>
          <p:cNvSpPr>
            <a:spLocks noGrp="1"/>
          </p:cNvSpPr>
          <p:nvPr>
            <p:ph type="dt" sz="quarter" idx="10"/>
          </p:nvPr>
        </p:nvSpPr>
        <p:spPr/>
        <p:txBody>
          <a:bodyPr/>
          <a:lstStyle/>
          <a:p>
            <a:pPr>
              <a:defRPr/>
            </a:pPr>
            <a:fld id="{F0CF196B-B981-4625-AF12-1C758640F3DA}"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9CD17975-9DCF-49A8-86EC-842BDDFDCA1E}" type="slidenum">
              <a:rPr lang="en-GB"/>
              <a:pPr>
                <a:defRPr/>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cstate="print"/>
          <a:srcRect/>
          <a:stretch>
            <a:fillRect/>
          </a:stretch>
        </p:blipFill>
        <p:spPr bwMode="auto">
          <a:xfrm>
            <a:off x="7043738" y="1335088"/>
            <a:ext cx="2100262" cy="1808162"/>
          </a:xfrm>
          <a:prstGeom prst="rect">
            <a:avLst/>
          </a:prstGeom>
          <a:noFill/>
          <a:ln w="9525">
            <a:noFill/>
            <a:miter lim="800000"/>
            <a:headEnd/>
            <a:tailEnd/>
          </a:ln>
        </p:spPr>
      </p:pic>
      <p:sp>
        <p:nvSpPr>
          <p:cNvPr id="49154" name="Title 1"/>
          <p:cNvSpPr>
            <a:spLocks noGrp="1"/>
          </p:cNvSpPr>
          <p:nvPr>
            <p:ph type="title"/>
          </p:nvPr>
        </p:nvSpPr>
        <p:spPr/>
        <p:txBody>
          <a:bodyPr/>
          <a:lstStyle/>
          <a:p>
            <a:pPr eaLnBrk="1" hangingPunct="1"/>
            <a:r>
              <a:rPr lang="en-GB" smtClean="0">
                <a:solidFill>
                  <a:srgbClr val="10253F"/>
                </a:solidFill>
              </a:rPr>
              <a:t>EU functional needs</a:t>
            </a:r>
          </a:p>
        </p:txBody>
      </p:sp>
      <p:sp>
        <p:nvSpPr>
          <p:cNvPr id="49155" name="Content Placeholder 2"/>
          <p:cNvSpPr>
            <a:spLocks noGrp="1"/>
          </p:cNvSpPr>
          <p:nvPr>
            <p:ph idx="1"/>
          </p:nvPr>
        </p:nvSpPr>
        <p:spPr>
          <a:xfrm>
            <a:off x="457200" y="1341438"/>
            <a:ext cx="8229600" cy="4784725"/>
          </a:xfrm>
        </p:spPr>
        <p:txBody>
          <a:bodyPr/>
          <a:lstStyle/>
          <a:p>
            <a:pPr eaLnBrk="1" hangingPunct="1"/>
            <a:r>
              <a:rPr lang="en-GB" smtClean="0">
                <a:solidFill>
                  <a:srgbClr val="10253F"/>
                </a:solidFill>
              </a:rPr>
              <a:t>OCR/ICR in 23 European languages </a:t>
            </a:r>
            <a:br>
              <a:rPr lang="en-GB" smtClean="0">
                <a:solidFill>
                  <a:srgbClr val="10253F"/>
                </a:solidFill>
              </a:rPr>
            </a:br>
            <a:r>
              <a:rPr lang="en-GB" smtClean="0">
                <a:solidFill>
                  <a:srgbClr val="10253F"/>
                </a:solidFill>
              </a:rPr>
              <a:t>and potential  requests for other ones</a:t>
            </a:r>
          </a:p>
          <a:p>
            <a:pPr eaLnBrk="1" hangingPunct="1"/>
            <a:r>
              <a:rPr lang="en-GB" smtClean="0">
                <a:solidFill>
                  <a:srgbClr val="10253F"/>
                </a:solidFill>
              </a:rPr>
              <a:t>Large varying volumes</a:t>
            </a:r>
          </a:p>
          <a:p>
            <a:pPr eaLnBrk="1" hangingPunct="1"/>
            <a:r>
              <a:rPr lang="en-GB" smtClean="0">
                <a:solidFill>
                  <a:srgbClr val="10253F"/>
                </a:solidFill>
              </a:rPr>
              <a:t>Various types of documents:</a:t>
            </a:r>
          </a:p>
          <a:p>
            <a:pPr lvl="1" eaLnBrk="1" hangingPunct="1"/>
            <a:r>
              <a:rPr lang="en-GB" smtClean="0">
                <a:solidFill>
                  <a:srgbClr val="10253F"/>
                </a:solidFill>
              </a:rPr>
              <a:t>Different sizes</a:t>
            </a:r>
          </a:p>
          <a:p>
            <a:pPr lvl="1" eaLnBrk="1" hangingPunct="1"/>
            <a:r>
              <a:rPr lang="en-GB" smtClean="0">
                <a:solidFill>
                  <a:srgbClr val="10253F"/>
                </a:solidFill>
              </a:rPr>
              <a:t>Bound, stapled, in binders,...</a:t>
            </a:r>
          </a:p>
          <a:p>
            <a:pPr lvl="1" eaLnBrk="1" hangingPunct="1"/>
            <a:r>
              <a:rPr lang="en-GB" smtClean="0">
                <a:solidFill>
                  <a:srgbClr val="10253F"/>
                </a:solidFill>
              </a:rPr>
              <a:t>Microfilms or microfiches.</a:t>
            </a:r>
          </a:p>
        </p:txBody>
      </p:sp>
      <p:sp>
        <p:nvSpPr>
          <p:cNvPr id="4" name="Date Placeholder 3"/>
          <p:cNvSpPr>
            <a:spLocks noGrp="1"/>
          </p:cNvSpPr>
          <p:nvPr>
            <p:ph type="dt" sz="quarter" idx="10"/>
          </p:nvPr>
        </p:nvSpPr>
        <p:spPr/>
        <p:txBody>
          <a:bodyPr/>
          <a:lstStyle/>
          <a:p>
            <a:pPr>
              <a:defRPr/>
            </a:pPr>
            <a:fld id="{1965DA07-036F-4475-A048-04331C9C9030}"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9E04FC9D-4C84-4EB0-AAF4-1E78F756D0AF}" type="slidenum">
              <a:rPr lang="en-GB"/>
              <a:pPr>
                <a:defRPr/>
              </a:pPr>
              <a:t>7</a:t>
            </a:fld>
            <a:endParaRPr lang="en-GB"/>
          </a:p>
        </p:txBody>
      </p:sp>
      <p:pic>
        <p:nvPicPr>
          <p:cNvPr id="49158" name="Picture 6"/>
          <p:cNvPicPr>
            <a:picLocks noChangeAspect="1" noChangeArrowheads="1"/>
          </p:cNvPicPr>
          <p:nvPr/>
        </p:nvPicPr>
        <p:blipFill>
          <a:blip r:embed="rId4" cstate="print"/>
          <a:srcRect/>
          <a:stretch>
            <a:fillRect/>
          </a:stretch>
        </p:blipFill>
        <p:spPr bwMode="auto">
          <a:xfrm>
            <a:off x="6643688" y="3214688"/>
            <a:ext cx="2357437" cy="2919412"/>
          </a:xfrm>
          <a:prstGeom prst="rect">
            <a:avLst/>
          </a:prstGeom>
          <a:noFill/>
          <a:ln w="9525">
            <a:noFill/>
            <a:miter lim="800000"/>
            <a:headEnd/>
            <a:tailEnd/>
          </a:ln>
        </p:spPr>
      </p:pic>
      <p:pic>
        <p:nvPicPr>
          <p:cNvPr id="49159" name="Picture 7"/>
          <p:cNvPicPr>
            <a:picLocks noChangeAspect="1" noChangeArrowheads="1"/>
          </p:cNvPicPr>
          <p:nvPr/>
        </p:nvPicPr>
        <p:blipFill>
          <a:blip r:embed="rId5" cstate="print"/>
          <a:srcRect/>
          <a:stretch>
            <a:fillRect/>
          </a:stretch>
        </p:blipFill>
        <p:spPr bwMode="auto">
          <a:xfrm>
            <a:off x="5286375" y="4857750"/>
            <a:ext cx="2201863"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GB" smtClean="0">
                <a:solidFill>
                  <a:srgbClr val="10253F"/>
                </a:solidFill>
              </a:rPr>
              <a:t>EU requirements</a:t>
            </a:r>
          </a:p>
        </p:txBody>
      </p:sp>
      <p:sp>
        <p:nvSpPr>
          <p:cNvPr id="3" name="Content Placeholder 2"/>
          <p:cNvSpPr>
            <a:spLocks noGrp="1"/>
          </p:cNvSpPr>
          <p:nvPr>
            <p:ph idx="1"/>
          </p:nvPr>
        </p:nvSpPr>
        <p:spPr/>
        <p:txBody>
          <a:bodyPr>
            <a:normAutofit/>
          </a:bodyPr>
          <a:lstStyle/>
          <a:p>
            <a:pPr eaLnBrk="1" hangingPunct="1">
              <a:lnSpc>
                <a:spcPct val="90000"/>
              </a:lnSpc>
            </a:pPr>
            <a:r>
              <a:rPr lang="en-GB" sz="3000" dirty="0" smtClean="0">
                <a:solidFill>
                  <a:srgbClr val="10253F"/>
                </a:solidFill>
              </a:rPr>
              <a:t>Quality:</a:t>
            </a:r>
          </a:p>
          <a:p>
            <a:pPr lvl="1" eaLnBrk="1" hangingPunct="1">
              <a:lnSpc>
                <a:spcPct val="90000"/>
              </a:lnSpc>
              <a:buFont typeface="Arial" charset="0"/>
              <a:buChar char="•"/>
            </a:pPr>
            <a:r>
              <a:rPr lang="en-GB" sz="2600" dirty="0" smtClean="0">
                <a:solidFill>
                  <a:srgbClr val="10253F"/>
                </a:solidFill>
              </a:rPr>
              <a:t>High </a:t>
            </a:r>
            <a:r>
              <a:rPr lang="en-GB" sz="2600" b="1" dirty="0" smtClean="0">
                <a:solidFill>
                  <a:srgbClr val="10253F"/>
                </a:solidFill>
              </a:rPr>
              <a:t>quality</a:t>
            </a:r>
            <a:r>
              <a:rPr lang="en-GB" sz="2600" dirty="0" smtClean="0">
                <a:solidFill>
                  <a:srgbClr val="10253F"/>
                </a:solidFill>
              </a:rPr>
              <a:t> images and text</a:t>
            </a:r>
          </a:p>
          <a:p>
            <a:pPr lvl="1" eaLnBrk="1" hangingPunct="1">
              <a:lnSpc>
                <a:spcPct val="90000"/>
              </a:lnSpc>
              <a:buFont typeface="Arial" charset="0"/>
              <a:buChar char="•"/>
            </a:pPr>
            <a:r>
              <a:rPr lang="en-GB" sz="2600" b="1" dirty="0" smtClean="0">
                <a:solidFill>
                  <a:srgbClr val="10253F"/>
                </a:solidFill>
              </a:rPr>
              <a:t>Reporting</a:t>
            </a:r>
            <a:r>
              <a:rPr lang="en-GB" sz="2600" dirty="0" smtClean="0">
                <a:solidFill>
                  <a:srgbClr val="10253F"/>
                </a:solidFill>
              </a:rPr>
              <a:t> and </a:t>
            </a:r>
            <a:r>
              <a:rPr lang="en-GB" sz="2600" b="1" dirty="0" smtClean="0">
                <a:solidFill>
                  <a:srgbClr val="10253F"/>
                </a:solidFill>
              </a:rPr>
              <a:t>traceability</a:t>
            </a:r>
          </a:p>
          <a:p>
            <a:pPr lvl="1" eaLnBrk="1" hangingPunct="1">
              <a:lnSpc>
                <a:spcPct val="90000"/>
              </a:lnSpc>
              <a:buFont typeface="Arial" charset="0"/>
              <a:buChar char="•"/>
            </a:pPr>
            <a:r>
              <a:rPr lang="en-GB" sz="2600" b="1" dirty="0" smtClean="0">
                <a:solidFill>
                  <a:srgbClr val="10253F"/>
                </a:solidFill>
              </a:rPr>
              <a:t>Security</a:t>
            </a:r>
            <a:r>
              <a:rPr lang="en-GB" sz="2600" dirty="0" smtClean="0">
                <a:solidFill>
                  <a:srgbClr val="10253F"/>
                </a:solidFill>
              </a:rPr>
              <a:t> and </a:t>
            </a:r>
            <a:r>
              <a:rPr lang="en-GB" sz="2600" b="1" dirty="0" smtClean="0">
                <a:solidFill>
                  <a:srgbClr val="10253F"/>
                </a:solidFill>
              </a:rPr>
              <a:t>integrity</a:t>
            </a:r>
            <a:r>
              <a:rPr lang="en-GB" sz="2600" dirty="0" smtClean="0">
                <a:solidFill>
                  <a:srgbClr val="10253F"/>
                </a:solidFill>
              </a:rPr>
              <a:t>.</a:t>
            </a:r>
            <a:endParaRPr lang="en-GB" sz="2600" b="1" dirty="0" smtClean="0">
              <a:solidFill>
                <a:srgbClr val="10253F"/>
              </a:solidFill>
            </a:endParaRPr>
          </a:p>
          <a:p>
            <a:pPr eaLnBrk="1" hangingPunct="1">
              <a:lnSpc>
                <a:spcPct val="90000"/>
              </a:lnSpc>
            </a:pPr>
            <a:r>
              <a:rPr lang="en-GB" sz="3000" dirty="0" smtClean="0">
                <a:solidFill>
                  <a:srgbClr val="10253F"/>
                </a:solidFill>
              </a:rPr>
              <a:t>Technical:</a:t>
            </a:r>
          </a:p>
          <a:p>
            <a:pPr lvl="1" eaLnBrk="1" hangingPunct="1">
              <a:lnSpc>
                <a:spcPct val="90000"/>
              </a:lnSpc>
              <a:buFont typeface="Arial" charset="0"/>
              <a:buChar char="•"/>
            </a:pPr>
            <a:r>
              <a:rPr lang="en-GB" sz="2600" dirty="0" smtClean="0">
                <a:solidFill>
                  <a:srgbClr val="10253F"/>
                </a:solidFill>
              </a:rPr>
              <a:t>Publishing to repositories (</a:t>
            </a:r>
            <a:r>
              <a:rPr lang="en-GB" sz="2600" dirty="0" err="1" smtClean="0">
                <a:solidFill>
                  <a:srgbClr val="10253F"/>
                </a:solidFill>
              </a:rPr>
              <a:t>Documentum</a:t>
            </a:r>
            <a:r>
              <a:rPr lang="en-GB" sz="2600" dirty="0" smtClean="0">
                <a:solidFill>
                  <a:srgbClr val="10253F"/>
                </a:solidFill>
              </a:rPr>
              <a:t>, SharePoint, Open Source,...)</a:t>
            </a:r>
          </a:p>
          <a:p>
            <a:pPr lvl="1" eaLnBrk="1" hangingPunct="1">
              <a:lnSpc>
                <a:spcPct val="90000"/>
              </a:lnSpc>
              <a:buFont typeface="Arial" charset="0"/>
              <a:buChar char="•"/>
            </a:pPr>
            <a:r>
              <a:rPr lang="en-GB" sz="2600" dirty="0" smtClean="0">
                <a:solidFill>
                  <a:srgbClr val="10253F"/>
                </a:solidFill>
              </a:rPr>
              <a:t>Standardised output format (TIFF, FORMEX, PDF/A, XML, ...)</a:t>
            </a:r>
          </a:p>
          <a:p>
            <a:pPr lvl="1" eaLnBrk="1" hangingPunct="1">
              <a:lnSpc>
                <a:spcPct val="90000"/>
              </a:lnSpc>
              <a:buFont typeface="Arial" charset="0"/>
              <a:buChar char="•"/>
            </a:pPr>
            <a:r>
              <a:rPr lang="en-GB" sz="2600" dirty="0" smtClean="0">
                <a:solidFill>
                  <a:srgbClr val="10253F"/>
                </a:solidFill>
              </a:rPr>
              <a:t>Microfiches or microfilms.</a:t>
            </a:r>
          </a:p>
        </p:txBody>
      </p:sp>
      <p:sp>
        <p:nvSpPr>
          <p:cNvPr id="4" name="Date Placeholder 3"/>
          <p:cNvSpPr>
            <a:spLocks noGrp="1"/>
          </p:cNvSpPr>
          <p:nvPr>
            <p:ph type="dt" sz="quarter" idx="10"/>
          </p:nvPr>
        </p:nvSpPr>
        <p:spPr/>
        <p:txBody>
          <a:bodyPr/>
          <a:lstStyle/>
          <a:p>
            <a:pPr>
              <a:defRPr/>
            </a:pPr>
            <a:fld id="{14175121-7384-4393-B9A2-D30133EA3C15}" type="datetime1">
              <a:rPr lang="en-GB"/>
              <a:pPr>
                <a:defRPr/>
              </a:pPr>
              <a:t>08/02/2010</a:t>
            </a:fld>
            <a:endParaRPr lang="en-GB"/>
          </a:p>
        </p:txBody>
      </p:sp>
      <p:sp>
        <p:nvSpPr>
          <p:cNvPr id="5" name="Slide Number Placeholder 4"/>
          <p:cNvSpPr>
            <a:spLocks noGrp="1"/>
          </p:cNvSpPr>
          <p:nvPr>
            <p:ph type="sldNum" sz="quarter" idx="12"/>
          </p:nvPr>
        </p:nvSpPr>
        <p:spPr/>
        <p:txBody>
          <a:bodyPr/>
          <a:lstStyle/>
          <a:p>
            <a:pPr>
              <a:defRPr/>
            </a:pPr>
            <a:fld id="{67C3DE4B-E405-48E0-BFB8-20A24EA0B1FD}" type="slidenum">
              <a:rPr lang="en-GB"/>
              <a:pPr>
                <a:defRPr/>
              </a:pPr>
              <a:t>8</a:t>
            </a:fld>
            <a:endParaRPr lang="en-GB"/>
          </a:p>
        </p:txBody>
      </p:sp>
      <p:pic>
        <p:nvPicPr>
          <p:cNvPr id="12289" name="Picture 1"/>
          <p:cNvPicPr>
            <a:picLocks noChangeAspect="1" noChangeArrowheads="1"/>
          </p:cNvPicPr>
          <p:nvPr/>
        </p:nvPicPr>
        <p:blipFill>
          <a:blip r:embed="rId3" cstate="print"/>
          <a:srcRect/>
          <a:stretch>
            <a:fillRect/>
          </a:stretch>
        </p:blipFill>
        <p:spPr bwMode="auto">
          <a:xfrm>
            <a:off x="6215074" y="5072074"/>
            <a:ext cx="547678" cy="547678"/>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7000892" y="5214950"/>
            <a:ext cx="714372" cy="260749"/>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7858148" y="5143512"/>
            <a:ext cx="609600" cy="609600"/>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5072066" y="5214950"/>
            <a:ext cx="1113975"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Complexity of archives</a:t>
            </a:r>
            <a:endParaRPr lang="en-GB" dirty="0"/>
          </a:p>
        </p:txBody>
      </p:sp>
      <p:pic>
        <p:nvPicPr>
          <p:cNvPr id="5" name="Picture 4" descr="BEI 1963 couleur.png"/>
          <p:cNvPicPr>
            <a:picLocks noChangeAspect="1"/>
          </p:cNvPicPr>
          <p:nvPr/>
        </p:nvPicPr>
        <p:blipFill>
          <a:blip r:embed="rId3" cstate="print"/>
          <a:srcRect/>
          <a:stretch>
            <a:fillRect/>
          </a:stretch>
        </p:blipFill>
        <p:spPr bwMode="auto">
          <a:xfrm>
            <a:off x="357188" y="1214438"/>
            <a:ext cx="5986462" cy="4741862"/>
          </a:xfrm>
          <a:prstGeom prst="rect">
            <a:avLst/>
          </a:prstGeom>
          <a:noFill/>
          <a:ln w="9525">
            <a:noFill/>
            <a:miter lim="800000"/>
            <a:headEnd/>
            <a:tailEnd/>
          </a:ln>
        </p:spPr>
      </p:pic>
      <p:pic>
        <p:nvPicPr>
          <p:cNvPr id="6" name="Picture 5" descr="BEI 1962 pelure.png"/>
          <p:cNvPicPr>
            <a:picLocks noChangeAspect="1"/>
          </p:cNvPicPr>
          <p:nvPr/>
        </p:nvPicPr>
        <p:blipFill>
          <a:blip r:embed="rId4" cstate="print"/>
          <a:srcRect/>
          <a:stretch>
            <a:fillRect/>
          </a:stretch>
        </p:blipFill>
        <p:spPr bwMode="auto">
          <a:xfrm>
            <a:off x="1357313" y="1071563"/>
            <a:ext cx="5272087" cy="4972050"/>
          </a:xfrm>
          <a:prstGeom prst="rect">
            <a:avLst/>
          </a:prstGeom>
          <a:noFill/>
          <a:ln w="9525">
            <a:noFill/>
            <a:miter lim="800000"/>
            <a:headEnd/>
            <a:tailEnd/>
          </a:ln>
        </p:spPr>
      </p:pic>
      <p:pic>
        <p:nvPicPr>
          <p:cNvPr id="7" name="Picture 6" descr="BEI 1959 pelure zoom.png"/>
          <p:cNvPicPr>
            <a:picLocks noChangeAspect="1"/>
          </p:cNvPicPr>
          <p:nvPr/>
        </p:nvPicPr>
        <p:blipFill>
          <a:blip r:embed="rId5" cstate="print"/>
          <a:srcRect/>
          <a:stretch>
            <a:fillRect/>
          </a:stretch>
        </p:blipFill>
        <p:spPr bwMode="auto">
          <a:xfrm>
            <a:off x="2214563" y="2000250"/>
            <a:ext cx="4581525" cy="3371850"/>
          </a:xfrm>
          <a:prstGeom prst="rect">
            <a:avLst/>
          </a:prstGeom>
          <a:noFill/>
          <a:ln w="9525">
            <a:noFill/>
            <a:miter lim="800000"/>
            <a:headEnd/>
            <a:tailEnd/>
          </a:ln>
        </p:spPr>
      </p:pic>
      <p:pic>
        <p:nvPicPr>
          <p:cNvPr id="8" name="Picture 7" descr="manuscrit.png"/>
          <p:cNvPicPr>
            <a:picLocks noChangeAspect="1"/>
          </p:cNvPicPr>
          <p:nvPr/>
        </p:nvPicPr>
        <p:blipFill>
          <a:blip r:embed="rId6" cstate="print"/>
          <a:srcRect/>
          <a:stretch>
            <a:fillRect/>
          </a:stretch>
        </p:blipFill>
        <p:spPr bwMode="auto">
          <a:xfrm>
            <a:off x="3071813" y="1500188"/>
            <a:ext cx="5915025" cy="4257675"/>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fld id="{BBF89912-E2AB-4ADA-AD21-89C0EBA410EC}" type="datetime1">
              <a:rPr lang="en-GB"/>
              <a:pPr>
                <a:defRPr/>
              </a:pPr>
              <a:t>08/02/2010</a:t>
            </a:fld>
            <a:endParaRPr lang="en-GB"/>
          </a:p>
        </p:txBody>
      </p:sp>
      <p:sp>
        <p:nvSpPr>
          <p:cNvPr id="10" name="Slide Number Placeholder 9"/>
          <p:cNvSpPr>
            <a:spLocks noGrp="1"/>
          </p:cNvSpPr>
          <p:nvPr>
            <p:ph type="sldNum" sz="quarter" idx="12"/>
          </p:nvPr>
        </p:nvSpPr>
        <p:spPr/>
        <p:txBody>
          <a:bodyPr/>
          <a:lstStyle/>
          <a:p>
            <a:pPr>
              <a:defRPr/>
            </a:pPr>
            <a:fld id="{4E6636F2-26D5-46EF-980A-4C79AFC49C2F}" type="slidenum">
              <a:rPr lang="en-GB"/>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1464</Words>
  <Application>Microsoft Office PowerPoint</Application>
  <PresentationFormat>On-screen Show (4:3)</PresentationFormat>
  <Paragraphs>323</Paragraphs>
  <Slides>34</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38" baseType="lpstr">
      <vt:lpstr>Office Theme</vt:lpstr>
      <vt:lpstr>Custom Design</vt:lpstr>
      <vt:lpstr>1_Custom Design</vt:lpstr>
      <vt:lpstr>Visio</vt:lpstr>
      <vt:lpstr>The Capture of European Large Archive Funds: the I.R.I.S. Global proposal for managing their specificities  </vt:lpstr>
      <vt:lpstr>Agenda</vt:lpstr>
      <vt:lpstr>The needs</vt:lpstr>
      <vt:lpstr>The Treaty of Maastricht</vt:lpstr>
      <vt:lpstr>The Treaty of Lisbon</vt:lpstr>
      <vt:lpstr>More transparency implies</vt:lpstr>
      <vt:lpstr>EU functional needs</vt:lpstr>
      <vt:lpstr>EU requirements</vt:lpstr>
      <vt:lpstr>Complexity of archives</vt:lpstr>
      <vt:lpstr>Complexity of documents</vt:lpstr>
      <vt:lpstr>The Publi-SCAN global approach</vt:lpstr>
      <vt:lpstr>Short I.R.I.S. presentation </vt:lpstr>
      <vt:lpstr>Short ADM V1 presentation </vt:lpstr>
      <vt:lpstr>ADM V1 focus: Document Logistic</vt:lpstr>
      <vt:lpstr>Short FEDASO presentation </vt:lpstr>
      <vt:lpstr>Slide 16</vt:lpstr>
      <vt:lpstr>Highlight on the I.R.I.S added value in the process</vt:lpstr>
      <vt:lpstr>Highlight on the ADM V1 added-value in the process: the high-volume process</vt:lpstr>
      <vt:lpstr>Highlight on the ADM V1 added-value in the process: Quality Assurance</vt:lpstr>
      <vt:lpstr>Slide 20</vt:lpstr>
      <vt:lpstr>Highlights on the FEDASO added value in the process: OCR/ICR opening</vt:lpstr>
      <vt:lpstr>Highlight on the FEDASO added value in the process: OCR/ICR segmentation</vt:lpstr>
      <vt:lpstr>Highlight on the FEDASO added value in the process: OCR/ICR</vt:lpstr>
      <vt:lpstr>Highlight on the FEDASO added value in the process: OCR/ICR</vt:lpstr>
      <vt:lpstr>Highlights on the FEDASO added value in the process: OCR/ICR</vt:lpstr>
      <vt:lpstr>Slide 26</vt:lpstr>
      <vt:lpstr>Scanning technical architecture </vt:lpstr>
      <vt:lpstr>IRISPowerscan</vt:lpstr>
      <vt:lpstr>OCR technical architecture </vt:lpstr>
      <vt:lpstr>Xtract For Documents</vt:lpstr>
      <vt:lpstr>IRISDocument Server</vt:lpstr>
      <vt:lpstr>Do more with less, while reducing your carbon footprint</vt:lpstr>
      <vt:lpstr>They already put their trust in our know-how …</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crochign</dc:creator>
  <cp:lastModifiedBy>Patrice Bertrand</cp:lastModifiedBy>
  <cp:revision>114</cp:revision>
  <dcterms:created xsi:type="dcterms:W3CDTF">2010-01-05T13:17:27Z</dcterms:created>
  <dcterms:modified xsi:type="dcterms:W3CDTF">2010-02-08T10:29:35Z</dcterms:modified>
</cp:coreProperties>
</file>