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5" r:id="rId5"/>
    <p:sldId id="281" r:id="rId6"/>
    <p:sldId id="288" r:id="rId7"/>
    <p:sldId id="277" r:id="rId8"/>
    <p:sldId id="278" r:id="rId9"/>
    <p:sldId id="279" r:id="rId10"/>
    <p:sldId id="268" r:id="rId11"/>
    <p:sldId id="294" r:id="rId12"/>
    <p:sldId id="280" r:id="rId13"/>
    <p:sldId id="289" r:id="rId14"/>
    <p:sldId id="290" r:id="rId15"/>
    <p:sldId id="291" r:id="rId16"/>
    <p:sldId id="293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7049" autoAdjust="0"/>
  </p:normalViewPr>
  <p:slideViewPr>
    <p:cSldViewPr>
      <p:cViewPr varScale="1">
        <p:scale>
          <a:sx n="68" d="100"/>
          <a:sy n="68" d="100"/>
        </p:scale>
        <p:origin x="-18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F990A-A2D2-435E-A7E4-4BBC5821EE13}" type="datetimeFigureOut">
              <a:rPr lang="de-DE" smtClean="0"/>
              <a:pPr/>
              <a:t>05.02.2010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1C2C6-282B-4EA0-9B9D-3D3F439CFBD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1C2C6-282B-4EA0-9B9D-3D3F439CFB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10: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0B6E9-710B-4F83-8ECC-F60603269E15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BD51-6B43-48AD-8522-8FD55A0D195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11: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12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282FB-00AF-486E-A88E-DDCD5F4E12B5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12: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13</a:t>
            </a:r>
            <a:endParaRPr lang="en-US" dirty="0" smtClean="0"/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13: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14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0B6E9-710B-4F83-8ECC-F60603269E15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14: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D8B68-5451-4AB3-975F-CE47E61E60B7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1A2E3-16E3-4C6C-A8F3-F19DDFF95DBC}" type="slidenum">
              <a:rPr lang="de-DE" smtClean="0">
                <a:latin typeface="Arial" charset="0"/>
              </a:rPr>
              <a:pPr/>
              <a:t>15</a:t>
            </a:fld>
            <a:endParaRPr lang="de-DE" smtClean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527550" cy="33956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28" y="4315991"/>
            <a:ext cx="2150026" cy="256718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15: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u="sng" noProof="0" dirty="0" smtClean="0"/>
              <a:t>Moderation</a:t>
            </a:r>
            <a:r>
              <a:rPr lang="en-US" sz="1100" b="1" u="sng" baseline="0" noProof="0" dirty="0" smtClean="0"/>
              <a:t> - </a:t>
            </a:r>
            <a:r>
              <a:rPr lang="en-US" sz="1100" b="1" u="sng" baseline="0" noProof="0" dirty="0" err="1" smtClean="0"/>
              <a:t>S</a:t>
            </a:r>
            <a:r>
              <a:rPr lang="en-US" sz="1100" b="1" u="sng" noProof="0" dirty="0" err="1" smtClean="0"/>
              <a:t>kript</a:t>
            </a:r>
            <a:r>
              <a:rPr lang="en-US" sz="1100" b="1" u="sng" noProof="0" dirty="0" smtClean="0"/>
              <a:t> – Slide 2:</a:t>
            </a:r>
          </a:p>
          <a:p>
            <a:endParaRPr lang="en-US" sz="1100" noProof="0" dirty="0" smtClean="0"/>
          </a:p>
          <a:p>
            <a:r>
              <a:rPr lang="en-US" sz="1100" noProof="0" dirty="0" smtClean="0"/>
              <a:t>To give you an orientation</a:t>
            </a:r>
            <a:r>
              <a:rPr lang="en-US" sz="1100" baseline="0" noProof="0" dirty="0" smtClean="0"/>
              <a:t> why it will be a valuable presentation for you, </a:t>
            </a:r>
            <a:r>
              <a:rPr lang="en-US" sz="1100" noProof="0" dirty="0" smtClean="0"/>
              <a:t>I want to </a:t>
            </a:r>
            <a:r>
              <a:rPr lang="en-US" sz="1100" noProof="0" dirty="0" err="1" smtClean="0"/>
              <a:t>intruce</a:t>
            </a:r>
            <a:r>
              <a:rPr lang="en-US" sz="1100" baseline="0" noProof="0" dirty="0" smtClean="0"/>
              <a:t> myself shortly:</a:t>
            </a:r>
            <a:endParaRPr lang="en-US" sz="1100" noProof="0" dirty="0" smtClean="0"/>
          </a:p>
          <a:p>
            <a:endParaRPr lang="en-US" sz="1100" noProof="0" dirty="0" smtClean="0"/>
          </a:p>
          <a:p>
            <a:r>
              <a:rPr lang="en-US" sz="1100" noProof="0" dirty="0" smtClean="0"/>
              <a:t>My name</a:t>
            </a:r>
            <a:r>
              <a:rPr lang="en-US" sz="1100" baseline="0" noProof="0" dirty="0" smtClean="0"/>
              <a:t> </a:t>
            </a:r>
            <a:r>
              <a:rPr lang="en-US" sz="1100" noProof="0" dirty="0" smtClean="0"/>
              <a:t>is Frank Tiedt and I am the indirect channel sales of I.R.I.S.</a:t>
            </a:r>
            <a:r>
              <a:rPr lang="en-US" sz="1100" baseline="0" noProof="0" dirty="0" smtClean="0"/>
              <a:t> AG: or shorter Partner Sales Manager</a:t>
            </a:r>
            <a:endParaRPr lang="en-US" sz="1100" noProof="0" dirty="0" smtClean="0"/>
          </a:p>
          <a:p>
            <a:r>
              <a:rPr lang="en-US" sz="1100" noProof="0" dirty="0" smtClean="0"/>
              <a:t>Responsible for all aspects around Intelligent Document</a:t>
            </a:r>
            <a:r>
              <a:rPr lang="en-US" sz="1100" baseline="0" noProof="0" dirty="0" smtClean="0"/>
              <a:t> Recognition (IDR) and classification formally known as data capture !</a:t>
            </a:r>
          </a:p>
          <a:p>
            <a:r>
              <a:rPr lang="en-US" sz="1100" baseline="0" noProof="0" dirty="0" smtClean="0"/>
              <a:t>Today I am actual your referee, but after the presentation available around the IRISLINK mostly around our </a:t>
            </a:r>
            <a:r>
              <a:rPr lang="en-US" sz="1100" baseline="0" noProof="0" dirty="0" err="1" smtClean="0"/>
              <a:t>boothes</a:t>
            </a:r>
            <a:r>
              <a:rPr lang="en-US" sz="1100" baseline="0" noProof="0" dirty="0" smtClean="0"/>
              <a:t>, but of course everywhere if you can catch me.</a:t>
            </a:r>
            <a:endParaRPr lang="en-US" sz="1100" noProof="0" dirty="0" smtClean="0"/>
          </a:p>
          <a:p>
            <a:endParaRPr lang="en-US" sz="1100" noProof="0" dirty="0" smtClean="0"/>
          </a:p>
          <a:p>
            <a:r>
              <a:rPr lang="en-US" sz="1100" noProof="0" dirty="0" smtClean="0"/>
              <a:t>Why we are here today ?</a:t>
            </a:r>
          </a:p>
          <a:p>
            <a:endParaRPr lang="en-US" sz="1100" noProof="0" dirty="0" smtClean="0"/>
          </a:p>
          <a:p>
            <a:r>
              <a:rPr lang="en-US" sz="1100" i="1" dirty="0" smtClean="0">
                <a:solidFill>
                  <a:srgbClr val="FF0000"/>
                </a:solidFill>
              </a:rPr>
              <a:t>&gt;&gt;&gt;Change to Slide 3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EDE88-00EF-4EEF-815D-97D5CD175D7A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F878159-5810-43B4-B492-7CD53F4C3748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7041" cy="4115824"/>
          </a:xfrm>
          <a:noFill/>
          <a:ln/>
        </p:spPr>
        <p:txBody>
          <a:bodyPr lIns="91440" tIns="45720" rIns="91440" bIns="45720"/>
          <a:lstStyle/>
          <a:p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</a:t>
            </a:r>
            <a:r>
              <a:rPr lang="de-DE" sz="1200" b="1" u="sng" dirty="0" smtClean="0"/>
              <a:t>kript – Slide 3:</a:t>
            </a:r>
          </a:p>
          <a:p>
            <a:endParaRPr lang="de-DE" sz="1200" dirty="0" smtClean="0"/>
          </a:p>
          <a:p>
            <a:r>
              <a:rPr lang="de-DE" sz="1200" dirty="0" smtClean="0"/>
              <a:t>Normalerweise</a:t>
            </a:r>
            <a:r>
              <a:rPr lang="de-DE" sz="1200" baseline="0" dirty="0" smtClean="0"/>
              <a:t> wird jetzt immer von die eigene Firma gepreist, ich will nur auf folgendes fokussieren:</a:t>
            </a:r>
            <a:endParaRPr lang="de-DE" sz="1200" dirty="0" smtClean="0"/>
          </a:p>
          <a:p>
            <a:r>
              <a:rPr lang="de-DE" sz="1200" dirty="0" smtClean="0"/>
              <a:t>Dazu an dieser</a:t>
            </a:r>
            <a:r>
              <a:rPr lang="de-DE" sz="1200" baseline="0" dirty="0" smtClean="0"/>
              <a:t> Stelle nur eins: Über 400 produktive gemeinsame Installationen mit unseren Partner.</a:t>
            </a:r>
          </a:p>
          <a:p>
            <a:r>
              <a:rPr lang="de-DE" sz="1200" baseline="0" dirty="0" smtClean="0"/>
              <a:t>Kein Spamfilter, sondern ganzheitliche Lösungen für unternehmenskritische Geschäftsprozesse.</a:t>
            </a:r>
          </a:p>
          <a:p>
            <a:r>
              <a:rPr lang="de-DE" sz="1200" baseline="0" dirty="0" smtClean="0"/>
              <a:t>Wenn es also nicht klappt mit der Produktion können relevante Schäden für die Unternehmen entstehen !</a:t>
            </a:r>
          </a:p>
          <a:p>
            <a:r>
              <a:rPr lang="de-DE" sz="1200" baseline="0" dirty="0" smtClean="0"/>
              <a:t>In diesem Bewusstsein stehe ich hier !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dirty="0" smtClean="0"/>
              <a:t>Worum</a:t>
            </a:r>
            <a:r>
              <a:rPr lang="de-DE" sz="1200" baseline="0" dirty="0" smtClean="0"/>
              <a:t> geht es jetzt ?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4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4:</a:t>
            </a:r>
          </a:p>
          <a:p>
            <a:endParaRPr lang="en-US" dirty="0" smtClean="0"/>
          </a:p>
          <a:p>
            <a:r>
              <a:rPr lang="en-US" dirty="0" smtClean="0"/>
              <a:t>Mail volumes continue to grow exponentially, stimulated by business growth and mobile work forces. For example, medium sized companies now process 100,000 pieces of mail a month and service over 200 departments. In addition, the corporate mailroom, a vital link in the corporate information system, is struggling to keep abreast of this paper flow. Meanwhile, today's </a:t>
            </a:r>
            <a:r>
              <a:rPr lang="en-US" dirty="0" err="1" smtClean="0"/>
              <a:t>organisations</a:t>
            </a:r>
            <a:r>
              <a:rPr lang="en-US" dirty="0" smtClean="0"/>
              <a:t> demand instant, accurate information; US businesses spend over £300 billion annually turning the information on the documents they receive every day into useful data that they can use to run their business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D1FA6-4AB1-476E-8AED-76E892C0664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DA9F7-5EA9-4D51-9AB4-6BA9FDF98D42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noProof="0" dirty="0" smtClean="0"/>
              <a:t>Moderation</a:t>
            </a:r>
            <a:r>
              <a:rPr lang="en-US" sz="1200" b="1" u="sng" baseline="0" noProof="0" dirty="0" smtClean="0"/>
              <a:t> - Sc</a:t>
            </a:r>
            <a:r>
              <a:rPr lang="en-US" sz="1200" b="1" u="sng" noProof="0" dirty="0" smtClean="0"/>
              <a:t>ript –</a:t>
            </a:r>
            <a:r>
              <a:rPr lang="en-US" sz="1200" b="1" u="sng" baseline="0" noProof="0" dirty="0" smtClean="0"/>
              <a:t> Slide</a:t>
            </a:r>
            <a:r>
              <a:rPr lang="en-US" sz="1200" b="1" u="sng" noProof="0" dirty="0" smtClean="0"/>
              <a:t> 5:</a:t>
            </a:r>
          </a:p>
          <a:p>
            <a:endParaRPr lang="en-US" sz="1200" noProof="0" dirty="0" smtClean="0"/>
          </a:p>
          <a:p>
            <a:r>
              <a:rPr lang="en-US" sz="1200" noProof="0" dirty="0" err="1" smtClean="0"/>
              <a:t>Beleglesung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stiftet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Nutzen</a:t>
            </a:r>
            <a:r>
              <a:rPr lang="en-US" sz="1200" baseline="0" noProof="0" dirty="0" smtClean="0"/>
              <a:t>, </a:t>
            </a:r>
            <a:r>
              <a:rPr lang="en-US" sz="1200" baseline="0" noProof="0" dirty="0" err="1" smtClean="0"/>
              <a:t>lässt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sich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rechnen</a:t>
            </a:r>
            <a:r>
              <a:rPr lang="en-US" sz="1200" baseline="0" noProof="0" dirty="0" smtClean="0"/>
              <a:t> !</a:t>
            </a:r>
          </a:p>
          <a:p>
            <a:r>
              <a:rPr lang="en-US" sz="1200" baseline="0" noProof="0" dirty="0" err="1" smtClean="0"/>
              <a:t>Der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eine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oder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andere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setzt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solche</a:t>
            </a:r>
            <a:r>
              <a:rPr lang="en-US" sz="1200" baseline="0" noProof="0" dirty="0" smtClean="0"/>
              <a:t> Module </a:t>
            </a:r>
            <a:r>
              <a:rPr lang="en-US" sz="1200" baseline="0" noProof="0" dirty="0" err="1" smtClean="0"/>
              <a:t>schon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ein</a:t>
            </a:r>
            <a:r>
              <a:rPr lang="en-US" sz="1200" baseline="0" noProof="0" dirty="0" smtClean="0"/>
              <a:t>, </a:t>
            </a:r>
            <a:r>
              <a:rPr lang="en-US" sz="1200" baseline="0" noProof="0" dirty="0" err="1" smtClean="0"/>
              <a:t>kennt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Anwendungsbereiche</a:t>
            </a:r>
            <a:r>
              <a:rPr lang="en-US" sz="1200" baseline="0" noProof="0" dirty="0" smtClean="0"/>
              <a:t>.</a:t>
            </a:r>
          </a:p>
          <a:p>
            <a:r>
              <a:rPr lang="en-US" sz="1200" baseline="0" noProof="0" dirty="0" err="1" smtClean="0"/>
              <a:t>Hier</a:t>
            </a:r>
            <a:r>
              <a:rPr lang="en-US" sz="1200" baseline="0" noProof="0" dirty="0" smtClean="0"/>
              <a:t> und </a:t>
            </a:r>
            <a:r>
              <a:rPr lang="en-US" sz="1200" baseline="0" noProof="0" dirty="0" err="1" smtClean="0"/>
              <a:t>jetzt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ein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Blick</a:t>
            </a:r>
            <a:r>
              <a:rPr lang="en-US" sz="1200" baseline="0" noProof="0" dirty="0" smtClean="0"/>
              <a:t> auf </a:t>
            </a:r>
            <a:r>
              <a:rPr lang="en-US" sz="1200" baseline="0" noProof="0" dirty="0" err="1" smtClean="0"/>
              <a:t>auch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für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sie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weitere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Anwendungsfelder</a:t>
            </a:r>
            <a:r>
              <a:rPr lang="en-US" sz="1200" baseline="0" noProof="0" dirty="0" smtClean="0"/>
              <a:t>.</a:t>
            </a:r>
          </a:p>
          <a:p>
            <a:r>
              <a:rPr lang="en-US" sz="1200" baseline="0" noProof="0" dirty="0" err="1" smtClean="0"/>
              <a:t>A,b,c</a:t>
            </a:r>
            <a:endParaRPr lang="en-US" sz="1200" baseline="0" noProof="0" dirty="0" smtClean="0"/>
          </a:p>
          <a:p>
            <a:endParaRPr lang="en-US" sz="1200" baseline="0" noProof="0" dirty="0" smtClean="0"/>
          </a:p>
          <a:p>
            <a:pPr>
              <a:buFontTx/>
              <a:buChar char="-"/>
            </a:pPr>
            <a:r>
              <a:rPr lang="en-US" sz="1200" noProof="0" dirty="0" err="1" smtClean="0"/>
              <a:t>Investitionssicherheit</a:t>
            </a:r>
            <a:r>
              <a:rPr lang="en-US" sz="1200" noProof="0" dirty="0" smtClean="0"/>
              <a:t>, </a:t>
            </a:r>
            <a:r>
              <a:rPr lang="en-US" sz="1200" noProof="0" dirty="0" err="1" smtClean="0"/>
              <a:t>eine</a:t>
            </a:r>
            <a:r>
              <a:rPr lang="en-US" sz="1200" noProof="0" dirty="0" smtClean="0"/>
              <a:t> </a:t>
            </a:r>
            <a:r>
              <a:rPr lang="en-US" sz="1200" noProof="0" dirty="0" err="1" smtClean="0"/>
              <a:t>Plattform</a:t>
            </a:r>
            <a:r>
              <a:rPr lang="en-US" sz="1200" noProof="0" dirty="0" smtClean="0"/>
              <a:t>.</a:t>
            </a:r>
          </a:p>
          <a:p>
            <a:pPr>
              <a:buFontTx/>
              <a:buChar char="-"/>
            </a:pPr>
            <a:r>
              <a:rPr lang="en-US" sz="1200" noProof="0" dirty="0" err="1" smtClean="0"/>
              <a:t>Beliebiger</a:t>
            </a:r>
            <a:r>
              <a:rPr lang="en-US" sz="1200" noProof="0" dirty="0" smtClean="0"/>
              <a:t> </a:t>
            </a:r>
            <a:r>
              <a:rPr lang="en-US" sz="1200" noProof="0" dirty="0" err="1" smtClean="0"/>
              <a:t>Startszenarien</a:t>
            </a:r>
            <a:r>
              <a:rPr lang="en-US" sz="1200" baseline="0" noProof="0" dirty="0" smtClean="0"/>
              <a:t> </a:t>
            </a:r>
            <a:r>
              <a:rPr lang="en-US" sz="1200" baseline="0" noProof="0" dirty="0" err="1" smtClean="0"/>
              <a:t>möglich</a:t>
            </a:r>
            <a:endParaRPr lang="en-US" sz="1200" noProof="0" dirty="0" smtClean="0"/>
          </a:p>
          <a:p>
            <a:endParaRPr lang="en-US" sz="1200" noProof="0" dirty="0" smtClean="0"/>
          </a:p>
          <a:p>
            <a:r>
              <a:rPr lang="en-US" sz="1200" noProof="0" dirty="0" smtClean="0"/>
              <a:t>A</a:t>
            </a:r>
            <a:r>
              <a:rPr lang="en-US" sz="1200" baseline="0" noProof="0" dirty="0" smtClean="0"/>
              <a:t> few impressive reference customers !</a:t>
            </a:r>
            <a:endParaRPr lang="en-US" sz="1200" noProof="0" dirty="0" smtClean="0"/>
          </a:p>
          <a:p>
            <a:endParaRPr lang="en-US" sz="120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noProof="0" dirty="0" smtClean="0">
                <a:solidFill>
                  <a:srgbClr val="FF0000"/>
                </a:solidFill>
              </a:rPr>
              <a:t>&gt;&gt;&gt;Change to Slide 6</a:t>
            </a:r>
          </a:p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E7CBE-70D7-4F69-87F8-687012992F7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1E9AB57E-1546-46CB-8803-867E3056AA98}" type="slidenum">
              <a:rPr lang="de-DE" sz="1200"/>
              <a:pPr algn="r"/>
              <a:t>6</a:t>
            </a:fld>
            <a:endParaRPr lang="de-DE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rIns="91435"/>
          <a:lstStyle/>
          <a:p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6: Randstad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7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12696-1E1F-4E33-80E9-8EA373C31566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7: Douglas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xy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u="sng" dirty="0" smtClean="0"/>
              <a:t>Moderation</a:t>
            </a:r>
            <a:r>
              <a:rPr lang="de-DE" sz="1100" b="1" u="sng" baseline="0" dirty="0" smtClean="0"/>
              <a:t> - Sc</a:t>
            </a:r>
            <a:r>
              <a:rPr lang="de-DE" sz="1100" b="1" u="sng" dirty="0" smtClean="0"/>
              <a:t>ript –</a:t>
            </a:r>
            <a:r>
              <a:rPr lang="de-DE" sz="1100" b="1" u="sng" baseline="0" dirty="0" smtClean="0"/>
              <a:t> Slide</a:t>
            </a:r>
            <a:r>
              <a:rPr lang="de-DE" sz="1100" b="1" u="sng" dirty="0" smtClean="0"/>
              <a:t> 8:</a:t>
            </a:r>
          </a:p>
          <a:p>
            <a:endParaRPr lang="de-DE" sz="1100" dirty="0" smtClean="0"/>
          </a:p>
          <a:p>
            <a:r>
              <a:rPr lang="de-DE" sz="1100" dirty="0" smtClean="0"/>
              <a:t>Es</a:t>
            </a:r>
            <a:r>
              <a:rPr lang="de-DE" sz="1100" baseline="0" dirty="0" smtClean="0"/>
              <a:t> geht um Beleglesung !</a:t>
            </a:r>
          </a:p>
          <a:p>
            <a:endParaRPr lang="de-DE" sz="1100" dirty="0" smtClean="0"/>
          </a:p>
          <a:p>
            <a:r>
              <a:rPr lang="de-DE" sz="1100" dirty="0" smtClean="0"/>
              <a:t>Einige Worte zur</a:t>
            </a:r>
            <a:r>
              <a:rPr lang="de-DE" sz="1100" baseline="0" dirty="0" smtClean="0"/>
              <a:t> </a:t>
            </a:r>
            <a:r>
              <a:rPr lang="de-DE" sz="1100" baseline="0" dirty="0" err="1" smtClean="0"/>
              <a:t>drunterliegenden</a:t>
            </a:r>
            <a:r>
              <a:rPr lang="de-DE" sz="1100" baseline="0" dirty="0" smtClean="0"/>
              <a:t> Technik</a:t>
            </a:r>
          </a:p>
          <a:p>
            <a:endParaRPr lang="de-DE" sz="1100" dirty="0" smtClean="0"/>
          </a:p>
          <a:p>
            <a:r>
              <a:rPr lang="de-DE" sz="11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100" i="1" dirty="0" err="1" smtClean="0">
                <a:solidFill>
                  <a:srgbClr val="FF0000"/>
                </a:solidFill>
              </a:rPr>
              <a:t>to</a:t>
            </a:r>
            <a:r>
              <a:rPr lang="de-DE" sz="1100" i="1" dirty="0" smtClean="0">
                <a:solidFill>
                  <a:srgbClr val="FF0000"/>
                </a:solidFill>
              </a:rPr>
              <a:t> Slide 9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C28E8-51EC-4BAF-8ADC-E361D7143355}" type="slidenum">
              <a:rPr lang="de-DE"/>
              <a:pPr/>
              <a:t>9</a:t>
            </a:fld>
            <a:endParaRPr lang="de-DE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dirty="0" smtClean="0"/>
              <a:t>Moderation</a:t>
            </a:r>
            <a:r>
              <a:rPr lang="de-DE" sz="1200" b="1" u="sng" baseline="0" dirty="0" smtClean="0"/>
              <a:t> - Sc</a:t>
            </a:r>
            <a:r>
              <a:rPr lang="de-DE" sz="1200" b="1" u="sng" dirty="0" smtClean="0"/>
              <a:t>ript –</a:t>
            </a:r>
            <a:r>
              <a:rPr lang="de-DE" sz="1200" b="1" u="sng" baseline="0" dirty="0" smtClean="0"/>
              <a:t> Slide</a:t>
            </a:r>
            <a:r>
              <a:rPr lang="de-DE" sz="1200" b="1" u="sng" dirty="0" smtClean="0"/>
              <a:t> 9:</a:t>
            </a:r>
          </a:p>
          <a:p>
            <a:endParaRPr lang="de-DE" sz="1200" dirty="0" smtClean="0"/>
          </a:p>
          <a:p>
            <a:r>
              <a:rPr lang="de-DE" sz="1200" dirty="0" smtClean="0"/>
              <a:t>Ich werde oft gefragt, wie macht Ihr das eigentlich technisch, was hebt euch auf dieser Seite vom Wettbewerb ab.</a:t>
            </a:r>
          </a:p>
          <a:p>
            <a:r>
              <a:rPr lang="de-DE" sz="1200" dirty="0" smtClean="0"/>
              <a:t>Die</a:t>
            </a:r>
            <a:r>
              <a:rPr lang="de-DE" sz="1200" baseline="0" dirty="0" smtClean="0"/>
              <a:t> 250 Folien tief technisch erspare ich Ihnen, nur Folgendes möchte ich Ihnen mit auf den Weg geben: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dirty="0" smtClean="0"/>
              <a:t>…</a:t>
            </a:r>
          </a:p>
          <a:p>
            <a:endParaRPr lang="de-DE" sz="1200" dirty="0" smtClean="0"/>
          </a:p>
          <a:p>
            <a:r>
              <a:rPr lang="de-DE" sz="1200" dirty="0" smtClean="0"/>
              <a:t>2</a:t>
            </a:r>
            <a:r>
              <a:rPr lang="de-DE" sz="1200" baseline="0" dirty="0" smtClean="0"/>
              <a:t> Dinge ergeben sich daraus:</a:t>
            </a:r>
          </a:p>
          <a:p>
            <a:r>
              <a:rPr lang="de-DE" sz="1200" baseline="0" dirty="0" smtClean="0"/>
              <a:t>a.) Der Vortragende hat selber keine Ahnung, wie das im Detail geht.</a:t>
            </a:r>
          </a:p>
          <a:p>
            <a:r>
              <a:rPr lang="de-DE" sz="1200" baseline="0" dirty="0" smtClean="0"/>
              <a:t>b.) Das Beruhigende ist, auch sie müssen das nicht im Detail wissen:</a:t>
            </a:r>
          </a:p>
          <a:p>
            <a:r>
              <a:rPr lang="de-DE" sz="1200" baseline="0" dirty="0" smtClean="0"/>
              <a:t>- Es geht darum sicher, effizient und kontrolliert Klassifikationsaufgaben zu lösen. Nicht mehr und nicht weniger. Das haben wir in über 50 Klassifikationsprojekten nachgewiesen, und das möchte ich Ihnen zeigen.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baseline="0" dirty="0" smtClean="0"/>
              <a:t>Das virtuelle Unternehmen</a:t>
            </a:r>
          </a:p>
          <a:p>
            <a:endParaRPr lang="de-DE" sz="1200" dirty="0" smtClean="0"/>
          </a:p>
          <a:p>
            <a:r>
              <a:rPr lang="de-DE" sz="1200" i="1" dirty="0" smtClean="0">
                <a:solidFill>
                  <a:srgbClr val="FF0000"/>
                </a:solidFill>
              </a:rPr>
              <a:t>&gt;&gt;&gt;Change </a:t>
            </a:r>
            <a:r>
              <a:rPr lang="de-DE" sz="1200" i="1" dirty="0" err="1" smtClean="0">
                <a:solidFill>
                  <a:srgbClr val="FF0000"/>
                </a:solidFill>
              </a:rPr>
              <a:t>to</a:t>
            </a:r>
            <a:r>
              <a:rPr lang="de-DE" sz="1200" i="1" dirty="0" smtClean="0">
                <a:solidFill>
                  <a:srgbClr val="FF0000"/>
                </a:solidFill>
              </a:rPr>
              <a:t> Slide 10</a:t>
            </a: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glas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Digital Mailroom 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429132"/>
            <a:ext cx="8643998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4476"/>
                </a:solidFill>
              </a:rPr>
              <a:t>sort, classify, index and process with Xtract for Documents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BDD80-B5AE-41AE-BD2E-02541823CB49}" type="datetime4">
              <a:rPr lang="en-GB" smtClean="0"/>
              <a:pPr>
                <a:defRPr/>
              </a:pPr>
              <a:t>05 February 2010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642910" y="3286124"/>
            <a:ext cx="771530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200" dirty="0" smtClean="0">
                <a:solidFill>
                  <a:srgbClr val="004376"/>
                </a:solidFill>
              </a:rPr>
              <a:t>Highly optimized extraction rule set.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200" dirty="0" smtClean="0">
                <a:solidFill>
                  <a:srgbClr val="004376"/>
                </a:solidFill>
              </a:rPr>
              <a:t>Integrated business logic in line with the business process.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200" dirty="0" smtClean="0">
                <a:solidFill>
                  <a:srgbClr val="004376"/>
                </a:solidFill>
              </a:rPr>
              <a:t>Rule sets and business logic have been successfully </a:t>
            </a:r>
            <a:br>
              <a:rPr lang="en-GB" sz="2200" dirty="0" smtClean="0">
                <a:solidFill>
                  <a:srgbClr val="004376"/>
                </a:solidFill>
              </a:rPr>
            </a:br>
            <a:r>
              <a:rPr lang="en-GB" sz="2200" dirty="0" smtClean="0">
                <a:solidFill>
                  <a:srgbClr val="004376"/>
                </a:solidFill>
              </a:rPr>
              <a:t>   confirmed in great many previous implementations.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200" dirty="0" smtClean="0">
                <a:solidFill>
                  <a:srgbClr val="004376"/>
                </a:solidFill>
              </a:rPr>
              <a:t>Can be modified or extended due to customer specific  </a:t>
            </a:r>
            <a:br>
              <a:rPr lang="en-GB" sz="2200" dirty="0" smtClean="0">
                <a:solidFill>
                  <a:srgbClr val="004376"/>
                </a:solidFill>
              </a:rPr>
            </a:br>
            <a:r>
              <a:rPr lang="en-GB" sz="2200" dirty="0" smtClean="0">
                <a:solidFill>
                  <a:srgbClr val="004376"/>
                </a:solidFill>
              </a:rPr>
              <a:t>   requirements.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4348" y="1728605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rgbClr val="004376"/>
                </a:solidFill>
              </a:rPr>
              <a:t>Pre-defined solution configurations </a:t>
            </a:r>
            <a:br>
              <a:rPr lang="en-GB" sz="2200" dirty="0" smtClean="0">
                <a:solidFill>
                  <a:srgbClr val="004376"/>
                </a:solidFill>
              </a:rPr>
            </a:br>
            <a:r>
              <a:rPr lang="en-GB" sz="2200" dirty="0" smtClean="0">
                <a:solidFill>
                  <a:srgbClr val="004376"/>
                </a:solidFill>
              </a:rPr>
              <a:t>driven by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>
                <a:solidFill>
                  <a:srgbClr val="C00000"/>
                </a:solidFill>
              </a:rPr>
              <a:t>applications for business processes.</a:t>
            </a:r>
          </a:p>
        </p:txBody>
      </p:sp>
      <p:pic>
        <p:nvPicPr>
          <p:cNvPr id="9" name="Picture 9" descr="inner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714512" cy="16889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480324" cy="487381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chemeClr val="tx2"/>
                </a:solidFill>
              </a:rPr>
              <a:t>Valuable Solution Packages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43" y="285770"/>
            <a:ext cx="7524750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2400" smtClean="0">
                <a:solidFill>
                  <a:srgbClr val="004476"/>
                </a:solidFill>
              </a:rPr>
              <a:t/>
            </a:r>
            <a:br>
              <a:rPr lang="de-DE" sz="2400" smtClean="0">
                <a:solidFill>
                  <a:srgbClr val="004476"/>
                </a:solidFill>
              </a:rPr>
            </a:br>
            <a:r>
              <a:rPr lang="de-DE" sz="2800" smtClean="0">
                <a:solidFill>
                  <a:srgbClr val="004476"/>
                </a:solidFill>
              </a:rPr>
              <a:t>Digital Mailroom</a:t>
            </a:r>
            <a:r>
              <a:rPr lang="de-DE" sz="2400" smtClean="0">
                <a:solidFill>
                  <a:srgbClr val="004476"/>
                </a:solidFill>
              </a:rPr>
              <a:t/>
            </a:r>
            <a:br>
              <a:rPr lang="de-DE" sz="2400" smtClean="0">
                <a:solidFill>
                  <a:srgbClr val="004476"/>
                </a:solidFill>
              </a:rPr>
            </a:br>
            <a:r>
              <a:rPr lang="de-DE" sz="2000" smtClean="0">
                <a:solidFill>
                  <a:srgbClr val="004476"/>
                </a:solidFill>
              </a:rPr>
              <a:t>-</a:t>
            </a:r>
            <a:r>
              <a:rPr lang="de-DE" sz="2400" smtClean="0">
                <a:solidFill>
                  <a:srgbClr val="004476"/>
                </a:solidFill>
              </a:rPr>
              <a:t> </a:t>
            </a:r>
            <a:r>
              <a:rPr lang="de-DE" sz="2000" i="1" smtClean="0">
                <a:solidFill>
                  <a:srgbClr val="004476"/>
                </a:solidFill>
              </a:rPr>
              <a:t>sort, classify, index and process with Xtract for Documents</a:t>
            </a:r>
            <a:r>
              <a:rPr lang="en-US" sz="2000" i="1" smtClean="0">
                <a:solidFill>
                  <a:srgbClr val="004476"/>
                </a:solidFill>
              </a:rPr>
              <a:t/>
            </a:r>
            <a:br>
              <a:rPr lang="en-US" sz="2000" i="1" smtClean="0">
                <a:solidFill>
                  <a:srgbClr val="004476"/>
                </a:solidFill>
              </a:rPr>
            </a:br>
            <a:endParaRPr lang="en-US" sz="2000" i="1" smtClean="0">
              <a:solidFill>
                <a:srgbClr val="004476"/>
              </a:solidFill>
            </a:endParaRPr>
          </a:p>
        </p:txBody>
      </p:sp>
      <p:pic>
        <p:nvPicPr>
          <p:cNvPr id="9219" name="Picture 3" descr="Te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43" y="1274783"/>
            <a:ext cx="323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52556" y="1382733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latin typeface="Calibri" pitchFamily="34" charset="0"/>
              </a:rPr>
              <a:t>Business Process Solutions</a:t>
            </a:r>
            <a:endParaRPr lang="de-DE">
              <a:latin typeface="Calibri" pitchFamily="34" charset="0"/>
            </a:endParaRPr>
          </a:p>
        </p:txBody>
      </p:sp>
      <p:pic>
        <p:nvPicPr>
          <p:cNvPr id="9222" name="Picture 6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81" y="1982808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832006" y="2114570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Accounts Payable</a:t>
            </a:r>
            <a:endParaRPr lang="de-DE">
              <a:latin typeface="Calibri" pitchFamily="34" charset="0"/>
            </a:endParaRPr>
          </a:p>
        </p:txBody>
      </p:sp>
      <p:pic>
        <p:nvPicPr>
          <p:cNvPr id="9224" name="Picture 8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81" y="2743220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832006" y="2847995"/>
            <a:ext cx="270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Factoring</a:t>
            </a:r>
            <a:endParaRPr lang="de-DE">
              <a:latin typeface="Calibri" pitchFamily="34" charset="0"/>
            </a:endParaRPr>
          </a:p>
        </p:txBody>
      </p:sp>
      <p:pic>
        <p:nvPicPr>
          <p:cNvPr id="9226" name="Picture 10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81" y="3479820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32006" y="3554433"/>
            <a:ext cx="270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Healthcare</a:t>
            </a:r>
            <a:endParaRPr lang="de-DE">
              <a:latin typeface="Calibri" pitchFamily="34" charset="0"/>
            </a:endParaRPr>
          </a:p>
        </p:txBody>
      </p:sp>
      <p:pic>
        <p:nvPicPr>
          <p:cNvPr id="9228" name="Picture 12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81" y="4214833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832006" y="4359295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Orders</a:t>
            </a:r>
            <a:endParaRPr lang="de-DE">
              <a:latin typeface="Calibri" pitchFamily="34" charset="0"/>
            </a:endParaRPr>
          </a:p>
        </p:txBody>
      </p:sp>
      <p:pic>
        <p:nvPicPr>
          <p:cNvPr id="9230" name="Picture 14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81" y="4935558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803431" y="5002233"/>
            <a:ext cx="3097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Tax</a:t>
            </a:r>
            <a:endParaRPr lang="de-DE">
              <a:latin typeface="Calibri" pitchFamily="34" charset="0"/>
            </a:endParaRPr>
          </a:p>
        </p:txBody>
      </p:sp>
      <p:pic>
        <p:nvPicPr>
          <p:cNvPr id="9232" name="Picture 16" descr="Te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68" y="1274783"/>
            <a:ext cx="323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400706" y="1376383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latin typeface="Calibri" pitchFamily="34" charset="0"/>
              </a:rPr>
              <a:t>Digital Mailroom Solutions</a:t>
            </a:r>
            <a:endParaRPr lang="de-DE">
              <a:latin typeface="Calibri" pitchFamily="34" charset="0"/>
            </a:endParaRPr>
          </a:p>
        </p:txBody>
      </p:sp>
      <p:pic>
        <p:nvPicPr>
          <p:cNvPr id="9234" name="Picture 18" descr="Te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31" y="2046308"/>
            <a:ext cx="6905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092856" y="2114570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Component</a:t>
            </a:r>
            <a:r>
              <a:rPr lang="de-DE" sz="1600" b="1">
                <a:latin typeface="Calibri" pitchFamily="34" charset="0"/>
              </a:rPr>
              <a:t> </a:t>
            </a:r>
          </a:p>
          <a:p>
            <a:r>
              <a:rPr lang="de-DE" sz="1600" b="1">
                <a:latin typeface="Calibri" pitchFamily="34" charset="0"/>
              </a:rPr>
              <a:t>Capture Plus</a:t>
            </a:r>
            <a:endParaRPr lang="de-DE">
              <a:latin typeface="Calibri" pitchFamily="34" charset="0"/>
            </a:endParaRPr>
          </a:p>
        </p:txBody>
      </p:sp>
      <p:pic>
        <p:nvPicPr>
          <p:cNvPr id="9236" name="Picture 20" descr="Te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31" y="2803545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092856" y="2919433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Component</a:t>
            </a:r>
            <a:r>
              <a:rPr lang="de-DE" sz="1600" b="1">
                <a:latin typeface="Calibri" pitchFamily="34" charset="0"/>
              </a:rPr>
              <a:t> </a:t>
            </a:r>
          </a:p>
          <a:p>
            <a:r>
              <a:rPr lang="de-DE" sz="1600" b="1">
                <a:latin typeface="Calibri" pitchFamily="34" charset="0"/>
              </a:rPr>
              <a:t>Forms</a:t>
            </a:r>
            <a:endParaRPr lang="de-DE">
              <a:latin typeface="Calibri" pitchFamily="34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092856" y="3625870"/>
            <a:ext cx="2836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HR (Human Resources)</a:t>
            </a:r>
            <a:endParaRPr lang="de-DE">
              <a:latin typeface="Calibri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92856" y="4357708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Banking</a:t>
            </a:r>
            <a:endParaRPr lang="de-DE">
              <a:latin typeface="Calibri" pitchFamily="34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92856" y="5006995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Personalized Mail</a:t>
            </a:r>
            <a:endParaRPr lang="de-DE">
              <a:latin typeface="Calibri" pitchFamily="34" charset="0"/>
            </a:endParaRPr>
          </a:p>
        </p:txBody>
      </p:sp>
      <p:pic>
        <p:nvPicPr>
          <p:cNvPr id="9241" name="Picture 27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31" y="3522683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8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31" y="4214833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9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31" y="4935558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Text Box 24"/>
          <p:cNvSpPr txBox="1">
            <a:spLocks noChangeArrowheads="1"/>
          </p:cNvSpPr>
          <p:nvPr/>
        </p:nvSpPr>
        <p:spPr bwMode="auto">
          <a:xfrm>
            <a:off x="6083331" y="5737245"/>
            <a:ext cx="270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Solution Package</a:t>
            </a:r>
            <a:endParaRPr lang="de-DE" sz="1600" b="1">
              <a:latin typeface="Calibri" pitchFamily="34" charset="0"/>
            </a:endParaRPr>
          </a:p>
          <a:p>
            <a:r>
              <a:rPr lang="de-DE" sz="1600" b="1">
                <a:latin typeface="Calibri" pitchFamily="34" charset="0"/>
              </a:rPr>
              <a:t>Supplier records</a:t>
            </a:r>
            <a:endParaRPr lang="de-DE">
              <a:latin typeface="Calibri" pitchFamily="34" charset="0"/>
            </a:endParaRPr>
          </a:p>
        </p:txBody>
      </p:sp>
      <p:pic>
        <p:nvPicPr>
          <p:cNvPr id="9245" name="Picture 29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56" y="5665808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Text Box 4"/>
          <p:cNvSpPr txBox="1">
            <a:spLocks noChangeArrowheads="1"/>
          </p:cNvSpPr>
          <p:nvPr/>
        </p:nvSpPr>
        <p:spPr bwMode="auto">
          <a:xfrm>
            <a:off x="4603781" y="5845195"/>
            <a:ext cx="90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alibri" pitchFamily="34" charset="0"/>
              </a:rPr>
              <a:t>NEW:</a:t>
            </a:r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4376"/>
                </a:solidFill>
                <a:latin typeface="Calibri" pitchFamily="34" charset="0"/>
                <a:ea typeface="+mn-ea"/>
                <a:cs typeface="+mn-cs"/>
              </a:rPr>
              <a:t>Solution Packages in Progress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125538"/>
            <a:ext cx="5873750" cy="4967287"/>
          </a:xfrm>
          <a:noFill/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Solution Package </a:t>
            </a:r>
            <a:r>
              <a:rPr lang="en-US" sz="1800" dirty="0" err="1" smtClean="0">
                <a:solidFill>
                  <a:srgbClr val="004376"/>
                </a:solidFill>
                <a:latin typeface="Calibri" pitchFamily="34" charset="0"/>
              </a:rPr>
              <a:t>Immo</a:t>
            </a:r>
            <a:endParaRPr lang="en-US" sz="1800" dirty="0" smtClean="0">
              <a:solidFill>
                <a:srgbClr val="004376"/>
              </a:solidFill>
              <a:latin typeface="Calibri" pitchFamily="34" charset="0"/>
            </a:endParaRPr>
          </a:p>
          <a:p>
            <a:pPr lvl="1"/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Digital Mailroom for residential trade and industry</a:t>
            </a:r>
          </a:p>
          <a:p>
            <a:pPr lvl="1"/>
            <a:endParaRPr lang="en-US" sz="1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Solution Package Energy &amp; Water</a:t>
            </a:r>
          </a:p>
          <a:p>
            <a:pPr lvl="1"/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Digital Mailroom for municipal energy supplier</a:t>
            </a:r>
          </a:p>
          <a:p>
            <a:pPr lvl="1"/>
            <a:endParaRPr lang="en-US" sz="1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Solution Package Member Record</a:t>
            </a:r>
          </a:p>
          <a:p>
            <a:pPr lvl="1"/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Digital Mailroom solution for Health insurances</a:t>
            </a:r>
          </a:p>
          <a:p>
            <a:endParaRPr lang="en-US" sz="1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Solution Package Patient record</a:t>
            </a:r>
          </a:p>
          <a:p>
            <a:pPr lvl="1"/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Digital Mailroom solution for hospitals</a:t>
            </a:r>
          </a:p>
          <a:p>
            <a:endParaRPr lang="en-US" sz="1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Solution Package Baan/</a:t>
            </a:r>
            <a:r>
              <a:rPr lang="en-US" sz="1800" dirty="0" err="1" smtClean="0">
                <a:solidFill>
                  <a:srgbClr val="004376"/>
                </a:solidFill>
                <a:latin typeface="Calibri" pitchFamily="34" charset="0"/>
              </a:rPr>
              <a:t>Diamant</a:t>
            </a:r>
            <a:endParaRPr lang="en-US" sz="1800" dirty="0" smtClean="0">
              <a:solidFill>
                <a:srgbClr val="004376"/>
              </a:solidFill>
              <a:latin typeface="Calibri" pitchFamily="34" charset="0"/>
            </a:endParaRPr>
          </a:p>
          <a:p>
            <a:pPr lvl="1">
              <a:buFontTx/>
              <a:buNone/>
            </a:pP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Accounts Payable Packages for dedicated financial systems</a:t>
            </a:r>
          </a:p>
          <a:p>
            <a:pPr lvl="1"/>
            <a:endParaRPr lang="en-US" sz="1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… your individual solution module …</a:t>
            </a:r>
          </a:p>
        </p:txBody>
      </p:sp>
      <p:pic>
        <p:nvPicPr>
          <p:cNvPr id="876548" name="Picture 4" descr="PoweredbyDocutec"/>
          <p:cNvPicPr>
            <a:picLocks noChangeAspect="1" noChangeArrowheads="1"/>
          </p:cNvPicPr>
          <p:nvPr/>
        </p:nvPicPr>
        <p:blipFill>
          <a:blip r:embed="rId3" cstate="print"/>
          <a:srcRect l="18567" t="44601" r="21404" b="40576"/>
          <a:stretch>
            <a:fillRect/>
          </a:stretch>
        </p:blipFill>
        <p:spPr bwMode="auto">
          <a:xfrm>
            <a:off x="6732588" y="1125538"/>
            <a:ext cx="1728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9" name="Picture 5" descr="PoweredbyDocutec"/>
          <p:cNvPicPr>
            <a:picLocks noChangeAspect="1" noChangeArrowheads="1"/>
          </p:cNvPicPr>
          <p:nvPr/>
        </p:nvPicPr>
        <p:blipFill>
          <a:blip r:embed="rId4" cstate="print"/>
          <a:srcRect l="18567" t="44601" r="21404" b="40576"/>
          <a:stretch>
            <a:fillRect/>
          </a:stretch>
        </p:blipFill>
        <p:spPr bwMode="auto">
          <a:xfrm>
            <a:off x="6732588" y="1989138"/>
            <a:ext cx="1728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0" name="Picture 6" descr="PoweredbyDocutec"/>
          <p:cNvPicPr>
            <a:picLocks noChangeAspect="1" noChangeArrowheads="1"/>
          </p:cNvPicPr>
          <p:nvPr/>
        </p:nvPicPr>
        <p:blipFill>
          <a:blip r:embed="rId4" cstate="print"/>
          <a:srcRect l="18567" t="44601" r="21404" b="40576"/>
          <a:stretch>
            <a:fillRect/>
          </a:stretch>
        </p:blipFill>
        <p:spPr bwMode="auto">
          <a:xfrm>
            <a:off x="6732588" y="2781300"/>
            <a:ext cx="17287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1" name="Picture 7" descr="PoweredbyDocutec"/>
          <p:cNvPicPr>
            <a:picLocks noChangeAspect="1" noChangeArrowheads="1"/>
          </p:cNvPicPr>
          <p:nvPr/>
        </p:nvPicPr>
        <p:blipFill>
          <a:blip r:embed="rId4" cstate="print"/>
          <a:srcRect l="18567" t="44601" r="21404" b="40576"/>
          <a:stretch>
            <a:fillRect/>
          </a:stretch>
        </p:blipFill>
        <p:spPr bwMode="auto">
          <a:xfrm>
            <a:off x="6732588" y="3573463"/>
            <a:ext cx="1728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2" name="Picture 8" descr="PoweredbyDocutec"/>
          <p:cNvPicPr>
            <a:picLocks noChangeAspect="1" noChangeArrowheads="1"/>
          </p:cNvPicPr>
          <p:nvPr/>
        </p:nvPicPr>
        <p:blipFill>
          <a:blip r:embed="rId4" cstate="print"/>
          <a:srcRect l="18567" t="44601" r="21404" b="40576"/>
          <a:stretch>
            <a:fillRect/>
          </a:stretch>
        </p:blipFill>
        <p:spPr bwMode="auto">
          <a:xfrm>
            <a:off x="6732588" y="4365625"/>
            <a:ext cx="17287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3" name="Picture 9" descr="PoweredbyDocutec"/>
          <p:cNvPicPr>
            <a:picLocks noChangeAspect="1" noChangeArrowheads="1"/>
          </p:cNvPicPr>
          <p:nvPr/>
        </p:nvPicPr>
        <p:blipFill>
          <a:blip r:embed="rId4" cstate="print"/>
          <a:srcRect l="18567" t="44601" r="21404" b="40576"/>
          <a:stretch>
            <a:fillRect/>
          </a:stretch>
        </p:blipFill>
        <p:spPr bwMode="auto">
          <a:xfrm>
            <a:off x="6732588" y="5157788"/>
            <a:ext cx="1728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7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7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7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6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6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7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7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6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6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6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6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7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6000760" y="3286124"/>
            <a:ext cx="2500330" cy="10715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eck 52"/>
          <p:cNvSpPr/>
          <p:nvPr/>
        </p:nvSpPr>
        <p:spPr>
          <a:xfrm>
            <a:off x="6000760" y="2285992"/>
            <a:ext cx="2500330" cy="10715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6000760" y="1285860"/>
            <a:ext cx="2500330" cy="10715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512727"/>
            <a:ext cx="8051828" cy="487381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4376"/>
                </a:solidFill>
                <a:latin typeface="Calibri" pitchFamily="34" charset="0"/>
                <a:ea typeface="+mn-ea"/>
                <a:cs typeface="+mn-cs"/>
              </a:rPr>
              <a:t>Mailroom solution with Solution Packages</a:t>
            </a:r>
            <a:endParaRPr lang="en-GB" sz="3200" dirty="0">
              <a:solidFill>
                <a:srgbClr val="00437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142976" y="1285860"/>
            <a:ext cx="7358114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/>
          <p:cNvSpPr/>
          <p:nvPr/>
        </p:nvSpPr>
        <p:spPr>
          <a:xfrm>
            <a:off x="2643174" y="5786454"/>
            <a:ext cx="928694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hteck 22"/>
          <p:cNvSpPr/>
          <p:nvPr/>
        </p:nvSpPr>
        <p:spPr>
          <a:xfrm>
            <a:off x="642910" y="4143380"/>
            <a:ext cx="135732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>
          <a:xfrm>
            <a:off x="642910" y="5786454"/>
            <a:ext cx="1285884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eck 24"/>
          <p:cNvSpPr/>
          <p:nvPr/>
        </p:nvSpPr>
        <p:spPr>
          <a:xfrm rot="16200000">
            <a:off x="-107189" y="4964917"/>
            <a:ext cx="1571636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eck 27"/>
          <p:cNvSpPr/>
          <p:nvPr/>
        </p:nvSpPr>
        <p:spPr>
          <a:xfrm rot="16200000">
            <a:off x="5822165" y="1464455"/>
            <a:ext cx="28575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hteck 29"/>
          <p:cNvSpPr/>
          <p:nvPr/>
        </p:nvSpPr>
        <p:spPr>
          <a:xfrm rot="16200000">
            <a:off x="5643570" y="2285992"/>
            <a:ext cx="64294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eck 30"/>
          <p:cNvSpPr/>
          <p:nvPr/>
        </p:nvSpPr>
        <p:spPr>
          <a:xfrm rot="16200000">
            <a:off x="5643570" y="3286124"/>
            <a:ext cx="64294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hteck 32"/>
          <p:cNvSpPr/>
          <p:nvPr/>
        </p:nvSpPr>
        <p:spPr>
          <a:xfrm>
            <a:off x="6000760" y="2285992"/>
            <a:ext cx="2500330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hteck 33"/>
          <p:cNvSpPr/>
          <p:nvPr/>
        </p:nvSpPr>
        <p:spPr>
          <a:xfrm>
            <a:off x="6000760" y="3286124"/>
            <a:ext cx="2500330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hteck 45"/>
          <p:cNvSpPr/>
          <p:nvPr/>
        </p:nvSpPr>
        <p:spPr>
          <a:xfrm rot="16200000">
            <a:off x="2607455" y="5822173"/>
            <a:ext cx="142876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hteck 46"/>
          <p:cNvSpPr/>
          <p:nvPr/>
        </p:nvSpPr>
        <p:spPr>
          <a:xfrm rot="16200000">
            <a:off x="1893075" y="5822173"/>
            <a:ext cx="142876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hteck 47"/>
          <p:cNvSpPr/>
          <p:nvPr/>
        </p:nvSpPr>
        <p:spPr>
          <a:xfrm>
            <a:off x="6000760" y="1500174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CUSTOMER </a:t>
            </a:r>
            <a:b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CARE</a:t>
            </a:r>
            <a:endParaRPr lang="en-GB" sz="1600" b="1" cap="all" spc="0">
              <a:ln w="9000" cmpd="sng">
                <a:noFill/>
                <a:prstDash val="solid"/>
              </a:ln>
              <a:solidFill>
                <a:srgbClr val="0033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000760" y="2500306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HUMAN</a:t>
            </a:r>
            <a:b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RESSOURCES</a:t>
            </a:r>
            <a:endParaRPr lang="en-GB" sz="1600" b="1" cap="all" spc="0">
              <a:ln w="9000" cmpd="sng">
                <a:noFill/>
                <a:prstDash val="solid"/>
              </a:ln>
              <a:solidFill>
                <a:srgbClr val="0033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6000760" y="3500438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ACCOUNTING</a:t>
            </a:r>
            <a:b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DEPARTMENT</a:t>
            </a:r>
            <a:endParaRPr lang="en-GB" sz="1600" b="1" cap="all" spc="0">
              <a:ln w="9000" cmpd="sng">
                <a:noFill/>
                <a:prstDash val="solid"/>
              </a:ln>
              <a:solidFill>
                <a:srgbClr val="0033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58104"/>
            <a:ext cx="1643074" cy="115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hteck 58"/>
          <p:cNvSpPr/>
          <p:nvPr/>
        </p:nvSpPr>
        <p:spPr>
          <a:xfrm>
            <a:off x="785786" y="4286256"/>
            <a:ext cx="24288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1400" b="1" cap="all" spc="0" smtClean="0">
                <a:ln w="9000" cmpd="sng">
                  <a:noFill/>
                  <a:prstDash val="solid"/>
                </a:ln>
                <a:solidFill>
                  <a:srgbClr val="1A3D6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MAILROOM</a:t>
            </a:r>
            <a:endParaRPr lang="en-GB" sz="1400" b="1" cap="all" spc="0">
              <a:ln w="9000" cmpd="sng">
                <a:noFill/>
                <a:prstDash val="solid"/>
              </a:ln>
              <a:solidFill>
                <a:srgbClr val="1A3D6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6000760" y="4286256"/>
            <a:ext cx="2500330" cy="10715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hteck 113"/>
          <p:cNvSpPr/>
          <p:nvPr/>
        </p:nvSpPr>
        <p:spPr>
          <a:xfrm>
            <a:off x="5715008" y="5286388"/>
            <a:ext cx="300039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/>
          <p:cNvSpPr/>
          <p:nvPr/>
        </p:nvSpPr>
        <p:spPr>
          <a:xfrm>
            <a:off x="3571868" y="5286388"/>
            <a:ext cx="492922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/>
          <p:cNvSpPr/>
          <p:nvPr/>
        </p:nvSpPr>
        <p:spPr>
          <a:xfrm rot="16200000">
            <a:off x="6429388" y="3286124"/>
            <a:ext cx="4071966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hteck 34"/>
          <p:cNvSpPr/>
          <p:nvPr/>
        </p:nvSpPr>
        <p:spPr>
          <a:xfrm>
            <a:off x="6000760" y="4286256"/>
            <a:ext cx="2500330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hteck 50"/>
          <p:cNvSpPr/>
          <p:nvPr/>
        </p:nvSpPr>
        <p:spPr>
          <a:xfrm>
            <a:off x="6000760" y="4500570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PURCHASING</a:t>
            </a:r>
            <a:b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sz="1600" b="1" cap="all" spc="0" smtClean="0">
                <a:ln w="9000" cmpd="sng">
                  <a:noFill/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DEPARTMENT</a:t>
            </a:r>
            <a:endParaRPr lang="en-GB" sz="1600" b="1" cap="all" spc="0">
              <a:ln w="9000" cmpd="sng">
                <a:noFill/>
                <a:prstDash val="solid"/>
              </a:ln>
              <a:solidFill>
                <a:srgbClr val="0033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echteck 31"/>
          <p:cNvSpPr/>
          <p:nvPr/>
        </p:nvSpPr>
        <p:spPr>
          <a:xfrm rot="16200000">
            <a:off x="5643570" y="4286256"/>
            <a:ext cx="64294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 28"/>
          <p:cNvSpPr/>
          <p:nvPr/>
        </p:nvSpPr>
        <p:spPr>
          <a:xfrm rot="16200000">
            <a:off x="5822165" y="5107793"/>
            <a:ext cx="28575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Grafik 79" descr="sta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3771">
            <a:off x="3902344" y="5278139"/>
            <a:ext cx="3260032" cy="905565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714488"/>
            <a:ext cx="1714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hteck 25"/>
          <p:cNvSpPr/>
          <p:nvPr/>
        </p:nvSpPr>
        <p:spPr>
          <a:xfrm rot="16200000">
            <a:off x="-321503" y="2678901"/>
            <a:ext cx="2857520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ieren 125"/>
          <p:cNvGrpSpPr/>
          <p:nvPr/>
        </p:nvGrpSpPr>
        <p:grpSpPr>
          <a:xfrm>
            <a:off x="1214414" y="1409699"/>
            <a:ext cx="2500330" cy="3090871"/>
            <a:chOff x="1214414" y="1428736"/>
            <a:chExt cx="2500330" cy="3090871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594" y="2643182"/>
              <a:ext cx="1581150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hteck 78"/>
            <p:cNvSpPr/>
            <p:nvPr/>
          </p:nvSpPr>
          <p:spPr>
            <a:xfrm>
              <a:off x="1357290" y="1571612"/>
              <a:ext cx="2071702" cy="2428892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28728" y="1857364"/>
              <a:ext cx="36165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" name="Textfeld 92"/>
            <p:cNvSpPr txBox="1"/>
            <p:nvPr/>
          </p:nvSpPr>
          <p:spPr>
            <a:xfrm>
              <a:off x="1714480" y="1857364"/>
              <a:ext cx="18573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smtClean="0">
                  <a:solidFill>
                    <a:srgbClr val="003366"/>
                  </a:solidFill>
                </a:rPr>
                <a:t>Solution Package</a:t>
              </a:r>
              <a:r>
                <a:rPr lang="en-GB" sz="900" smtClean="0">
                  <a:solidFill>
                    <a:srgbClr val="003366"/>
                  </a:solidFill>
                </a:rPr>
                <a:t/>
              </a:r>
              <a:br>
                <a:rPr lang="en-GB" sz="900" smtClean="0">
                  <a:solidFill>
                    <a:srgbClr val="003366"/>
                  </a:solidFill>
                </a:rPr>
              </a:br>
              <a:r>
                <a:rPr lang="en-GB" sz="1100" b="1" smtClean="0">
                  <a:solidFill>
                    <a:srgbClr val="003366"/>
                  </a:solidFill>
                </a:rPr>
                <a:t>Personalized Mail</a:t>
              </a:r>
              <a:endParaRPr lang="en-GB" sz="1100" b="1">
                <a:solidFill>
                  <a:srgbClr val="003366"/>
                </a:solidFill>
              </a:endParaRPr>
            </a:p>
          </p:txBody>
        </p: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28728" y="2285992"/>
              <a:ext cx="36165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" name="Textfeld 100"/>
            <p:cNvSpPr txBox="1"/>
            <p:nvPr/>
          </p:nvSpPr>
          <p:spPr>
            <a:xfrm>
              <a:off x="1714480" y="2285992"/>
              <a:ext cx="18573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smtClean="0">
                  <a:solidFill>
                    <a:srgbClr val="003366"/>
                  </a:solidFill>
                </a:rPr>
                <a:t>Solution Package</a:t>
              </a:r>
              <a:r>
                <a:rPr lang="en-GB" sz="900" smtClean="0">
                  <a:solidFill>
                    <a:srgbClr val="003366"/>
                  </a:solidFill>
                </a:rPr>
                <a:t/>
              </a:r>
              <a:br>
                <a:rPr lang="en-GB" sz="900" smtClean="0">
                  <a:solidFill>
                    <a:srgbClr val="003366"/>
                  </a:solidFill>
                </a:rPr>
              </a:br>
              <a:r>
                <a:rPr lang="en-GB" sz="1100" b="1" smtClean="0">
                  <a:solidFill>
                    <a:srgbClr val="003366"/>
                  </a:solidFill>
                </a:rPr>
                <a:t>Human Ressources</a:t>
              </a:r>
              <a:endParaRPr lang="en-GB" sz="1100" b="1">
                <a:solidFill>
                  <a:srgbClr val="003366"/>
                </a:solidFill>
              </a:endParaRPr>
            </a:p>
          </p:txBody>
        </p:sp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28728" y="2714620"/>
              <a:ext cx="36165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" name="Textfeld 102"/>
            <p:cNvSpPr txBox="1"/>
            <p:nvPr/>
          </p:nvSpPr>
          <p:spPr>
            <a:xfrm>
              <a:off x="1714480" y="2714620"/>
              <a:ext cx="18573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smtClean="0">
                  <a:solidFill>
                    <a:srgbClr val="003366"/>
                  </a:solidFill>
                </a:rPr>
                <a:t>Solution Package</a:t>
              </a:r>
              <a:r>
                <a:rPr lang="en-GB" sz="900" smtClean="0">
                  <a:solidFill>
                    <a:srgbClr val="003366"/>
                  </a:solidFill>
                </a:rPr>
                <a:t/>
              </a:r>
              <a:br>
                <a:rPr lang="en-GB" sz="900" smtClean="0">
                  <a:solidFill>
                    <a:srgbClr val="003366"/>
                  </a:solidFill>
                </a:rPr>
              </a:br>
              <a:r>
                <a:rPr lang="en-GB" sz="1100" b="1" smtClean="0">
                  <a:solidFill>
                    <a:srgbClr val="003366"/>
                  </a:solidFill>
                </a:rPr>
                <a:t>Supplier Record</a:t>
              </a:r>
              <a:endParaRPr lang="en-GB" sz="1100" b="1">
                <a:solidFill>
                  <a:srgbClr val="003366"/>
                </a:solidFill>
              </a:endParaRP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28728" y="3143248"/>
              <a:ext cx="36165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" name="Textfeld 104"/>
            <p:cNvSpPr txBox="1"/>
            <p:nvPr/>
          </p:nvSpPr>
          <p:spPr>
            <a:xfrm>
              <a:off x="1714480" y="3143248"/>
              <a:ext cx="18573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smtClean="0">
                  <a:solidFill>
                    <a:srgbClr val="003366"/>
                  </a:solidFill>
                </a:rPr>
                <a:t>Solution Package</a:t>
              </a:r>
              <a:r>
                <a:rPr lang="en-GB" sz="900" smtClean="0">
                  <a:solidFill>
                    <a:srgbClr val="003366"/>
                  </a:solidFill>
                </a:rPr>
                <a:t/>
              </a:r>
              <a:br>
                <a:rPr lang="en-GB" sz="900" smtClean="0">
                  <a:solidFill>
                    <a:srgbClr val="003366"/>
                  </a:solidFill>
                </a:rPr>
              </a:br>
              <a:r>
                <a:rPr lang="en-GB" sz="1100" b="1" smtClean="0">
                  <a:solidFill>
                    <a:srgbClr val="003366"/>
                  </a:solidFill>
                </a:rPr>
                <a:t>Accounts payable</a:t>
              </a:r>
              <a:endParaRPr lang="en-GB" sz="1100" b="1">
                <a:solidFill>
                  <a:srgbClr val="003366"/>
                </a:solidFill>
              </a:endParaRPr>
            </a:p>
          </p:txBody>
        </p:sp>
        <p:pic>
          <p:nvPicPr>
            <p:cNvPr id="107" name="Picture 41" descr="Xtract_neu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4414" y="1428736"/>
              <a:ext cx="2357454" cy="33337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28728" y="3571876"/>
              <a:ext cx="36165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9" name="Textfeld 108"/>
            <p:cNvSpPr txBox="1"/>
            <p:nvPr/>
          </p:nvSpPr>
          <p:spPr>
            <a:xfrm>
              <a:off x="1714480" y="3571876"/>
              <a:ext cx="18573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smtClean="0">
                  <a:solidFill>
                    <a:srgbClr val="003366"/>
                  </a:solidFill>
                </a:rPr>
                <a:t>Solution Component</a:t>
              </a:r>
              <a:r>
                <a:rPr lang="en-GB" sz="900" smtClean="0">
                  <a:solidFill>
                    <a:srgbClr val="003366"/>
                  </a:solidFill>
                </a:rPr>
                <a:t/>
              </a:r>
              <a:br>
                <a:rPr lang="en-GB" sz="900" smtClean="0">
                  <a:solidFill>
                    <a:srgbClr val="003366"/>
                  </a:solidFill>
                </a:rPr>
              </a:br>
              <a:r>
                <a:rPr lang="en-GB" sz="1100" b="1" smtClean="0">
                  <a:solidFill>
                    <a:srgbClr val="003366"/>
                  </a:solidFill>
                </a:rPr>
                <a:t>Forms</a:t>
              </a:r>
              <a:endParaRPr lang="en-GB" sz="1100" b="1">
                <a:solidFill>
                  <a:srgbClr val="003366"/>
                </a:solidFill>
              </a:endParaRP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1500166" y="3643314"/>
              <a:ext cx="2143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smtClean="0"/>
                <a:t>C</a:t>
              </a:r>
              <a:endParaRPr lang="en-GB" sz="800" b="1"/>
            </a:p>
          </p:txBody>
        </p:sp>
        <p:pic>
          <p:nvPicPr>
            <p:cNvPr id="123" name="Picture 4" descr="Vista_Icon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0364" y="350043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hteck 19"/>
          <p:cNvSpPr/>
          <p:nvPr/>
        </p:nvSpPr>
        <p:spPr>
          <a:xfrm rot="16200000">
            <a:off x="2750331" y="4964917"/>
            <a:ext cx="1714512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/>
          <p:cNvSpPr/>
          <p:nvPr/>
        </p:nvSpPr>
        <p:spPr>
          <a:xfrm>
            <a:off x="2643174" y="4143380"/>
            <a:ext cx="928694" cy="71438"/>
          </a:xfrm>
          <a:prstGeom prst="rect">
            <a:avLst/>
          </a:prstGeom>
          <a:solidFill>
            <a:srgbClr val="E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hteck 56"/>
          <p:cNvSpPr/>
          <p:nvPr/>
        </p:nvSpPr>
        <p:spPr>
          <a:xfrm>
            <a:off x="714348" y="4214818"/>
            <a:ext cx="2857520" cy="1571636"/>
          </a:xfrm>
          <a:prstGeom prst="rect">
            <a:avLst/>
          </a:prstGeom>
          <a:noFill/>
          <a:ln w="3175">
            <a:solidFill>
              <a:srgbClr val="E74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SCN3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736"/>
            <a:ext cx="3429024" cy="25717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8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4376"/>
                </a:solidFill>
                <a:latin typeface="Calibri" pitchFamily="34" charset="0"/>
                <a:ea typeface="+mn-ea"/>
                <a:cs typeface="+mn-cs"/>
              </a:rPr>
              <a:t>Visit us in the showroom area</a:t>
            </a:r>
            <a:endParaRPr lang="en-US" sz="3200" dirty="0">
              <a:solidFill>
                <a:srgbClr val="00437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All mailroom Solution available</a:t>
            </a:r>
          </a:p>
          <a:p>
            <a:pPr>
              <a:buNone/>
            </a:pPr>
            <a:endParaRPr lang="en-US" sz="18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I.R.I.S. products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4376"/>
                </a:solidFill>
                <a:latin typeface="Calibri" pitchFamily="34" charset="0"/>
              </a:rPr>
              <a:t>IRISPowerscan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9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Xtract 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for Documents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4376"/>
                </a:solidFill>
                <a:latin typeface="Calibri" pitchFamily="34" charset="0"/>
              </a:rPr>
              <a:t>IRISDocument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Server</a:t>
            </a:r>
          </a:p>
          <a:p>
            <a:pPr lvl="1">
              <a:buFont typeface="Wingdings" pitchFamily="2" charset="2"/>
              <a:buChar char="Ø"/>
            </a:pPr>
            <a:endParaRPr lang="en-US" sz="18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4376"/>
                </a:solidFill>
                <a:latin typeface="Calibri" pitchFamily="34" charset="0"/>
              </a:rPr>
              <a:t>Partner Technologies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SAP Workflow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4376"/>
                </a:solidFill>
                <a:latin typeface="Calibri" pitchFamily="34" charset="0"/>
              </a:rPr>
              <a:t>InoTec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 Scanning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Canon: </a:t>
            </a:r>
            <a:r>
              <a:rPr lang="en-US" sz="1600" dirty="0" smtClean="0">
                <a:solidFill>
                  <a:srgbClr val="004376"/>
                </a:solidFill>
                <a:latin typeface="Calibri" pitchFamily="34" charset="0"/>
              </a:rPr>
              <a:t>MFP</a:t>
            </a:r>
            <a:r>
              <a:rPr lang="en-US" sz="1600" smtClean="0">
                <a:solidFill>
                  <a:srgbClr val="004376"/>
                </a:solidFill>
                <a:latin typeface="Calibri" pitchFamily="34" charset="0"/>
              </a:rPr>
              <a:t>, Scanners</a:t>
            </a:r>
            <a:endParaRPr lang="en-US" sz="1600" dirty="0" smtClean="0">
              <a:solidFill>
                <a:srgbClr val="004376"/>
              </a:solidFill>
              <a:latin typeface="Calibri" pitchFamily="34" charset="0"/>
            </a:endParaRPr>
          </a:p>
          <a:p>
            <a:endParaRPr lang="en-US" sz="1600" dirty="0">
              <a:solidFill>
                <a:srgbClr val="004376"/>
              </a:solidFill>
              <a:latin typeface="Calibri" pitchFamily="34" charset="0"/>
            </a:endParaRPr>
          </a:p>
        </p:txBody>
      </p:sp>
      <p:pic>
        <p:nvPicPr>
          <p:cNvPr id="5" name="Grafik 4" descr="DSCN3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4376"/>
                </a:solidFill>
                <a:latin typeface="Calibri" pitchFamily="34" charset="0"/>
                <a:ea typeface="+mn-ea"/>
                <a:cs typeface="+mn-cs"/>
              </a:rPr>
              <a:t>Conclusion for 2010</a:t>
            </a:r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508" y="2428868"/>
            <a:ext cx="4613707" cy="31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125538"/>
            <a:ext cx="75612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1"/>
              </a:buClr>
              <a:buSzTx/>
              <a:tabLst>
                <a:tab pos="542925" algn="l"/>
                <a:tab pos="895350" algn="l"/>
                <a:tab pos="12573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43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1"/>
              </a:buClr>
              <a:buSzTx/>
              <a:buFont typeface="Wingdings 3" pitchFamily="18" charset="2"/>
              <a:buNone/>
              <a:tabLst>
                <a:tab pos="542925" algn="l"/>
                <a:tab pos="895350" algn="l"/>
                <a:tab pos="12573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Attack Mailrooms Processes – We are ready</a:t>
            </a:r>
          </a:p>
          <a:p>
            <a:pPr marL="180975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1"/>
              </a:buClr>
              <a:buSzTx/>
              <a:buFont typeface="Wingdings 3" pitchFamily="18" charset="2"/>
              <a:buNone/>
              <a:tabLst>
                <a:tab pos="542925" algn="l"/>
                <a:tab pos="895350" algn="l"/>
                <a:tab pos="12573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43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57224" y="2500306"/>
            <a:ext cx="31432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1"/>
              </a:buClr>
              <a:buSzTx/>
              <a:tabLst>
                <a:tab pos="542925" algn="l"/>
                <a:tab pos="895350" algn="l"/>
                <a:tab pos="12573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attention !</a:t>
            </a:r>
          </a:p>
        </p:txBody>
      </p:sp>
      <p:grpSp>
        <p:nvGrpSpPr>
          <p:cNvPr id="2" name="Gruppieren 13"/>
          <p:cNvGrpSpPr/>
          <p:nvPr/>
        </p:nvGrpSpPr>
        <p:grpSpPr>
          <a:xfrm>
            <a:off x="642910" y="3143248"/>
            <a:ext cx="3286149" cy="2223145"/>
            <a:chOff x="3714743" y="8001031"/>
            <a:chExt cx="3286149" cy="2223145"/>
          </a:xfrm>
        </p:grpSpPr>
        <p:sp>
          <p:nvSpPr>
            <p:cNvPr id="11" name="Rechteck 5"/>
            <p:cNvSpPr/>
            <p:nvPr/>
          </p:nvSpPr>
          <p:spPr bwMode="auto">
            <a:xfrm>
              <a:off x="3714743" y="8001031"/>
              <a:ext cx="3286149" cy="20717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3841713" y="9138775"/>
              <a:ext cx="2019256" cy="92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r>
                <a:rPr lang="en-GB" sz="800" b="1" dirty="0" smtClean="0">
                  <a:solidFill>
                    <a:srgbClr val="000066"/>
                  </a:solidFill>
                  <a:cs typeface="Arial" charset="0"/>
                </a:rPr>
                <a:t>Frank Tiedt</a:t>
              </a: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Director Partner Sales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r>
                <a:rPr lang="en-GB" sz="800" dirty="0">
                  <a:solidFill>
                    <a:srgbClr val="000066"/>
                  </a:solidFill>
                  <a:cs typeface="Arial" charset="0"/>
                </a:rPr>
                <a:t>tel.  	+49 (</a:t>
              </a: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0)241 920 35 30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r>
                <a:rPr lang="en-GB" sz="800" dirty="0">
                  <a:solidFill>
                    <a:srgbClr val="000066"/>
                  </a:solidFill>
                  <a:cs typeface="Arial" charset="0"/>
                </a:rPr>
                <a:t>fax. 	+49 (</a:t>
              </a: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0)241 920 35 50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355600" algn="l"/>
                  <a:tab pos="627063" algn="l"/>
                </a:tabLst>
              </a:pPr>
              <a:r>
                <a:rPr lang="en-GB" sz="800" dirty="0" err="1">
                  <a:solidFill>
                    <a:srgbClr val="000066"/>
                  </a:solidFill>
                  <a:cs typeface="Arial" charset="0"/>
                </a:rPr>
                <a:t>mobil</a:t>
              </a:r>
              <a:r>
                <a:rPr lang="en-GB" sz="800" dirty="0">
                  <a:solidFill>
                    <a:srgbClr val="000066"/>
                  </a:solidFill>
                  <a:cs typeface="Arial" charset="0"/>
                </a:rPr>
                <a:t>	+49 (0)172 </a:t>
              </a: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204 21 30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5357818" y="9138775"/>
              <a:ext cx="1602132" cy="108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r>
                <a:rPr lang="en-GB" sz="800" b="1" dirty="0" smtClean="0">
                  <a:solidFill>
                    <a:srgbClr val="000066"/>
                  </a:solidFill>
                  <a:cs typeface="Arial" charset="0"/>
                </a:rPr>
                <a:t>IRIS AG</a:t>
              </a:r>
              <a:endParaRPr lang="en-GB" sz="800" b="1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r>
                <a:rPr lang="en-GB" sz="800" dirty="0" err="1" smtClean="0">
                  <a:solidFill>
                    <a:srgbClr val="000066"/>
                  </a:solidFill>
                  <a:cs typeface="Arial" charset="0"/>
                </a:rPr>
                <a:t>Heussstrasse</a:t>
              </a: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 23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52078 Aachen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Frank.Tiedt@iriscorporate.com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  <a:p>
              <a:pPr marL="180975" indent="-180975"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64BE"/>
                </a:buClr>
                <a:buSzPct val="120000"/>
                <a:tabLst>
                  <a:tab pos="627063" algn="l"/>
                </a:tabLst>
              </a:pPr>
              <a:r>
                <a:rPr lang="en-GB" sz="800" dirty="0" smtClean="0">
                  <a:solidFill>
                    <a:srgbClr val="000066"/>
                  </a:solidFill>
                  <a:cs typeface="Arial" charset="0"/>
                </a:rPr>
                <a:t>www.docutec.de</a:t>
              </a:r>
              <a:endParaRPr lang="en-GB" sz="800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0" name="Picture 7" descr="FTied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9059" y="8072470"/>
              <a:ext cx="69075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Your Referee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32" y="1562096"/>
            <a:ext cx="7729534" cy="41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</a:t>
            </a:r>
            <a:r>
              <a:rPr lang="en-US" sz="2000" b="1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Frank Tiedt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</a:t>
            </a:r>
            <a:r>
              <a:rPr kumimoji="0" lang="en-US" sz="1400" b="1" i="0" u="none" strike="noStrike" kern="0" cap="none" spc="0" normalizeH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kern="0" noProof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Director Partner Sales</a:t>
            </a: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			   Partnermanager I.R.I.S. AG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2F2F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b="1" i="0" u="none" strike="noStrike" kern="0" cap="none" spc="0" normalizeH="0" baseline="0" noProof="0" smtClean="0">
              <a:ln>
                <a:noFill/>
              </a:ln>
              <a:solidFill>
                <a:srgbClr val="2F2F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I.R.I.S.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AG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lang="en-US" sz="1400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Heussstrasse 23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52078 </a:t>
            </a:r>
            <a:r>
              <a:rPr lang="en-US" sz="1400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Aachen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Telefon	+49 (0)241 92035 - 0</a:t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Telefax	+49 (0)241 92035 - 50</a:t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Mobil		+49 (0)172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2F2F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2042130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2F2F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srgbClr val="2F2F8A"/>
                </a:solidFill>
                <a:latin typeface="Arial" pitchFamily="34" charset="0"/>
                <a:cs typeface="Arial" pitchFamily="34" charset="0"/>
              </a:rPr>
              <a:t>	E-Mail		frank.tiedt@iriscorporate.com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2F2F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2F2F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FrankTie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56" y="1785926"/>
            <a:ext cx="1428760" cy="18880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557338"/>
            <a:ext cx="8358214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Founded 1987, Louvain-la-</a:t>
            </a:r>
            <a:r>
              <a:rPr lang="en-US" sz="2000" dirty="0" err="1" smtClean="0">
                <a:solidFill>
                  <a:srgbClr val="004376"/>
                </a:solidFill>
                <a:latin typeface="Calibri" pitchFamily="34" charset="0"/>
              </a:rPr>
              <a:t>Neuve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, Belgium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437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Indirect oriented for professional solutions since 6 years, &gt; 400 clients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Strong Software Developer core 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All from one source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Products, Solutions components and big projects: I.R.I.S. is unique</a:t>
            </a:r>
            <a:b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(„Quote Canon“)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International company targeting the World-Wide market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437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More than 500 employees;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100+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developers</a:t>
            </a:r>
            <a:endParaRPr lang="en-US" sz="2000" dirty="0">
              <a:solidFill>
                <a:srgbClr val="004376"/>
              </a:solidFill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2910" y="509572"/>
            <a:ext cx="772953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 smtClean="0">
                <a:solidFill>
                  <a:srgbClr val="004376"/>
                </a:solidFill>
                <a:latin typeface="Calibri" pitchFamily="34" charset="0"/>
              </a:rPr>
              <a:t>I.R.I.S. P&amp;T – Facts for competence</a:t>
            </a:r>
            <a:endParaRPr lang="en-US" sz="3600" b="1" dirty="0">
              <a:solidFill>
                <a:srgbClr val="00437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8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4376"/>
                </a:solidFill>
                <a:latin typeface="Calibri" pitchFamily="34" charset="0"/>
                <a:ea typeface="+mn-ea"/>
                <a:cs typeface="+mn-cs"/>
              </a:rPr>
              <a:t>Solutions around mailroom: Why ?</a:t>
            </a:r>
            <a:endParaRPr lang="en-US" sz="3600" dirty="0">
              <a:solidFill>
                <a:srgbClr val="00437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Digital mailroom 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is a term used to describe the automation of incoming mail processes</a:t>
            </a:r>
          </a:p>
          <a:p>
            <a:endParaRPr lang="en-US" sz="2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Using document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scanning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and document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capture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technologies companies can digitize incoming mail and automate the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classification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and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distribution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of mail within the organization.</a:t>
            </a:r>
          </a:p>
          <a:p>
            <a:endParaRPr lang="en-US" sz="2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Mail volumes continue to grow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exponentially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. </a:t>
            </a:r>
            <a:b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For example, medium sized companies now process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100,000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 pieces of mail a month and service over 200 departments. </a:t>
            </a:r>
            <a:b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US businesses spend over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£300 billion 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annually turning the information on the documents they receive every day into </a:t>
            </a:r>
            <a:r>
              <a:rPr lang="en-US" sz="2000" b="1" dirty="0" smtClean="0">
                <a:solidFill>
                  <a:srgbClr val="004376"/>
                </a:solidFill>
                <a:latin typeface="Calibri" pitchFamily="34" charset="0"/>
              </a:rPr>
              <a:t>useful data </a:t>
            </a:r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that they can use to run their business</a:t>
            </a:r>
          </a:p>
          <a:p>
            <a:endParaRPr lang="en-US" sz="2000" dirty="0" smtClean="0">
              <a:solidFill>
                <a:srgbClr val="004376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4376"/>
                </a:solidFill>
                <a:latin typeface="Calibri" pitchFamily="34" charset="0"/>
              </a:rPr>
              <a:t>So let us take a piece of action !</a:t>
            </a:r>
            <a:endParaRPr lang="en-US" sz="2000" dirty="0">
              <a:solidFill>
                <a:srgbClr val="00437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6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We provide Solution for digital Mailroom </a:t>
            </a:r>
          </a:p>
        </p:txBody>
      </p:sp>
      <p:pic>
        <p:nvPicPr>
          <p:cNvPr id="697347" name="Picture 3" descr="42mailroom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2374900" cy="1998662"/>
          </a:xfrm>
          <a:prstGeom prst="rect">
            <a:avLst/>
          </a:prstGeom>
          <a:noFill/>
          <a:ln w="15875">
            <a:solidFill>
              <a:srgbClr val="CC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84213" y="3613150"/>
            <a:ext cx="1852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smtClean="0">
                <a:solidFill>
                  <a:srgbClr val="000066"/>
                </a:solidFill>
                <a:latin typeface="Calibri" pitchFamily="34" charset="0"/>
              </a:rPr>
              <a:t>Mailpost distribution</a:t>
            </a:r>
            <a:endParaRPr lang="en-US" sz="1500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84538" y="3608388"/>
            <a:ext cx="2216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smtClean="0">
                <a:solidFill>
                  <a:srgbClr val="000066"/>
                </a:solidFill>
                <a:latin typeface="Calibri" pitchFamily="34" charset="0"/>
              </a:rPr>
              <a:t>Electronic files indexation</a:t>
            </a:r>
            <a:endParaRPr lang="en-US" sz="1500" b="1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97351" name="Picture 7" descr="files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059113" y="1341438"/>
            <a:ext cx="2952750" cy="1979612"/>
          </a:xfrm>
          <a:prstGeom prst="rect">
            <a:avLst/>
          </a:prstGeom>
          <a:noFill/>
          <a:ln w="15875">
            <a:solidFill>
              <a:srgbClr val="CC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122988" y="3608388"/>
            <a:ext cx="2736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smtClean="0">
                <a:solidFill>
                  <a:srgbClr val="000066"/>
                </a:solidFill>
                <a:latin typeface="Calibri" pitchFamily="34" charset="0"/>
              </a:rPr>
              <a:t>Complete Business processes</a:t>
            </a:r>
            <a:endParaRPr lang="en-US" sz="1500" b="1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97356" name="Picture 12" descr="inner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341438"/>
            <a:ext cx="2022475" cy="1992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365625"/>
            <a:ext cx="3635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2543998" y="4221163"/>
            <a:ext cx="4171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  <a:latin typeface="Calibri" pitchFamily="34" charset="0"/>
              </a:rPr>
              <a:t>I.R.I.S. Xtract Platform … one fits all! </a:t>
            </a:r>
          </a:p>
          <a:p>
            <a:endParaRPr lang="en-US" sz="2000" b="1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8" grpId="0"/>
      <p:bldP spid="5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333375"/>
            <a:ext cx="8858312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Digital Mailroom &amp; Electronic Files - why?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There are many reason, here is another one: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4059" y="3406497"/>
            <a:ext cx="450830" cy="587651"/>
            <a:chOff x="1584" y="3350"/>
            <a:chExt cx="162" cy="262"/>
          </a:xfrm>
        </p:grpSpPr>
        <p:sp>
          <p:nvSpPr>
            <p:cNvPr id="7202" name="Rectangle 5"/>
            <p:cNvSpPr>
              <a:spLocks noChangeArrowheads="1"/>
            </p:cNvSpPr>
            <p:nvPr/>
          </p:nvSpPr>
          <p:spPr bwMode="auto">
            <a:xfrm>
              <a:off x="1680" y="3350"/>
              <a:ext cx="66" cy="165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3" name="Rectangle 6"/>
            <p:cNvSpPr>
              <a:spLocks noChangeArrowheads="1"/>
            </p:cNvSpPr>
            <p:nvPr/>
          </p:nvSpPr>
          <p:spPr bwMode="auto">
            <a:xfrm>
              <a:off x="1632" y="3396"/>
              <a:ext cx="69" cy="16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4" name="Rectangle 7"/>
            <p:cNvSpPr>
              <a:spLocks noChangeArrowheads="1"/>
            </p:cNvSpPr>
            <p:nvPr/>
          </p:nvSpPr>
          <p:spPr bwMode="auto">
            <a:xfrm>
              <a:off x="1584" y="3444"/>
              <a:ext cx="69" cy="16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4184898" y="5013325"/>
            <a:ext cx="959942" cy="4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smtClean="0">
                <a:solidFill>
                  <a:srgbClr val="808080"/>
                </a:solidFill>
                <a:latin typeface="Calibri" pitchFamily="34" charset="0"/>
                <a:cs typeface="Arial" charset="0"/>
              </a:rPr>
              <a:t>Electronic </a:t>
            </a:r>
          </a:p>
          <a:p>
            <a:pPr algn="ctr">
              <a:lnSpc>
                <a:spcPct val="75000"/>
              </a:lnSpc>
            </a:pPr>
            <a:r>
              <a:rPr lang="en-US" sz="1400" b="1" smtClean="0">
                <a:solidFill>
                  <a:srgbClr val="808080"/>
                </a:solidFill>
                <a:latin typeface="Calibri" pitchFamily="34" charset="0"/>
                <a:cs typeface="Arial" charset="0"/>
              </a:rPr>
              <a:t>files</a:t>
            </a:r>
            <a:endParaRPr lang="en-US" sz="1400" b="1">
              <a:solidFill>
                <a:srgbClr val="80808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4067175" y="4725988"/>
            <a:ext cx="1223963" cy="719137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1835150" y="3141663"/>
            <a:ext cx="1944688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 rot="5400000">
            <a:off x="3562350" y="3357563"/>
            <a:ext cx="1728787" cy="12969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6 w 21600"/>
              <a:gd name="T13" fmla="*/ 2908 h 21600"/>
              <a:gd name="T14" fmla="*/ 18228 w 21600"/>
              <a:gd name="T15" fmla="*/ 92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635375" y="3573463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4211638" y="3070225"/>
            <a:ext cx="1800225" cy="287338"/>
          </a:xfrm>
          <a:prstGeom prst="rightArrow">
            <a:avLst>
              <a:gd name="adj1" fmla="val 50000"/>
              <a:gd name="adj2" fmla="val 15663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076700"/>
            <a:ext cx="15843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38838" y="2782888"/>
            <a:ext cx="1871662" cy="1022350"/>
            <a:chOff x="3334" y="2181"/>
            <a:chExt cx="1179" cy="644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105" y="2356"/>
              <a:ext cx="136" cy="182"/>
              <a:chOff x="2109" y="2160"/>
              <a:chExt cx="227" cy="318"/>
            </a:xfrm>
          </p:grpSpPr>
          <p:sp>
            <p:nvSpPr>
              <p:cNvPr id="7200" name="Oval 17"/>
              <p:cNvSpPr>
                <a:spLocks noChangeArrowheads="1"/>
              </p:cNvSpPr>
              <p:nvPr/>
            </p:nvSpPr>
            <p:spPr bwMode="auto">
              <a:xfrm>
                <a:off x="2154" y="216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1" name="AutoShape 18"/>
              <p:cNvSpPr>
                <a:spLocks noChangeArrowheads="1"/>
              </p:cNvSpPr>
              <p:nvPr/>
            </p:nvSpPr>
            <p:spPr bwMode="auto">
              <a:xfrm>
                <a:off x="2109" y="2296"/>
                <a:ext cx="227" cy="182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191" name="Text Box 19"/>
            <p:cNvSpPr txBox="1">
              <a:spLocks noChangeArrowheads="1"/>
            </p:cNvSpPr>
            <p:nvPr/>
          </p:nvSpPr>
          <p:spPr bwMode="auto">
            <a:xfrm>
              <a:off x="3334" y="2559"/>
              <a:ext cx="117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b="1" smtClean="0">
                  <a:solidFill>
                    <a:srgbClr val="808080"/>
                  </a:solidFill>
                  <a:latin typeface="Calibri" pitchFamily="34" charset="0"/>
                  <a:cs typeface="Arial" charset="0"/>
                </a:rPr>
                <a:t>Business </a:t>
              </a:r>
            </a:p>
            <a:p>
              <a:pPr algn="ctr">
                <a:lnSpc>
                  <a:spcPct val="75000"/>
                </a:lnSpc>
              </a:pPr>
              <a:r>
                <a:rPr lang="en-US" sz="1400" b="1" smtClean="0">
                  <a:solidFill>
                    <a:srgbClr val="808080"/>
                  </a:solidFill>
                  <a:latin typeface="Calibri" pitchFamily="34" charset="0"/>
                  <a:cs typeface="Arial" charset="0"/>
                </a:rPr>
                <a:t>process</a:t>
              </a:r>
              <a:endParaRPr lang="en-US" sz="1400" b="1">
                <a:solidFill>
                  <a:srgbClr val="808080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34" y="2356"/>
              <a:ext cx="136" cy="182"/>
              <a:chOff x="2109" y="2160"/>
              <a:chExt cx="227" cy="318"/>
            </a:xfrm>
          </p:grpSpPr>
          <p:sp>
            <p:nvSpPr>
              <p:cNvPr id="7198" name="Oval 21"/>
              <p:cNvSpPr>
                <a:spLocks noChangeArrowheads="1"/>
              </p:cNvSpPr>
              <p:nvPr/>
            </p:nvSpPr>
            <p:spPr bwMode="auto">
              <a:xfrm>
                <a:off x="2154" y="216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199" name="AutoShape 22"/>
              <p:cNvSpPr>
                <a:spLocks noChangeArrowheads="1"/>
              </p:cNvSpPr>
              <p:nvPr/>
            </p:nvSpPr>
            <p:spPr bwMode="auto">
              <a:xfrm>
                <a:off x="2109" y="2296"/>
                <a:ext cx="227" cy="182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193" name="AutoShape 23"/>
            <p:cNvSpPr>
              <a:spLocks noChangeArrowheads="1"/>
            </p:cNvSpPr>
            <p:nvPr/>
          </p:nvSpPr>
          <p:spPr bwMode="auto">
            <a:xfrm>
              <a:off x="3757" y="2438"/>
              <a:ext cx="273" cy="109"/>
            </a:xfrm>
            <a:prstGeom prst="leftArrow">
              <a:avLst>
                <a:gd name="adj1" fmla="val 50000"/>
                <a:gd name="adj2" fmla="val 62615"/>
              </a:avLst>
            </a:prstGeom>
            <a:gradFill rotWithShape="1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881" y="2181"/>
              <a:ext cx="136" cy="182"/>
              <a:chOff x="2109" y="2160"/>
              <a:chExt cx="227" cy="318"/>
            </a:xfrm>
          </p:grpSpPr>
          <p:sp>
            <p:nvSpPr>
              <p:cNvPr id="7196" name="Oval 25"/>
              <p:cNvSpPr>
                <a:spLocks noChangeArrowheads="1"/>
              </p:cNvSpPr>
              <p:nvPr/>
            </p:nvSpPr>
            <p:spPr bwMode="auto">
              <a:xfrm>
                <a:off x="2154" y="216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197" name="AutoShape 26"/>
              <p:cNvSpPr>
                <a:spLocks noChangeArrowheads="1"/>
              </p:cNvSpPr>
              <p:nvPr/>
            </p:nvSpPr>
            <p:spPr bwMode="auto">
              <a:xfrm>
                <a:off x="2109" y="2296"/>
                <a:ext cx="227" cy="182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195" name="AutoShape 27"/>
            <p:cNvSpPr>
              <a:spLocks noChangeArrowheads="1"/>
            </p:cNvSpPr>
            <p:nvPr/>
          </p:nvSpPr>
          <p:spPr bwMode="auto">
            <a:xfrm rot="9027805">
              <a:off x="3676" y="2275"/>
              <a:ext cx="182" cy="93"/>
            </a:xfrm>
            <a:prstGeom prst="leftArrow">
              <a:avLst>
                <a:gd name="adj1" fmla="val 50000"/>
                <a:gd name="adj2" fmla="val 48925"/>
              </a:avLst>
            </a:prstGeom>
            <a:gradFill rotWithShape="1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1835150" y="34290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100 %</a:t>
            </a:r>
            <a:r>
              <a:rPr lang="en-US" sz="1000" b="1" smtClean="0">
                <a:latin typeface="Calibri" pitchFamily="34" charset="0"/>
              </a:rPr>
              <a:t> 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4930775" y="407828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90 %  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4859338" y="28527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10 % 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682625" y="2708275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smtClean="0">
                <a:latin typeface="Calibri" pitchFamily="34" charset="0"/>
              </a:rPr>
              <a:t>1000‘s of docs each day</a:t>
            </a:r>
            <a:endParaRPr lang="en-US" sz="1000" b="1">
              <a:latin typeface="Calibri" pitchFamily="34" charset="0"/>
            </a:endParaRPr>
          </a:p>
        </p:txBody>
      </p:sp>
      <p:pic>
        <p:nvPicPr>
          <p:cNvPr id="7184" name="Picture 32" descr="Xtr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188" y="3286125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7451725" y="2997200"/>
            <a:ext cx="1223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smtClean="0">
                <a:latin typeface="Calibri" pitchFamily="34" charset="0"/>
              </a:rPr>
              <a:t>- Configuration</a:t>
            </a:r>
          </a:p>
          <a:p>
            <a:pPr>
              <a:buFontTx/>
              <a:buChar char="-"/>
            </a:pPr>
            <a:r>
              <a:rPr lang="en-US" sz="1000" smtClean="0">
                <a:latin typeface="Calibri" pitchFamily="34" charset="0"/>
              </a:rPr>
              <a:t> Garnishment of</a:t>
            </a:r>
          </a:p>
          <a:p>
            <a:r>
              <a:rPr lang="en-US" sz="1000" smtClean="0">
                <a:latin typeface="Calibri" pitchFamily="34" charset="0"/>
              </a:rPr>
              <a:t>   wages</a:t>
            </a:r>
          </a:p>
          <a:p>
            <a:r>
              <a:rPr lang="en-US" sz="1000" smtClean="0">
                <a:latin typeface="Calibri" pitchFamily="34" charset="0"/>
              </a:rPr>
              <a:t>- Dismissal</a:t>
            </a:r>
          </a:p>
          <a:p>
            <a:r>
              <a:rPr lang="en-US" sz="1000" smtClean="0">
                <a:latin typeface="Calibri" pitchFamily="34" charset="0"/>
              </a:rPr>
              <a:t>- etc...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7186" name="Picture 34" descr="schulthe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052513"/>
            <a:ext cx="1200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35"/>
          <p:cNvSpPr txBox="1">
            <a:spLocks noChangeArrowheads="1"/>
          </p:cNvSpPr>
          <p:nvPr/>
        </p:nvSpPr>
        <p:spPr bwMode="auto">
          <a:xfrm>
            <a:off x="1187450" y="1844675"/>
            <a:ext cx="417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I.R.I.S. solutions =  „Anti-Spam“</a:t>
            </a:r>
            <a:endParaRPr lang="en-US" sz="2400" b="1" i="1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6300788" y="2133600"/>
            <a:ext cx="1374775" cy="558800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smtClean="0">
                <a:latin typeface="Calibri" pitchFamily="34" charset="0"/>
              </a:rPr>
              <a:t>Werner Schultheis</a:t>
            </a:r>
          </a:p>
          <a:p>
            <a:r>
              <a:rPr lang="en-US" sz="1000" b="1" smtClean="0">
                <a:latin typeface="Calibri" pitchFamily="34" charset="0"/>
              </a:rPr>
              <a:t>Director ICT</a:t>
            </a:r>
          </a:p>
          <a:p>
            <a:r>
              <a:rPr lang="en-US" sz="1000" b="1" smtClean="0">
                <a:latin typeface="Calibri" pitchFamily="34" charset="0"/>
              </a:rPr>
              <a:t>Randstad Deutschland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189" name="Text Box 37"/>
          <p:cNvSpPr txBox="1">
            <a:spLocks noChangeArrowheads="1"/>
          </p:cNvSpPr>
          <p:nvPr/>
        </p:nvSpPr>
        <p:spPr bwMode="auto">
          <a:xfrm>
            <a:off x="1547813" y="5445125"/>
            <a:ext cx="6300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latin typeface="Calibri" pitchFamily="34" charset="0"/>
              </a:rPr>
              <a:t>With XClassify we now manage 70 000 employees in our HR departement </a:t>
            </a:r>
          </a:p>
          <a:p>
            <a:r>
              <a:rPr lang="en-US" sz="1600" smtClean="0">
                <a:latin typeface="Calibri" pitchFamily="34" charset="0"/>
              </a:rPr>
              <a:t>instead of 23 000 before with the same ressources!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Digital Mailroom and automatic invoice processing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725613"/>
            <a:ext cx="504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C0000"/>
                </a:solidFill>
                <a:latin typeface="Calibri" pitchFamily="34" charset="0"/>
              </a:rPr>
              <a:t>With growing maturity of the recognition products </a:t>
            </a:r>
          </a:p>
          <a:p>
            <a:r>
              <a:rPr lang="en-US" b="1" i="1">
                <a:solidFill>
                  <a:srgbClr val="CC0000"/>
                </a:solidFill>
                <a:latin typeface="Calibri" pitchFamily="34" charset="0"/>
              </a:rPr>
              <a:t>there is gaining automatization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692275" y="5157788"/>
            <a:ext cx="56880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„Today we have an internal service department that takes care for the correct capturing of </a:t>
            </a:r>
            <a:r>
              <a:rPr lang="en-US" sz="1400" smtClean="0"/>
              <a:t>1.7 </a:t>
            </a:r>
            <a:r>
              <a:rPr lang="en-US" sz="1400" dirty="0" err="1"/>
              <a:t>mio</a:t>
            </a:r>
            <a:r>
              <a:rPr lang="en-US" sz="1400" dirty="0"/>
              <a:t> invoices a year.“ </a:t>
            </a:r>
          </a:p>
          <a:p>
            <a:r>
              <a:rPr lang="en-US" sz="1400" dirty="0"/>
              <a:t>Petra Wagner, Douglas</a:t>
            </a:r>
          </a:p>
        </p:txBody>
      </p:sp>
      <p:pic>
        <p:nvPicPr>
          <p:cNvPr id="8197" name="Picture 4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981075"/>
            <a:ext cx="2247901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29"/>
          <p:cNvSpPr txBox="1">
            <a:spLocks noChangeArrowheads="1"/>
          </p:cNvSpPr>
          <p:nvPr/>
        </p:nvSpPr>
        <p:spPr bwMode="auto">
          <a:xfrm>
            <a:off x="2503488" y="2886075"/>
            <a:ext cx="20509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 dirty="0">
                <a:solidFill>
                  <a:srgbClr val="CC0000"/>
                </a:solidFill>
              </a:rPr>
              <a:t>&gt;</a:t>
            </a:r>
            <a:r>
              <a:rPr lang="de-DE" sz="1600" b="1" dirty="0" smtClean="0">
                <a:solidFill>
                  <a:srgbClr val="CC0000"/>
                </a:solidFill>
              </a:rPr>
              <a:t>65 </a:t>
            </a:r>
            <a:r>
              <a:rPr lang="de-DE" sz="1600" b="1" dirty="0">
                <a:solidFill>
                  <a:srgbClr val="CC0000"/>
                </a:solidFill>
              </a:rPr>
              <a:t>% (</a:t>
            </a:r>
            <a:r>
              <a:rPr lang="de-DE" sz="1600" b="1" dirty="0" err="1">
                <a:solidFill>
                  <a:srgbClr val="CC0000"/>
                </a:solidFill>
              </a:rPr>
              <a:t>Saving</a:t>
            </a:r>
            <a:r>
              <a:rPr lang="de-DE" sz="1600" b="1" dirty="0">
                <a:solidFill>
                  <a:srgbClr val="CC0000"/>
                </a:solidFill>
              </a:rPr>
              <a:t> potential)</a:t>
            </a:r>
          </a:p>
        </p:txBody>
      </p:sp>
      <p:sp>
        <p:nvSpPr>
          <p:cNvPr id="8199" name="Text Box 30"/>
          <p:cNvSpPr txBox="1">
            <a:spLocks noChangeArrowheads="1"/>
          </p:cNvSpPr>
          <p:nvPr/>
        </p:nvSpPr>
        <p:spPr bwMode="auto">
          <a:xfrm>
            <a:off x="4016375" y="4840288"/>
            <a:ext cx="2643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1600" b="1" dirty="0">
                <a:solidFill>
                  <a:srgbClr val="CC0000"/>
                </a:solidFill>
              </a:rPr>
              <a:t>&gt;</a:t>
            </a:r>
            <a:r>
              <a:rPr lang="de-DE" sz="1600" b="1" dirty="0" smtClean="0">
                <a:solidFill>
                  <a:srgbClr val="CC0000"/>
                </a:solidFill>
              </a:rPr>
              <a:t>35 </a:t>
            </a:r>
            <a:r>
              <a:rPr lang="de-DE" sz="1600" b="1" dirty="0">
                <a:solidFill>
                  <a:srgbClr val="CC0000"/>
                </a:solidFill>
              </a:rPr>
              <a:t>% (</a:t>
            </a:r>
            <a:r>
              <a:rPr lang="de-DE" sz="1600" b="1" dirty="0" err="1">
                <a:solidFill>
                  <a:srgbClr val="CC0000"/>
                </a:solidFill>
              </a:rPr>
              <a:t>Saving</a:t>
            </a:r>
            <a:r>
              <a:rPr lang="de-DE" sz="1600" b="1" dirty="0">
                <a:solidFill>
                  <a:srgbClr val="CC0000"/>
                </a:solidFill>
              </a:rPr>
              <a:t> potential)</a:t>
            </a:r>
          </a:p>
        </p:txBody>
      </p:sp>
      <p:sp>
        <p:nvSpPr>
          <p:cNvPr id="8200" name="AutoShape 32"/>
          <p:cNvSpPr>
            <a:spLocks noChangeArrowheads="1"/>
          </p:cNvSpPr>
          <p:nvPr/>
        </p:nvSpPr>
        <p:spPr bwMode="auto">
          <a:xfrm>
            <a:off x="323850" y="3284538"/>
            <a:ext cx="1371600" cy="719137"/>
          </a:xfrm>
          <a:prstGeom prst="chevron">
            <a:avLst>
              <a:gd name="adj" fmla="val 47682"/>
            </a:avLst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1" name="AutoShape 33"/>
          <p:cNvSpPr>
            <a:spLocks noChangeArrowheads="1"/>
          </p:cNvSpPr>
          <p:nvPr/>
        </p:nvSpPr>
        <p:spPr bwMode="auto">
          <a:xfrm>
            <a:off x="1314450" y="3284538"/>
            <a:ext cx="1371600" cy="719137"/>
          </a:xfrm>
          <a:prstGeom prst="chevron">
            <a:avLst>
              <a:gd name="adj" fmla="val 47682"/>
            </a:avLst>
          </a:prstGeom>
          <a:solidFill>
            <a:srgbClr val="FF99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2" name="AutoShape 34"/>
          <p:cNvSpPr>
            <a:spLocks noChangeArrowheads="1"/>
          </p:cNvSpPr>
          <p:nvPr/>
        </p:nvSpPr>
        <p:spPr bwMode="auto">
          <a:xfrm>
            <a:off x="3295650" y="3284538"/>
            <a:ext cx="1447800" cy="719137"/>
          </a:xfrm>
          <a:prstGeom prst="chevron">
            <a:avLst>
              <a:gd name="adj" fmla="val 50331"/>
            </a:avLst>
          </a:prstGeom>
          <a:solidFill>
            <a:srgbClr val="FF99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5168900" y="4005263"/>
            <a:ext cx="2057400" cy="719137"/>
          </a:xfrm>
          <a:prstGeom prst="chevron">
            <a:avLst>
              <a:gd name="adj" fmla="val 71523"/>
            </a:avLst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8204" name="AutoShape 36"/>
          <p:cNvSpPr>
            <a:spLocks noChangeArrowheads="1"/>
          </p:cNvSpPr>
          <p:nvPr/>
        </p:nvSpPr>
        <p:spPr bwMode="auto">
          <a:xfrm>
            <a:off x="4330700" y="4005263"/>
            <a:ext cx="1371600" cy="719137"/>
          </a:xfrm>
          <a:prstGeom prst="chevron">
            <a:avLst>
              <a:gd name="adj" fmla="val 47682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5" name="Rectangle 37"/>
          <p:cNvSpPr>
            <a:spLocks noChangeArrowheads="1"/>
          </p:cNvSpPr>
          <p:nvPr/>
        </p:nvSpPr>
        <p:spPr bwMode="auto">
          <a:xfrm>
            <a:off x="7226300" y="4005263"/>
            <a:ext cx="1219200" cy="719137"/>
          </a:xfrm>
          <a:prstGeom prst="rect">
            <a:avLst/>
          </a:prstGeom>
          <a:solidFill>
            <a:srgbClr val="FF99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611188" y="34290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 b="1"/>
              <a:t>Central Post</a:t>
            </a:r>
          </a:p>
          <a:p>
            <a:pPr eaLnBrk="0" hangingPunct="0"/>
            <a:r>
              <a:rPr lang="de-DE" sz="1000" b="1"/>
              <a:t>Mailroom</a:t>
            </a:r>
          </a:p>
        </p:txBody>
      </p:sp>
      <p:sp>
        <p:nvSpPr>
          <p:cNvPr id="8207" name="Text Box 39"/>
          <p:cNvSpPr txBox="1">
            <a:spLocks noChangeArrowheads="1"/>
          </p:cNvSpPr>
          <p:nvPr/>
        </p:nvSpPr>
        <p:spPr bwMode="auto">
          <a:xfrm>
            <a:off x="3635375" y="3429000"/>
            <a:ext cx="95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 b="1"/>
              <a:t>Data capture</a:t>
            </a:r>
          </a:p>
          <a:p>
            <a:pPr eaLnBrk="0" hangingPunct="0"/>
            <a:r>
              <a:rPr lang="de-DE" sz="1000" b="1"/>
              <a:t>and Check</a:t>
            </a:r>
          </a:p>
        </p:txBody>
      </p:sp>
      <p:sp>
        <p:nvSpPr>
          <p:cNvPr id="8208" name="Text Box 40"/>
          <p:cNvSpPr txBox="1">
            <a:spLocks noChangeArrowheads="1"/>
          </p:cNvSpPr>
          <p:nvPr/>
        </p:nvSpPr>
        <p:spPr bwMode="auto">
          <a:xfrm>
            <a:off x="1547813" y="3429000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 b="1"/>
              <a:t>Departmental</a:t>
            </a:r>
            <a:br>
              <a:rPr lang="de-DE" sz="1000" b="1"/>
            </a:br>
            <a:r>
              <a:rPr lang="de-DE" sz="1000" b="1"/>
              <a:t>Mailroom</a:t>
            </a:r>
          </a:p>
        </p:txBody>
      </p:sp>
      <p:sp>
        <p:nvSpPr>
          <p:cNvPr id="8209" name="AutoShape 41"/>
          <p:cNvSpPr>
            <a:spLocks noChangeArrowheads="1"/>
          </p:cNvSpPr>
          <p:nvPr/>
        </p:nvSpPr>
        <p:spPr bwMode="auto">
          <a:xfrm>
            <a:off x="2287588" y="3284538"/>
            <a:ext cx="1371600" cy="719137"/>
          </a:xfrm>
          <a:prstGeom prst="chevron">
            <a:avLst>
              <a:gd name="adj" fmla="val 47682"/>
            </a:avLst>
          </a:prstGeom>
          <a:solidFill>
            <a:srgbClr val="FF99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10" name="AutoShape 42"/>
          <p:cNvSpPr>
            <a:spLocks noChangeArrowheads="1"/>
          </p:cNvSpPr>
          <p:nvPr/>
        </p:nvSpPr>
        <p:spPr bwMode="auto">
          <a:xfrm>
            <a:off x="3340100" y="4005263"/>
            <a:ext cx="1371600" cy="719137"/>
          </a:xfrm>
          <a:prstGeom prst="chevron">
            <a:avLst>
              <a:gd name="adj" fmla="val 47682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11" name="Text Box 43"/>
          <p:cNvSpPr txBox="1">
            <a:spLocks noChangeArrowheads="1"/>
          </p:cNvSpPr>
          <p:nvPr/>
        </p:nvSpPr>
        <p:spPr bwMode="auto">
          <a:xfrm>
            <a:off x="2627313" y="34290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 b="1" dirty="0" err="1" smtClean="0"/>
              <a:t>Pre-work</a:t>
            </a:r>
            <a:r>
              <a:rPr lang="de-DE" sz="1000" b="1" dirty="0" smtClean="0"/>
              <a:t> </a:t>
            </a:r>
            <a:r>
              <a:rPr lang="de-DE" sz="1000" b="1" dirty="0"/>
              <a:t>for</a:t>
            </a:r>
          </a:p>
          <a:p>
            <a:pPr eaLnBrk="0" hangingPunct="0"/>
            <a:r>
              <a:rPr lang="de-DE" sz="1000" b="1" dirty="0" err="1"/>
              <a:t>processing</a:t>
            </a:r>
            <a:endParaRPr lang="de-DE" sz="1000" b="1" dirty="0"/>
          </a:p>
        </p:txBody>
      </p:sp>
      <p:sp>
        <p:nvSpPr>
          <p:cNvPr id="8212" name="AutoShape 50"/>
          <p:cNvSpPr>
            <a:spLocks/>
          </p:cNvSpPr>
          <p:nvPr/>
        </p:nvSpPr>
        <p:spPr bwMode="auto">
          <a:xfrm rot="16200000" flipV="1">
            <a:off x="2723356" y="1967707"/>
            <a:ext cx="125413" cy="2438400"/>
          </a:xfrm>
          <a:prstGeom prst="rightBrace">
            <a:avLst>
              <a:gd name="adj1" fmla="val 1620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8213" name="AutoShape 51"/>
          <p:cNvSpPr>
            <a:spLocks/>
          </p:cNvSpPr>
          <p:nvPr/>
        </p:nvSpPr>
        <p:spPr bwMode="auto">
          <a:xfrm rot="5400000">
            <a:off x="4340225" y="4051301"/>
            <a:ext cx="98425" cy="1524000"/>
          </a:xfrm>
          <a:prstGeom prst="rightBrace">
            <a:avLst>
              <a:gd name="adj1" fmla="val 1290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8214" name="Text Box 44"/>
          <p:cNvSpPr txBox="1">
            <a:spLocks noChangeArrowheads="1"/>
          </p:cNvSpPr>
          <p:nvPr/>
        </p:nvSpPr>
        <p:spPr bwMode="auto">
          <a:xfrm>
            <a:off x="3635375" y="4076700"/>
            <a:ext cx="8588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000" b="1"/>
              <a:t>Content</a:t>
            </a:r>
          </a:p>
          <a:p>
            <a:pPr eaLnBrk="0" hangingPunct="0"/>
            <a:r>
              <a:rPr lang="en-US" sz="1000" b="1"/>
              <a:t> check</a:t>
            </a:r>
          </a:p>
          <a:p>
            <a:pPr eaLnBrk="0" hangingPunct="0"/>
            <a:r>
              <a:rPr lang="en-US" sz="1000" b="1"/>
              <a:t>processing</a:t>
            </a:r>
          </a:p>
        </p:txBody>
      </p:sp>
      <p:sp>
        <p:nvSpPr>
          <p:cNvPr id="8215" name="Text Box 45"/>
          <p:cNvSpPr txBox="1">
            <a:spLocks noChangeArrowheads="1"/>
          </p:cNvSpPr>
          <p:nvPr/>
        </p:nvSpPr>
        <p:spPr bwMode="auto">
          <a:xfrm>
            <a:off x="4716463" y="4221163"/>
            <a:ext cx="9604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b="1"/>
              <a:t>Acceptance </a:t>
            </a:r>
          </a:p>
        </p:txBody>
      </p:sp>
      <p:sp>
        <p:nvSpPr>
          <p:cNvPr id="8216" name="Text Box 46"/>
          <p:cNvSpPr txBox="1">
            <a:spLocks noChangeArrowheads="1"/>
          </p:cNvSpPr>
          <p:nvPr/>
        </p:nvSpPr>
        <p:spPr bwMode="auto">
          <a:xfrm>
            <a:off x="5724525" y="4221163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b="1"/>
              <a:t>Accounting</a:t>
            </a:r>
          </a:p>
        </p:txBody>
      </p:sp>
      <p:sp>
        <p:nvSpPr>
          <p:cNvPr id="8217" name="Text Box 47"/>
          <p:cNvSpPr txBox="1">
            <a:spLocks noChangeArrowheads="1"/>
          </p:cNvSpPr>
          <p:nvPr/>
        </p:nvSpPr>
        <p:spPr bwMode="auto">
          <a:xfrm>
            <a:off x="7451725" y="4221163"/>
            <a:ext cx="865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b="1"/>
              <a:t>Following steps</a:t>
            </a:r>
          </a:p>
          <a:p>
            <a:pPr eaLnBrk="0" hangingPunct="0"/>
            <a:endParaRPr lang="en-US" sz="1000" b="1"/>
          </a:p>
        </p:txBody>
      </p:sp>
      <p:pic>
        <p:nvPicPr>
          <p:cNvPr id="8218" name="Picture 93"/>
          <p:cNvPicPr>
            <a:picLocks noChangeAspect="1" noChangeArrowheads="1"/>
          </p:cNvPicPr>
          <p:nvPr/>
        </p:nvPicPr>
        <p:blipFill>
          <a:blip r:embed="rId5" cstate="print"/>
          <a:srcRect t="32869" r="17946" b="18677"/>
          <a:stretch>
            <a:fillRect/>
          </a:stretch>
        </p:blipFill>
        <p:spPr bwMode="auto">
          <a:xfrm>
            <a:off x="6804025" y="836613"/>
            <a:ext cx="199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Practical</a:t>
            </a:r>
            <a:r>
              <a:rPr lang="de-DE" sz="3600" dirty="0" smtClean="0">
                <a:solidFill>
                  <a:schemeClr val="tx2"/>
                </a:solidFill>
              </a:rPr>
              <a:t> Solutions - </a:t>
            </a:r>
            <a:r>
              <a:rPr lang="de-DE" sz="3600" dirty="0" err="1" smtClean="0">
                <a:solidFill>
                  <a:schemeClr val="tx2"/>
                </a:solidFill>
              </a:rPr>
              <a:t>Mailroom</a:t>
            </a:r>
            <a:endParaRPr lang="de-DE" sz="3600" dirty="0">
              <a:solidFill>
                <a:schemeClr val="tx2"/>
              </a:solidFill>
            </a:endParaRPr>
          </a:p>
        </p:txBody>
      </p:sp>
      <p:grpSp>
        <p:nvGrpSpPr>
          <p:cNvPr id="3" name="Gruppieren 70"/>
          <p:cNvGrpSpPr/>
          <p:nvPr/>
        </p:nvGrpSpPr>
        <p:grpSpPr>
          <a:xfrm>
            <a:off x="2268016" y="3379109"/>
            <a:ext cx="4590000" cy="1368562"/>
            <a:chOff x="2268016" y="3379109"/>
            <a:chExt cx="4590000" cy="1368562"/>
          </a:xfrm>
        </p:grpSpPr>
        <p:grpSp>
          <p:nvGrpSpPr>
            <p:cNvPr id="4" name="Gruppieren 57"/>
            <p:cNvGrpSpPr/>
            <p:nvPr/>
          </p:nvGrpSpPr>
          <p:grpSpPr>
            <a:xfrm>
              <a:off x="2268016" y="3893923"/>
              <a:ext cx="4590000" cy="853748"/>
              <a:chOff x="2268016" y="3893923"/>
              <a:chExt cx="4590000" cy="853748"/>
            </a:xfrm>
          </p:grpSpPr>
          <p:sp>
            <p:nvSpPr>
              <p:cNvPr id="78" name="Rechteck 77"/>
              <p:cNvSpPr>
                <a:spLocks/>
              </p:cNvSpPr>
              <p:nvPr/>
            </p:nvSpPr>
            <p:spPr>
              <a:xfrm>
                <a:off x="2268016" y="3893923"/>
                <a:ext cx="4590000" cy="853748"/>
              </a:xfrm>
              <a:prstGeom prst="rect">
                <a:avLst/>
              </a:prstGeom>
              <a:solidFill>
                <a:srgbClr val="0000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Automatic Recognition,</a:t>
                </a:r>
              </a:p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Classification and Indexing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uppieren 61"/>
              <p:cNvGrpSpPr>
                <a:grpSpLocks noChangeAspect="1"/>
              </p:cNvGrpSpPr>
              <p:nvPr/>
            </p:nvGrpSpPr>
            <p:grpSpPr>
              <a:xfrm>
                <a:off x="2297832" y="3935865"/>
                <a:ext cx="773971" cy="756000"/>
                <a:chOff x="3000364" y="5143512"/>
                <a:chExt cx="1105674" cy="1080000"/>
              </a:xfrm>
            </p:grpSpPr>
            <p:sp>
              <p:nvSpPr>
                <p:cNvPr id="63" name="Ellipse 62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>
                  <a:off x="3026037" y="5143512"/>
                  <a:ext cx="1080001" cy="1080000"/>
                </a:xfrm>
                <a:prstGeom prst="ellipse">
                  <a:avLst/>
                </a:prstGeom>
                <a:blipFill>
                  <a:blip r:embed="rId3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uppieren 67"/>
              <p:cNvGrpSpPr>
                <a:grpSpLocks noChangeAspect="1"/>
              </p:cNvGrpSpPr>
              <p:nvPr/>
            </p:nvGrpSpPr>
            <p:grpSpPr>
              <a:xfrm>
                <a:off x="6012607" y="3935865"/>
                <a:ext cx="773969" cy="756000"/>
                <a:chOff x="3000364" y="5143512"/>
                <a:chExt cx="1105672" cy="1080000"/>
              </a:xfrm>
            </p:grpSpPr>
            <p:sp>
              <p:nvSpPr>
                <p:cNvPr id="69" name="Ellipse 68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3026035" y="5143512"/>
                  <a:ext cx="1080001" cy="1080000"/>
                </a:xfrm>
                <a:prstGeom prst="ellipse">
                  <a:avLst/>
                </a:prstGeom>
                <a:blipFill>
                  <a:blip r:embed="rId4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uppieren 91"/>
            <p:cNvGrpSpPr/>
            <p:nvPr/>
          </p:nvGrpSpPr>
          <p:grpSpPr>
            <a:xfrm>
              <a:off x="2268016" y="3379109"/>
              <a:ext cx="4589454" cy="472500"/>
              <a:chOff x="2268016" y="3807737"/>
              <a:chExt cx="4589454" cy="472500"/>
            </a:xfrm>
          </p:grpSpPr>
          <p:sp>
            <p:nvSpPr>
              <p:cNvPr id="80" name="Gestreifter Pfeil nach rechts 79"/>
              <p:cNvSpPr>
                <a:spLocks/>
              </p:cNvSpPr>
              <p:nvPr/>
            </p:nvSpPr>
            <p:spPr>
              <a:xfrm rot="5400000">
                <a:off x="3147766" y="2927987"/>
                <a:ext cx="472500" cy="2232000"/>
              </a:xfrm>
              <a:prstGeom prst="stripedRightArrow">
                <a:avLst>
                  <a:gd name="adj1" fmla="val 100000"/>
                  <a:gd name="adj2" fmla="val 74752"/>
                </a:avLst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200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Gestreifter Pfeil nach rechts 80"/>
              <p:cNvSpPr>
                <a:spLocks/>
              </p:cNvSpPr>
              <p:nvPr/>
            </p:nvSpPr>
            <p:spPr>
              <a:xfrm rot="5400000">
                <a:off x="5505220" y="2927987"/>
                <a:ext cx="472500" cy="2232000"/>
              </a:xfrm>
              <a:prstGeom prst="stripedRightArrow">
                <a:avLst>
                  <a:gd name="adj1" fmla="val 100000"/>
                  <a:gd name="adj2" fmla="val 74752"/>
                </a:avLst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200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uppieren 73"/>
          <p:cNvGrpSpPr/>
          <p:nvPr/>
        </p:nvGrpSpPr>
        <p:grpSpPr>
          <a:xfrm>
            <a:off x="2268016" y="4818120"/>
            <a:ext cx="4607968" cy="1396962"/>
            <a:chOff x="2268016" y="4788624"/>
            <a:chExt cx="4607968" cy="1396962"/>
          </a:xfrm>
        </p:grpSpPr>
        <p:sp>
          <p:nvSpPr>
            <p:cNvPr id="85" name="Gestreifter Pfeil nach rechts 84"/>
            <p:cNvSpPr>
              <a:spLocks/>
            </p:cNvSpPr>
            <p:nvPr/>
          </p:nvSpPr>
          <p:spPr>
            <a:xfrm rot="5400000">
              <a:off x="4344734" y="2729874"/>
              <a:ext cx="472500" cy="4590000"/>
            </a:xfrm>
            <a:prstGeom prst="stripedRightArrow">
              <a:avLst>
                <a:gd name="adj1" fmla="val 100000"/>
                <a:gd name="adj2" fmla="val 74752"/>
              </a:avLst>
            </a:pr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00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pieren 56"/>
            <p:cNvGrpSpPr/>
            <p:nvPr/>
          </p:nvGrpSpPr>
          <p:grpSpPr>
            <a:xfrm>
              <a:off x="2268016" y="5331838"/>
              <a:ext cx="4590000" cy="853748"/>
              <a:chOff x="2268016" y="5331838"/>
              <a:chExt cx="4590000" cy="853748"/>
            </a:xfrm>
          </p:grpSpPr>
          <p:sp>
            <p:nvSpPr>
              <p:cNvPr id="86" name="Rechteck 85"/>
              <p:cNvSpPr>
                <a:spLocks/>
              </p:cNvSpPr>
              <p:nvPr/>
            </p:nvSpPr>
            <p:spPr>
              <a:xfrm>
                <a:off x="2268016" y="5331838"/>
                <a:ext cx="4590000" cy="853748"/>
              </a:xfrm>
              <a:prstGeom prst="rect">
                <a:avLst/>
              </a:prstGeom>
              <a:solidFill>
                <a:srgbClr val="0000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Archiving and Processing</a:t>
                </a:r>
              </a:p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in ECM-Systems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Gruppieren 86"/>
              <p:cNvGrpSpPr>
                <a:grpSpLocks noChangeAspect="1"/>
              </p:cNvGrpSpPr>
              <p:nvPr/>
            </p:nvGrpSpPr>
            <p:grpSpPr>
              <a:xfrm>
                <a:off x="2315802" y="5372896"/>
                <a:ext cx="756000" cy="756000"/>
                <a:chOff x="3000364" y="5143512"/>
                <a:chExt cx="1080000" cy="1080000"/>
              </a:xfrm>
            </p:grpSpPr>
            <p:sp>
              <p:nvSpPr>
                <p:cNvPr id="88" name="Ellipse 87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Ellipse 88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blipFill>
                  <a:blip r:embed="rId5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uppieren 92"/>
              <p:cNvGrpSpPr>
                <a:grpSpLocks noChangeAspect="1"/>
              </p:cNvGrpSpPr>
              <p:nvPr/>
            </p:nvGrpSpPr>
            <p:grpSpPr>
              <a:xfrm>
                <a:off x="6030578" y="5372896"/>
                <a:ext cx="756000" cy="756000"/>
                <a:chOff x="3000364" y="5143512"/>
                <a:chExt cx="1080000" cy="1080000"/>
              </a:xfrm>
            </p:grpSpPr>
            <p:sp>
              <p:nvSpPr>
                <p:cNvPr id="94" name="Ellipse 93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blipFill>
                  <a:blip r:embed="rId6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" name="Gruppieren 66"/>
          <p:cNvGrpSpPr/>
          <p:nvPr/>
        </p:nvGrpSpPr>
        <p:grpSpPr>
          <a:xfrm>
            <a:off x="2268016" y="1807473"/>
            <a:ext cx="2232000" cy="1512000"/>
            <a:chOff x="2268016" y="1807473"/>
            <a:chExt cx="2232000" cy="1512000"/>
          </a:xfrm>
        </p:grpSpPr>
        <p:sp>
          <p:nvSpPr>
            <p:cNvPr id="61" name="Rechteck 60"/>
            <p:cNvSpPr>
              <a:spLocks/>
            </p:cNvSpPr>
            <p:nvPr/>
          </p:nvSpPr>
          <p:spPr>
            <a:xfrm>
              <a:off x="2268016" y="1807473"/>
              <a:ext cx="2232000" cy="1512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Digitalization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uppieren 70"/>
            <p:cNvGrpSpPr>
              <a:grpSpLocks noChangeAspect="1"/>
            </p:cNvGrpSpPr>
            <p:nvPr/>
          </p:nvGrpSpPr>
          <p:grpSpPr>
            <a:xfrm>
              <a:off x="2285983" y="2172935"/>
              <a:ext cx="767508" cy="768537"/>
              <a:chOff x="2983915" y="5125602"/>
              <a:chExt cx="1096449" cy="1097910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3000364" y="5143512"/>
                <a:ext cx="1080000" cy="108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2983915" y="5125602"/>
                <a:ext cx="1080008" cy="1080000"/>
              </a:xfrm>
              <a:prstGeom prst="ellipse">
                <a:avLst/>
              </a:prstGeom>
              <a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pieren 65"/>
          <p:cNvGrpSpPr/>
          <p:nvPr/>
        </p:nvGrpSpPr>
        <p:grpSpPr>
          <a:xfrm>
            <a:off x="4625470" y="1807473"/>
            <a:ext cx="2232000" cy="1512000"/>
            <a:chOff x="4625470" y="1807473"/>
            <a:chExt cx="2232000" cy="1512000"/>
          </a:xfrm>
        </p:grpSpPr>
        <p:sp>
          <p:nvSpPr>
            <p:cNvPr id="77" name="Rechteck 76"/>
            <p:cNvSpPr>
              <a:spLocks/>
            </p:cNvSpPr>
            <p:nvPr/>
          </p:nvSpPr>
          <p:spPr>
            <a:xfrm>
              <a:off x="4625470" y="1807473"/>
              <a:ext cx="2232000" cy="1512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Electronic</a:t>
              </a:r>
              <a:br>
                <a:rPr lang="en-US" sz="1600" smtClean="0">
                  <a:latin typeface="Arial" pitchFamily="34" charset="0"/>
                  <a:cs typeface="Arial" pitchFamily="34" charset="0"/>
                </a:rPr>
              </a:br>
              <a:r>
                <a:rPr lang="en-US" sz="1600" smtClean="0">
                  <a:latin typeface="Arial" pitchFamily="34" charset="0"/>
                  <a:cs typeface="Arial" pitchFamily="34" charset="0"/>
                </a:rPr>
                <a:t>Transmission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uppieren 73"/>
            <p:cNvGrpSpPr>
              <a:grpSpLocks noChangeAspect="1"/>
            </p:cNvGrpSpPr>
            <p:nvPr/>
          </p:nvGrpSpPr>
          <p:grpSpPr>
            <a:xfrm>
              <a:off x="6012610" y="2172933"/>
              <a:ext cx="756000" cy="768538"/>
              <a:chOff x="3000364" y="5125600"/>
              <a:chExt cx="1080000" cy="1097912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3000364" y="5143512"/>
                <a:ext cx="1080000" cy="108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3000364" y="5125600"/>
                <a:ext cx="1080000" cy="1080000"/>
              </a:xfrm>
              <a:prstGeom prst="ellipse">
                <a:avLst/>
              </a:prstGeom>
              <a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uppieren 59"/>
          <p:cNvGrpSpPr/>
          <p:nvPr/>
        </p:nvGrpSpPr>
        <p:grpSpPr>
          <a:xfrm>
            <a:off x="269368" y="2571744"/>
            <a:ext cx="1995042" cy="735927"/>
            <a:chOff x="269368" y="2571744"/>
            <a:chExt cx="1995042" cy="735927"/>
          </a:xfrm>
        </p:grpSpPr>
        <p:sp>
          <p:nvSpPr>
            <p:cNvPr id="41" name="Rechteck 40"/>
            <p:cNvSpPr>
              <a:spLocks/>
            </p:cNvSpPr>
            <p:nvPr/>
          </p:nvSpPr>
          <p:spPr>
            <a:xfrm>
              <a:off x="661674" y="2587671"/>
              <a:ext cx="1080000" cy="720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smtClean="0">
                  <a:latin typeface="Arial" pitchFamily="34" charset="0"/>
                  <a:cs typeface="Arial" pitchFamily="34" charset="0"/>
                </a:rPr>
                <a:t>Other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69368" y="2587671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85720" y="2571744"/>
              <a:ext cx="720000" cy="720000"/>
            </a:xfrm>
            <a:prstGeom prst="ellipse">
              <a:avLst/>
            </a:prstGeom>
            <a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Gestreifter Pfeil nach rechts 81"/>
            <p:cNvSpPr>
              <a:spLocks/>
            </p:cNvSpPr>
            <p:nvPr/>
          </p:nvSpPr>
          <p:spPr>
            <a:xfrm>
              <a:off x="1791910" y="2587671"/>
              <a:ext cx="472500" cy="720000"/>
            </a:xfrm>
            <a:prstGeom prst="stripedRightArrow">
              <a:avLst>
                <a:gd name="adj1" fmla="val 100000"/>
                <a:gd name="adj2" fmla="val 74752"/>
              </a:avLst>
            </a:pr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00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ieren 61"/>
          <p:cNvGrpSpPr/>
          <p:nvPr/>
        </p:nvGrpSpPr>
        <p:grpSpPr>
          <a:xfrm>
            <a:off x="6889090" y="1785928"/>
            <a:ext cx="1969190" cy="741551"/>
            <a:chOff x="6889090" y="1785928"/>
            <a:chExt cx="1969190" cy="741551"/>
          </a:xfrm>
        </p:grpSpPr>
        <p:sp>
          <p:nvSpPr>
            <p:cNvPr id="42" name="Rechteck 41"/>
            <p:cNvSpPr>
              <a:spLocks/>
            </p:cNvSpPr>
            <p:nvPr/>
          </p:nvSpPr>
          <p:spPr>
            <a:xfrm>
              <a:off x="7429710" y="1807473"/>
              <a:ext cx="1080000" cy="720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E-Mail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uppieren 58"/>
            <p:cNvGrpSpPr>
              <a:grpSpLocks noChangeAspect="1"/>
            </p:cNvGrpSpPr>
            <p:nvPr/>
          </p:nvGrpSpPr>
          <p:grpSpPr>
            <a:xfrm>
              <a:off x="8138280" y="1785928"/>
              <a:ext cx="720000" cy="741551"/>
              <a:chOff x="5420826" y="5111187"/>
              <a:chExt cx="1080000" cy="1112325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5420826" y="5143512"/>
                <a:ext cx="1080000" cy="108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5420826" y="5111187"/>
                <a:ext cx="1080000" cy="1079999"/>
              </a:xfrm>
              <a:prstGeom prst="ellipse">
                <a:avLst/>
              </a:prstGeom>
              <a:blipFill>
                <a:blip r:embed="rId10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Gestreifter Pfeil nach rechts 82"/>
            <p:cNvSpPr>
              <a:spLocks/>
            </p:cNvSpPr>
            <p:nvPr/>
          </p:nvSpPr>
          <p:spPr>
            <a:xfrm rot="10800000">
              <a:off x="6889090" y="1807473"/>
              <a:ext cx="472500" cy="720000"/>
            </a:xfrm>
            <a:prstGeom prst="stripedRightArrow">
              <a:avLst>
                <a:gd name="adj1" fmla="val 100000"/>
                <a:gd name="adj2" fmla="val 74752"/>
              </a:avLst>
            </a:pr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00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ieren 64"/>
          <p:cNvGrpSpPr/>
          <p:nvPr/>
        </p:nvGrpSpPr>
        <p:grpSpPr>
          <a:xfrm>
            <a:off x="6889090" y="2566124"/>
            <a:ext cx="1969190" cy="747169"/>
            <a:chOff x="6889090" y="2566124"/>
            <a:chExt cx="1969190" cy="747169"/>
          </a:xfrm>
        </p:grpSpPr>
        <p:sp>
          <p:nvSpPr>
            <p:cNvPr id="43" name="Rechteck 42"/>
            <p:cNvSpPr>
              <a:spLocks/>
            </p:cNvSpPr>
            <p:nvPr/>
          </p:nvSpPr>
          <p:spPr>
            <a:xfrm>
              <a:off x="7420582" y="2593291"/>
              <a:ext cx="1080000" cy="720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Fax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ieren 59"/>
            <p:cNvGrpSpPr>
              <a:grpSpLocks noChangeAspect="1"/>
            </p:cNvGrpSpPr>
            <p:nvPr/>
          </p:nvGrpSpPr>
          <p:grpSpPr>
            <a:xfrm>
              <a:off x="8138280" y="2566124"/>
              <a:ext cx="720000" cy="747169"/>
              <a:chOff x="6706710" y="5102759"/>
              <a:chExt cx="1080000" cy="1120753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6706710" y="5143512"/>
                <a:ext cx="1080000" cy="108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6706710" y="5102759"/>
                <a:ext cx="1080000" cy="1080000"/>
              </a:xfrm>
              <a:prstGeom prst="ellipse">
                <a:avLst/>
              </a:prstGeom>
              <a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Gestreifter Pfeil nach rechts 83"/>
            <p:cNvSpPr>
              <a:spLocks/>
            </p:cNvSpPr>
            <p:nvPr/>
          </p:nvSpPr>
          <p:spPr>
            <a:xfrm rot="10800000">
              <a:off x="6889090" y="2593291"/>
              <a:ext cx="472500" cy="720000"/>
            </a:xfrm>
            <a:prstGeom prst="stripedRightArrow">
              <a:avLst>
                <a:gd name="adj1" fmla="val 100000"/>
                <a:gd name="adj2" fmla="val 74752"/>
              </a:avLst>
            </a:pr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00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ieren 58"/>
          <p:cNvGrpSpPr/>
          <p:nvPr/>
        </p:nvGrpSpPr>
        <p:grpSpPr>
          <a:xfrm>
            <a:off x="274988" y="1785926"/>
            <a:ext cx="1989050" cy="720000"/>
            <a:chOff x="274988" y="1785926"/>
            <a:chExt cx="1989050" cy="720000"/>
          </a:xfrm>
        </p:grpSpPr>
        <p:sp>
          <p:nvSpPr>
            <p:cNvPr id="36" name="Gestreifter Pfeil nach rechts 35"/>
            <p:cNvSpPr>
              <a:spLocks/>
            </p:cNvSpPr>
            <p:nvPr/>
          </p:nvSpPr>
          <p:spPr>
            <a:xfrm>
              <a:off x="1791538" y="1785926"/>
              <a:ext cx="472500" cy="720000"/>
            </a:xfrm>
            <a:prstGeom prst="stripedRightArrow">
              <a:avLst>
                <a:gd name="adj1" fmla="val 100000"/>
                <a:gd name="adj2" fmla="val 74752"/>
              </a:avLst>
            </a:pr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00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hteck 37"/>
            <p:cNvSpPr>
              <a:spLocks/>
            </p:cNvSpPr>
            <p:nvPr/>
          </p:nvSpPr>
          <p:spPr>
            <a:xfrm>
              <a:off x="642910" y="1785926"/>
              <a:ext cx="1080000" cy="720000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smtClean="0">
                  <a:latin typeface="Arial" pitchFamily="34" charset="0"/>
                  <a:cs typeface="Arial" pitchFamily="34" charset="0"/>
                </a:rPr>
                <a:t>Letters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274988" y="1785926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285720" y="1785926"/>
              <a:ext cx="720000" cy="720000"/>
            </a:xfrm>
            <a:prstGeom prst="ellipse">
              <a:avLst/>
            </a:prstGeom>
            <a:blipFill>
              <a:blip r:embed="rId1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ieren 101"/>
          <p:cNvGrpSpPr/>
          <p:nvPr/>
        </p:nvGrpSpPr>
        <p:grpSpPr>
          <a:xfrm>
            <a:off x="2285984" y="3357562"/>
            <a:ext cx="4590000" cy="1368562"/>
            <a:chOff x="7429520" y="3714752"/>
            <a:chExt cx="4590000" cy="1368562"/>
          </a:xfrm>
        </p:grpSpPr>
        <p:grpSp>
          <p:nvGrpSpPr>
            <p:cNvPr id="24" name="Gruppieren 57"/>
            <p:cNvGrpSpPr/>
            <p:nvPr/>
          </p:nvGrpSpPr>
          <p:grpSpPr>
            <a:xfrm>
              <a:off x="7429520" y="4229566"/>
              <a:ext cx="4590000" cy="853748"/>
              <a:chOff x="2268016" y="3893923"/>
              <a:chExt cx="4590000" cy="853748"/>
            </a:xfrm>
          </p:grpSpPr>
          <p:sp>
            <p:nvSpPr>
              <p:cNvPr id="93" name="Rechteck 92"/>
              <p:cNvSpPr>
                <a:spLocks/>
              </p:cNvSpPr>
              <p:nvPr/>
            </p:nvSpPr>
            <p:spPr>
              <a:xfrm>
                <a:off x="2268016" y="3893923"/>
                <a:ext cx="4590000" cy="853748"/>
              </a:xfrm>
              <a:prstGeom prst="rect">
                <a:avLst/>
              </a:prstGeom>
              <a:solidFill>
                <a:srgbClr val="0000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Manual Operations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ieren 61"/>
              <p:cNvGrpSpPr>
                <a:grpSpLocks noChangeAspect="1"/>
              </p:cNvGrpSpPr>
              <p:nvPr/>
            </p:nvGrpSpPr>
            <p:grpSpPr>
              <a:xfrm>
                <a:off x="2297832" y="3935866"/>
                <a:ext cx="773971" cy="756001"/>
                <a:chOff x="3000364" y="5143511"/>
                <a:chExt cx="1105674" cy="1080001"/>
              </a:xfrm>
            </p:grpSpPr>
            <p:sp>
              <p:nvSpPr>
                <p:cNvPr id="100" name="Ellipse 99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3026037" y="5143511"/>
                  <a:ext cx="1080001" cy="1080000"/>
                </a:xfrm>
                <a:prstGeom prst="ellipse">
                  <a:avLst/>
                </a:prstGeom>
                <a:blipFill>
                  <a:blip r:embed="rId3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uppieren 67"/>
              <p:cNvGrpSpPr>
                <a:grpSpLocks noChangeAspect="1"/>
              </p:cNvGrpSpPr>
              <p:nvPr/>
            </p:nvGrpSpPr>
            <p:grpSpPr>
              <a:xfrm>
                <a:off x="6012607" y="3935865"/>
                <a:ext cx="773969" cy="756000"/>
                <a:chOff x="3000364" y="5143512"/>
                <a:chExt cx="1105672" cy="1080000"/>
              </a:xfrm>
            </p:grpSpPr>
            <p:sp>
              <p:nvSpPr>
                <p:cNvPr id="98" name="Ellipse 97"/>
                <p:cNvSpPr/>
                <p:nvPr/>
              </p:nvSpPr>
              <p:spPr>
                <a:xfrm>
                  <a:off x="3000364" y="5143512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3026035" y="5143512"/>
                  <a:ext cx="1080001" cy="1080000"/>
                </a:xfrm>
                <a:prstGeom prst="ellipse">
                  <a:avLst/>
                </a:prstGeom>
                <a:blipFill>
                  <a:blip r:embed="rId4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uppieren 91"/>
            <p:cNvGrpSpPr/>
            <p:nvPr/>
          </p:nvGrpSpPr>
          <p:grpSpPr>
            <a:xfrm>
              <a:off x="7429520" y="3714752"/>
              <a:ext cx="4589454" cy="472500"/>
              <a:chOff x="2268016" y="3807737"/>
              <a:chExt cx="4589454" cy="472500"/>
            </a:xfrm>
          </p:grpSpPr>
          <p:sp>
            <p:nvSpPr>
              <p:cNvPr id="91" name="Gestreifter Pfeil nach rechts 90"/>
              <p:cNvSpPr>
                <a:spLocks/>
              </p:cNvSpPr>
              <p:nvPr/>
            </p:nvSpPr>
            <p:spPr>
              <a:xfrm rot="5400000">
                <a:off x="3147766" y="2927987"/>
                <a:ext cx="472500" cy="2232000"/>
              </a:xfrm>
              <a:prstGeom prst="stripedRightArrow">
                <a:avLst>
                  <a:gd name="adj1" fmla="val 100000"/>
                  <a:gd name="adj2" fmla="val 74752"/>
                </a:avLst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200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Gestreifter Pfeil nach rechts 91"/>
              <p:cNvSpPr>
                <a:spLocks/>
              </p:cNvSpPr>
              <p:nvPr/>
            </p:nvSpPr>
            <p:spPr>
              <a:xfrm rot="5400000">
                <a:off x="5505220" y="2927987"/>
                <a:ext cx="472500" cy="2232000"/>
              </a:xfrm>
              <a:prstGeom prst="stripedRightArrow">
                <a:avLst>
                  <a:gd name="adj1" fmla="val 100000"/>
                  <a:gd name="adj2" fmla="val 74752"/>
                </a:avLst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200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026400" cy="865187"/>
          </a:xfrm>
        </p:spPr>
        <p:txBody>
          <a:bodyPr/>
          <a:lstStyle/>
          <a:p>
            <a:r>
              <a:rPr lang="de-DE"/>
              <a:t>Statistics on a gut level …</a:t>
            </a:r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304800" y="5410200"/>
            <a:ext cx="3055938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8267700" y="1676400"/>
            <a:ext cx="0" cy="8604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3360738" y="1676400"/>
            <a:ext cx="1554162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04800" y="2536825"/>
            <a:ext cx="0" cy="5873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4914900" y="1676400"/>
            <a:ext cx="16002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6515100" y="1676400"/>
            <a:ext cx="17526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8267700" y="2536825"/>
            <a:ext cx="0" cy="5873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304800" y="3124200"/>
            <a:ext cx="0" cy="6096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8267700" y="3124200"/>
            <a:ext cx="0" cy="6096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8267700" y="3733800"/>
            <a:ext cx="0" cy="6096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304800" y="4343400"/>
            <a:ext cx="0" cy="5334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8267700" y="4343400"/>
            <a:ext cx="0" cy="5334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8267700" y="4876800"/>
            <a:ext cx="0" cy="5334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3360738" y="5410200"/>
            <a:ext cx="1554162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4914900" y="5410200"/>
            <a:ext cx="16002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6515100" y="5410200"/>
            <a:ext cx="17526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304800" y="14478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35000"/>
              </a:spcBef>
              <a:spcAft>
                <a:spcPct val="35000"/>
              </a:spcAft>
              <a:buClr>
                <a:srgbClr val="66FF33"/>
              </a:buClr>
              <a:buFont typeface="Wingdings" pitchFamily="2" charset="2"/>
              <a:buNone/>
            </a:pPr>
            <a:endParaRPr lang="de-DE" sz="2200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279400" y="17145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>
                <a:solidFill>
                  <a:srgbClr val="CC0000"/>
                </a:solidFill>
                <a:latin typeface="MetaBook-Roman" pitchFamily="34" charset="0"/>
              </a:rPr>
              <a:t>STATISTIK</a:t>
            </a:r>
            <a:r>
              <a:rPr lang="de-DE" sz="1000">
                <a:solidFill>
                  <a:schemeClr val="bg2"/>
                </a:solidFill>
                <a:latin typeface="MetaBook-Roman" pitchFamily="34" charset="0"/>
              </a:rPr>
              <a:t>|LERNEN|ROCCHIO|XTOKENS|XFINGERPRINT|XCONTEXT|ARCHITEKTUR</a:t>
            </a:r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1258888" y="2276475"/>
            <a:ext cx="43926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/>
              <a:t>„Statistics: If the huntsman misses the bunny twice – left hand and right hand, then, on average, the bunny is dead.„</a:t>
            </a:r>
          </a:p>
          <a:p>
            <a:pPr eaLnBrk="0" hangingPunct="0"/>
            <a:endParaRPr lang="de-DE" sz="2400"/>
          </a:p>
          <a:p>
            <a:pPr eaLnBrk="0" hangingPunct="0"/>
            <a:r>
              <a:rPr lang="de-DE" sz="2400"/>
              <a:t>			</a:t>
            </a:r>
            <a:r>
              <a:rPr lang="de-DE" sz="1400"/>
              <a:t>[Unknown author]</a:t>
            </a:r>
          </a:p>
        </p:txBody>
      </p:sp>
      <p:pic>
        <p:nvPicPr>
          <p:cNvPr id="106520" name="Picture 24" descr="ha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628775"/>
            <a:ext cx="2916237" cy="2790825"/>
          </a:xfrm>
          <a:prstGeom prst="rect">
            <a:avLst/>
          </a:prstGeom>
          <a:noFill/>
        </p:spPr>
      </p:pic>
      <p:sp>
        <p:nvSpPr>
          <p:cNvPr id="106521" name="Text Box 25">
            <a:hlinkClick r:id="rId4" action="ppaction://hlinksldjump" tooltip="Gehe zur Übersicht"/>
          </p:cNvPr>
          <p:cNvSpPr txBox="1">
            <a:spLocks noChangeArrowheads="1"/>
          </p:cNvSpPr>
          <p:nvPr/>
        </p:nvSpPr>
        <p:spPr bwMode="auto">
          <a:xfrm>
            <a:off x="0" y="5661025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CC0000"/>
                </a:solidFill>
                <a:sym typeface="Wingdings 3" pitchFamily="18" charset="2"/>
              </a:rPr>
              <a:t>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Bildschirmpräsentation (4:3)</PresentationFormat>
  <Paragraphs>294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1_Custom Design</vt:lpstr>
      <vt:lpstr>Digital Mailroom Solutions</vt:lpstr>
      <vt:lpstr>Your Referee</vt:lpstr>
      <vt:lpstr>Folie 3</vt:lpstr>
      <vt:lpstr>Solutions around mailroom: Why ?</vt:lpstr>
      <vt:lpstr>We provide Solution for digital Mailroom </vt:lpstr>
      <vt:lpstr>Digital Mailroom &amp; Electronic Files - why? There are many reason, here is another one:</vt:lpstr>
      <vt:lpstr>Digital Mailroom and automatic invoice processing</vt:lpstr>
      <vt:lpstr>Practical Solutions - Mailroom</vt:lpstr>
      <vt:lpstr>Statistics on a gut level …</vt:lpstr>
      <vt:lpstr>Valuable Solution Packages</vt:lpstr>
      <vt:lpstr> Digital Mailroom - sort, classify, index and process with Xtract for Documents </vt:lpstr>
      <vt:lpstr>Solution Packages in Progress</vt:lpstr>
      <vt:lpstr>Mailroom solution with Solution Packages</vt:lpstr>
      <vt:lpstr>Visit us in the showroom area</vt:lpstr>
      <vt:lpstr>Conclusion for 2010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IRISLINK 2010</dc:title>
  <dc:subject>Workshop Digital Mailroom</dc:subject>
  <dc:creator>Frank Tiedt</dc:creator>
  <cp:keywords>IRIS AG</cp:keywords>
  <cp:lastModifiedBy>frankie</cp:lastModifiedBy>
  <cp:revision>47</cp:revision>
  <dcterms:created xsi:type="dcterms:W3CDTF">2010-01-05T13:17:27Z</dcterms:created>
  <dcterms:modified xsi:type="dcterms:W3CDTF">2010-02-05T14:13:32Z</dcterms:modified>
</cp:coreProperties>
</file>