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2"/>
  </p:notesMasterIdLst>
  <p:sldIdLst>
    <p:sldId id="256" r:id="rId4"/>
    <p:sldId id="265" r:id="rId5"/>
    <p:sldId id="258" r:id="rId6"/>
    <p:sldId id="266" r:id="rId7"/>
    <p:sldId id="267" r:id="rId8"/>
    <p:sldId id="268" r:id="rId9"/>
    <p:sldId id="269" r:id="rId10"/>
    <p:sldId id="270" r:id="rId11"/>
    <p:sldId id="274" r:id="rId12"/>
    <p:sldId id="271" r:id="rId13"/>
    <p:sldId id="272" r:id="rId14"/>
    <p:sldId id="273" r:id="rId15"/>
    <p:sldId id="275" r:id="rId16"/>
    <p:sldId id="276" r:id="rId17"/>
    <p:sldId id="277" r:id="rId18"/>
    <p:sldId id="278" r:id="rId19"/>
    <p:sldId id="279" r:id="rId20"/>
    <p:sldId id="261"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5621" autoAdjust="0"/>
    <p:restoredTop sz="94707" autoAdjust="0"/>
  </p:normalViewPr>
  <p:slideViewPr>
    <p:cSldViewPr>
      <p:cViewPr varScale="1">
        <p:scale>
          <a:sx n="48" d="100"/>
          <a:sy n="48" d="100"/>
        </p:scale>
        <p:origin x="-570" y="-10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00" d="100"/>
        <a:sy n="100" d="100"/>
      </p:scale>
      <p:origin x="0" y="0"/>
    </p:cViewPr>
  </p:notesTextViewPr>
  <p:sorterViewPr>
    <p:cViewPr>
      <p:scale>
        <a:sx n="66" d="100"/>
        <a:sy n="66" d="100"/>
      </p:scale>
      <p:origin x="0" y="210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slide" Target="slides/slide5.xml"/><Relationship Id="rId1" Type="http://schemas.openxmlformats.org/officeDocument/2006/relationships/slide" Target="slides/slide4.xml"/><Relationship Id="rId4"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 Id="rId4" Type="http://schemas.openxmlformats.org/officeDocument/2006/relationships/image" Target="../media/image1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9C339A-C4C4-47C9-9947-41AB8C8B1A36}" type="datetimeFigureOut">
              <a:rPr lang="fr-FR" smtClean="0"/>
              <a:pPr/>
              <a:t>09/02/2010</a:t>
            </a:fld>
            <a:endParaRPr lang="fr-BE"/>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48D06A-1D88-4402-8AD6-34D78BBB9228}" type="slidenum">
              <a:rPr lang="fr-BE" smtClean="0"/>
              <a:pPr/>
              <a:t>‹N°›</a:t>
            </a:fld>
            <a:endParaRPr lang="fr-B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Rot="1" noChangeAspect="1" noChangeArrowheads="1" noTextEdit="1"/>
          </p:cNvSpPr>
          <p:nvPr>
            <p:ph type="sldImg"/>
          </p:nvPr>
        </p:nvSpPr>
        <p:spPr>
          <a:xfrm>
            <a:off x="1143000" y="684213"/>
            <a:ext cx="4573588" cy="3430587"/>
          </a:xfrm>
          <a:ln/>
        </p:spPr>
      </p:sp>
      <p:sp>
        <p:nvSpPr>
          <p:cNvPr id="194563" name="Rectangle 3"/>
          <p:cNvSpPr>
            <a:spLocks noGrp="1" noChangeArrowheads="1"/>
          </p:cNvSpPr>
          <p:nvPr>
            <p:ph type="body" idx="1"/>
          </p:nvPr>
        </p:nvSpPr>
        <p:spPr>
          <a:xfrm>
            <a:off x="913862" y="4343696"/>
            <a:ext cx="5030278" cy="4115389"/>
          </a:xfrm>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Rot="1" noChangeAspect="1" noChangeArrowheads="1" noTextEdit="1"/>
          </p:cNvSpPr>
          <p:nvPr>
            <p:ph type="sldImg"/>
          </p:nvPr>
        </p:nvSpPr>
        <p:spPr>
          <a:xfrm>
            <a:off x="1143000" y="684213"/>
            <a:ext cx="4573588" cy="3430587"/>
          </a:xfrm>
          <a:ln/>
        </p:spPr>
      </p:sp>
      <p:sp>
        <p:nvSpPr>
          <p:cNvPr id="196611" name="Rectangle 3"/>
          <p:cNvSpPr>
            <a:spLocks noGrp="1" noChangeArrowheads="1"/>
          </p:cNvSpPr>
          <p:nvPr>
            <p:ph type="body" idx="1"/>
          </p:nvPr>
        </p:nvSpPr>
        <p:spPr>
          <a:xfrm>
            <a:off x="913862" y="4343696"/>
            <a:ext cx="5030278" cy="4115389"/>
          </a:xfrm>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a:xfrm>
            <a:off x="1143000" y="684213"/>
            <a:ext cx="4573588" cy="3430587"/>
          </a:xfrm>
          <a:ln/>
        </p:spPr>
      </p:sp>
      <p:sp>
        <p:nvSpPr>
          <p:cNvPr id="198659" name="Rectangle 3"/>
          <p:cNvSpPr>
            <a:spLocks noGrp="1" noChangeArrowheads="1"/>
          </p:cNvSpPr>
          <p:nvPr>
            <p:ph type="body" idx="1"/>
          </p:nvPr>
        </p:nvSpPr>
        <p:spPr>
          <a:xfrm>
            <a:off x="913862" y="4343696"/>
            <a:ext cx="5030278" cy="4115389"/>
          </a:xfrm>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43000" y="684213"/>
            <a:ext cx="4573588" cy="3430587"/>
          </a:xfrm>
          <a:ln/>
        </p:spPr>
      </p:sp>
      <p:sp>
        <p:nvSpPr>
          <p:cNvPr id="202755" name="Rectangle 3"/>
          <p:cNvSpPr>
            <a:spLocks noGrp="1" noChangeArrowheads="1"/>
          </p:cNvSpPr>
          <p:nvPr>
            <p:ph type="body" idx="1"/>
          </p:nvPr>
        </p:nvSpPr>
        <p:spPr>
          <a:xfrm>
            <a:off x="913862" y="4343696"/>
            <a:ext cx="5030278" cy="4115389"/>
          </a:xfrm>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p:spPr>
        <p:txBody>
          <a:bodyPr/>
          <a:lstStyle/>
          <a:p>
            <a:endParaRPr lang="fr-BE" smtClean="0"/>
          </a:p>
        </p:txBody>
      </p:sp>
      <p:sp>
        <p:nvSpPr>
          <p:cNvPr id="74756" name="Header Placeholder 3"/>
          <p:cNvSpPr>
            <a:spLocks noGrp="1"/>
          </p:cNvSpPr>
          <p:nvPr>
            <p:ph type="hdr" sz="quarter"/>
          </p:nvPr>
        </p:nvSpPr>
        <p:spPr/>
        <p:txBody>
          <a:bodyPr/>
          <a:lstStyle/>
          <a:p>
            <a:pPr defTabSz="922338">
              <a:defRPr/>
            </a:pPr>
            <a:r>
              <a:rPr lang="fr-FR" smtClean="0"/>
              <a:t>UZA - DMA &amp; DLTA - Kick-off</a:t>
            </a:r>
          </a:p>
        </p:txBody>
      </p:sp>
      <p:sp>
        <p:nvSpPr>
          <p:cNvPr id="74757" name="Date Placeholder 4"/>
          <p:cNvSpPr>
            <a:spLocks noGrp="1"/>
          </p:cNvSpPr>
          <p:nvPr>
            <p:ph type="dt" sz="quarter" idx="1"/>
          </p:nvPr>
        </p:nvSpPr>
        <p:spPr/>
        <p:txBody>
          <a:bodyPr/>
          <a:lstStyle/>
          <a:p>
            <a:pPr defTabSz="922338">
              <a:defRPr/>
            </a:pPr>
            <a:r>
              <a:rPr lang="fr-FR" smtClean="0"/>
              <a:t>15/09/2006</a:t>
            </a:r>
          </a:p>
        </p:txBody>
      </p:sp>
      <p:sp>
        <p:nvSpPr>
          <p:cNvPr id="74758" name="Slide Number Placeholder 5"/>
          <p:cNvSpPr>
            <a:spLocks noGrp="1"/>
          </p:cNvSpPr>
          <p:nvPr>
            <p:ph type="sldNum" sz="quarter" idx="5"/>
          </p:nvPr>
        </p:nvSpPr>
        <p:spPr/>
        <p:txBody>
          <a:bodyPr/>
          <a:lstStyle/>
          <a:p>
            <a:pPr defTabSz="922338">
              <a:defRPr/>
            </a:pPr>
            <a:fld id="{7ACA9182-40F7-457B-BFF3-C29692FFAB3D}" type="slidenum">
              <a:rPr lang="fr-FR" smtClean="0"/>
              <a:pPr defTabSz="922338">
                <a:defRPr/>
              </a:pPr>
              <a:t>10</a:t>
            </a:fld>
            <a:endParaRPr lang="fr-F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p:txBody>
          <a:bodyPr/>
          <a:lstStyle/>
          <a:p>
            <a:pPr defTabSz="922338">
              <a:defRPr/>
            </a:pPr>
            <a:fld id="{54D2091F-D550-4BA0-A417-5C602CD1A2D5}" type="slidenum">
              <a:rPr lang="en-US" smtClean="0"/>
              <a:pPr defTabSz="922338">
                <a:defRPr/>
              </a:pPr>
              <a:t>11</a:t>
            </a:fld>
            <a:endParaRPr lang="en-US"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xfrm>
            <a:off x="687419" y="4345167"/>
            <a:ext cx="5483165" cy="4113917"/>
          </a:xfrm>
          <a:noFill/>
          <a:ln/>
        </p:spPr>
        <p:txBody>
          <a:bodyPr/>
          <a:lstStyle/>
          <a:p>
            <a:r>
              <a:rPr lang="en-US" smtClean="0"/>
              <a:t>Content is the information that drives business and enables better, faster decision-making. Content can be structured, semi-structured or unstructured information that can be “static” and/or “dynamic”.  Content is everything from simple emails and instant messages to complex forms, contracts, reports and manuals. It also comprises scanned images and electronic documents, rich media, XML and even business processes.</a:t>
            </a:r>
          </a:p>
          <a:p>
            <a:r>
              <a:rPr lang="en-US" smtClean="0"/>
              <a:t>Content is the information that drives your business and enables better, faster decision-making</a:t>
            </a:r>
          </a:p>
          <a:p>
            <a:r>
              <a:rPr lang="en-US" smtClean="0"/>
              <a:t>Typically, this is unstructured information</a:t>
            </a:r>
          </a:p>
          <a:p>
            <a:pPr lvl="1">
              <a:lnSpc>
                <a:spcPct val="90000"/>
              </a:lnSpc>
            </a:pPr>
            <a:r>
              <a:rPr lang="en-US" smtClean="0"/>
              <a:t>Both “static” and “dynamic”</a:t>
            </a:r>
          </a:p>
          <a:p>
            <a:pPr lvl="1">
              <a:lnSpc>
                <a:spcPct val="90000"/>
              </a:lnSpc>
            </a:pPr>
            <a:r>
              <a:rPr lang="en-US" smtClean="0"/>
              <a:t>From simple emails and instant messages to complex forms, contracts, reports, and manuals</a:t>
            </a:r>
          </a:p>
          <a:p>
            <a:pPr lvl="1">
              <a:lnSpc>
                <a:spcPct val="90000"/>
              </a:lnSpc>
            </a:pPr>
            <a:r>
              <a:rPr lang="en-US" smtClean="0"/>
              <a:t>From scanned images and electronic documents to rich media, XML, and even business processes</a:t>
            </a:r>
          </a:p>
          <a:p>
            <a:r>
              <a:rPr lang="en-US" smtClean="0"/>
              <a:t>But, more and more frequently, this includes structured and semi-structured information</a:t>
            </a:r>
          </a:p>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2">
                    <a:lumMod val="50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5559B73-7BAC-4873-A448-B27E3716540A}" type="datetimeFigureOut">
              <a:rPr lang="en-US" smtClean="0"/>
              <a:pPr/>
              <a:t>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8BE9C0-0EFE-4BCB-95E5-CABF6C65C7EC}"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559B73-7BAC-4873-A448-B27E3716540A}" type="datetimeFigureOut">
              <a:rPr lang="en-US" smtClean="0"/>
              <a:pPr/>
              <a:t>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8BE9C0-0EFE-4BCB-95E5-CABF6C65C7EC}"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559B73-7BAC-4873-A448-B27E3716540A}" type="datetimeFigureOut">
              <a:rPr lang="en-US" smtClean="0"/>
              <a:pPr/>
              <a:t>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8BE9C0-0EFE-4BCB-95E5-CABF6C65C7EC}" type="slidenum">
              <a:rPr lang="en-US" smtClean="0"/>
              <a:pPr/>
              <a:t>‹N°›</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D2C6039-2A35-4B48-8705-3C8985359CD7}" type="datetimeFigureOut">
              <a:rPr lang="en-US" smtClean="0"/>
              <a:pPr/>
              <a:t>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E0190A-CFAE-4E9A-A644-03D85E7D2D36}" type="slidenum">
              <a:rPr lang="en-US" smtClean="0"/>
              <a:pPr/>
              <a:t>‹N°›</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2C6039-2A35-4B48-8705-3C8985359CD7}" type="datetimeFigureOut">
              <a:rPr lang="en-US" smtClean="0"/>
              <a:pPr/>
              <a:t>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E0190A-CFAE-4E9A-A644-03D85E7D2D36}" type="slidenum">
              <a:rPr lang="en-US" smtClean="0"/>
              <a:pPr/>
              <a:t>‹N°›</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2C6039-2A35-4B48-8705-3C8985359CD7}" type="datetimeFigureOut">
              <a:rPr lang="en-US" smtClean="0"/>
              <a:pPr/>
              <a:t>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E0190A-CFAE-4E9A-A644-03D85E7D2D36}" type="slidenum">
              <a:rPr lang="en-US" smtClean="0"/>
              <a:pPr/>
              <a:t>‹N°›</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D2C6039-2A35-4B48-8705-3C8985359CD7}" type="datetimeFigureOut">
              <a:rPr lang="en-US" smtClean="0"/>
              <a:pPr/>
              <a:t>2/9/2010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E0190A-CFAE-4E9A-A644-03D85E7D2D36}" type="slidenum">
              <a:rPr lang="en-US" smtClean="0"/>
              <a:pPr/>
              <a:t>‹N°›</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D2C6039-2A35-4B48-8705-3C8985359CD7}" type="datetimeFigureOut">
              <a:rPr lang="en-US" smtClean="0"/>
              <a:pPr/>
              <a:t>2/9/2010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E0190A-CFAE-4E9A-A644-03D85E7D2D36}" type="slidenum">
              <a:rPr lang="en-US" smtClean="0"/>
              <a:pPr/>
              <a:t>‹N°›</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D2C6039-2A35-4B48-8705-3C8985359CD7}" type="datetimeFigureOut">
              <a:rPr lang="en-US" smtClean="0"/>
              <a:pPr/>
              <a:t>2/9/2010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E0190A-CFAE-4E9A-A644-03D85E7D2D36}" type="slidenum">
              <a:rPr lang="en-US" smtClean="0"/>
              <a:pPr/>
              <a:t>‹N°›</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2C6039-2A35-4B48-8705-3C8985359CD7}" type="datetimeFigureOut">
              <a:rPr lang="en-US" smtClean="0"/>
              <a:pPr/>
              <a:t>2/9/2010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E0190A-CFAE-4E9A-A644-03D85E7D2D36}" type="slidenum">
              <a:rPr lang="en-US" smtClean="0"/>
              <a:pPr/>
              <a:t>‹N°›</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2C6039-2A35-4B48-8705-3C8985359CD7}" type="datetimeFigureOut">
              <a:rPr lang="en-US" smtClean="0"/>
              <a:pPr/>
              <a:t>2/9/2010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E0190A-CFAE-4E9A-A644-03D85E7D2D36}"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lumMod val="5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5559B73-7BAC-4873-A448-B27E3716540A}" type="datetimeFigureOut">
              <a:rPr lang="en-US" smtClean="0"/>
              <a:pPr/>
              <a:t>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8BE9C0-0EFE-4BCB-95E5-CABF6C65C7EC}" type="slidenum">
              <a:rPr lang="en-US" smtClean="0"/>
              <a:pPr/>
              <a:t>‹N°›</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2C6039-2A35-4B48-8705-3C8985359CD7}" type="datetimeFigureOut">
              <a:rPr lang="en-US" smtClean="0"/>
              <a:pPr/>
              <a:t>2/9/2010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E0190A-CFAE-4E9A-A644-03D85E7D2D36}" type="slidenum">
              <a:rPr lang="en-US" smtClean="0"/>
              <a:pPr/>
              <a:t>‹N°›</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2C6039-2A35-4B48-8705-3C8985359CD7}" type="datetimeFigureOut">
              <a:rPr lang="en-US" smtClean="0"/>
              <a:pPr/>
              <a:t>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E0190A-CFAE-4E9A-A644-03D85E7D2D36}" type="slidenum">
              <a:rPr lang="en-US" smtClean="0"/>
              <a:pPr/>
              <a:t>‹N°›</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2C6039-2A35-4B48-8705-3C8985359CD7}" type="datetimeFigureOut">
              <a:rPr lang="en-US" smtClean="0"/>
              <a:pPr/>
              <a:t>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E0190A-CFAE-4E9A-A644-03D85E7D2D36}" type="slidenum">
              <a:rPr lang="en-US" smtClean="0"/>
              <a:pPr/>
              <a:t>‹N°›</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E62659-C0DC-4852-BF56-AC3D89520EF6}" type="datetimeFigureOut">
              <a:rPr lang="en-US" smtClean="0"/>
              <a:pPr/>
              <a:t>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0B3662-4323-403C-8860-B30DF98A8E78}" type="slidenum">
              <a:rPr lang="en-US" smtClean="0"/>
              <a:pPr/>
              <a:t>‹N°›</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E62659-C0DC-4852-BF56-AC3D89520EF6}" type="datetimeFigureOut">
              <a:rPr lang="en-US" smtClean="0"/>
              <a:pPr/>
              <a:t>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0B3662-4323-403C-8860-B30DF98A8E78}" type="slidenum">
              <a:rPr lang="en-US" smtClean="0"/>
              <a:pPr/>
              <a:t>‹N°›</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E62659-C0DC-4852-BF56-AC3D89520EF6}" type="datetimeFigureOut">
              <a:rPr lang="en-US" smtClean="0"/>
              <a:pPr/>
              <a:t>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0B3662-4323-403C-8860-B30DF98A8E78}" type="slidenum">
              <a:rPr lang="en-US" smtClean="0"/>
              <a:pPr/>
              <a:t>‹N°›</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E62659-C0DC-4852-BF56-AC3D89520EF6}" type="datetimeFigureOut">
              <a:rPr lang="en-US" smtClean="0"/>
              <a:pPr/>
              <a:t>2/9/2010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0B3662-4323-403C-8860-B30DF98A8E78}" type="slidenum">
              <a:rPr lang="en-US" smtClean="0"/>
              <a:pPr/>
              <a:t>‹N°›</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E62659-C0DC-4852-BF56-AC3D89520EF6}" type="datetimeFigureOut">
              <a:rPr lang="en-US" smtClean="0"/>
              <a:pPr/>
              <a:t>2/9/2010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0B3662-4323-403C-8860-B30DF98A8E78}" type="slidenum">
              <a:rPr lang="en-US" smtClean="0"/>
              <a:pPr/>
              <a:t>‹N°›</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E62659-C0DC-4852-BF56-AC3D89520EF6}" type="datetimeFigureOut">
              <a:rPr lang="en-US" smtClean="0"/>
              <a:pPr/>
              <a:t>2/9/2010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0B3662-4323-403C-8860-B30DF98A8E78}" type="slidenum">
              <a:rPr lang="en-US" smtClean="0"/>
              <a:pPr/>
              <a:t>‹N°›</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E62659-C0DC-4852-BF56-AC3D89520EF6}" type="datetimeFigureOut">
              <a:rPr lang="en-US" smtClean="0"/>
              <a:pPr/>
              <a:t>2/9/2010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0B3662-4323-403C-8860-B30DF98A8E78}"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559B73-7BAC-4873-A448-B27E3716540A}" type="datetimeFigureOut">
              <a:rPr lang="en-US" smtClean="0"/>
              <a:pPr/>
              <a:t>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8BE9C0-0EFE-4BCB-95E5-CABF6C65C7EC}" type="slidenum">
              <a:rPr lang="en-US" smtClean="0"/>
              <a:pPr/>
              <a:t>‹N°›</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E62659-C0DC-4852-BF56-AC3D89520EF6}" type="datetimeFigureOut">
              <a:rPr lang="en-US" smtClean="0"/>
              <a:pPr/>
              <a:t>2/9/2010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0B3662-4323-403C-8860-B30DF98A8E78}" type="slidenum">
              <a:rPr lang="en-US" smtClean="0"/>
              <a:pPr/>
              <a:t>‹N°›</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E62659-C0DC-4852-BF56-AC3D89520EF6}" type="datetimeFigureOut">
              <a:rPr lang="en-US" smtClean="0"/>
              <a:pPr/>
              <a:t>2/9/2010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0B3662-4323-403C-8860-B30DF98A8E78}" type="slidenum">
              <a:rPr lang="en-US" smtClean="0"/>
              <a:pPr/>
              <a:t>‹N°›</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E62659-C0DC-4852-BF56-AC3D89520EF6}" type="datetimeFigureOut">
              <a:rPr lang="en-US" smtClean="0"/>
              <a:pPr/>
              <a:t>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0B3662-4323-403C-8860-B30DF98A8E78}" type="slidenum">
              <a:rPr lang="en-US" smtClean="0"/>
              <a:pPr/>
              <a:t>‹N°›</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E62659-C0DC-4852-BF56-AC3D89520EF6}" type="datetimeFigureOut">
              <a:rPr lang="en-US" smtClean="0"/>
              <a:pPr/>
              <a:t>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0B3662-4323-403C-8860-B30DF98A8E78}"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5559B73-7BAC-4873-A448-B27E3716540A}" type="datetimeFigureOut">
              <a:rPr lang="en-US" smtClean="0"/>
              <a:pPr/>
              <a:t>2/9/2010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8BE9C0-0EFE-4BCB-95E5-CABF6C65C7EC}"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5559B73-7BAC-4873-A448-B27E3716540A}" type="datetimeFigureOut">
              <a:rPr lang="en-US" smtClean="0"/>
              <a:pPr/>
              <a:t>2/9/2010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8BE9C0-0EFE-4BCB-95E5-CABF6C65C7EC}"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559B73-7BAC-4873-A448-B27E3716540A}" type="datetimeFigureOut">
              <a:rPr lang="en-US" smtClean="0"/>
              <a:pPr/>
              <a:t>2/9/2010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8BE9C0-0EFE-4BCB-95E5-CABF6C65C7EC}"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559B73-7BAC-4873-A448-B27E3716540A}" type="datetimeFigureOut">
              <a:rPr lang="en-US" smtClean="0"/>
              <a:pPr/>
              <a:t>2/9/2010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8BE9C0-0EFE-4BCB-95E5-CABF6C65C7EC}"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559B73-7BAC-4873-A448-B27E3716540A}" type="datetimeFigureOut">
              <a:rPr lang="en-US" smtClean="0"/>
              <a:pPr/>
              <a:t>2/9/2010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8BE9C0-0EFE-4BCB-95E5-CABF6C65C7EC}"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559B73-7BAC-4873-A448-B27E3716540A}" type="datetimeFigureOut">
              <a:rPr lang="en-US" smtClean="0"/>
              <a:pPr/>
              <a:t>2/9/2010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8BE9C0-0EFE-4BCB-95E5-CABF6C65C7EC}"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IRISLink2010-PPT-content-01c.jpg"/>
          <p:cNvPicPr>
            <a:picLocks noChangeAspect="1"/>
          </p:cNvPicPr>
          <p:nvPr userDrawn="1"/>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559B73-7BAC-4873-A448-B27E3716540A}" type="datetimeFigureOut">
              <a:rPr lang="en-US" smtClean="0"/>
              <a:pPr/>
              <a:t>2/9/2010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8BE9C0-0EFE-4BCB-95E5-CABF6C65C7EC}"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1" kern="1200">
          <a:solidFill>
            <a:schemeClr val="tx2">
              <a:lumMod val="50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2">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lumMod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IRISLink2010-PPT-content-01b.jpg"/>
          <p:cNvPicPr>
            <a:picLocks noChangeAspect="1"/>
          </p:cNvPicPr>
          <p:nvPr userDrawn="1"/>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2C6039-2A35-4B48-8705-3C8985359CD7}" type="datetimeFigureOut">
              <a:rPr lang="en-US" smtClean="0"/>
              <a:pPr/>
              <a:t>2/9/2010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E0190A-CFAE-4E9A-A644-03D85E7D2D36}"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b="1" kern="1200">
          <a:solidFill>
            <a:schemeClr val="tx2">
              <a:lumMod val="50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2">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lumMod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IRISLink2010-PPT-content-03b.jpg"/>
          <p:cNvPicPr>
            <a:picLocks noChangeAspect="1"/>
          </p:cNvPicPr>
          <p:nvPr userDrawn="1"/>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E62659-C0DC-4852-BF56-AC3D89520EF6}" type="datetimeFigureOut">
              <a:rPr lang="en-US" smtClean="0"/>
              <a:pPr/>
              <a:t>2/9/2010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0B3662-4323-403C-8860-B30DF98A8E78}"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b="1" kern="1200">
          <a:solidFill>
            <a:schemeClr val="tx2">
              <a:lumMod val="50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2">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lumMod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21.png"/><Relationship Id="rId3" Type="http://schemas.openxmlformats.org/officeDocument/2006/relationships/notesSlide" Target="../notesSlides/notesSlide6.xml"/><Relationship Id="rId7" Type="http://schemas.openxmlformats.org/officeDocument/2006/relationships/image" Target="../media/image18.png"/><Relationship Id="rId12" Type="http://schemas.openxmlformats.org/officeDocument/2006/relationships/oleObject" Target="../embeddings/oleObject4.bin"/><Relationship Id="rId2" Type="http://schemas.openxmlformats.org/officeDocument/2006/relationships/slideLayout" Target="../slideLayouts/slideLayout15.xml"/><Relationship Id="rId1" Type="http://schemas.openxmlformats.org/officeDocument/2006/relationships/vmlDrawing" Target="../drawings/vmlDrawing1.vml"/><Relationship Id="rId6" Type="http://schemas.openxmlformats.org/officeDocument/2006/relationships/image" Target="../media/image17.png"/><Relationship Id="rId11" Type="http://schemas.openxmlformats.org/officeDocument/2006/relationships/oleObject" Target="../embeddings/oleObject3.bin"/><Relationship Id="rId5" Type="http://schemas.openxmlformats.org/officeDocument/2006/relationships/image" Target="../media/image16.png"/><Relationship Id="rId10" Type="http://schemas.openxmlformats.org/officeDocument/2006/relationships/image" Target="../media/image20.png"/><Relationship Id="rId4" Type="http://schemas.openxmlformats.org/officeDocument/2006/relationships/oleObject" Target="../embeddings/oleObject1.bin"/><Relationship Id="rId9" Type="http://schemas.openxmlformats.org/officeDocument/2006/relationships/image" Target="../media/image19.png"/><Relationship Id="rId14"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mailto:Giuseppe.contino@iriscorporate.com" TargetMode="External"/><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RISLink2010-PPT-cover.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a:xfrm>
            <a:off x="714348" y="2928934"/>
            <a:ext cx="7772400" cy="1470025"/>
          </a:xfrm>
        </p:spPr>
        <p:txBody>
          <a:bodyPr>
            <a:normAutofit fontScale="90000"/>
          </a:bodyPr>
          <a:lstStyle/>
          <a:p>
            <a:r>
              <a:rPr lang="en-US" dirty="0" smtClean="0"/>
              <a:t>Best Practice and Pragmatic Approach : Implementing Content Based Business Processes</a:t>
            </a:r>
            <a:endParaRPr lang="en-US" dirty="0"/>
          </a:p>
        </p:txBody>
      </p:sp>
      <p:sp>
        <p:nvSpPr>
          <p:cNvPr id="3" name="Subtitle 2"/>
          <p:cNvSpPr>
            <a:spLocks noGrp="1"/>
          </p:cNvSpPr>
          <p:nvPr>
            <p:ph type="subTitle" idx="1"/>
          </p:nvPr>
        </p:nvSpPr>
        <p:spPr>
          <a:xfrm>
            <a:off x="1428728" y="4643446"/>
            <a:ext cx="6400800" cy="1752600"/>
          </a:xfrm>
        </p:spPr>
        <p:txBody>
          <a:bodyPr/>
          <a:lstStyle/>
          <a:p>
            <a:r>
              <a:rPr lang="en-US" dirty="0" smtClean="0"/>
              <a:t>Giuseppe Contino</a:t>
            </a:r>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714348" y="285728"/>
            <a:ext cx="7284426" cy="611187"/>
          </a:xfrm>
        </p:spPr>
        <p:txBody>
          <a:bodyPr>
            <a:normAutofit fontScale="90000"/>
          </a:bodyPr>
          <a:lstStyle/>
          <a:p>
            <a:pPr eaLnBrk="1" hangingPunct="1"/>
            <a:r>
              <a:rPr lang="en-US" smtClean="0"/>
              <a:t>Sample overview</a:t>
            </a:r>
          </a:p>
        </p:txBody>
      </p:sp>
      <p:pic>
        <p:nvPicPr>
          <p:cNvPr id="40963" name="Picture 41" descr="Overview1"/>
          <p:cNvPicPr>
            <a:picLocks noChangeAspect="1" noChangeArrowheads="1"/>
          </p:cNvPicPr>
          <p:nvPr/>
        </p:nvPicPr>
        <p:blipFill>
          <a:blip r:embed="rId3"/>
          <a:srcRect/>
          <a:stretch>
            <a:fillRect/>
          </a:stretch>
        </p:blipFill>
        <p:spPr bwMode="auto">
          <a:xfrm>
            <a:off x="1428728" y="1071546"/>
            <a:ext cx="6643734" cy="5377351"/>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526074" y="3589338"/>
            <a:ext cx="2053003" cy="844550"/>
            <a:chOff x="151" y="2264"/>
            <a:chExt cx="1294" cy="532"/>
          </a:xfrm>
        </p:grpSpPr>
        <p:sp>
          <p:nvSpPr>
            <p:cNvPr id="4127" name="Text Box 4"/>
            <p:cNvSpPr txBox="1">
              <a:spLocks noChangeAspect="1" noChangeArrowheads="1"/>
            </p:cNvSpPr>
            <p:nvPr/>
          </p:nvSpPr>
          <p:spPr bwMode="auto">
            <a:xfrm>
              <a:off x="151" y="2642"/>
              <a:ext cx="1294" cy="154"/>
            </a:xfrm>
            <a:prstGeom prst="rect">
              <a:avLst/>
            </a:prstGeom>
            <a:noFill/>
            <a:ln w="15875">
              <a:noFill/>
              <a:miter lim="800000"/>
              <a:headEnd/>
              <a:tailEnd/>
            </a:ln>
          </p:spPr>
          <p:txBody>
            <a:bodyPr>
              <a:spAutoFit/>
            </a:bodyPr>
            <a:lstStyle/>
            <a:p>
              <a:r>
                <a:rPr lang="en-US" sz="1000"/>
                <a:t>Paper Documents &amp; Files</a:t>
              </a:r>
            </a:p>
          </p:txBody>
        </p:sp>
        <p:graphicFrame>
          <p:nvGraphicFramePr>
            <p:cNvPr id="4101" name="Object 5"/>
            <p:cNvGraphicFramePr>
              <a:graphicFrameLocks noChangeAspect="1"/>
            </p:cNvGraphicFramePr>
            <p:nvPr/>
          </p:nvGraphicFramePr>
          <p:xfrm>
            <a:off x="535" y="2264"/>
            <a:ext cx="597" cy="334"/>
          </p:xfrm>
          <a:graphic>
            <a:graphicData uri="http://schemas.openxmlformats.org/presentationml/2006/ole">
              <p:oleObj spid="_x0000_s1029" name="Photo Editor Photo" r:id="rId4" imgW="3076190" imgH="1333333" progId="">
                <p:embed/>
              </p:oleObj>
            </a:graphicData>
          </a:graphic>
        </p:graphicFrame>
      </p:grpSp>
      <p:grpSp>
        <p:nvGrpSpPr>
          <p:cNvPr id="3" name="Group 6"/>
          <p:cNvGrpSpPr>
            <a:grpSpLocks/>
          </p:cNvGrpSpPr>
          <p:nvPr/>
        </p:nvGrpSpPr>
        <p:grpSpPr bwMode="auto">
          <a:xfrm>
            <a:off x="2442797" y="5408614"/>
            <a:ext cx="657957" cy="998537"/>
            <a:chOff x="1335" y="3447"/>
            <a:chExt cx="414" cy="629"/>
          </a:xfrm>
        </p:grpSpPr>
        <p:sp>
          <p:nvSpPr>
            <p:cNvPr id="4125" name="Text Box 7"/>
            <p:cNvSpPr txBox="1">
              <a:spLocks noChangeArrowheads="1"/>
            </p:cNvSpPr>
            <p:nvPr/>
          </p:nvSpPr>
          <p:spPr bwMode="auto">
            <a:xfrm>
              <a:off x="1398" y="3921"/>
              <a:ext cx="231" cy="155"/>
            </a:xfrm>
            <a:prstGeom prst="rect">
              <a:avLst/>
            </a:prstGeom>
            <a:noFill/>
            <a:ln w="9525">
              <a:noFill/>
              <a:miter lim="800000"/>
              <a:headEnd/>
              <a:tailEnd/>
            </a:ln>
          </p:spPr>
          <p:txBody>
            <a:bodyPr wrap="none">
              <a:spAutoFit/>
            </a:bodyPr>
            <a:lstStyle/>
            <a:p>
              <a:r>
                <a:rPr lang="en-US" sz="1000"/>
                <a:t>Fax</a:t>
              </a:r>
            </a:p>
          </p:txBody>
        </p:sp>
        <p:pic>
          <p:nvPicPr>
            <p:cNvPr id="4126" name="Picture 8" descr="FAX"/>
            <p:cNvPicPr>
              <a:picLocks noChangeAspect="1" noChangeArrowheads="1"/>
            </p:cNvPicPr>
            <p:nvPr/>
          </p:nvPicPr>
          <p:blipFill>
            <a:blip r:embed="rId5">
              <a:grayscl/>
            </a:blip>
            <a:srcRect/>
            <a:stretch>
              <a:fillRect/>
            </a:stretch>
          </p:blipFill>
          <p:spPr bwMode="auto">
            <a:xfrm>
              <a:off x="1335" y="3447"/>
              <a:ext cx="414" cy="434"/>
            </a:xfrm>
            <a:prstGeom prst="rect">
              <a:avLst/>
            </a:prstGeom>
            <a:noFill/>
            <a:ln w="9525">
              <a:noFill/>
              <a:miter lim="800000"/>
              <a:headEnd/>
              <a:tailEnd/>
            </a:ln>
          </p:spPr>
        </p:pic>
      </p:grpSp>
      <p:grpSp>
        <p:nvGrpSpPr>
          <p:cNvPr id="4" name="Group 9"/>
          <p:cNvGrpSpPr>
            <a:grpSpLocks/>
          </p:cNvGrpSpPr>
          <p:nvPr/>
        </p:nvGrpSpPr>
        <p:grpSpPr bwMode="auto">
          <a:xfrm>
            <a:off x="1732085" y="4779963"/>
            <a:ext cx="835269" cy="773112"/>
            <a:chOff x="1872" y="2049"/>
            <a:chExt cx="759" cy="704"/>
          </a:xfrm>
        </p:grpSpPr>
        <p:pic>
          <p:nvPicPr>
            <p:cNvPr id="4123" name="Picture 10" descr="email"/>
            <p:cNvPicPr>
              <a:picLocks noChangeAspect="1" noChangeArrowheads="1"/>
            </p:cNvPicPr>
            <p:nvPr/>
          </p:nvPicPr>
          <p:blipFill>
            <a:blip r:embed="rId6"/>
            <a:srcRect/>
            <a:stretch>
              <a:fillRect/>
            </a:stretch>
          </p:blipFill>
          <p:spPr bwMode="auto">
            <a:xfrm>
              <a:off x="1932" y="2049"/>
              <a:ext cx="674" cy="438"/>
            </a:xfrm>
            <a:prstGeom prst="rect">
              <a:avLst/>
            </a:prstGeom>
            <a:noFill/>
            <a:ln w="9525">
              <a:noFill/>
              <a:miter lim="800000"/>
              <a:headEnd/>
              <a:tailEnd/>
            </a:ln>
          </p:spPr>
        </p:pic>
        <p:sp>
          <p:nvSpPr>
            <p:cNvPr id="4124" name="Text Box 11" descr="Light upward diagonal"/>
            <p:cNvSpPr txBox="1">
              <a:spLocks noChangeArrowheads="1"/>
            </p:cNvSpPr>
            <p:nvPr/>
          </p:nvSpPr>
          <p:spPr bwMode="auto">
            <a:xfrm>
              <a:off x="1872" y="2530"/>
              <a:ext cx="759" cy="223"/>
            </a:xfrm>
            <a:prstGeom prst="rect">
              <a:avLst/>
            </a:prstGeom>
            <a:noFill/>
            <a:ln w="50800" algn="ctr">
              <a:noFill/>
              <a:miter lim="800000"/>
              <a:headEnd/>
              <a:tailEnd/>
            </a:ln>
          </p:spPr>
          <p:txBody>
            <a:bodyPr>
              <a:spAutoFit/>
            </a:bodyPr>
            <a:lstStyle/>
            <a:p>
              <a:r>
                <a:rPr lang="en-US" sz="1000"/>
                <a:t>Email</a:t>
              </a:r>
            </a:p>
          </p:txBody>
        </p:sp>
      </p:grpSp>
      <p:grpSp>
        <p:nvGrpSpPr>
          <p:cNvPr id="5" name="Group 12"/>
          <p:cNvGrpSpPr>
            <a:grpSpLocks/>
          </p:cNvGrpSpPr>
          <p:nvPr/>
        </p:nvGrpSpPr>
        <p:grpSpPr bwMode="auto">
          <a:xfrm>
            <a:off x="2209800" y="1547813"/>
            <a:ext cx="778120" cy="938212"/>
            <a:chOff x="1363" y="817"/>
            <a:chExt cx="490" cy="591"/>
          </a:xfrm>
        </p:grpSpPr>
        <p:sp>
          <p:nvSpPr>
            <p:cNvPr id="4121" name="Text Box 13"/>
            <p:cNvSpPr txBox="1">
              <a:spLocks noChangeArrowheads="1"/>
            </p:cNvSpPr>
            <p:nvPr/>
          </p:nvSpPr>
          <p:spPr bwMode="auto">
            <a:xfrm>
              <a:off x="1363" y="1253"/>
              <a:ext cx="490" cy="155"/>
            </a:xfrm>
            <a:prstGeom prst="rect">
              <a:avLst/>
            </a:prstGeom>
            <a:noFill/>
            <a:ln w="9525">
              <a:noFill/>
              <a:miter lim="800000"/>
              <a:headEnd/>
              <a:tailEnd/>
            </a:ln>
          </p:spPr>
          <p:txBody>
            <a:bodyPr wrap="none">
              <a:spAutoFit/>
            </a:bodyPr>
            <a:lstStyle/>
            <a:p>
              <a:r>
                <a:rPr lang="en-US" sz="1000"/>
                <a:t>Web Pages</a:t>
              </a:r>
            </a:p>
          </p:txBody>
        </p:sp>
        <p:pic>
          <p:nvPicPr>
            <p:cNvPr id="4122" name="Picture 14" descr="web icon"/>
            <p:cNvPicPr>
              <a:picLocks noChangeAspect="1" noChangeArrowheads="1"/>
            </p:cNvPicPr>
            <p:nvPr/>
          </p:nvPicPr>
          <p:blipFill>
            <a:blip r:embed="rId7">
              <a:lum contrast="6000"/>
              <a:grayscl/>
            </a:blip>
            <a:srcRect/>
            <a:stretch>
              <a:fillRect/>
            </a:stretch>
          </p:blipFill>
          <p:spPr bwMode="auto">
            <a:xfrm>
              <a:off x="1431" y="817"/>
              <a:ext cx="396" cy="404"/>
            </a:xfrm>
            <a:prstGeom prst="rect">
              <a:avLst/>
            </a:prstGeom>
            <a:noFill/>
            <a:ln w="9525">
              <a:noFill/>
              <a:miter lim="800000"/>
              <a:headEnd/>
              <a:tailEnd/>
            </a:ln>
          </p:spPr>
        </p:pic>
      </p:grpSp>
      <p:grpSp>
        <p:nvGrpSpPr>
          <p:cNvPr id="6" name="Group 15"/>
          <p:cNvGrpSpPr>
            <a:grpSpLocks/>
          </p:cNvGrpSpPr>
          <p:nvPr/>
        </p:nvGrpSpPr>
        <p:grpSpPr bwMode="auto">
          <a:xfrm>
            <a:off x="794238" y="2465388"/>
            <a:ext cx="2022231" cy="1014412"/>
            <a:chOff x="260" y="1386"/>
            <a:chExt cx="1274" cy="639"/>
          </a:xfrm>
        </p:grpSpPr>
        <p:sp>
          <p:nvSpPr>
            <p:cNvPr id="4120" name="Text Box 16" descr="Light upward diagonal"/>
            <p:cNvSpPr txBox="1">
              <a:spLocks noChangeArrowheads="1"/>
            </p:cNvSpPr>
            <p:nvPr/>
          </p:nvSpPr>
          <p:spPr bwMode="auto">
            <a:xfrm>
              <a:off x="260" y="1871"/>
              <a:ext cx="1274" cy="154"/>
            </a:xfrm>
            <a:prstGeom prst="rect">
              <a:avLst/>
            </a:prstGeom>
            <a:noFill/>
            <a:ln w="50800" algn="ctr">
              <a:noFill/>
              <a:miter lim="800000"/>
              <a:headEnd/>
              <a:tailEnd/>
            </a:ln>
          </p:spPr>
          <p:txBody>
            <a:bodyPr>
              <a:spAutoFit/>
            </a:bodyPr>
            <a:lstStyle/>
            <a:p>
              <a:r>
                <a:rPr lang="en-US" sz="1000"/>
                <a:t>Electronic Documents</a:t>
              </a:r>
            </a:p>
          </p:txBody>
        </p:sp>
        <p:graphicFrame>
          <p:nvGraphicFramePr>
            <p:cNvPr id="4100" name="Object 17"/>
            <p:cNvGraphicFramePr>
              <a:graphicFrameLocks noChangeAspect="1"/>
            </p:cNvGraphicFramePr>
            <p:nvPr/>
          </p:nvGraphicFramePr>
          <p:xfrm>
            <a:off x="596" y="1386"/>
            <a:ext cx="588" cy="479"/>
          </p:xfrm>
          <a:graphic>
            <a:graphicData uri="http://schemas.openxmlformats.org/presentationml/2006/ole">
              <p:oleObj spid="_x0000_s1028" name="Photo Editor Photo" r:id="rId8" imgW="1914286" imgH="1561905" progId="">
                <p:embed/>
              </p:oleObj>
            </a:graphicData>
          </a:graphic>
        </p:graphicFrame>
      </p:grpSp>
      <p:pic>
        <p:nvPicPr>
          <p:cNvPr id="4107" name="Picture 18" descr="FN_aiim_03"/>
          <p:cNvPicPr>
            <a:picLocks noChangeAspect="1" noChangeArrowheads="1"/>
          </p:cNvPicPr>
          <p:nvPr/>
        </p:nvPicPr>
        <p:blipFill>
          <a:blip r:embed="rId9" cstate="print"/>
          <a:srcRect/>
          <a:stretch>
            <a:fillRect/>
          </a:stretch>
        </p:blipFill>
        <p:spPr bwMode="auto">
          <a:xfrm>
            <a:off x="6985490" y="4530726"/>
            <a:ext cx="489438" cy="663575"/>
          </a:xfrm>
          <a:prstGeom prst="rect">
            <a:avLst/>
          </a:prstGeom>
          <a:noFill/>
          <a:ln w="9525">
            <a:noFill/>
            <a:miter lim="800000"/>
            <a:headEnd/>
            <a:tailEnd/>
          </a:ln>
        </p:spPr>
      </p:pic>
      <p:grpSp>
        <p:nvGrpSpPr>
          <p:cNvPr id="7" name="Group 19"/>
          <p:cNvGrpSpPr>
            <a:grpSpLocks/>
          </p:cNvGrpSpPr>
          <p:nvPr/>
        </p:nvGrpSpPr>
        <p:grpSpPr bwMode="auto">
          <a:xfrm>
            <a:off x="6579577" y="2411414"/>
            <a:ext cx="880697" cy="1068387"/>
            <a:chOff x="846" y="1819"/>
            <a:chExt cx="759" cy="922"/>
          </a:xfrm>
        </p:grpSpPr>
        <p:pic>
          <p:nvPicPr>
            <p:cNvPr id="4118" name="Picture 20" descr="printing_38"/>
            <p:cNvPicPr>
              <a:picLocks noChangeAspect="1" noChangeArrowheads="1"/>
            </p:cNvPicPr>
            <p:nvPr/>
          </p:nvPicPr>
          <p:blipFill>
            <a:blip r:embed="rId10"/>
            <a:srcRect/>
            <a:stretch>
              <a:fillRect/>
            </a:stretch>
          </p:blipFill>
          <p:spPr bwMode="auto">
            <a:xfrm>
              <a:off x="901" y="1819"/>
              <a:ext cx="651" cy="668"/>
            </a:xfrm>
            <a:prstGeom prst="rect">
              <a:avLst/>
            </a:prstGeom>
            <a:noFill/>
            <a:ln w="9525">
              <a:noFill/>
              <a:miter lim="800000"/>
              <a:headEnd/>
              <a:tailEnd/>
            </a:ln>
          </p:spPr>
        </p:pic>
        <p:sp>
          <p:nvSpPr>
            <p:cNvPr id="4119" name="Text Box 21" descr="Light upward diagonal"/>
            <p:cNvSpPr txBox="1">
              <a:spLocks noChangeArrowheads="1"/>
            </p:cNvSpPr>
            <p:nvPr/>
          </p:nvSpPr>
          <p:spPr bwMode="auto">
            <a:xfrm>
              <a:off x="846" y="2530"/>
              <a:ext cx="759" cy="211"/>
            </a:xfrm>
            <a:prstGeom prst="rect">
              <a:avLst/>
            </a:prstGeom>
            <a:noFill/>
            <a:ln w="50800" algn="ctr">
              <a:noFill/>
              <a:miter lim="800000"/>
              <a:headEnd/>
              <a:tailEnd/>
            </a:ln>
          </p:spPr>
          <p:txBody>
            <a:bodyPr>
              <a:spAutoFit/>
            </a:bodyPr>
            <a:lstStyle/>
            <a:p>
              <a:r>
                <a:rPr lang="en-US" sz="1000"/>
                <a:t>Reports</a:t>
              </a:r>
            </a:p>
          </p:txBody>
        </p:sp>
      </p:grpSp>
      <p:grpSp>
        <p:nvGrpSpPr>
          <p:cNvPr id="8" name="Group 22"/>
          <p:cNvGrpSpPr>
            <a:grpSpLocks/>
          </p:cNvGrpSpPr>
          <p:nvPr/>
        </p:nvGrpSpPr>
        <p:grpSpPr bwMode="auto">
          <a:xfrm>
            <a:off x="6438900" y="3538538"/>
            <a:ext cx="2032489" cy="1003300"/>
            <a:chOff x="4301" y="2021"/>
            <a:chExt cx="1280" cy="632"/>
          </a:xfrm>
        </p:grpSpPr>
        <p:sp>
          <p:nvSpPr>
            <p:cNvPr id="4117" name="Text Box 23"/>
            <p:cNvSpPr txBox="1">
              <a:spLocks noChangeArrowheads="1"/>
            </p:cNvSpPr>
            <p:nvPr/>
          </p:nvSpPr>
          <p:spPr bwMode="auto">
            <a:xfrm>
              <a:off x="4301" y="2499"/>
              <a:ext cx="1280" cy="154"/>
            </a:xfrm>
            <a:prstGeom prst="rect">
              <a:avLst/>
            </a:prstGeom>
            <a:noFill/>
            <a:ln w="9525">
              <a:noFill/>
              <a:miter lim="800000"/>
              <a:headEnd/>
              <a:tailEnd/>
            </a:ln>
          </p:spPr>
          <p:txBody>
            <a:bodyPr>
              <a:spAutoFit/>
            </a:bodyPr>
            <a:lstStyle/>
            <a:p>
              <a:r>
                <a:rPr lang="en-US" sz="1000"/>
                <a:t>Photos, Graphics, Video</a:t>
              </a:r>
            </a:p>
          </p:txBody>
        </p:sp>
        <p:graphicFrame>
          <p:nvGraphicFramePr>
            <p:cNvPr id="4099" name="Object 24"/>
            <p:cNvGraphicFramePr>
              <a:graphicFrameLocks noChangeAspect="1"/>
            </p:cNvGraphicFramePr>
            <p:nvPr/>
          </p:nvGraphicFramePr>
          <p:xfrm>
            <a:off x="4675" y="2021"/>
            <a:ext cx="493" cy="491"/>
          </p:xfrm>
          <a:graphic>
            <a:graphicData uri="http://schemas.openxmlformats.org/presentationml/2006/ole">
              <p:oleObj spid="_x0000_s1027" name="Photo Editor Photo" r:id="rId11" imgW="2781688" imgH="2771429" progId="">
                <p:embed/>
              </p:oleObj>
            </a:graphicData>
          </a:graphic>
        </p:graphicFrame>
      </p:grpSp>
      <p:grpSp>
        <p:nvGrpSpPr>
          <p:cNvPr id="9" name="Group 25"/>
          <p:cNvGrpSpPr>
            <a:grpSpLocks/>
          </p:cNvGrpSpPr>
          <p:nvPr/>
        </p:nvGrpSpPr>
        <p:grpSpPr bwMode="auto">
          <a:xfrm>
            <a:off x="6030059" y="1365251"/>
            <a:ext cx="822080" cy="1050925"/>
            <a:chOff x="3798" y="860"/>
            <a:chExt cx="518" cy="662"/>
          </a:xfrm>
        </p:grpSpPr>
        <p:sp>
          <p:nvSpPr>
            <p:cNvPr id="4116" name="Text Box 26"/>
            <p:cNvSpPr txBox="1">
              <a:spLocks noChangeArrowheads="1"/>
            </p:cNvSpPr>
            <p:nvPr/>
          </p:nvSpPr>
          <p:spPr bwMode="auto">
            <a:xfrm>
              <a:off x="3875" y="1367"/>
              <a:ext cx="319" cy="155"/>
            </a:xfrm>
            <a:prstGeom prst="rect">
              <a:avLst/>
            </a:prstGeom>
            <a:noFill/>
            <a:ln w="9525">
              <a:noFill/>
              <a:miter lim="800000"/>
              <a:headEnd/>
              <a:tailEnd/>
            </a:ln>
          </p:spPr>
          <p:txBody>
            <a:bodyPr wrap="none">
              <a:spAutoFit/>
            </a:bodyPr>
            <a:lstStyle/>
            <a:p>
              <a:r>
                <a:rPr lang="en-US" sz="1000"/>
                <a:t>Forms</a:t>
              </a:r>
            </a:p>
          </p:txBody>
        </p:sp>
        <p:graphicFrame>
          <p:nvGraphicFramePr>
            <p:cNvPr id="4098" name="Object 27"/>
            <p:cNvGraphicFramePr>
              <a:graphicFrameLocks noChangeAspect="1"/>
            </p:cNvGraphicFramePr>
            <p:nvPr/>
          </p:nvGraphicFramePr>
          <p:xfrm>
            <a:off x="3798" y="860"/>
            <a:ext cx="518" cy="531"/>
          </p:xfrm>
          <a:graphic>
            <a:graphicData uri="http://schemas.openxmlformats.org/presentationml/2006/ole">
              <p:oleObj spid="_x0000_s1026" name="Photo Editor Photo" r:id="rId12" imgW="1924319" imgH="2123810" progId="">
                <p:embed/>
              </p:oleObj>
            </a:graphicData>
          </a:graphic>
        </p:graphicFrame>
      </p:grpSp>
      <p:pic>
        <p:nvPicPr>
          <p:cNvPr id="4111" name="Picture 29" descr="database-icon"/>
          <p:cNvPicPr>
            <a:picLocks noGrp="1" noChangeAspect="1" noChangeArrowheads="1"/>
          </p:cNvPicPr>
          <p:nvPr>
            <p:ph sz="half" idx="2"/>
          </p:nvPr>
        </p:nvPicPr>
        <p:blipFill>
          <a:blip r:embed="rId13"/>
          <a:srcRect/>
          <a:stretch>
            <a:fillRect/>
          </a:stretch>
        </p:blipFill>
        <p:spPr>
          <a:xfrm>
            <a:off x="5901105" y="5300664"/>
            <a:ext cx="471854" cy="530225"/>
          </a:xfrm>
        </p:spPr>
      </p:pic>
      <p:sp>
        <p:nvSpPr>
          <p:cNvPr id="4112" name="Text Box 30"/>
          <p:cNvSpPr txBox="1">
            <a:spLocks noChangeArrowheads="1"/>
          </p:cNvSpPr>
          <p:nvPr/>
        </p:nvSpPr>
        <p:spPr bwMode="auto">
          <a:xfrm>
            <a:off x="6367097" y="5373689"/>
            <a:ext cx="1388522" cy="400110"/>
          </a:xfrm>
          <a:prstGeom prst="rect">
            <a:avLst/>
          </a:prstGeom>
          <a:noFill/>
          <a:ln w="9525">
            <a:noFill/>
            <a:miter lim="800000"/>
            <a:headEnd/>
            <a:tailEnd/>
          </a:ln>
        </p:spPr>
        <p:txBody>
          <a:bodyPr wrap="none">
            <a:spAutoFit/>
          </a:bodyPr>
          <a:lstStyle/>
          <a:p>
            <a:r>
              <a:rPr lang="en-US" sz="1000"/>
              <a:t>BPM &amp;</a:t>
            </a:r>
            <a:br>
              <a:rPr lang="en-US" sz="1000"/>
            </a:br>
            <a:r>
              <a:rPr lang="en-US" sz="1000"/>
              <a:t>Enterprise Applications</a:t>
            </a:r>
          </a:p>
        </p:txBody>
      </p:sp>
      <p:sp>
        <p:nvSpPr>
          <p:cNvPr id="4113" name="Rectangle 31"/>
          <p:cNvSpPr>
            <a:spLocks noGrp="1" noChangeArrowheads="1"/>
          </p:cNvSpPr>
          <p:nvPr>
            <p:ph type="title"/>
          </p:nvPr>
        </p:nvSpPr>
        <p:spPr/>
        <p:txBody>
          <a:bodyPr>
            <a:normAutofit fontScale="90000"/>
          </a:bodyPr>
          <a:lstStyle/>
          <a:p>
            <a:pPr eaLnBrk="1" hangingPunct="1"/>
            <a:r>
              <a:rPr lang="en-US" smtClean="0"/>
              <a:t>Most of Your Processes Involve Content</a:t>
            </a:r>
          </a:p>
        </p:txBody>
      </p:sp>
      <p:sp>
        <p:nvSpPr>
          <p:cNvPr id="4114" name="Text Box 54"/>
          <p:cNvSpPr txBox="1">
            <a:spLocks noChangeArrowheads="1"/>
          </p:cNvSpPr>
          <p:nvPr/>
        </p:nvSpPr>
        <p:spPr bwMode="auto">
          <a:xfrm>
            <a:off x="3563815" y="4533900"/>
            <a:ext cx="2250831" cy="1098550"/>
          </a:xfrm>
          <a:prstGeom prst="rect">
            <a:avLst/>
          </a:prstGeom>
          <a:noFill/>
          <a:ln w="9525" algn="ctr">
            <a:noFill/>
            <a:miter lim="800000"/>
            <a:headEnd/>
            <a:tailEnd/>
          </a:ln>
        </p:spPr>
        <p:txBody>
          <a:bodyPr lIns="0" tIns="0" rIns="0" bIns="0">
            <a:spAutoFit/>
          </a:bodyPr>
          <a:lstStyle/>
          <a:p>
            <a:r>
              <a:rPr lang="en-US" b="1"/>
              <a:t>Business processes</a:t>
            </a:r>
          </a:p>
          <a:p>
            <a:endParaRPr lang="en-US" b="1"/>
          </a:p>
          <a:p>
            <a:r>
              <a:rPr lang="en-US" b="1"/>
              <a:t>Decision are based on information</a:t>
            </a:r>
          </a:p>
        </p:txBody>
      </p:sp>
      <p:pic>
        <p:nvPicPr>
          <p:cNvPr id="4115" name="Picture 55" descr="change"/>
          <p:cNvPicPr>
            <a:picLocks noChangeAspect="1" noChangeArrowheads="1"/>
          </p:cNvPicPr>
          <p:nvPr/>
        </p:nvPicPr>
        <p:blipFill>
          <a:blip r:embed="rId14"/>
          <a:srcRect/>
          <a:stretch>
            <a:fillRect/>
          </a:stretch>
        </p:blipFill>
        <p:spPr bwMode="auto">
          <a:xfrm>
            <a:off x="3774831" y="2852738"/>
            <a:ext cx="1547446" cy="1676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sz="3600" dirty="0" smtClean="0"/>
              <a:t>Step 1 – Content matter</a:t>
            </a:r>
            <a:endParaRPr lang="en-US" sz="3600" dirty="0"/>
          </a:p>
        </p:txBody>
      </p:sp>
      <p:sp>
        <p:nvSpPr>
          <p:cNvPr id="3" name="Espace réservé du contenu 2"/>
          <p:cNvSpPr>
            <a:spLocks noGrp="1"/>
          </p:cNvSpPr>
          <p:nvPr>
            <p:ph sz="half" idx="1"/>
          </p:nvPr>
        </p:nvSpPr>
        <p:spPr>
          <a:xfrm>
            <a:off x="457200" y="1285860"/>
            <a:ext cx="8401080" cy="4840303"/>
          </a:xfrm>
        </p:spPr>
        <p:txBody>
          <a:bodyPr/>
          <a:lstStyle/>
          <a:p>
            <a:r>
              <a:rPr lang="en-US" b="1" dirty="0" smtClean="0"/>
              <a:t>Define Content </a:t>
            </a:r>
            <a:r>
              <a:rPr lang="en-US" dirty="0" smtClean="0"/>
              <a:t>(Documents, Folders, Forms) involved during the process</a:t>
            </a:r>
          </a:p>
          <a:p>
            <a:r>
              <a:rPr lang="en-US" dirty="0" smtClean="0"/>
              <a:t>Define what’s the main content element which </a:t>
            </a:r>
            <a:r>
              <a:rPr lang="en-US" b="1" dirty="0" smtClean="0"/>
              <a:t>trigger the start point</a:t>
            </a:r>
          </a:p>
          <a:p>
            <a:r>
              <a:rPr lang="en-US" dirty="0" smtClean="0"/>
              <a:t>Identify what are the </a:t>
            </a:r>
            <a:r>
              <a:rPr lang="en-US" b="1" dirty="0" smtClean="0"/>
              <a:t>process metadata </a:t>
            </a:r>
            <a:r>
              <a:rPr lang="en-US" dirty="0" smtClean="0"/>
              <a:t>(</a:t>
            </a:r>
            <a:r>
              <a:rPr lang="en-US" dirty="0" err="1" smtClean="0"/>
              <a:t>vs</a:t>
            </a:r>
            <a:r>
              <a:rPr lang="en-US" dirty="0" smtClean="0"/>
              <a:t> Content Metadata) and how they are filled-in</a:t>
            </a:r>
          </a:p>
          <a:p>
            <a:pPr>
              <a:buNone/>
            </a:pPr>
            <a:r>
              <a:rPr lang="en-US" dirty="0" smtClean="0"/>
              <a:t> </a:t>
            </a:r>
            <a:endParaRPr lang="en-US" dirty="0"/>
          </a:p>
        </p:txBody>
      </p:sp>
      <p:sp>
        <p:nvSpPr>
          <p:cNvPr id="5" name="Organigramme : Multidocument 4"/>
          <p:cNvSpPr/>
          <p:nvPr/>
        </p:nvSpPr>
        <p:spPr>
          <a:xfrm>
            <a:off x="3500430" y="4643446"/>
            <a:ext cx="2214578" cy="1571636"/>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Cube 5"/>
          <p:cNvSpPr/>
          <p:nvPr/>
        </p:nvSpPr>
        <p:spPr>
          <a:xfrm>
            <a:off x="3000364" y="4214818"/>
            <a:ext cx="3500462" cy="2286016"/>
          </a:xfrm>
          <a:prstGeom prst="cube">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 name="Flèche droite 6"/>
          <p:cNvSpPr/>
          <p:nvPr/>
        </p:nvSpPr>
        <p:spPr>
          <a:xfrm>
            <a:off x="1643042" y="5786454"/>
            <a:ext cx="1357322" cy="7143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Flèche droite 7"/>
          <p:cNvSpPr/>
          <p:nvPr/>
        </p:nvSpPr>
        <p:spPr>
          <a:xfrm>
            <a:off x="5929322" y="5786454"/>
            <a:ext cx="1357322" cy="7143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ZoneTexte 8"/>
          <p:cNvSpPr txBox="1"/>
          <p:nvPr/>
        </p:nvSpPr>
        <p:spPr>
          <a:xfrm>
            <a:off x="6643702" y="4214818"/>
            <a:ext cx="2286016" cy="1477328"/>
          </a:xfrm>
          <a:prstGeom prst="rect">
            <a:avLst/>
          </a:prstGeom>
          <a:noFill/>
        </p:spPr>
        <p:txBody>
          <a:bodyPr wrap="square" rtlCol="0">
            <a:spAutoFit/>
          </a:bodyPr>
          <a:lstStyle/>
          <a:p>
            <a:r>
              <a:rPr lang="en-US" dirty="0" smtClean="0"/>
              <a:t>You can see a content based process as a box containing different kind of content</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ox(in)">
                                      <p:cBhvr>
                                        <p:cTn id="10" dur="500"/>
                                        <p:tgtEl>
                                          <p:spTgt spid="6"/>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ox(in)">
                                      <p:cBhvr>
                                        <p:cTn id="13" dur="500"/>
                                        <p:tgtEl>
                                          <p:spTgt spid="7"/>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ox(in)">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sz="3600" dirty="0" smtClean="0"/>
              <a:t>Step 2 – Actors matter</a:t>
            </a:r>
            <a:endParaRPr lang="en-US" sz="3600" dirty="0"/>
          </a:p>
        </p:txBody>
      </p:sp>
      <p:sp>
        <p:nvSpPr>
          <p:cNvPr id="3" name="Espace réservé du contenu 2"/>
          <p:cNvSpPr>
            <a:spLocks noGrp="1"/>
          </p:cNvSpPr>
          <p:nvPr>
            <p:ph sz="half" idx="1"/>
          </p:nvPr>
        </p:nvSpPr>
        <p:spPr>
          <a:xfrm>
            <a:off x="457200" y="1285860"/>
            <a:ext cx="8401080" cy="4840303"/>
          </a:xfrm>
        </p:spPr>
        <p:txBody>
          <a:bodyPr>
            <a:normAutofit lnSpcReduction="10000"/>
          </a:bodyPr>
          <a:lstStyle/>
          <a:p>
            <a:r>
              <a:rPr lang="en-US" dirty="0" smtClean="0"/>
              <a:t>Define </a:t>
            </a:r>
            <a:r>
              <a:rPr lang="en-US" b="1" dirty="0" smtClean="0"/>
              <a:t>how</a:t>
            </a:r>
            <a:r>
              <a:rPr lang="en-US" dirty="0" smtClean="0"/>
              <a:t> process steps are going to be </a:t>
            </a:r>
            <a:r>
              <a:rPr lang="en-US" b="1" dirty="0" smtClean="0"/>
              <a:t>processed</a:t>
            </a:r>
          </a:p>
          <a:p>
            <a:pPr lvl="1"/>
            <a:r>
              <a:rPr lang="en-US" dirty="0" smtClean="0"/>
              <a:t>One person</a:t>
            </a:r>
          </a:p>
          <a:p>
            <a:pPr lvl="1"/>
            <a:r>
              <a:rPr lang="en-US" dirty="0" smtClean="0"/>
              <a:t>One group existing in the company directory</a:t>
            </a:r>
          </a:p>
          <a:p>
            <a:pPr lvl="1"/>
            <a:r>
              <a:rPr lang="en-US" dirty="0" smtClean="0"/>
              <a:t>One business group which doesn’t exist in the company directory</a:t>
            </a:r>
          </a:p>
          <a:p>
            <a:pPr lvl="1"/>
            <a:r>
              <a:rPr lang="en-US" dirty="0" smtClean="0"/>
              <a:t>One work pool</a:t>
            </a:r>
          </a:p>
          <a:p>
            <a:pPr lvl="1"/>
            <a:r>
              <a:rPr lang="en-US" dirty="0" smtClean="0"/>
              <a:t>A system</a:t>
            </a:r>
          </a:p>
          <a:p>
            <a:pPr lvl="1"/>
            <a:r>
              <a:rPr lang="en-US" dirty="0" smtClean="0"/>
              <a:t>A script</a:t>
            </a:r>
          </a:p>
          <a:p>
            <a:r>
              <a:rPr lang="en-US" dirty="0" smtClean="0"/>
              <a:t>Once it’s clear: check that actors has (or will have) the </a:t>
            </a:r>
            <a:r>
              <a:rPr lang="en-US" b="1" dirty="0" smtClean="0"/>
              <a:t>right to deal with the information </a:t>
            </a:r>
            <a:r>
              <a:rPr lang="en-US" dirty="0" smtClean="0"/>
              <a:t>concerned by the process</a:t>
            </a:r>
            <a:endParaRPr lang="en-US" dirty="0"/>
          </a:p>
        </p:txBody>
      </p:sp>
      <p:pic>
        <p:nvPicPr>
          <p:cNvPr id="4" name="Picture 2" descr="http://www.marketing-etudiant.fr/images/actualites/team-strategique-grand.gif"/>
          <p:cNvPicPr>
            <a:picLocks noChangeAspect="1" noChangeArrowheads="1"/>
          </p:cNvPicPr>
          <p:nvPr/>
        </p:nvPicPr>
        <p:blipFill>
          <a:blip r:embed="rId2" cstate="print"/>
          <a:srcRect/>
          <a:stretch>
            <a:fillRect/>
          </a:stretch>
        </p:blipFill>
        <p:spPr bwMode="auto">
          <a:xfrm>
            <a:off x="3714744" y="3000372"/>
            <a:ext cx="2000264" cy="1516200"/>
          </a:xfrm>
          <a:prstGeom prst="rect">
            <a:avLst/>
          </a:prstGeom>
          <a:noFill/>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sz="3600" dirty="0" smtClean="0"/>
              <a:t>Step 3 – Component matter</a:t>
            </a:r>
            <a:endParaRPr lang="en-US" sz="3600" dirty="0"/>
          </a:p>
        </p:txBody>
      </p:sp>
      <p:sp>
        <p:nvSpPr>
          <p:cNvPr id="3" name="Espace réservé du contenu 2"/>
          <p:cNvSpPr>
            <a:spLocks noGrp="1"/>
          </p:cNvSpPr>
          <p:nvPr>
            <p:ph sz="half" idx="1"/>
          </p:nvPr>
        </p:nvSpPr>
        <p:spPr>
          <a:xfrm>
            <a:off x="457200" y="1285860"/>
            <a:ext cx="8401080" cy="4840303"/>
          </a:xfrm>
        </p:spPr>
        <p:txBody>
          <a:bodyPr>
            <a:normAutofit/>
          </a:bodyPr>
          <a:lstStyle/>
          <a:p>
            <a:r>
              <a:rPr lang="en-US" sz="2400" b="1" dirty="0" smtClean="0"/>
              <a:t>Define</a:t>
            </a:r>
            <a:r>
              <a:rPr lang="en-US" sz="2400" dirty="0" smtClean="0"/>
              <a:t> what are the system/automatic </a:t>
            </a:r>
            <a:r>
              <a:rPr lang="en-US" sz="2400" b="1" dirty="0" smtClean="0"/>
              <a:t>operation</a:t>
            </a:r>
            <a:r>
              <a:rPr lang="en-US" sz="2400" dirty="0" smtClean="0"/>
              <a:t> and what are the human operation</a:t>
            </a:r>
          </a:p>
          <a:p>
            <a:r>
              <a:rPr lang="en-US" sz="2400" b="1" dirty="0" smtClean="0"/>
              <a:t>Identify</a:t>
            </a:r>
            <a:r>
              <a:rPr lang="en-US" sz="2400" dirty="0" smtClean="0"/>
              <a:t> operation that could be </a:t>
            </a:r>
            <a:r>
              <a:rPr lang="en-US" sz="2400" b="1" dirty="0" smtClean="0"/>
              <a:t>generic</a:t>
            </a:r>
            <a:r>
              <a:rPr lang="en-US" sz="2400" dirty="0" smtClean="0"/>
              <a:t> in order to reuse them in other process</a:t>
            </a:r>
          </a:p>
          <a:p>
            <a:r>
              <a:rPr lang="en-US" sz="2400" b="1" dirty="0" smtClean="0"/>
              <a:t>Create</a:t>
            </a:r>
            <a:r>
              <a:rPr lang="en-US" sz="2400" dirty="0" smtClean="0"/>
              <a:t> a </a:t>
            </a:r>
            <a:r>
              <a:rPr lang="en-US" sz="2400" b="1" dirty="0" smtClean="0"/>
              <a:t>shared</a:t>
            </a:r>
            <a:r>
              <a:rPr lang="en-US" sz="2400" dirty="0" smtClean="0"/>
              <a:t> process component </a:t>
            </a:r>
            <a:r>
              <a:rPr lang="en-US" sz="2400" b="1" dirty="0" smtClean="0"/>
              <a:t>library</a:t>
            </a:r>
            <a:r>
              <a:rPr lang="en-US" sz="2400" dirty="0" smtClean="0"/>
              <a:t> to place all generic action</a:t>
            </a:r>
          </a:p>
          <a:p>
            <a:r>
              <a:rPr lang="en-US" sz="2400" dirty="0" smtClean="0"/>
              <a:t>Try to have </a:t>
            </a:r>
            <a:r>
              <a:rPr lang="en-US" sz="2400" b="1" dirty="0" smtClean="0"/>
              <a:t>service based system action </a:t>
            </a:r>
            <a:r>
              <a:rPr lang="en-US" sz="2400" dirty="0" smtClean="0"/>
              <a:t>in order to limit debug and process failure handling</a:t>
            </a:r>
          </a:p>
          <a:p>
            <a:pPr>
              <a:buNone/>
            </a:pPr>
            <a:r>
              <a:rPr lang="en-US" sz="2400" b="1" dirty="0" smtClean="0"/>
              <a:t>Without using this approach, you’ll lose many benefits of BPM platform</a:t>
            </a:r>
            <a:endParaRPr lang="en-US" sz="2400" b="1" dirty="0"/>
          </a:p>
        </p:txBody>
      </p:sp>
      <p:pic>
        <p:nvPicPr>
          <p:cNvPr id="4" name="Picture 2" descr="http://www.pmthink.com/ITServiceCatalog01.jpg"/>
          <p:cNvPicPr>
            <a:picLocks noChangeAspect="1" noChangeArrowheads="1"/>
          </p:cNvPicPr>
          <p:nvPr/>
        </p:nvPicPr>
        <p:blipFill>
          <a:blip r:embed="rId2" cstate="print"/>
          <a:srcRect/>
          <a:stretch>
            <a:fillRect/>
          </a:stretch>
        </p:blipFill>
        <p:spPr bwMode="auto">
          <a:xfrm>
            <a:off x="3500430" y="5000636"/>
            <a:ext cx="2222982" cy="1582071"/>
          </a:xfrm>
          <a:prstGeom prst="rect">
            <a:avLst/>
          </a:prstGeom>
          <a:noFill/>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sz="3600" dirty="0" smtClean="0"/>
              <a:t>Step 4 – Pragmatic assembling</a:t>
            </a:r>
            <a:endParaRPr lang="en-US" sz="3600" dirty="0"/>
          </a:p>
        </p:txBody>
      </p:sp>
      <p:sp>
        <p:nvSpPr>
          <p:cNvPr id="3" name="Espace réservé du contenu 2"/>
          <p:cNvSpPr>
            <a:spLocks noGrp="1"/>
          </p:cNvSpPr>
          <p:nvPr>
            <p:ph sz="half" idx="1"/>
          </p:nvPr>
        </p:nvSpPr>
        <p:spPr>
          <a:xfrm>
            <a:off x="457200" y="1285860"/>
            <a:ext cx="8401080" cy="4840303"/>
          </a:xfrm>
        </p:spPr>
        <p:txBody>
          <a:bodyPr>
            <a:normAutofit/>
          </a:bodyPr>
          <a:lstStyle/>
          <a:p>
            <a:r>
              <a:rPr lang="en-US" sz="2400" dirty="0" smtClean="0"/>
              <a:t>Make a first version of the process involving </a:t>
            </a:r>
            <a:r>
              <a:rPr lang="en-US" sz="2400" b="1" dirty="0" smtClean="0"/>
              <a:t>only the system operation</a:t>
            </a:r>
            <a:r>
              <a:rPr lang="en-US" sz="2400" dirty="0" smtClean="0"/>
              <a:t> in order to test the back-end services (you’ll not have to explain to a system why your process is not working…)</a:t>
            </a:r>
          </a:p>
          <a:p>
            <a:r>
              <a:rPr lang="en-US" sz="2400" dirty="0" smtClean="0"/>
              <a:t>Make a second version of the process in parallel involving </a:t>
            </a:r>
            <a:r>
              <a:rPr lang="en-US" sz="2400" b="1" dirty="0" smtClean="0"/>
              <a:t>only the human operation</a:t>
            </a:r>
            <a:r>
              <a:rPr lang="en-US" sz="2400" dirty="0" smtClean="0"/>
              <a:t> step in order to validate the chain in one interactive session with the key users</a:t>
            </a:r>
          </a:p>
          <a:p>
            <a:r>
              <a:rPr lang="en-US" sz="2400" dirty="0" smtClean="0"/>
              <a:t>Finally </a:t>
            </a:r>
            <a:r>
              <a:rPr lang="en-US" sz="2400" b="1" dirty="0" smtClean="0"/>
              <a:t>make an assembly </a:t>
            </a:r>
            <a:r>
              <a:rPr lang="en-US" sz="2400" dirty="0" smtClean="0"/>
              <a:t>of both beta process in order to get a first functional version</a:t>
            </a:r>
          </a:p>
          <a:p>
            <a:pPr>
              <a:buNone/>
            </a:pPr>
            <a:r>
              <a:rPr lang="en-US" sz="2400" b="1" dirty="0" smtClean="0"/>
              <a:t>This step will make you win a lot of time and avoid a lot of explanation</a:t>
            </a:r>
          </a:p>
        </p:txBody>
      </p:sp>
      <p:pic>
        <p:nvPicPr>
          <p:cNvPr id="4" name="Picture 2" descr="http://www.cardiomyopathy.org/assets/images/page_images/jigsaw-puzzle-in_hands.jpg"/>
          <p:cNvPicPr>
            <a:picLocks noChangeAspect="1" noChangeArrowheads="1"/>
          </p:cNvPicPr>
          <p:nvPr/>
        </p:nvPicPr>
        <p:blipFill>
          <a:blip r:embed="rId2" cstate="print"/>
          <a:srcRect/>
          <a:stretch>
            <a:fillRect/>
          </a:stretch>
        </p:blipFill>
        <p:spPr bwMode="auto">
          <a:xfrm>
            <a:off x="3643306" y="4929198"/>
            <a:ext cx="2143140" cy="1607356"/>
          </a:xfrm>
          <a:prstGeom prst="rect">
            <a:avLst/>
          </a:prstGeom>
          <a:noFill/>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sz="3600" dirty="0" smtClean="0"/>
              <a:t>Step 5 – Production</a:t>
            </a:r>
            <a:endParaRPr lang="en-US" sz="3600" dirty="0"/>
          </a:p>
        </p:txBody>
      </p:sp>
      <p:sp>
        <p:nvSpPr>
          <p:cNvPr id="3" name="Espace réservé du contenu 2"/>
          <p:cNvSpPr>
            <a:spLocks noGrp="1"/>
          </p:cNvSpPr>
          <p:nvPr>
            <p:ph sz="half" idx="1"/>
          </p:nvPr>
        </p:nvSpPr>
        <p:spPr>
          <a:xfrm>
            <a:off x="285720" y="1428736"/>
            <a:ext cx="7115196" cy="4840303"/>
          </a:xfrm>
        </p:spPr>
        <p:txBody>
          <a:bodyPr>
            <a:normAutofit/>
          </a:bodyPr>
          <a:lstStyle/>
          <a:p>
            <a:r>
              <a:rPr lang="en-US" sz="2400" dirty="0" smtClean="0"/>
              <a:t>Make a </a:t>
            </a:r>
            <a:r>
              <a:rPr lang="en-US" sz="2400" b="1" dirty="0" smtClean="0"/>
              <a:t>formal review with the key users </a:t>
            </a:r>
            <a:r>
              <a:rPr lang="en-US" sz="2400" dirty="0" smtClean="0"/>
              <a:t>once a month to identify production improvement or issues</a:t>
            </a:r>
          </a:p>
          <a:p>
            <a:r>
              <a:rPr lang="en-US" sz="2400" dirty="0" smtClean="0"/>
              <a:t>Produce </a:t>
            </a:r>
            <a:r>
              <a:rPr lang="en-US" sz="2400" b="1" dirty="0" smtClean="0"/>
              <a:t>weekly report </a:t>
            </a:r>
            <a:r>
              <a:rPr lang="en-US" sz="2400" dirty="0" smtClean="0"/>
              <a:t>based on the KPI (defined by the business) and publish them to the users as well as the management</a:t>
            </a:r>
          </a:p>
          <a:p>
            <a:r>
              <a:rPr lang="en-US" sz="2400" b="1" dirty="0" smtClean="0"/>
              <a:t>Monitor system performance </a:t>
            </a:r>
            <a:r>
              <a:rPr lang="en-US" sz="2400" dirty="0" smtClean="0"/>
              <a:t>to handle capacity overload or bottleneck in the process engine</a:t>
            </a:r>
          </a:p>
          <a:p>
            <a:r>
              <a:rPr lang="en-US" sz="2400" dirty="0" smtClean="0"/>
              <a:t>Make a first </a:t>
            </a:r>
            <a:r>
              <a:rPr lang="en-US" sz="2400" b="1" dirty="0" smtClean="0"/>
              <a:t>ROI estimation after 6 month</a:t>
            </a:r>
          </a:p>
          <a:p>
            <a:pPr>
              <a:buNone/>
            </a:pPr>
            <a:endParaRPr lang="en-US" sz="2400" dirty="0" smtClean="0"/>
          </a:p>
        </p:txBody>
      </p:sp>
      <p:pic>
        <p:nvPicPr>
          <p:cNvPr id="4" name="Picture 2" descr="http://www.le-shaker.fr/blog/wp-content/uploads/2008/road.jpg"/>
          <p:cNvPicPr>
            <a:picLocks noChangeAspect="1" noChangeArrowheads="1"/>
          </p:cNvPicPr>
          <p:nvPr/>
        </p:nvPicPr>
        <p:blipFill>
          <a:blip r:embed="rId2" cstate="print"/>
          <a:srcRect/>
          <a:stretch>
            <a:fillRect/>
          </a:stretch>
        </p:blipFill>
        <p:spPr bwMode="auto">
          <a:xfrm>
            <a:off x="6858016" y="3143248"/>
            <a:ext cx="2001635" cy="3005121"/>
          </a:xfrm>
          <a:prstGeom prst="rect">
            <a:avLst/>
          </a:prstGeom>
          <a:noFill/>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idx="4294967295"/>
          </p:nvPr>
        </p:nvSpPr>
        <p:spPr/>
        <p:txBody>
          <a:bodyPr/>
          <a:lstStyle/>
          <a:p>
            <a:r>
              <a:rPr lang="en-US" dirty="0" smtClean="0"/>
              <a:t>Summary</a:t>
            </a:r>
          </a:p>
        </p:txBody>
      </p:sp>
      <p:sp>
        <p:nvSpPr>
          <p:cNvPr id="216067" name="Rectangle 3"/>
          <p:cNvSpPr>
            <a:spLocks noGrp="1" noChangeArrowheads="1"/>
          </p:cNvSpPr>
          <p:nvPr>
            <p:ph type="body" idx="4294967295"/>
          </p:nvPr>
        </p:nvSpPr>
        <p:spPr>
          <a:xfrm>
            <a:off x="500034" y="1214422"/>
            <a:ext cx="8229600" cy="4525963"/>
          </a:xfrm>
        </p:spPr>
        <p:txBody>
          <a:bodyPr>
            <a:noAutofit/>
          </a:bodyPr>
          <a:lstStyle/>
          <a:p>
            <a:r>
              <a:rPr lang="en-US" sz="2400" dirty="0" smtClean="0"/>
              <a:t>Once the strong business case is made, you should involve the key user to deliver pragmatic process thanks to few steps before going in production</a:t>
            </a:r>
          </a:p>
          <a:p>
            <a:r>
              <a:rPr lang="en-US" sz="2400" dirty="0" smtClean="0"/>
              <a:t>Communication with the business is key to success</a:t>
            </a:r>
          </a:p>
          <a:p>
            <a:r>
              <a:rPr lang="en-US" sz="2400" dirty="0" smtClean="0"/>
              <a:t>Reporting on the KPI is very important for all stake holders</a:t>
            </a:r>
          </a:p>
          <a:p>
            <a:r>
              <a:rPr lang="en-US" sz="2400" dirty="0" smtClean="0"/>
              <a:t>The most important and the more difficult:</a:t>
            </a:r>
          </a:p>
          <a:p>
            <a:pPr lvl="1">
              <a:buNone/>
            </a:pPr>
            <a:r>
              <a:rPr lang="en-US" sz="2000" dirty="0" smtClean="0"/>
              <a:t>		           </a:t>
            </a:r>
            <a:r>
              <a:rPr lang="en-US" sz="2000" b="1" dirty="0" smtClean="0"/>
              <a:t>FIND THE BEST WAY TO MAKE IT SIMPLE</a:t>
            </a:r>
          </a:p>
          <a:p>
            <a:r>
              <a:rPr lang="en-US" sz="2800" dirty="0" smtClean="0"/>
              <a:t>Spent time finding a simpler way to achieve a business process</a:t>
            </a:r>
          </a:p>
        </p:txBody>
      </p:sp>
      <p:pic>
        <p:nvPicPr>
          <p:cNvPr id="4" name="Picture 2" descr="http://www.careerfoundation.com/uploaded/tiny_mce/Image/content-pages/careers-within-tcf.jpg"/>
          <p:cNvPicPr>
            <a:picLocks noChangeAspect="1" noChangeArrowheads="1"/>
          </p:cNvPicPr>
          <p:nvPr/>
        </p:nvPicPr>
        <p:blipFill>
          <a:blip r:embed="rId2" cstate="print"/>
          <a:srcRect/>
          <a:stretch>
            <a:fillRect/>
          </a:stretch>
        </p:blipFill>
        <p:spPr bwMode="auto">
          <a:xfrm>
            <a:off x="4071934" y="4643446"/>
            <a:ext cx="1393021" cy="1857361"/>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6067">
                                            <p:txEl>
                                              <p:pRg st="4" end="4"/>
                                            </p:txEl>
                                          </p:spTgt>
                                        </p:tgtEl>
                                        <p:attrNameLst>
                                          <p:attrName>style.visibility</p:attrName>
                                        </p:attrNameLst>
                                      </p:cBhvr>
                                      <p:to>
                                        <p:strVal val="visible"/>
                                      </p:to>
                                    </p:set>
                                    <p:anim calcmode="lin" valueType="num">
                                      <p:cBhvr additive="base">
                                        <p:cTn id="7" dur="500" fill="hold"/>
                                        <p:tgtEl>
                                          <p:spTgt spid="216067">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606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RISLink2010-PPT-cover2.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a:xfrm>
            <a:off x="714348" y="2928934"/>
            <a:ext cx="7772400" cy="1470025"/>
          </a:xfrm>
        </p:spPr>
        <p:txBody>
          <a:bodyPr/>
          <a:lstStyle/>
          <a:p>
            <a:r>
              <a:rPr lang="en-US" dirty="0" smtClean="0"/>
              <a:t>Thanks!</a:t>
            </a:r>
            <a:endParaRPr lang="en-US" dirty="0"/>
          </a:p>
        </p:txBody>
      </p:sp>
      <p:sp>
        <p:nvSpPr>
          <p:cNvPr id="7" name="Subtitle 2"/>
          <p:cNvSpPr txBox="1">
            <a:spLocks/>
          </p:cNvSpPr>
          <p:nvPr/>
        </p:nvSpPr>
        <p:spPr>
          <a:xfrm>
            <a:off x="1357290" y="4071942"/>
            <a:ext cx="6400800" cy="17526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smtClean="0">
                <a:ln>
                  <a:noFill/>
                </a:ln>
                <a:solidFill>
                  <a:schemeClr val="tx1">
                    <a:tint val="75000"/>
                  </a:schemeClr>
                </a:solidFill>
                <a:effectLst/>
                <a:uLnTx/>
                <a:uFillTx/>
                <a:latin typeface="+mn-lt"/>
                <a:ea typeface="+mn-ea"/>
                <a:cs typeface="+mn-cs"/>
              </a:rPr>
              <a:t>Q&amp;A</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smtClean="0">
                <a:ln>
                  <a:noFill/>
                </a:ln>
                <a:solidFill>
                  <a:schemeClr val="tx1">
                    <a:tint val="75000"/>
                  </a:schemeClr>
                </a:solidFill>
                <a:effectLst/>
                <a:uLnTx/>
                <a:uFillTx/>
                <a:latin typeface="+mn-lt"/>
                <a:ea typeface="+mn-ea"/>
                <a:cs typeface="+mn-cs"/>
                <a:hlinkClick r:id="rId3"/>
              </a:rPr>
              <a:t>Giuseppe.contino@iriscorporate.com</a:t>
            </a:r>
            <a:endParaRPr kumimoji="0" lang="en-US" sz="3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smtClean="0">
                <a:ln>
                  <a:noFill/>
                </a:ln>
                <a:solidFill>
                  <a:schemeClr val="tx1">
                    <a:tint val="75000"/>
                  </a:schemeClr>
                </a:solidFill>
                <a:effectLst/>
                <a:uLnTx/>
                <a:uFillTx/>
                <a:latin typeface="+mn-lt"/>
                <a:ea typeface="+mn-ea"/>
                <a:cs typeface="+mn-cs"/>
              </a:rPr>
              <a:t>+352 691 497 535</a:t>
            </a:r>
            <a:endParaRPr kumimoji="0" lang="en-US"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dirty="0" smtClean="0"/>
              <a:t>About BPM Categories</a:t>
            </a:r>
            <a:endParaRPr lang="en-US" dirty="0"/>
          </a:p>
        </p:txBody>
      </p:sp>
      <p:sp>
        <p:nvSpPr>
          <p:cNvPr id="5" name="Espace réservé du contenu 4"/>
          <p:cNvSpPr>
            <a:spLocks noGrp="1"/>
          </p:cNvSpPr>
          <p:nvPr>
            <p:ph idx="1"/>
          </p:nvPr>
        </p:nvSpPr>
        <p:spPr/>
        <p:txBody>
          <a:bodyPr>
            <a:normAutofit/>
          </a:bodyPr>
          <a:lstStyle/>
          <a:p>
            <a:r>
              <a:rPr lang="en-US" sz="2200" b="1" dirty="0" smtClean="0"/>
              <a:t>Human-intensive</a:t>
            </a:r>
            <a:r>
              <a:rPr lang="en-US" sz="2200" dirty="0" smtClean="0"/>
              <a:t> processes </a:t>
            </a:r>
          </a:p>
          <a:p>
            <a:pPr lvl="1"/>
            <a:r>
              <a:rPr lang="en-US" sz="1800" b="1" u="sng" dirty="0" smtClean="0"/>
              <a:t>People-intensive processes</a:t>
            </a:r>
            <a:r>
              <a:rPr lang="en-US" sz="1800" dirty="0" smtClean="0"/>
              <a:t>: processes that have a high degree of human interaction, need for human intuition or judgment, and a high rate of exception handling </a:t>
            </a:r>
          </a:p>
          <a:p>
            <a:pPr lvl="1"/>
            <a:r>
              <a:rPr lang="en-US" sz="1800" b="1" u="sng" dirty="0" smtClean="0"/>
              <a:t>Decision-intensive processes</a:t>
            </a:r>
            <a:r>
              <a:rPr lang="en-US" sz="1800" dirty="0" smtClean="0"/>
              <a:t>: complex processes involving gathering information, automatic and manual scoring of customers or loans, and mission-critical decision-making with the help of a rules engine.</a:t>
            </a:r>
          </a:p>
          <a:p>
            <a:pPr lvl="1"/>
            <a:r>
              <a:rPr lang="en-US" sz="1800" b="1" u="sng" dirty="0" smtClean="0"/>
              <a:t>Document-intensive processes:</a:t>
            </a:r>
            <a:r>
              <a:rPr lang="en-US" sz="1800" dirty="0" smtClean="0"/>
              <a:t> processes that require users to review documents for approval, enter data from those documents into a back-office system, and make decisions.</a:t>
            </a:r>
          </a:p>
          <a:p>
            <a:r>
              <a:rPr lang="en-US" sz="2200" b="1" dirty="0" smtClean="0"/>
              <a:t>System-intensive</a:t>
            </a:r>
            <a:r>
              <a:rPr lang="en-US" sz="2200" dirty="0" smtClean="0"/>
              <a:t> processes</a:t>
            </a:r>
            <a:r>
              <a:rPr lang="en-US" dirty="0" smtClean="0"/>
              <a:t> </a:t>
            </a:r>
          </a:p>
          <a:p>
            <a:pPr lvl="1"/>
            <a:r>
              <a:rPr lang="en-US" sz="1800" dirty="0" smtClean="0"/>
              <a:t>Integration-intensive processes : processes involving transactions among systems on a straight-through basis with minimal human involvement.</a:t>
            </a:r>
          </a:p>
        </p:txBody>
      </p:sp>
      <p:sp>
        <p:nvSpPr>
          <p:cNvPr id="4" name="Rectangle 3"/>
          <p:cNvSpPr/>
          <p:nvPr/>
        </p:nvSpPr>
        <p:spPr>
          <a:xfrm>
            <a:off x="428596" y="1643050"/>
            <a:ext cx="8143932" cy="3071834"/>
          </a:xfrm>
          <a:prstGeom prst="rect">
            <a:avLst/>
          </a:prstGeom>
          <a:solidFill>
            <a:schemeClr val="accent1">
              <a:alpha val="2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6" name="Picture 2" descr="http://neoconscienceblog.files.wordpress.com/2008/05/molecule-adn1169547215.jpg"/>
          <p:cNvPicPr>
            <a:picLocks noChangeAspect="1" noChangeArrowheads="1"/>
          </p:cNvPicPr>
          <p:nvPr/>
        </p:nvPicPr>
        <p:blipFill>
          <a:blip r:embed="rId2" cstate="print"/>
          <a:srcRect/>
          <a:stretch>
            <a:fillRect/>
          </a:stretch>
        </p:blipFill>
        <p:spPr bwMode="auto">
          <a:xfrm>
            <a:off x="8286776" y="4929198"/>
            <a:ext cx="496820" cy="1104868"/>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What’s a good BPM implementation ?</a:t>
            </a:r>
            <a:endParaRPr lang="en-US" dirty="0"/>
          </a:p>
        </p:txBody>
      </p:sp>
      <p:sp>
        <p:nvSpPr>
          <p:cNvPr id="5" name="Content Placeholder 4"/>
          <p:cNvSpPr>
            <a:spLocks noGrp="1"/>
          </p:cNvSpPr>
          <p:nvPr>
            <p:ph idx="1"/>
          </p:nvPr>
        </p:nvSpPr>
        <p:spPr>
          <a:xfrm>
            <a:off x="500034" y="1214422"/>
            <a:ext cx="8229600" cy="4525963"/>
          </a:xfrm>
        </p:spPr>
        <p:txBody>
          <a:bodyPr>
            <a:normAutofit lnSpcReduction="10000"/>
          </a:bodyPr>
          <a:lstStyle/>
          <a:p>
            <a:r>
              <a:rPr lang="en-US" dirty="0" smtClean="0"/>
              <a:t>BPM is </a:t>
            </a:r>
            <a:r>
              <a:rPr lang="en-US" b="1" dirty="0" smtClean="0"/>
              <a:t>Incremental </a:t>
            </a:r>
          </a:p>
          <a:p>
            <a:pPr lvl="1"/>
            <a:r>
              <a:rPr lang="en-US" dirty="0" smtClean="0"/>
              <a:t>no need to conquer everything at once; quick wins evolve into big results</a:t>
            </a:r>
          </a:p>
          <a:p>
            <a:r>
              <a:rPr lang="en-US" dirty="0" smtClean="0"/>
              <a:t>BPM is </a:t>
            </a:r>
            <a:r>
              <a:rPr lang="en-US" b="1" dirty="0" smtClean="0"/>
              <a:t>Measurable</a:t>
            </a:r>
          </a:p>
          <a:p>
            <a:pPr lvl="1"/>
            <a:r>
              <a:rPr lang="en-US" dirty="0" smtClean="0"/>
              <a:t>metrics and measurements track a real impact on business performance &amp; visibility </a:t>
            </a:r>
          </a:p>
          <a:p>
            <a:r>
              <a:rPr lang="en-US" dirty="0" smtClean="0"/>
              <a:t>BPM is </a:t>
            </a:r>
            <a:r>
              <a:rPr lang="en-US" b="1" dirty="0" smtClean="0"/>
              <a:t>Repeatable </a:t>
            </a:r>
          </a:p>
          <a:p>
            <a:pPr lvl="1"/>
            <a:r>
              <a:rPr lang="en-US" dirty="0" smtClean="0"/>
              <a:t>delivers compound benefits &amp; sustainable competencies</a:t>
            </a:r>
          </a:p>
        </p:txBody>
      </p:sp>
      <p:pic>
        <p:nvPicPr>
          <p:cNvPr id="6" name="Picture 2" descr="http://www.topnews.in/files/Brain-Power.jpg"/>
          <p:cNvPicPr>
            <a:picLocks noChangeAspect="1" noChangeArrowheads="1"/>
          </p:cNvPicPr>
          <p:nvPr/>
        </p:nvPicPr>
        <p:blipFill>
          <a:blip r:embed="rId2" cstate="print"/>
          <a:srcRect b="30000"/>
          <a:stretch>
            <a:fillRect/>
          </a:stretch>
        </p:blipFill>
        <p:spPr bwMode="auto">
          <a:xfrm>
            <a:off x="4000496" y="5000636"/>
            <a:ext cx="2286016" cy="1600222"/>
          </a:xfrm>
          <a:prstGeom prst="rect">
            <a:avLst/>
          </a:prstGeom>
          <a:noFill/>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idx="4294967295"/>
          </p:nvPr>
        </p:nvSpPr>
        <p:spPr/>
        <p:txBody>
          <a:bodyPr/>
          <a:lstStyle/>
          <a:p>
            <a:r>
              <a:rPr lang="en-US" dirty="0" smtClean="0"/>
              <a:t>Step 1: Validate the Starting Point</a:t>
            </a:r>
          </a:p>
        </p:txBody>
      </p:sp>
      <p:sp>
        <p:nvSpPr>
          <p:cNvPr id="193539" name="Rectangle 3"/>
          <p:cNvSpPr>
            <a:spLocks noGrp="1" noChangeArrowheads="1"/>
          </p:cNvSpPr>
          <p:nvPr>
            <p:ph type="body" sz="half" idx="4294967295"/>
          </p:nvPr>
        </p:nvSpPr>
        <p:spPr>
          <a:xfrm>
            <a:off x="357158" y="1500174"/>
            <a:ext cx="4664319" cy="4479925"/>
          </a:xfrm>
          <a:noFill/>
        </p:spPr>
        <p:txBody>
          <a:bodyPr>
            <a:normAutofit/>
          </a:bodyPr>
          <a:lstStyle/>
          <a:p>
            <a:pPr>
              <a:lnSpc>
                <a:spcPct val="90000"/>
              </a:lnSpc>
            </a:pPr>
            <a:r>
              <a:rPr lang="en-US" sz="2000" dirty="0" smtClean="0"/>
              <a:t>Seek processes that are manual, paper-intense, ad hoc, inconsistent, etc.</a:t>
            </a:r>
          </a:p>
          <a:p>
            <a:pPr>
              <a:lnSpc>
                <a:spcPct val="90000"/>
              </a:lnSpc>
            </a:pPr>
            <a:r>
              <a:rPr lang="en-US" sz="2000" dirty="0" smtClean="0"/>
              <a:t>Look for immediate &amp; recognizable pain points</a:t>
            </a:r>
          </a:p>
          <a:p>
            <a:pPr>
              <a:lnSpc>
                <a:spcPct val="90000"/>
              </a:lnSpc>
            </a:pPr>
            <a:r>
              <a:rPr lang="en-US" sz="2000" dirty="0" smtClean="0"/>
              <a:t>Ensure the process </a:t>
            </a:r>
            <a:r>
              <a:rPr lang="en-US" sz="2000" b="1" dirty="0" smtClean="0"/>
              <a:t>maps directly to a key organizational objective </a:t>
            </a:r>
          </a:p>
          <a:p>
            <a:pPr>
              <a:lnSpc>
                <a:spcPct val="90000"/>
              </a:lnSpc>
            </a:pPr>
            <a:r>
              <a:rPr lang="en-US" sz="2000" dirty="0" smtClean="0"/>
              <a:t>Avoid overly complex or highly distributed processes</a:t>
            </a:r>
          </a:p>
          <a:p>
            <a:pPr>
              <a:lnSpc>
                <a:spcPct val="90000"/>
              </a:lnSpc>
            </a:pPr>
            <a:r>
              <a:rPr lang="en-US" sz="2000" dirty="0" smtClean="0"/>
              <a:t>Confirm executive sponsorship for the selected process area</a:t>
            </a:r>
          </a:p>
        </p:txBody>
      </p:sp>
      <p:sp>
        <p:nvSpPr>
          <p:cNvPr id="193540" name="Text Box 4"/>
          <p:cNvSpPr txBox="1">
            <a:spLocks noGrp="1" noChangeArrowheads="1"/>
          </p:cNvSpPr>
          <p:nvPr>
            <p:ph type="body" sz="half" idx="4294967295"/>
          </p:nvPr>
        </p:nvSpPr>
        <p:spPr>
          <a:xfrm>
            <a:off x="5214942" y="1428736"/>
            <a:ext cx="3566746" cy="3292475"/>
          </a:xfrm>
          <a:solidFill>
            <a:srgbClr val="3B71B7"/>
          </a:solidFill>
        </p:spPr>
        <p:txBody>
          <a:bodyPr tIns="91440" bIns="91440" anchor="ctr" anchorCtr="1"/>
          <a:lstStyle/>
          <a:p>
            <a:pPr algn="ctr">
              <a:lnSpc>
                <a:spcPct val="120000"/>
              </a:lnSpc>
              <a:spcBef>
                <a:spcPct val="0"/>
              </a:spcBef>
              <a:buFontTx/>
              <a:buNone/>
            </a:pPr>
            <a:r>
              <a:rPr lang="en-US" sz="1400" b="1" smtClean="0">
                <a:solidFill>
                  <a:schemeClr val="bg1"/>
                </a:solidFill>
              </a:rPr>
              <a:t>CHOOSE PROCESSES THAT</a:t>
            </a:r>
          </a:p>
          <a:p>
            <a:pPr algn="ctr">
              <a:lnSpc>
                <a:spcPct val="120000"/>
              </a:lnSpc>
              <a:spcBef>
                <a:spcPct val="0"/>
              </a:spcBef>
              <a:buFontTx/>
              <a:buNone/>
            </a:pPr>
            <a:r>
              <a:rPr lang="en-US" sz="1400" b="1" smtClean="0">
                <a:solidFill>
                  <a:schemeClr val="bg1"/>
                </a:solidFill>
              </a:rPr>
              <a:t>OFFER STRONG POTENTIAL</a:t>
            </a:r>
          </a:p>
          <a:p>
            <a:pPr algn="ctr">
              <a:lnSpc>
                <a:spcPct val="120000"/>
              </a:lnSpc>
              <a:spcBef>
                <a:spcPct val="0"/>
              </a:spcBef>
              <a:buFontTx/>
              <a:buNone/>
            </a:pPr>
            <a:r>
              <a:rPr lang="en-US" sz="1400" b="1" smtClean="0">
                <a:solidFill>
                  <a:schemeClr val="bg1"/>
                </a:solidFill>
              </a:rPr>
              <a:t>FOR VALUE</a:t>
            </a:r>
            <a:endParaRPr lang="en-US" sz="1400" smtClean="0">
              <a:solidFill>
                <a:schemeClr val="bg1"/>
              </a:solidFill>
            </a:endParaRPr>
          </a:p>
          <a:p>
            <a:pPr algn="ctr">
              <a:lnSpc>
                <a:spcPct val="120000"/>
              </a:lnSpc>
              <a:spcBef>
                <a:spcPct val="0"/>
              </a:spcBef>
              <a:buFontTx/>
              <a:buNone/>
            </a:pPr>
            <a:r>
              <a:rPr lang="en-US" sz="1400" i="1" smtClean="0">
                <a:solidFill>
                  <a:schemeClr val="bg1"/>
                </a:solidFill>
              </a:rPr>
              <a:t>New customer intake</a:t>
            </a:r>
          </a:p>
          <a:p>
            <a:pPr algn="ctr">
              <a:lnSpc>
                <a:spcPct val="120000"/>
              </a:lnSpc>
              <a:spcBef>
                <a:spcPct val="0"/>
              </a:spcBef>
              <a:buFontTx/>
              <a:buNone/>
            </a:pPr>
            <a:r>
              <a:rPr lang="en-US" sz="1400" i="1" smtClean="0">
                <a:solidFill>
                  <a:schemeClr val="bg1"/>
                </a:solidFill>
              </a:rPr>
              <a:t>Contract management</a:t>
            </a:r>
          </a:p>
          <a:p>
            <a:pPr algn="ctr">
              <a:lnSpc>
                <a:spcPct val="120000"/>
              </a:lnSpc>
              <a:spcBef>
                <a:spcPct val="0"/>
              </a:spcBef>
              <a:buFontTx/>
              <a:buNone/>
            </a:pPr>
            <a:r>
              <a:rPr lang="en-US" sz="1400" i="1" smtClean="0">
                <a:solidFill>
                  <a:schemeClr val="bg1"/>
                </a:solidFill>
              </a:rPr>
              <a:t>Case management</a:t>
            </a:r>
          </a:p>
          <a:p>
            <a:pPr algn="ctr">
              <a:lnSpc>
                <a:spcPct val="120000"/>
              </a:lnSpc>
              <a:spcBef>
                <a:spcPct val="0"/>
              </a:spcBef>
              <a:buFontTx/>
              <a:buNone/>
            </a:pPr>
            <a:r>
              <a:rPr lang="en-US" sz="1400" i="1" smtClean="0">
                <a:solidFill>
                  <a:schemeClr val="bg1"/>
                </a:solidFill>
              </a:rPr>
              <a:t>Procurement</a:t>
            </a:r>
          </a:p>
          <a:p>
            <a:pPr algn="ctr">
              <a:lnSpc>
                <a:spcPct val="120000"/>
              </a:lnSpc>
              <a:spcBef>
                <a:spcPct val="0"/>
              </a:spcBef>
              <a:buFontTx/>
              <a:buNone/>
            </a:pPr>
            <a:r>
              <a:rPr lang="en-US" sz="1400" i="1" smtClean="0">
                <a:solidFill>
                  <a:schemeClr val="bg1"/>
                </a:solidFill>
              </a:rPr>
              <a:t>Product change reviews</a:t>
            </a:r>
          </a:p>
          <a:p>
            <a:pPr algn="ctr">
              <a:lnSpc>
                <a:spcPct val="120000"/>
              </a:lnSpc>
              <a:spcBef>
                <a:spcPct val="0"/>
              </a:spcBef>
              <a:buFontTx/>
              <a:buNone/>
            </a:pPr>
            <a:r>
              <a:rPr lang="en-US" sz="1400" i="1" smtClean="0">
                <a:solidFill>
                  <a:schemeClr val="bg1"/>
                </a:solidFill>
              </a:rPr>
              <a:t>Instilling control &amp; visibility for compliance</a:t>
            </a:r>
          </a:p>
        </p:txBody>
      </p:sp>
      <p:pic>
        <p:nvPicPr>
          <p:cNvPr id="5" name="Picture 2" descr="http://www.cahier-des-charges.fr/49-126-large/grille-d-evaluation-site-internet-catalogue.jpg"/>
          <p:cNvPicPr>
            <a:picLocks noChangeAspect="1" noChangeArrowheads="1"/>
          </p:cNvPicPr>
          <p:nvPr/>
        </p:nvPicPr>
        <p:blipFill>
          <a:blip r:embed="rId3" cstate="print"/>
          <a:srcRect/>
          <a:stretch>
            <a:fillRect/>
          </a:stretch>
        </p:blipFill>
        <p:spPr bwMode="auto">
          <a:xfrm>
            <a:off x="6072198" y="4786322"/>
            <a:ext cx="1857388" cy="1857388"/>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3540">
                                            <p:bg/>
                                          </p:spTgt>
                                        </p:tgtEl>
                                        <p:attrNameLst>
                                          <p:attrName>style.visibility</p:attrName>
                                        </p:attrNameLst>
                                      </p:cBhvr>
                                      <p:to>
                                        <p:strVal val="visible"/>
                                      </p:to>
                                    </p:set>
                                    <p:anim calcmode="lin" valueType="num">
                                      <p:cBhvr additive="base">
                                        <p:cTn id="7" dur="500" fill="hold"/>
                                        <p:tgtEl>
                                          <p:spTgt spid="193540">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93540">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3540">
                                            <p:txEl>
                                              <p:pRg st="0" end="0"/>
                                            </p:txEl>
                                          </p:spTgt>
                                        </p:tgtEl>
                                        <p:attrNameLst>
                                          <p:attrName>style.visibility</p:attrName>
                                        </p:attrNameLst>
                                      </p:cBhvr>
                                      <p:to>
                                        <p:strVal val="visible"/>
                                      </p:to>
                                    </p:set>
                                    <p:anim calcmode="lin" valueType="num">
                                      <p:cBhvr additive="base">
                                        <p:cTn id="13" dur="500" fill="hold"/>
                                        <p:tgtEl>
                                          <p:spTgt spid="19354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354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3540">
                                            <p:txEl>
                                              <p:pRg st="1" end="1"/>
                                            </p:txEl>
                                          </p:spTgt>
                                        </p:tgtEl>
                                        <p:attrNameLst>
                                          <p:attrName>style.visibility</p:attrName>
                                        </p:attrNameLst>
                                      </p:cBhvr>
                                      <p:to>
                                        <p:strVal val="visible"/>
                                      </p:to>
                                    </p:set>
                                    <p:anim calcmode="lin" valueType="num">
                                      <p:cBhvr additive="base">
                                        <p:cTn id="19" dur="500" fill="hold"/>
                                        <p:tgtEl>
                                          <p:spTgt spid="19354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354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3540">
                                            <p:txEl>
                                              <p:pRg st="2" end="2"/>
                                            </p:txEl>
                                          </p:spTgt>
                                        </p:tgtEl>
                                        <p:attrNameLst>
                                          <p:attrName>style.visibility</p:attrName>
                                        </p:attrNameLst>
                                      </p:cBhvr>
                                      <p:to>
                                        <p:strVal val="visible"/>
                                      </p:to>
                                    </p:set>
                                    <p:anim calcmode="lin" valueType="num">
                                      <p:cBhvr additive="base">
                                        <p:cTn id="25" dur="500" fill="hold"/>
                                        <p:tgtEl>
                                          <p:spTgt spid="193540">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354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3540">
                                            <p:txEl>
                                              <p:pRg st="3" end="3"/>
                                            </p:txEl>
                                          </p:spTgt>
                                        </p:tgtEl>
                                        <p:attrNameLst>
                                          <p:attrName>style.visibility</p:attrName>
                                        </p:attrNameLst>
                                      </p:cBhvr>
                                      <p:to>
                                        <p:strVal val="visible"/>
                                      </p:to>
                                    </p:set>
                                    <p:anim calcmode="lin" valueType="num">
                                      <p:cBhvr additive="base">
                                        <p:cTn id="31" dur="500" fill="hold"/>
                                        <p:tgtEl>
                                          <p:spTgt spid="193540">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9354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3540">
                                            <p:txEl>
                                              <p:pRg st="4" end="4"/>
                                            </p:txEl>
                                          </p:spTgt>
                                        </p:tgtEl>
                                        <p:attrNameLst>
                                          <p:attrName>style.visibility</p:attrName>
                                        </p:attrNameLst>
                                      </p:cBhvr>
                                      <p:to>
                                        <p:strVal val="visible"/>
                                      </p:to>
                                    </p:set>
                                    <p:anim calcmode="lin" valueType="num">
                                      <p:cBhvr additive="base">
                                        <p:cTn id="37" dur="500" fill="hold"/>
                                        <p:tgtEl>
                                          <p:spTgt spid="193540">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9354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93540">
                                            <p:txEl>
                                              <p:pRg st="5" end="5"/>
                                            </p:txEl>
                                          </p:spTgt>
                                        </p:tgtEl>
                                        <p:attrNameLst>
                                          <p:attrName>style.visibility</p:attrName>
                                        </p:attrNameLst>
                                      </p:cBhvr>
                                      <p:to>
                                        <p:strVal val="visible"/>
                                      </p:to>
                                    </p:set>
                                    <p:anim calcmode="lin" valueType="num">
                                      <p:cBhvr additive="base">
                                        <p:cTn id="43" dur="500" fill="hold"/>
                                        <p:tgtEl>
                                          <p:spTgt spid="193540">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9354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93540">
                                            <p:txEl>
                                              <p:pRg st="6" end="6"/>
                                            </p:txEl>
                                          </p:spTgt>
                                        </p:tgtEl>
                                        <p:attrNameLst>
                                          <p:attrName>style.visibility</p:attrName>
                                        </p:attrNameLst>
                                      </p:cBhvr>
                                      <p:to>
                                        <p:strVal val="visible"/>
                                      </p:to>
                                    </p:set>
                                    <p:anim calcmode="lin" valueType="num">
                                      <p:cBhvr additive="base">
                                        <p:cTn id="49" dur="500" fill="hold"/>
                                        <p:tgtEl>
                                          <p:spTgt spid="193540">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9354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93540">
                                            <p:txEl>
                                              <p:pRg st="7" end="7"/>
                                            </p:txEl>
                                          </p:spTgt>
                                        </p:tgtEl>
                                        <p:attrNameLst>
                                          <p:attrName>style.visibility</p:attrName>
                                        </p:attrNameLst>
                                      </p:cBhvr>
                                      <p:to>
                                        <p:strVal val="visible"/>
                                      </p:to>
                                    </p:set>
                                    <p:anim calcmode="lin" valueType="num">
                                      <p:cBhvr additive="base">
                                        <p:cTn id="55" dur="500" fill="hold"/>
                                        <p:tgtEl>
                                          <p:spTgt spid="193540">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93540">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93540">
                                            <p:txEl>
                                              <p:pRg st="8" end="8"/>
                                            </p:txEl>
                                          </p:spTgt>
                                        </p:tgtEl>
                                        <p:attrNameLst>
                                          <p:attrName>style.visibility</p:attrName>
                                        </p:attrNameLst>
                                      </p:cBhvr>
                                      <p:to>
                                        <p:strVal val="visible"/>
                                      </p:to>
                                    </p:set>
                                    <p:anim calcmode="lin" valueType="num">
                                      <p:cBhvr additive="base">
                                        <p:cTn id="61" dur="500" fill="hold"/>
                                        <p:tgtEl>
                                          <p:spTgt spid="193540">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93540">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40"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idx="4294967295"/>
          </p:nvPr>
        </p:nvSpPr>
        <p:spPr/>
        <p:txBody>
          <a:bodyPr>
            <a:normAutofit fontScale="90000"/>
          </a:bodyPr>
          <a:lstStyle/>
          <a:p>
            <a:r>
              <a:rPr lang="en-US" smtClean="0"/>
              <a:t>Step 2: Benchmark the Current Process State</a:t>
            </a:r>
          </a:p>
        </p:txBody>
      </p:sp>
      <p:sp>
        <p:nvSpPr>
          <p:cNvPr id="195587" name="Rectangle 3"/>
          <p:cNvSpPr>
            <a:spLocks noGrp="1" noChangeArrowheads="1"/>
          </p:cNvSpPr>
          <p:nvPr>
            <p:ph type="body" sz="half" idx="4294967295"/>
          </p:nvPr>
        </p:nvSpPr>
        <p:spPr>
          <a:xfrm>
            <a:off x="364881" y="1690688"/>
            <a:ext cx="4572000" cy="3749675"/>
          </a:xfrm>
          <a:noFill/>
        </p:spPr>
        <p:txBody>
          <a:bodyPr>
            <a:normAutofit/>
          </a:bodyPr>
          <a:lstStyle/>
          <a:p>
            <a:pPr>
              <a:lnSpc>
                <a:spcPct val="90000"/>
              </a:lnSpc>
            </a:pPr>
            <a:r>
              <a:rPr lang="en-US" sz="2000" dirty="0" smtClean="0"/>
              <a:t>Examine the what, when, and by whom</a:t>
            </a:r>
          </a:p>
          <a:p>
            <a:pPr>
              <a:lnSpc>
                <a:spcPct val="90000"/>
              </a:lnSpc>
            </a:pPr>
            <a:r>
              <a:rPr lang="en-US" sz="2000" dirty="0" smtClean="0"/>
              <a:t>Interview key stakeholders &amp; process participants</a:t>
            </a:r>
          </a:p>
          <a:p>
            <a:pPr>
              <a:lnSpc>
                <a:spcPct val="90000"/>
              </a:lnSpc>
            </a:pPr>
            <a:r>
              <a:rPr lang="en-US" sz="2000" dirty="0" smtClean="0"/>
              <a:t>Identify process origins and </a:t>
            </a:r>
            <a:r>
              <a:rPr lang="en-US" sz="2000" b="1" dirty="0" smtClean="0"/>
              <a:t>rationale behind how things are done</a:t>
            </a:r>
          </a:p>
          <a:p>
            <a:pPr>
              <a:lnSpc>
                <a:spcPct val="90000"/>
              </a:lnSpc>
            </a:pPr>
            <a:r>
              <a:rPr lang="en-US" sz="2000" dirty="0" smtClean="0"/>
              <a:t>Focus on the “gaps” between activities, between people, and between systems – these are areas of opportunity for BPM</a:t>
            </a:r>
          </a:p>
          <a:p>
            <a:pPr>
              <a:lnSpc>
                <a:spcPct val="90000"/>
              </a:lnSpc>
            </a:pPr>
            <a:endParaRPr lang="en-US" sz="1800" dirty="0" smtClean="0"/>
          </a:p>
        </p:txBody>
      </p:sp>
      <p:sp>
        <p:nvSpPr>
          <p:cNvPr id="195588" name="Text Box 4"/>
          <p:cNvSpPr txBox="1">
            <a:spLocks noGrp="1" noChangeArrowheads="1"/>
          </p:cNvSpPr>
          <p:nvPr>
            <p:ph type="body" sz="half" idx="4294967295"/>
          </p:nvPr>
        </p:nvSpPr>
        <p:spPr>
          <a:xfrm>
            <a:off x="5357818" y="1643050"/>
            <a:ext cx="3099288" cy="2552700"/>
          </a:xfrm>
          <a:solidFill>
            <a:srgbClr val="3B71B7"/>
          </a:solidFill>
        </p:spPr>
        <p:txBody>
          <a:bodyPr tIns="91440" bIns="91440" anchor="ctr" anchorCtr="1"/>
          <a:lstStyle/>
          <a:p>
            <a:pPr algn="ctr">
              <a:lnSpc>
                <a:spcPct val="120000"/>
              </a:lnSpc>
              <a:spcBef>
                <a:spcPct val="0"/>
              </a:spcBef>
              <a:buFontTx/>
              <a:buNone/>
            </a:pPr>
            <a:r>
              <a:rPr lang="en-US" sz="1400" b="1" smtClean="0">
                <a:solidFill>
                  <a:schemeClr val="bg1"/>
                </a:solidFill>
              </a:rPr>
              <a:t>BE SURE TO ACCURATELY</a:t>
            </a:r>
          </a:p>
          <a:p>
            <a:pPr algn="ctr">
              <a:lnSpc>
                <a:spcPct val="120000"/>
              </a:lnSpc>
              <a:spcBef>
                <a:spcPct val="0"/>
              </a:spcBef>
              <a:buFontTx/>
              <a:buNone/>
            </a:pPr>
            <a:r>
              <a:rPr lang="en-US" sz="1400" b="1" smtClean="0">
                <a:solidFill>
                  <a:schemeClr val="bg1"/>
                </a:solidFill>
              </a:rPr>
              <a:t>DEFINE YOUR BASELINE</a:t>
            </a:r>
            <a:br>
              <a:rPr lang="en-US" sz="1400" b="1" smtClean="0">
                <a:solidFill>
                  <a:schemeClr val="bg1"/>
                </a:solidFill>
              </a:rPr>
            </a:br>
            <a:r>
              <a:rPr lang="en-US" sz="1400" i="1" smtClean="0">
                <a:solidFill>
                  <a:schemeClr val="bg1"/>
                </a:solidFill>
              </a:rPr>
              <a:t>Identify key activities</a:t>
            </a:r>
          </a:p>
          <a:p>
            <a:pPr algn="ctr">
              <a:lnSpc>
                <a:spcPct val="120000"/>
              </a:lnSpc>
              <a:spcBef>
                <a:spcPct val="0"/>
              </a:spcBef>
              <a:buFontTx/>
              <a:buNone/>
            </a:pPr>
            <a:r>
              <a:rPr lang="en-US" sz="1400" i="1" smtClean="0">
                <a:solidFill>
                  <a:schemeClr val="bg1"/>
                </a:solidFill>
              </a:rPr>
              <a:t> Map out individual roles </a:t>
            </a:r>
          </a:p>
          <a:p>
            <a:pPr algn="ctr">
              <a:lnSpc>
                <a:spcPct val="120000"/>
              </a:lnSpc>
              <a:spcBef>
                <a:spcPct val="0"/>
              </a:spcBef>
              <a:buFontTx/>
              <a:buNone/>
            </a:pPr>
            <a:r>
              <a:rPr lang="en-US" sz="1400" i="1" smtClean="0">
                <a:solidFill>
                  <a:schemeClr val="bg1"/>
                </a:solidFill>
              </a:rPr>
              <a:t>Define flows of work</a:t>
            </a:r>
          </a:p>
          <a:p>
            <a:pPr algn="ctr">
              <a:lnSpc>
                <a:spcPct val="120000"/>
              </a:lnSpc>
              <a:spcBef>
                <a:spcPct val="0"/>
              </a:spcBef>
              <a:buFontTx/>
              <a:buNone/>
            </a:pPr>
            <a:r>
              <a:rPr lang="en-US" sz="1400" i="1" smtClean="0">
                <a:solidFill>
                  <a:schemeClr val="bg1"/>
                </a:solidFill>
              </a:rPr>
              <a:t> Ask questions such as: “What are you waiting on most often?” &amp; “How could the process be improved without changing your job?”</a:t>
            </a:r>
            <a:endParaRPr lang="en-US" sz="1400" smtClean="0">
              <a:solidFill>
                <a:schemeClr val="bg1"/>
              </a:solidFill>
            </a:endParaRPr>
          </a:p>
        </p:txBody>
      </p:sp>
      <p:pic>
        <p:nvPicPr>
          <p:cNvPr id="5" name="Picture 2" descr="http://www.cqfdequipement.com/WebRoot/CQFD/Shops/cqfd/MediaGallery/mascotte_loupe.JPG"/>
          <p:cNvPicPr>
            <a:picLocks noChangeAspect="1" noChangeArrowheads="1"/>
          </p:cNvPicPr>
          <p:nvPr/>
        </p:nvPicPr>
        <p:blipFill>
          <a:blip r:embed="rId3" cstate="print"/>
          <a:srcRect l="16484" r="9340"/>
          <a:stretch>
            <a:fillRect/>
          </a:stretch>
        </p:blipFill>
        <p:spPr bwMode="auto">
          <a:xfrm>
            <a:off x="6072198" y="4286256"/>
            <a:ext cx="1723926" cy="2324092"/>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5588">
                                            <p:bg/>
                                          </p:spTgt>
                                        </p:tgtEl>
                                        <p:attrNameLst>
                                          <p:attrName>style.visibility</p:attrName>
                                        </p:attrNameLst>
                                      </p:cBhvr>
                                      <p:to>
                                        <p:strVal val="visible"/>
                                      </p:to>
                                    </p:set>
                                    <p:anim calcmode="lin" valueType="num">
                                      <p:cBhvr additive="base">
                                        <p:cTn id="7" dur="500" fill="hold"/>
                                        <p:tgtEl>
                                          <p:spTgt spid="195588">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95588">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5588">
                                            <p:txEl>
                                              <p:pRg st="0" end="0"/>
                                            </p:txEl>
                                          </p:spTgt>
                                        </p:tgtEl>
                                        <p:attrNameLst>
                                          <p:attrName>style.visibility</p:attrName>
                                        </p:attrNameLst>
                                      </p:cBhvr>
                                      <p:to>
                                        <p:strVal val="visible"/>
                                      </p:to>
                                    </p:set>
                                    <p:anim calcmode="lin" valueType="num">
                                      <p:cBhvr additive="base">
                                        <p:cTn id="13" dur="500" fill="hold"/>
                                        <p:tgtEl>
                                          <p:spTgt spid="19558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558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5588">
                                            <p:txEl>
                                              <p:pRg st="1" end="1"/>
                                            </p:txEl>
                                          </p:spTgt>
                                        </p:tgtEl>
                                        <p:attrNameLst>
                                          <p:attrName>style.visibility</p:attrName>
                                        </p:attrNameLst>
                                      </p:cBhvr>
                                      <p:to>
                                        <p:strVal val="visible"/>
                                      </p:to>
                                    </p:set>
                                    <p:anim calcmode="lin" valueType="num">
                                      <p:cBhvr additive="base">
                                        <p:cTn id="19" dur="500" fill="hold"/>
                                        <p:tgtEl>
                                          <p:spTgt spid="19558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558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5588">
                                            <p:txEl>
                                              <p:pRg st="2" end="2"/>
                                            </p:txEl>
                                          </p:spTgt>
                                        </p:tgtEl>
                                        <p:attrNameLst>
                                          <p:attrName>style.visibility</p:attrName>
                                        </p:attrNameLst>
                                      </p:cBhvr>
                                      <p:to>
                                        <p:strVal val="visible"/>
                                      </p:to>
                                    </p:set>
                                    <p:anim calcmode="lin" valueType="num">
                                      <p:cBhvr additive="base">
                                        <p:cTn id="25" dur="500" fill="hold"/>
                                        <p:tgtEl>
                                          <p:spTgt spid="19558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558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5588">
                                            <p:txEl>
                                              <p:pRg st="3" end="3"/>
                                            </p:txEl>
                                          </p:spTgt>
                                        </p:tgtEl>
                                        <p:attrNameLst>
                                          <p:attrName>style.visibility</p:attrName>
                                        </p:attrNameLst>
                                      </p:cBhvr>
                                      <p:to>
                                        <p:strVal val="visible"/>
                                      </p:to>
                                    </p:set>
                                    <p:anim calcmode="lin" valueType="num">
                                      <p:cBhvr additive="base">
                                        <p:cTn id="31" dur="500" fill="hold"/>
                                        <p:tgtEl>
                                          <p:spTgt spid="195588">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9558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5588">
                                            <p:txEl>
                                              <p:pRg st="4" end="4"/>
                                            </p:txEl>
                                          </p:spTgt>
                                        </p:tgtEl>
                                        <p:attrNameLst>
                                          <p:attrName>style.visibility</p:attrName>
                                        </p:attrNameLst>
                                      </p:cBhvr>
                                      <p:to>
                                        <p:strVal val="visible"/>
                                      </p:to>
                                    </p:set>
                                    <p:anim calcmode="lin" valueType="num">
                                      <p:cBhvr additive="base">
                                        <p:cTn id="37" dur="500" fill="hold"/>
                                        <p:tgtEl>
                                          <p:spTgt spid="195588">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9558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88"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idx="4294967295"/>
          </p:nvPr>
        </p:nvSpPr>
        <p:spPr/>
        <p:txBody>
          <a:bodyPr>
            <a:normAutofit fontScale="90000"/>
          </a:bodyPr>
          <a:lstStyle/>
          <a:p>
            <a:r>
              <a:rPr lang="en-US" smtClean="0"/>
              <a:t>Step 3: Define Performance Metrics</a:t>
            </a:r>
          </a:p>
        </p:txBody>
      </p:sp>
      <p:sp>
        <p:nvSpPr>
          <p:cNvPr id="197635" name="Rectangle 3"/>
          <p:cNvSpPr>
            <a:spLocks noGrp="1" noChangeArrowheads="1"/>
          </p:cNvSpPr>
          <p:nvPr>
            <p:ph type="body" sz="half" idx="4294967295"/>
          </p:nvPr>
        </p:nvSpPr>
        <p:spPr>
          <a:xfrm>
            <a:off x="364881" y="1692276"/>
            <a:ext cx="4572000" cy="4937125"/>
          </a:xfrm>
          <a:noFill/>
        </p:spPr>
        <p:txBody>
          <a:bodyPr>
            <a:normAutofit/>
          </a:bodyPr>
          <a:lstStyle/>
          <a:p>
            <a:r>
              <a:rPr lang="en-US" sz="2000" dirty="0" smtClean="0"/>
              <a:t>Outline clear, well-defined goals for the BPM project</a:t>
            </a:r>
          </a:p>
          <a:p>
            <a:r>
              <a:rPr lang="en-US" sz="2000" dirty="0" smtClean="0"/>
              <a:t>Define success criteria – how &amp; when will success be measured</a:t>
            </a:r>
          </a:p>
          <a:p>
            <a:r>
              <a:rPr lang="en-US" sz="2000" dirty="0" smtClean="0"/>
              <a:t>Ensure the success criteria are agreed to by all stakeholders</a:t>
            </a:r>
          </a:p>
          <a:p>
            <a:r>
              <a:rPr lang="en-US" sz="2000" b="1" dirty="0" smtClean="0"/>
              <a:t>Identify specific metrics that are measurable and can be mapped to corporate objectives </a:t>
            </a:r>
            <a:r>
              <a:rPr lang="en-US" sz="2000" dirty="0" smtClean="0"/>
              <a:t>– you will need to capture and monitor these during the BPM implementation</a:t>
            </a:r>
          </a:p>
        </p:txBody>
      </p:sp>
      <p:sp>
        <p:nvSpPr>
          <p:cNvPr id="197636" name="Text Box 4"/>
          <p:cNvSpPr txBox="1">
            <a:spLocks noGrp="1" noChangeArrowheads="1"/>
          </p:cNvSpPr>
          <p:nvPr>
            <p:ph type="body" sz="half" idx="4294967295"/>
          </p:nvPr>
        </p:nvSpPr>
        <p:spPr>
          <a:xfrm>
            <a:off x="5214942" y="1428736"/>
            <a:ext cx="3656134" cy="3017838"/>
          </a:xfrm>
          <a:solidFill>
            <a:srgbClr val="3B71B7"/>
          </a:solidFill>
        </p:spPr>
        <p:txBody>
          <a:bodyPr tIns="91440" bIns="91440" anchor="ctr" anchorCtr="1"/>
          <a:lstStyle/>
          <a:p>
            <a:pPr algn="ctr">
              <a:lnSpc>
                <a:spcPct val="120000"/>
              </a:lnSpc>
              <a:spcBef>
                <a:spcPct val="0"/>
              </a:spcBef>
              <a:buFontTx/>
              <a:buNone/>
            </a:pPr>
            <a:r>
              <a:rPr lang="en-US" sz="1400" b="1" smtClean="0">
                <a:solidFill>
                  <a:schemeClr val="bg1"/>
                </a:solidFill>
              </a:rPr>
              <a:t>DEFINING METRICS IS THE MOST CRITICAL STEP IN BUSINESS CASE DEVELOPMENT</a:t>
            </a:r>
            <a:endParaRPr lang="en-US" sz="1400" smtClean="0">
              <a:solidFill>
                <a:schemeClr val="bg1"/>
              </a:solidFill>
            </a:endParaRPr>
          </a:p>
          <a:p>
            <a:pPr algn="ctr">
              <a:lnSpc>
                <a:spcPct val="120000"/>
              </a:lnSpc>
              <a:spcBef>
                <a:spcPct val="0"/>
              </a:spcBef>
              <a:buFontTx/>
              <a:buNone/>
            </a:pPr>
            <a:r>
              <a:rPr lang="en-US" sz="1400" i="1" smtClean="0">
                <a:solidFill>
                  <a:schemeClr val="bg1"/>
                </a:solidFill>
              </a:rPr>
              <a:t>If you can’t measure it, </a:t>
            </a:r>
          </a:p>
          <a:p>
            <a:pPr algn="ctr">
              <a:lnSpc>
                <a:spcPct val="120000"/>
              </a:lnSpc>
              <a:spcBef>
                <a:spcPct val="0"/>
              </a:spcBef>
              <a:buFontTx/>
              <a:buNone/>
            </a:pPr>
            <a:r>
              <a:rPr lang="en-US" sz="1400" i="1" smtClean="0">
                <a:solidFill>
                  <a:schemeClr val="bg1"/>
                </a:solidFill>
              </a:rPr>
              <a:t>you can’t improve it.</a:t>
            </a:r>
          </a:p>
          <a:p>
            <a:pPr algn="ctr">
              <a:lnSpc>
                <a:spcPct val="120000"/>
              </a:lnSpc>
              <a:spcBef>
                <a:spcPct val="0"/>
              </a:spcBef>
              <a:buFontTx/>
              <a:buNone/>
            </a:pPr>
            <a:r>
              <a:rPr lang="en-US" sz="1400" i="1" smtClean="0">
                <a:solidFill>
                  <a:schemeClr val="bg1"/>
                </a:solidFill>
              </a:rPr>
              <a:t>And if the metrics you are measuring are not important to the business,  the effort will likely fail.</a:t>
            </a:r>
          </a:p>
        </p:txBody>
      </p:sp>
      <p:pic>
        <p:nvPicPr>
          <p:cNvPr id="5" name="Picture 2" descr="http://mauxdedos.fr/images/0062_tennis_service.jpg"/>
          <p:cNvPicPr>
            <a:picLocks noChangeAspect="1" noChangeArrowheads="1"/>
          </p:cNvPicPr>
          <p:nvPr/>
        </p:nvPicPr>
        <p:blipFill>
          <a:blip r:embed="rId3" cstate="print"/>
          <a:srcRect t="22067"/>
          <a:stretch>
            <a:fillRect/>
          </a:stretch>
        </p:blipFill>
        <p:spPr bwMode="auto">
          <a:xfrm flipH="1">
            <a:off x="6429388" y="4643446"/>
            <a:ext cx="1357322" cy="1766051"/>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7636">
                                            <p:bg/>
                                          </p:spTgt>
                                        </p:tgtEl>
                                        <p:attrNameLst>
                                          <p:attrName>style.visibility</p:attrName>
                                        </p:attrNameLst>
                                      </p:cBhvr>
                                      <p:to>
                                        <p:strVal val="visible"/>
                                      </p:to>
                                    </p:set>
                                    <p:anim calcmode="lin" valueType="num">
                                      <p:cBhvr additive="base">
                                        <p:cTn id="7" dur="500" fill="hold"/>
                                        <p:tgtEl>
                                          <p:spTgt spid="19763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97636">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7636">
                                            <p:txEl>
                                              <p:pRg st="0" end="0"/>
                                            </p:txEl>
                                          </p:spTgt>
                                        </p:tgtEl>
                                        <p:attrNameLst>
                                          <p:attrName>style.visibility</p:attrName>
                                        </p:attrNameLst>
                                      </p:cBhvr>
                                      <p:to>
                                        <p:strVal val="visible"/>
                                      </p:to>
                                    </p:set>
                                    <p:anim calcmode="lin" valueType="num">
                                      <p:cBhvr additive="base">
                                        <p:cTn id="13" dur="500" fill="hold"/>
                                        <p:tgtEl>
                                          <p:spTgt spid="19763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763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7636">
                                            <p:txEl>
                                              <p:pRg st="1" end="1"/>
                                            </p:txEl>
                                          </p:spTgt>
                                        </p:tgtEl>
                                        <p:attrNameLst>
                                          <p:attrName>style.visibility</p:attrName>
                                        </p:attrNameLst>
                                      </p:cBhvr>
                                      <p:to>
                                        <p:strVal val="visible"/>
                                      </p:to>
                                    </p:set>
                                    <p:anim calcmode="lin" valueType="num">
                                      <p:cBhvr additive="base">
                                        <p:cTn id="19" dur="500" fill="hold"/>
                                        <p:tgtEl>
                                          <p:spTgt spid="19763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763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7636">
                                            <p:txEl>
                                              <p:pRg st="2" end="2"/>
                                            </p:txEl>
                                          </p:spTgt>
                                        </p:tgtEl>
                                        <p:attrNameLst>
                                          <p:attrName>style.visibility</p:attrName>
                                        </p:attrNameLst>
                                      </p:cBhvr>
                                      <p:to>
                                        <p:strVal val="visible"/>
                                      </p:to>
                                    </p:set>
                                    <p:anim calcmode="lin" valueType="num">
                                      <p:cBhvr additive="base">
                                        <p:cTn id="25" dur="500" fill="hold"/>
                                        <p:tgtEl>
                                          <p:spTgt spid="19763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763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7636">
                                            <p:txEl>
                                              <p:pRg st="3" end="3"/>
                                            </p:txEl>
                                          </p:spTgt>
                                        </p:tgtEl>
                                        <p:attrNameLst>
                                          <p:attrName>style.visibility</p:attrName>
                                        </p:attrNameLst>
                                      </p:cBhvr>
                                      <p:to>
                                        <p:strVal val="visible"/>
                                      </p:to>
                                    </p:set>
                                    <p:anim calcmode="lin" valueType="num">
                                      <p:cBhvr additive="base">
                                        <p:cTn id="31" dur="500" fill="hold"/>
                                        <p:tgtEl>
                                          <p:spTgt spid="197636">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9763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6"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idx="4294967295"/>
          </p:nvPr>
        </p:nvSpPr>
        <p:spPr>
          <a:xfrm>
            <a:off x="381000" y="593725"/>
            <a:ext cx="8458200" cy="914400"/>
          </a:xfrm>
        </p:spPr>
        <p:txBody>
          <a:bodyPr/>
          <a:lstStyle/>
          <a:p>
            <a:r>
              <a:rPr lang="en-US" dirty="0" smtClean="0"/>
              <a:t>Step 4: Develop a ROI Model</a:t>
            </a:r>
          </a:p>
        </p:txBody>
      </p:sp>
      <p:sp>
        <p:nvSpPr>
          <p:cNvPr id="201731" name="Rectangle 3"/>
          <p:cNvSpPr>
            <a:spLocks noGrp="1" noChangeArrowheads="1"/>
          </p:cNvSpPr>
          <p:nvPr>
            <p:ph type="body" sz="half" idx="4294967295"/>
          </p:nvPr>
        </p:nvSpPr>
        <p:spPr>
          <a:xfrm>
            <a:off x="364881" y="1690689"/>
            <a:ext cx="4570534" cy="4389437"/>
          </a:xfrm>
          <a:noFill/>
        </p:spPr>
        <p:txBody>
          <a:bodyPr>
            <a:normAutofit/>
          </a:bodyPr>
          <a:lstStyle/>
          <a:p>
            <a:r>
              <a:rPr lang="en-US" sz="1800" dirty="0" smtClean="0"/>
              <a:t>Look for measurable impacts – avoid tiny numbers</a:t>
            </a:r>
          </a:p>
          <a:p>
            <a:r>
              <a:rPr lang="en-US" sz="1800" dirty="0" smtClean="0"/>
              <a:t>Blend “hard-euro” benefits with “soft” strategic and operational benefits</a:t>
            </a:r>
          </a:p>
          <a:p>
            <a:r>
              <a:rPr lang="en-US" sz="1800" dirty="0" smtClean="0"/>
              <a:t>Understand the complete cost of BPM – it is not just software;</a:t>
            </a:r>
          </a:p>
          <a:p>
            <a:r>
              <a:rPr lang="en-US" sz="1800" dirty="0" smtClean="0"/>
              <a:t>Leverage existing skill sets; </a:t>
            </a:r>
            <a:r>
              <a:rPr lang="en-US" sz="1800" b="1" dirty="0" smtClean="0"/>
              <a:t>prioritize in-house business expertise over in-house programmers</a:t>
            </a:r>
          </a:p>
          <a:p>
            <a:r>
              <a:rPr lang="en-US" sz="1800" dirty="0" smtClean="0"/>
              <a:t>ROI models should show 3-5 year projections – discount cash flow using agreed to cost of capital</a:t>
            </a:r>
          </a:p>
        </p:txBody>
      </p:sp>
      <p:sp>
        <p:nvSpPr>
          <p:cNvPr id="201732" name="Text Box 4"/>
          <p:cNvSpPr txBox="1">
            <a:spLocks noGrp="1" noChangeArrowheads="1"/>
          </p:cNvSpPr>
          <p:nvPr>
            <p:ph type="body" sz="half" idx="4294967295"/>
          </p:nvPr>
        </p:nvSpPr>
        <p:spPr>
          <a:xfrm>
            <a:off x="5286380" y="1643050"/>
            <a:ext cx="3100754" cy="2252662"/>
          </a:xfrm>
          <a:solidFill>
            <a:srgbClr val="3B71B7"/>
          </a:solidFill>
        </p:spPr>
        <p:txBody>
          <a:bodyPr tIns="91440" bIns="91440" anchor="ctr" anchorCtr="1"/>
          <a:lstStyle/>
          <a:p>
            <a:pPr algn="ctr">
              <a:lnSpc>
                <a:spcPct val="120000"/>
              </a:lnSpc>
              <a:spcBef>
                <a:spcPct val="0"/>
              </a:spcBef>
              <a:buFontTx/>
              <a:buNone/>
            </a:pPr>
            <a:r>
              <a:rPr lang="en-US" sz="1400" b="1" smtClean="0">
                <a:solidFill>
                  <a:schemeClr val="bg1"/>
                </a:solidFill>
              </a:rPr>
              <a:t>RETURN ON INVESTMENT (ROI) IS NOT JUST ABOUT CASH</a:t>
            </a:r>
            <a:endParaRPr lang="en-US" sz="1400" smtClean="0">
              <a:solidFill>
                <a:schemeClr val="bg1"/>
              </a:solidFill>
            </a:endParaRPr>
          </a:p>
          <a:p>
            <a:pPr algn="ctr">
              <a:lnSpc>
                <a:spcPct val="120000"/>
              </a:lnSpc>
              <a:spcBef>
                <a:spcPct val="0"/>
              </a:spcBef>
              <a:buFontTx/>
              <a:buNone/>
            </a:pPr>
            <a:r>
              <a:rPr lang="en-US" sz="1400" i="1" smtClean="0">
                <a:solidFill>
                  <a:schemeClr val="bg1"/>
                </a:solidFill>
              </a:rPr>
              <a:t>Cost savings and revenue generation are important;</a:t>
            </a:r>
          </a:p>
          <a:p>
            <a:pPr algn="ctr">
              <a:lnSpc>
                <a:spcPct val="120000"/>
              </a:lnSpc>
              <a:spcBef>
                <a:spcPct val="0"/>
              </a:spcBef>
              <a:buFontTx/>
              <a:buNone/>
            </a:pPr>
            <a:r>
              <a:rPr lang="en-US" sz="1400" i="1" smtClean="0">
                <a:solidFill>
                  <a:schemeClr val="bg1"/>
                </a:solidFill>
              </a:rPr>
              <a:t>But visibility and agility offer greater strategic value – be sure to highlight these benefits.</a:t>
            </a:r>
          </a:p>
        </p:txBody>
      </p:sp>
      <p:pic>
        <p:nvPicPr>
          <p:cNvPr id="5" name="Picture 2" descr="http://www.hainaut-finances.fr/upload/Image/images/assurance_homme_cle.jpg"/>
          <p:cNvPicPr>
            <a:picLocks noChangeAspect="1" noChangeArrowheads="1"/>
          </p:cNvPicPr>
          <p:nvPr/>
        </p:nvPicPr>
        <p:blipFill>
          <a:blip r:embed="rId3" cstate="print"/>
          <a:srcRect/>
          <a:stretch>
            <a:fillRect/>
          </a:stretch>
        </p:blipFill>
        <p:spPr bwMode="auto">
          <a:xfrm>
            <a:off x="6072198" y="4071942"/>
            <a:ext cx="1771471" cy="2279641"/>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1732">
                                            <p:bg/>
                                          </p:spTgt>
                                        </p:tgtEl>
                                        <p:attrNameLst>
                                          <p:attrName>style.visibility</p:attrName>
                                        </p:attrNameLst>
                                      </p:cBhvr>
                                      <p:to>
                                        <p:strVal val="visible"/>
                                      </p:to>
                                    </p:set>
                                    <p:anim calcmode="lin" valueType="num">
                                      <p:cBhvr additive="base">
                                        <p:cTn id="7" dur="500" fill="hold"/>
                                        <p:tgtEl>
                                          <p:spTgt spid="201732">
                                            <p:bg/>
                                          </p:spTgt>
                                        </p:tgtEl>
                                        <p:attrNameLst>
                                          <p:attrName>ppt_x</p:attrName>
                                        </p:attrNameLst>
                                      </p:cBhvr>
                                      <p:tavLst>
                                        <p:tav tm="0">
                                          <p:val>
                                            <p:strVal val="#ppt_x"/>
                                          </p:val>
                                        </p:tav>
                                        <p:tav tm="100000">
                                          <p:val>
                                            <p:strVal val="#ppt_x"/>
                                          </p:val>
                                        </p:tav>
                                      </p:tavLst>
                                    </p:anim>
                                    <p:anim calcmode="lin" valueType="num">
                                      <p:cBhvr additive="base">
                                        <p:cTn id="8" dur="500" fill="hold"/>
                                        <p:tgtEl>
                                          <p:spTgt spid="201732">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1732">
                                            <p:txEl>
                                              <p:pRg st="0" end="0"/>
                                            </p:txEl>
                                          </p:spTgt>
                                        </p:tgtEl>
                                        <p:attrNameLst>
                                          <p:attrName>style.visibility</p:attrName>
                                        </p:attrNameLst>
                                      </p:cBhvr>
                                      <p:to>
                                        <p:strVal val="visible"/>
                                      </p:to>
                                    </p:set>
                                    <p:anim calcmode="lin" valueType="num">
                                      <p:cBhvr additive="base">
                                        <p:cTn id="13" dur="500" fill="hold"/>
                                        <p:tgtEl>
                                          <p:spTgt spid="20173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173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1732">
                                            <p:txEl>
                                              <p:pRg st="1" end="1"/>
                                            </p:txEl>
                                          </p:spTgt>
                                        </p:tgtEl>
                                        <p:attrNameLst>
                                          <p:attrName>style.visibility</p:attrName>
                                        </p:attrNameLst>
                                      </p:cBhvr>
                                      <p:to>
                                        <p:strVal val="visible"/>
                                      </p:to>
                                    </p:set>
                                    <p:anim calcmode="lin" valueType="num">
                                      <p:cBhvr additive="base">
                                        <p:cTn id="19" dur="500" fill="hold"/>
                                        <p:tgtEl>
                                          <p:spTgt spid="20173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173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1732">
                                            <p:txEl>
                                              <p:pRg st="2" end="2"/>
                                            </p:txEl>
                                          </p:spTgt>
                                        </p:tgtEl>
                                        <p:attrNameLst>
                                          <p:attrName>style.visibility</p:attrName>
                                        </p:attrNameLst>
                                      </p:cBhvr>
                                      <p:to>
                                        <p:strVal val="visible"/>
                                      </p:to>
                                    </p:set>
                                    <p:anim calcmode="lin" valueType="num">
                                      <p:cBhvr additive="base">
                                        <p:cTn id="25" dur="500" fill="hold"/>
                                        <p:tgtEl>
                                          <p:spTgt spid="201732">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173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2"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idx="4294967295"/>
          </p:nvPr>
        </p:nvSpPr>
        <p:spPr/>
        <p:txBody>
          <a:bodyPr/>
          <a:lstStyle/>
          <a:p>
            <a:r>
              <a:rPr lang="en-US" dirty="0" smtClean="0"/>
              <a:t>Summary – first part</a:t>
            </a:r>
          </a:p>
        </p:txBody>
      </p:sp>
      <p:sp>
        <p:nvSpPr>
          <p:cNvPr id="216067" name="Rectangle 3"/>
          <p:cNvSpPr>
            <a:spLocks noGrp="1" noChangeArrowheads="1"/>
          </p:cNvSpPr>
          <p:nvPr>
            <p:ph type="body" idx="4294967295"/>
          </p:nvPr>
        </p:nvSpPr>
        <p:spPr>
          <a:xfrm>
            <a:off x="500034" y="1214422"/>
            <a:ext cx="8229600" cy="4525963"/>
          </a:xfrm>
        </p:spPr>
        <p:txBody>
          <a:bodyPr>
            <a:noAutofit/>
          </a:bodyPr>
          <a:lstStyle/>
          <a:p>
            <a:r>
              <a:rPr lang="en-US" sz="2800" dirty="0" smtClean="0"/>
              <a:t>A strong </a:t>
            </a:r>
            <a:r>
              <a:rPr lang="en-US" sz="2800" b="1" dirty="0" smtClean="0"/>
              <a:t>business case</a:t>
            </a:r>
            <a:r>
              <a:rPr lang="en-US" sz="2800" dirty="0" smtClean="0"/>
              <a:t> is a </a:t>
            </a:r>
            <a:r>
              <a:rPr lang="en-US" sz="2800" b="1" dirty="0" smtClean="0"/>
              <a:t>MUST for justifying BPM</a:t>
            </a:r>
            <a:r>
              <a:rPr lang="en-US" sz="2800" dirty="0" smtClean="0"/>
              <a:t>.</a:t>
            </a:r>
          </a:p>
          <a:p>
            <a:r>
              <a:rPr lang="en-US" sz="2800" dirty="0" smtClean="0"/>
              <a:t>This 4-step approach to building a business case provides a framework for focusing your efforts.</a:t>
            </a:r>
          </a:p>
          <a:p>
            <a:r>
              <a:rPr lang="en-US" sz="2800" dirty="0" smtClean="0"/>
              <a:t>The first BPM project will require the most justification – incremental projects will be “mini” business cases, but each project should have a defined set of metrics for measuring success.</a:t>
            </a:r>
          </a:p>
          <a:p>
            <a:r>
              <a:rPr lang="en-US" sz="2800" dirty="0" smtClean="0"/>
              <a:t>Your long-term, strategic value will come from a repeatable approach to process improvement that can be extended across the enterprise.</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p:txBody>
          <a:bodyPr/>
          <a:lstStyle/>
          <a:p>
            <a:r>
              <a:rPr lang="en-US" dirty="0" smtClean="0"/>
              <a:t>Implementing a content based process</a:t>
            </a:r>
            <a:endParaRPr lang="fr-BE"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609</TotalTime>
  <Words>1222</Words>
  <Application>Microsoft Office PowerPoint</Application>
  <PresentationFormat>Affichage à l'écran (4:3)</PresentationFormat>
  <Paragraphs>132</Paragraphs>
  <Slides>18</Slides>
  <Notes>6</Notes>
  <HiddenSlides>0</HiddenSlides>
  <MMClips>0</MMClips>
  <ScaleCrop>false</ScaleCrop>
  <HeadingPairs>
    <vt:vector size="6" baseType="variant">
      <vt:variant>
        <vt:lpstr>Thème</vt:lpstr>
      </vt:variant>
      <vt:variant>
        <vt:i4>3</vt:i4>
      </vt:variant>
      <vt:variant>
        <vt:lpstr>Serveurs OLE incorporés</vt:lpstr>
      </vt:variant>
      <vt:variant>
        <vt:i4>1</vt:i4>
      </vt:variant>
      <vt:variant>
        <vt:lpstr>Titres des diapositives</vt:lpstr>
      </vt:variant>
      <vt:variant>
        <vt:i4>18</vt:i4>
      </vt:variant>
    </vt:vector>
  </HeadingPairs>
  <TitlesOfParts>
    <vt:vector size="22" baseType="lpstr">
      <vt:lpstr>Office Theme</vt:lpstr>
      <vt:lpstr>Custom Design</vt:lpstr>
      <vt:lpstr>1_Custom Design</vt:lpstr>
      <vt:lpstr>Photo Editor Photo</vt:lpstr>
      <vt:lpstr>Best Practice and Pragmatic Approach : Implementing Content Based Business Processes</vt:lpstr>
      <vt:lpstr>About BPM Categories</vt:lpstr>
      <vt:lpstr>What’s a good BPM implementation ?</vt:lpstr>
      <vt:lpstr>Step 1: Validate the Starting Point</vt:lpstr>
      <vt:lpstr>Step 2: Benchmark the Current Process State</vt:lpstr>
      <vt:lpstr>Step 3: Define Performance Metrics</vt:lpstr>
      <vt:lpstr>Step 4: Develop a ROI Model</vt:lpstr>
      <vt:lpstr>Summary – first part</vt:lpstr>
      <vt:lpstr>Implementing a content based process</vt:lpstr>
      <vt:lpstr>Sample overview</vt:lpstr>
      <vt:lpstr>Most of Your Processes Involve Content</vt:lpstr>
      <vt:lpstr>Step 1 – Content matter</vt:lpstr>
      <vt:lpstr>Step 2 – Actors matter</vt:lpstr>
      <vt:lpstr>Step 3 – Component matter</vt:lpstr>
      <vt:lpstr>Step 4 – Pragmatic assembling</vt:lpstr>
      <vt:lpstr>Step 5 – Production</vt:lpstr>
      <vt:lpstr>Summary</vt:lpstr>
      <vt:lpstr>Thanks!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crochign</dc:creator>
  <cp:lastModifiedBy>famille contino</cp:lastModifiedBy>
  <cp:revision>23</cp:revision>
  <dcterms:created xsi:type="dcterms:W3CDTF">2010-01-05T13:17:27Z</dcterms:created>
  <dcterms:modified xsi:type="dcterms:W3CDTF">2010-02-09T17:27:08Z</dcterms:modified>
</cp:coreProperties>
</file>