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6" r:id="rId7"/>
    <p:sldId id="265" r:id="rId8"/>
    <p:sldId id="262" r:id="rId9"/>
    <p:sldId id="267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4" r:id="rId20"/>
    <p:sldId id="278" r:id="rId21"/>
    <p:sldId id="279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707" autoAdjust="0"/>
  </p:normalViewPr>
  <p:slideViewPr>
    <p:cSldViewPr>
      <p:cViewPr varScale="1">
        <p:scale>
          <a:sx n="123" d="100"/>
          <a:sy n="123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62659-C0DC-4852-BF56-AC3D89520EF6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3662-4323-403C-8860-B30DF98A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jpeg"/><Relationship Id="rId2" Type="http://schemas.openxmlformats.org/officeDocument/2006/relationships/image" Target="../media/image8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hyperlink" Target="http://images.google.be/imgres?imgurl=http://sigma-chemnitz.de/pic/easy_software_ag.jpg&amp;imgrefurl=http://sigmachemnitz.wordpress.com/category/dms/&amp;usg=__kpMyp3xuWtGOSMf8dqNXQbfnLAc=&amp;h=513&amp;w=1067&amp;sz=63&amp;hl=de&amp;start=1&amp;um=1&amp;itbs=1&amp;tbnid=7rDoMp4QpHk96M:&amp;tbnh=72&amp;tbnw=150&amp;prev=/images?q=easy+software&amp;hl=de&amp;sa=N&amp;um=1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GB" dirty="0" smtClean="0"/>
              <a:t>A Business solution for your account payable capture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GB" dirty="0" smtClean="0"/>
              <a:t>David Dejean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cs typeface="Arial" pitchFamily="34" charset="0"/>
              </a:rPr>
              <a:t>Xtract</a:t>
            </a:r>
            <a:r>
              <a:rPr lang="en-US" b="0" dirty="0" smtClean="0">
                <a:cs typeface="Arial" pitchFamily="34" charset="0"/>
              </a:rPr>
              <a:t> for Documents Solution Package Accounts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Ad hoc fully automated recognition of electronic and paper-based invoices (no individual creditor learning mechanism) – No Template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Deterministically training guaranties a continuous improvement of automation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Automated orientated to local legal compliance rules</a:t>
            </a:r>
          </a:p>
          <a:p>
            <a:r>
              <a:rPr lang="en-US" sz="1600" dirty="0" smtClean="0"/>
              <a:t>Individual country configuration in one </a:t>
            </a:r>
            <a:r>
              <a:rPr lang="en-US" sz="1600" dirty="0" err="1" smtClean="0"/>
              <a:t>Xtract</a:t>
            </a:r>
            <a:r>
              <a:rPr lang="en-US" sz="1600" dirty="0" smtClean="0"/>
              <a:t>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Dependent from country code analyze/extraction is adapted</a:t>
            </a:r>
          </a:p>
          <a:p>
            <a:pPr lvl="1"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Country settings of the operating systems controls the language of the verify 	view (Dialogs, error messages, functions).</a:t>
            </a:r>
            <a:endParaRPr lang="de-DE" sz="1200" i="1" dirty="0" smtClean="0">
              <a:solidFill>
                <a:srgbClr val="FF000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600" dirty="0" smtClean="0"/>
              <a:t>Easy adaptable in various customer environments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1600" dirty="0" smtClean="0"/>
              <a:t>Life DB matching... </a:t>
            </a:r>
          </a:p>
          <a:p>
            <a:pPr marL="742950" lvl="2" indent="-342900"/>
            <a:r>
              <a:rPr lang="en-GB" sz="1200" i="1" dirty="0" smtClean="0">
                <a:solidFill>
                  <a:srgbClr val="FF0000"/>
                </a:solidFill>
              </a:rPr>
              <a:t>Vendor recognition based on VAT number, bank number, IBAN,...</a:t>
            </a:r>
          </a:p>
          <a:p>
            <a:pPr marL="742950" lvl="2" indent="-342900"/>
            <a:r>
              <a:rPr lang="en-GB" sz="1200" i="1" dirty="0" smtClean="0">
                <a:solidFill>
                  <a:srgbClr val="FF0000"/>
                </a:solidFill>
              </a:rPr>
              <a:t>Line items matching with your order </a:t>
            </a:r>
          </a:p>
          <a:p>
            <a:pPr marL="742950" lvl="2" indent="-342900"/>
            <a:r>
              <a:rPr lang="en-GB" sz="1200" i="1" dirty="0" smtClean="0">
                <a:solidFill>
                  <a:srgbClr val="FF0000"/>
                </a:solidFill>
              </a:rPr>
              <a:t>Company code identification for multi-Company  organisation</a:t>
            </a:r>
            <a:endParaRPr lang="en-US" sz="1200" i="1" dirty="0" smtClean="0">
              <a:solidFill>
                <a:srgbClr val="FF0000"/>
              </a:solidFill>
            </a:endParaRPr>
          </a:p>
          <a:p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</a:t>
            </a:r>
          </a:p>
          <a:p>
            <a:pPr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sz="1600" b="1" dirty="0" smtClean="0"/>
              <a:t>                   </a:t>
            </a:r>
            <a:r>
              <a:rPr lang="en-US" sz="1600" b="1" dirty="0" err="1" smtClean="0"/>
              <a:t>Xtract</a:t>
            </a:r>
            <a:r>
              <a:rPr lang="en-US" sz="1600" b="1" dirty="0" smtClean="0"/>
              <a:t> knows how an invoice looks like but also knows what </a:t>
            </a:r>
            <a:r>
              <a:rPr lang="en-US" sz="1600" b="1" dirty="0" err="1" smtClean="0"/>
              <a:t>informations</a:t>
            </a:r>
            <a:r>
              <a:rPr lang="en-US" sz="1600" b="1" dirty="0" smtClean="0"/>
              <a:t> are necessary for your invoice workflow system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4D Digital Mailroom V4-2010-02-05-13-34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43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2" y="5631436"/>
            <a:ext cx="9144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Recognition of a vendor number based on Bank Number</a:t>
            </a:r>
          </a:p>
          <a:p>
            <a:r>
              <a:rPr lang="en-GB" dirty="0" smtClean="0"/>
              <a:t>Automatic extraction of VAT, Invoice number, Invoice Date, order number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5631436"/>
            <a:ext cx="9144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Order Number is extracted and checked with the ERP database for correspondence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5" name="Picture 4" descr="X4D Digital Mailroom V4-2010-02-05-13-34-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5631436"/>
            <a:ext cx="9144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Line items are extracted from the invoice</a:t>
            </a:r>
          </a:p>
          <a:p>
            <a:r>
              <a:rPr lang="en-GB" dirty="0" smtClean="0"/>
              <a:t>Systems trainings are done directly by the user. (E.g. Article no and article text)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5" name="Picture 4" descr="X4D Digital Mailroom V4-2010-02-05-13-35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5631436"/>
            <a:ext cx="9144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Data base matching can easily be done via the verification screen</a:t>
            </a:r>
          </a:p>
          <a:p>
            <a:r>
              <a:rPr lang="en-GB" dirty="0" smtClean="0"/>
              <a:t>Several order number can match for the same vendor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6" name="Picture 5" descr="X4D Digital Mailroom V4-2010-02-05-13-35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2" y="5631436"/>
            <a:ext cx="9144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system gives alerts when an extracted field doesn’t match with the Invoice workflow system information.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5" name="Picture 4" descr="X4D Digital Mailroom V4-2010-02-05-13-36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2" y="5631436"/>
            <a:ext cx="914403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Once the batch is processed the system send automatically the metadata to the workflow. (including the image)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6" name="Picture 5" descr="X4D Digital Mailroom V4-2010-02-05-13-47-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i="1" dirty="0" smtClean="0">
                <a:solidFill>
                  <a:srgbClr val="C00000"/>
                </a:solidFill>
              </a:rPr>
              <a:t>    </a:t>
            </a:r>
            <a:r>
              <a:rPr lang="fr-BE" i="1" dirty="0" err="1" smtClean="0">
                <a:solidFill>
                  <a:srgbClr val="C00000"/>
                </a:solidFill>
              </a:rPr>
              <a:t>Decrease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you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manual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work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while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processing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your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incoming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invoices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with</a:t>
            </a:r>
            <a:r>
              <a:rPr lang="fr-BE" i="1" dirty="0" smtClean="0">
                <a:solidFill>
                  <a:srgbClr val="C00000"/>
                </a:solidFill>
              </a:rPr>
              <a:t> a full </a:t>
            </a:r>
            <a:r>
              <a:rPr lang="fr-BE" i="1" dirty="0" err="1" smtClean="0">
                <a:solidFill>
                  <a:srgbClr val="C00000"/>
                </a:solidFill>
              </a:rPr>
              <a:t>automated</a:t>
            </a:r>
            <a:r>
              <a:rPr lang="fr-BE" i="1" dirty="0" smtClean="0">
                <a:solidFill>
                  <a:srgbClr val="C00000"/>
                </a:solidFill>
              </a:rPr>
              <a:t> system</a:t>
            </a:r>
          </a:p>
          <a:p>
            <a:r>
              <a:rPr lang="fr-BE" i="1" dirty="0" smtClean="0">
                <a:solidFill>
                  <a:srgbClr val="C00000"/>
                </a:solidFill>
              </a:rPr>
              <a:t>    </a:t>
            </a:r>
            <a:r>
              <a:rPr lang="fr-BE" i="1" dirty="0" err="1" smtClean="0">
                <a:solidFill>
                  <a:srgbClr val="C00000"/>
                </a:solidFill>
              </a:rPr>
              <a:t>Each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incoming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invoice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is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printed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at</a:t>
            </a:r>
            <a:r>
              <a:rPr lang="fr-BE" i="1" dirty="0" smtClean="0">
                <a:solidFill>
                  <a:srgbClr val="C00000"/>
                </a:solidFill>
              </a:rPr>
              <a:t> least 5 times in a </a:t>
            </a:r>
            <a:r>
              <a:rPr lang="fr-BE" i="1" dirty="0" err="1" smtClean="0">
                <a:solidFill>
                  <a:srgbClr val="C00000"/>
                </a:solidFill>
              </a:rPr>
              <a:t>company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without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automated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invoice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processing</a:t>
            </a:r>
            <a:r>
              <a:rPr lang="fr-BE" i="1" dirty="0" smtClean="0">
                <a:solidFill>
                  <a:srgbClr val="C00000"/>
                </a:solidFill>
              </a:rPr>
              <a:t>….</a:t>
            </a:r>
          </a:p>
          <a:p>
            <a:pPr>
              <a:buNone/>
            </a:pPr>
            <a:r>
              <a:rPr lang="fr-BE" i="1" dirty="0" smtClean="0">
                <a:solidFill>
                  <a:srgbClr val="C00000"/>
                </a:solidFill>
              </a:rPr>
              <a:t>	           </a:t>
            </a:r>
            <a:r>
              <a:rPr lang="fr-BE" i="1" dirty="0" err="1" smtClean="0">
                <a:solidFill>
                  <a:srgbClr val="C00000"/>
                </a:solidFill>
              </a:rPr>
              <a:t>think</a:t>
            </a:r>
            <a:r>
              <a:rPr lang="fr-BE" i="1" dirty="0" smtClean="0">
                <a:solidFill>
                  <a:srgbClr val="C00000"/>
                </a:solidFill>
              </a:rPr>
              <a:t> of the </a:t>
            </a:r>
            <a:r>
              <a:rPr lang="fr-BE" i="1" dirty="0" err="1" smtClean="0">
                <a:solidFill>
                  <a:srgbClr val="C00000"/>
                </a:solidFill>
              </a:rPr>
              <a:t>amazon</a:t>
            </a:r>
            <a:r>
              <a:rPr lang="fr-BE" i="1" dirty="0" smtClean="0">
                <a:solidFill>
                  <a:srgbClr val="C00000"/>
                </a:solidFill>
              </a:rPr>
              <a:t> </a:t>
            </a:r>
            <a:r>
              <a:rPr lang="fr-BE" i="1" dirty="0" err="1" smtClean="0">
                <a:solidFill>
                  <a:srgbClr val="C00000"/>
                </a:solidFill>
              </a:rPr>
              <a:t>deforestation</a:t>
            </a:r>
            <a:r>
              <a:rPr lang="fr-BE" i="1" dirty="0" smtClean="0">
                <a:solidFill>
                  <a:srgbClr val="C00000"/>
                </a:solidFill>
              </a:rPr>
              <a:t>… </a:t>
            </a: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fr-BE" i="1" dirty="0" smtClean="0">
              <a:solidFill>
                <a:srgbClr val="C00000"/>
              </a:solidFill>
            </a:endParaRPr>
          </a:p>
          <a:p>
            <a:endParaRPr lang="en-US" i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  <p:pic>
        <p:nvPicPr>
          <p:cNvPr id="9" name="Picture 8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782942" cy="507934"/>
          </a:xfrm>
          <a:prstGeom prst="rect">
            <a:avLst/>
          </a:prstGeom>
        </p:spPr>
      </p:pic>
      <p:pic>
        <p:nvPicPr>
          <p:cNvPr id="10" name="Picture 9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14686"/>
            <a:ext cx="794492" cy="515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142852"/>
            <a:ext cx="9144032" cy="1143008"/>
          </a:xfrm>
        </p:spPr>
        <p:txBody>
          <a:bodyPr>
            <a:normAutofit/>
          </a:bodyPr>
          <a:lstStyle/>
          <a:p>
            <a:r>
              <a:rPr lang="en-GB" dirty="0" smtClean="0"/>
              <a:t>So if you want to be...</a:t>
            </a:r>
            <a:endParaRPr lang="en-US" dirty="0"/>
          </a:p>
        </p:txBody>
      </p:sp>
      <p:pic>
        <p:nvPicPr>
          <p:cNvPr id="10" name="Picture 9" descr="03_loesungen_en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1428760"/>
          </a:xfrm>
          <a:prstGeom prst="rect">
            <a:avLst/>
          </a:prstGeom>
        </p:spPr>
      </p:pic>
      <p:pic>
        <p:nvPicPr>
          <p:cNvPr id="13" name="Picture 12" descr="05_referenzen_en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2928935"/>
            <a:ext cx="9144000" cy="157163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32" y="1928802"/>
            <a:ext cx="914403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4143380"/>
            <a:ext cx="914403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02_produkt_eng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636"/>
            <a:ext cx="9144000" cy="1669341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Join us for a... </a:t>
            </a:r>
            <a:endParaRPr lang="en-US" dirty="0"/>
          </a:p>
        </p:txBody>
      </p:sp>
      <p:pic>
        <p:nvPicPr>
          <p:cNvPr id="4" name="Picture 3" descr="01_wirueberuns_eng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59725"/>
            <a:ext cx="9144000" cy="16693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2" y="4286264"/>
            <a:ext cx="9144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Invoice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Busines</a:t>
            </a: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 </a:t>
            </a: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GB" sz="44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rocess Solution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144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1 Mission  </a:t>
            </a:r>
            <a:br>
              <a:rPr lang="en-GB" dirty="0" smtClean="0"/>
            </a:br>
            <a:r>
              <a:rPr lang="en-GB" dirty="0" smtClean="0"/>
              <a:t>“providing the solution”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 Mission is to provide you with an end to end business solution for your account payable process… </a:t>
            </a:r>
          </a:p>
          <a:p>
            <a:pPr algn="ctr">
              <a:buNone/>
            </a:pPr>
            <a:r>
              <a:rPr lang="en-GB" dirty="0" smtClean="0"/>
              <a:t>From paper to archive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4429124" cy="267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GB" dirty="0" smtClean="0"/>
              <a:t>Thank you for your attention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/>
          <a:lstStyle/>
          <a:p>
            <a:r>
              <a:rPr lang="en-GB" dirty="0" smtClean="0"/>
              <a:t>And see you at our booth for a life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/>
            <a:r>
              <a:rPr lang="en-GB" sz="2400" dirty="0" smtClean="0"/>
              <a:t>The goals of this presentation are</a:t>
            </a:r>
          </a:p>
          <a:p>
            <a:pPr lvl="1" indent="0"/>
            <a:r>
              <a:rPr lang="en-GB" sz="1800" dirty="0" smtClean="0"/>
              <a:t> to help you to understand the meaning of the terms “Accounts Payable Business Process”</a:t>
            </a:r>
          </a:p>
          <a:p>
            <a:pPr lvl="1" indent="0"/>
            <a:r>
              <a:rPr lang="en-GB" sz="1800" dirty="0" smtClean="0"/>
              <a:t> to help you by positioning an end to end business process instead of just some parts of the puzzle  </a:t>
            </a:r>
          </a:p>
          <a:p>
            <a:pPr lvl="1" indent="0"/>
            <a:r>
              <a:rPr lang="en-GB" sz="1800" dirty="0" smtClean="0"/>
              <a:t> to help you help your customers to feel the pain of their current process and provide them with “the” solution</a:t>
            </a:r>
          </a:p>
          <a:p>
            <a:pPr lvl="1" indent="0"/>
            <a:r>
              <a:rPr lang="en-GB" sz="1800" dirty="0" smtClean="0"/>
              <a:t>to share with you 15 years of successful selling of this solutions</a:t>
            </a:r>
          </a:p>
          <a:p>
            <a:pPr lvl="1" indent="0">
              <a:buNone/>
            </a:pPr>
            <a:endParaRPr lang="en-GB" sz="1800" dirty="0" smtClean="0"/>
          </a:p>
          <a:p>
            <a:pPr lvl="1" indent="0">
              <a:buNone/>
            </a:pPr>
            <a:r>
              <a:rPr lang="en-GB" sz="1800" b="1" dirty="0" smtClean="0"/>
              <a:t>But most important is to  show you what the advantages can be....</a:t>
            </a:r>
          </a:p>
          <a:p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74786"/>
          </a:xfrm>
        </p:spPr>
        <p:txBody>
          <a:bodyPr/>
          <a:lstStyle/>
          <a:p>
            <a:pPr eaLnBrk="1" hangingPunct="1"/>
            <a:r>
              <a:rPr lang="en-GB" dirty="0" smtClean="0"/>
              <a:t>Goal of this presentation 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GB" dirty="0" smtClean="0"/>
              <a:t>Business Process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/>
            <a:r>
              <a:rPr lang="en-GB" dirty="0" smtClean="0"/>
              <a:t> A business process solution is a mix of several stand alone products that fits all in one but it is the solution that makes the puzzle completed and not only products…</a:t>
            </a:r>
          </a:p>
          <a:p>
            <a:pPr lvl="1" indent="0"/>
            <a:endParaRPr lang="en-GB" dirty="0" smtClean="0"/>
          </a:p>
          <a:p>
            <a:pPr indent="0"/>
            <a:r>
              <a:rPr lang="en-GB" dirty="0" smtClean="0"/>
              <a:t>A business process solution gives to you, to your customers the possibility to increase their productivity by decreasing their manual work.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2" y="-24"/>
            <a:ext cx="9144032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 understanding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Autofit/>
          </a:bodyPr>
          <a:lstStyle/>
          <a:p>
            <a:pPr indent="0"/>
            <a:r>
              <a:rPr lang="en-GB" sz="2000" dirty="0" smtClean="0"/>
              <a:t>  Today how does it work without this solution …</a:t>
            </a:r>
          </a:p>
          <a:p>
            <a:pPr lvl="1" indent="0"/>
            <a:r>
              <a:rPr lang="en-GB" sz="1600" dirty="0" smtClean="0"/>
              <a:t>Paper-based invoice verification takes time, especially with a decentralized structure  </a:t>
            </a:r>
          </a:p>
          <a:p>
            <a:pPr lvl="2" indent="0"/>
            <a:r>
              <a:rPr lang="en-GB" sz="1400" dirty="0" smtClean="0">
                <a:solidFill>
                  <a:srgbClr val="0070C0"/>
                </a:solidFill>
              </a:rPr>
              <a:t>Time saving</a:t>
            </a:r>
          </a:p>
          <a:p>
            <a:pPr lvl="1" indent="0"/>
            <a:r>
              <a:rPr lang="en-GB" sz="1600" dirty="0" smtClean="0"/>
              <a:t>Invoices disappear in drawers – causing cash discount</a:t>
            </a:r>
          </a:p>
          <a:p>
            <a:pPr lvl="2" indent="0"/>
            <a:r>
              <a:rPr lang="en-GB" sz="1400" dirty="0" smtClean="0">
                <a:solidFill>
                  <a:srgbClr val="00B050"/>
                </a:solidFill>
              </a:rPr>
              <a:t> Visibility</a:t>
            </a:r>
          </a:p>
          <a:p>
            <a:pPr lvl="1" indent="0"/>
            <a:r>
              <a:rPr lang="en-GB" sz="1600" dirty="0" smtClean="0"/>
              <a:t>Accountants kept busy with simple work – manual capturing of invoices </a:t>
            </a:r>
          </a:p>
          <a:p>
            <a:pPr lvl="2" indent="0"/>
            <a:r>
              <a:rPr lang="en-GB" sz="1400" dirty="0" smtClean="0">
                <a:solidFill>
                  <a:srgbClr val="0070C0"/>
                </a:solidFill>
              </a:rPr>
              <a:t>Employees satisfaction</a:t>
            </a:r>
          </a:p>
          <a:p>
            <a:pPr lvl="1" indent="0"/>
            <a:r>
              <a:rPr lang="en-GB" sz="1600" dirty="0" smtClean="0"/>
              <a:t>Problems at quarterly &amp; annual closings / liquidity planning </a:t>
            </a:r>
          </a:p>
          <a:p>
            <a:pPr lvl="2" indent="0"/>
            <a:r>
              <a:rPr lang="en-GB" sz="1400" dirty="0" smtClean="0">
                <a:solidFill>
                  <a:srgbClr val="00B050"/>
                </a:solidFill>
              </a:rPr>
              <a:t>Transparency</a:t>
            </a:r>
            <a:r>
              <a:rPr lang="de-DE" sz="1400" dirty="0" smtClean="0">
                <a:solidFill>
                  <a:srgbClr val="00B050"/>
                </a:solidFill>
              </a:rPr>
              <a:t> </a:t>
            </a:r>
          </a:p>
          <a:p>
            <a:pPr lvl="1" indent="0"/>
            <a:r>
              <a:rPr lang="en-GB" sz="1600" dirty="0" smtClean="0"/>
              <a:t> Today high costs for </a:t>
            </a:r>
            <a:r>
              <a:rPr lang="en-GB" sz="1600" dirty="0" err="1" smtClean="0"/>
              <a:t>personnal</a:t>
            </a:r>
            <a:r>
              <a:rPr lang="en-GB" sz="1600" dirty="0" smtClean="0"/>
              <a:t>, paper archive, etc...</a:t>
            </a:r>
          </a:p>
          <a:p>
            <a:pPr lvl="2" indent="0"/>
            <a:r>
              <a:rPr lang="en-GB" sz="1400" dirty="0" smtClean="0">
                <a:solidFill>
                  <a:srgbClr val="0070C0"/>
                </a:solidFill>
              </a:rPr>
              <a:t>Expensive</a:t>
            </a:r>
          </a:p>
          <a:p>
            <a:pPr lvl="1" indent="0"/>
            <a:r>
              <a:rPr lang="en-GB" sz="1600" dirty="0" smtClean="0"/>
              <a:t> Searching for specific invoices takes a long time</a:t>
            </a:r>
          </a:p>
          <a:p>
            <a:pPr lvl="2" indent="0"/>
            <a:r>
              <a:rPr lang="en-GB" sz="1400" dirty="0" smtClean="0">
                <a:solidFill>
                  <a:srgbClr val="00B050"/>
                </a:solidFill>
              </a:rPr>
              <a:t>Time Saving </a:t>
            </a:r>
          </a:p>
          <a:p>
            <a:pPr lvl="1" indent="0"/>
            <a:r>
              <a:rPr lang="en-GB" sz="1600" dirty="0" smtClean="0"/>
              <a:t> „paper tourism“ – many copies of invoices 	</a:t>
            </a:r>
          </a:p>
          <a:p>
            <a:pPr lvl="2" indent="0"/>
            <a:r>
              <a:rPr lang="en-GB" sz="1400" dirty="0" smtClean="0">
                <a:solidFill>
                  <a:srgbClr val="0070C0"/>
                </a:solidFill>
              </a:rPr>
              <a:t>Efficiency</a:t>
            </a:r>
          </a:p>
          <a:p>
            <a:pPr lvl="1" indent="0"/>
            <a:r>
              <a:rPr lang="en-GB" sz="1600" dirty="0" smtClean="0"/>
              <a:t>Fast and accurate responses to invoices inquiries</a:t>
            </a:r>
          </a:p>
          <a:p>
            <a:pPr lvl="2" indent="0"/>
            <a:r>
              <a:rPr lang="en-GB" sz="1400" dirty="0" smtClean="0">
                <a:solidFill>
                  <a:srgbClr val="00B050"/>
                </a:solidFill>
              </a:rPr>
              <a:t>Efficiency and money saving </a:t>
            </a:r>
          </a:p>
          <a:p>
            <a:pPr lvl="1" indent="0"/>
            <a:r>
              <a:rPr lang="en-GB" sz="1600" dirty="0" smtClean="0"/>
              <a:t>Fast and simple access to any invoices</a:t>
            </a:r>
          </a:p>
          <a:p>
            <a:pPr lvl="2" indent="0"/>
            <a:r>
              <a:rPr lang="en-GB" sz="1400" dirty="0" smtClean="0">
                <a:solidFill>
                  <a:srgbClr val="0070C0"/>
                </a:solidFill>
              </a:rPr>
              <a:t>Better control of the process</a:t>
            </a:r>
          </a:p>
          <a:p>
            <a:pPr lvl="1" indent="0"/>
            <a:r>
              <a:rPr lang="en-GB" sz="1600" dirty="0" smtClean="0"/>
              <a:t> many more…</a:t>
            </a:r>
          </a:p>
          <a:p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9144032" cy="1214446"/>
          </a:xfrm>
        </p:spPr>
        <p:txBody>
          <a:bodyPr/>
          <a:lstStyle/>
          <a:p>
            <a:pPr eaLnBrk="1" hangingPunct="1"/>
            <a:r>
              <a:rPr lang="en-GB" dirty="0" smtClean="0"/>
              <a:t>Your customers pains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525963"/>
          </a:xfrm>
        </p:spPr>
        <p:txBody>
          <a:bodyPr>
            <a:noAutofit/>
          </a:bodyPr>
          <a:lstStyle/>
          <a:p>
            <a:pPr indent="0"/>
            <a:r>
              <a:rPr lang="en-GB" sz="2000" dirty="0" smtClean="0"/>
              <a:t>  </a:t>
            </a:r>
            <a:r>
              <a:rPr lang="en-GB" sz="2000" kern="0" dirty="0" smtClean="0"/>
              <a:t>Today how could it work with this solution …</a:t>
            </a:r>
            <a:endParaRPr lang="en-GB" kern="0" dirty="0" smtClean="0"/>
          </a:p>
          <a:p>
            <a:pPr lvl="1" indent="0"/>
            <a:r>
              <a:rPr lang="en-GB" sz="1600" dirty="0" smtClean="0">
                <a:solidFill>
                  <a:srgbClr val="00B050"/>
                </a:solidFill>
              </a:rPr>
              <a:t>Time Saving</a:t>
            </a:r>
          </a:p>
          <a:p>
            <a:pPr lvl="2" indent="0"/>
            <a:r>
              <a:rPr lang="en-GB" sz="1400" dirty="0" smtClean="0"/>
              <a:t>After Scanning all the invoices goes in an automated system even with decentralized location</a:t>
            </a:r>
          </a:p>
          <a:p>
            <a:pPr lvl="2" indent="0"/>
            <a:r>
              <a:rPr lang="en-GB" sz="1400" kern="0" dirty="0" smtClean="0"/>
              <a:t>Automatic  invoice retrieval </a:t>
            </a:r>
            <a:endParaRPr lang="en-GB" sz="1400" dirty="0" smtClean="0"/>
          </a:p>
          <a:p>
            <a:pPr lvl="1" indent="0"/>
            <a:r>
              <a:rPr lang="en-GB" sz="1600" dirty="0" smtClean="0">
                <a:solidFill>
                  <a:srgbClr val="0070C0"/>
                </a:solidFill>
              </a:rPr>
              <a:t>Visibility</a:t>
            </a:r>
          </a:p>
          <a:p>
            <a:pPr lvl="2" indent="0"/>
            <a:r>
              <a:rPr lang="en-GB" sz="1400" kern="0" dirty="0" smtClean="0"/>
              <a:t>Your customer has a continue access to his invoices data (before and after the workflow)</a:t>
            </a:r>
            <a:endParaRPr lang="en-GB" sz="1400" dirty="0" smtClean="0"/>
          </a:p>
          <a:p>
            <a:pPr lvl="1" indent="0"/>
            <a:r>
              <a:rPr lang="en-GB" sz="1600" dirty="0" smtClean="0">
                <a:solidFill>
                  <a:srgbClr val="00B050"/>
                </a:solidFill>
              </a:rPr>
              <a:t>Employee satisfaction </a:t>
            </a:r>
          </a:p>
          <a:p>
            <a:pPr lvl="2" indent="0"/>
            <a:r>
              <a:rPr lang="en-GB" sz="1400" kern="0" dirty="0" smtClean="0"/>
              <a:t>With the automatic data extraction the accountants works is much more easier and convenient way</a:t>
            </a:r>
            <a:endParaRPr lang="en-GB" sz="1400" dirty="0" smtClean="0"/>
          </a:p>
          <a:p>
            <a:pPr lvl="1" indent="0"/>
            <a:r>
              <a:rPr lang="en-GB" sz="1600" kern="0" dirty="0" smtClean="0">
                <a:solidFill>
                  <a:srgbClr val="0070C0"/>
                </a:solidFill>
              </a:rPr>
              <a:t>Transparency, Efficiency and money saving</a:t>
            </a:r>
          </a:p>
          <a:p>
            <a:pPr lvl="2" indent="0"/>
            <a:r>
              <a:rPr lang="en-GB" sz="1400" kern="0" dirty="0" smtClean="0"/>
              <a:t>The user gets an invoice and process status overview. (Reports and Monitoring)</a:t>
            </a:r>
            <a:r>
              <a:rPr lang="de-DE" sz="1400" dirty="0" smtClean="0"/>
              <a:t> </a:t>
            </a:r>
          </a:p>
          <a:p>
            <a:pPr lvl="2" indent="0"/>
            <a:r>
              <a:rPr lang="en-GB" sz="1400" kern="0" dirty="0" smtClean="0"/>
              <a:t>Once the invoice has been scanned no need in print it anymore. All goes through a digital    screening ...... Space  and cost savings....Digital </a:t>
            </a:r>
            <a:r>
              <a:rPr lang="en-GB" sz="1400" kern="0" dirty="0" err="1" smtClean="0"/>
              <a:t>vs</a:t>
            </a:r>
            <a:r>
              <a:rPr lang="en-GB" sz="1400" kern="0" dirty="0" smtClean="0"/>
              <a:t> Hardcopy</a:t>
            </a:r>
            <a:endParaRPr lang="de-DE" sz="1400" dirty="0" smtClean="0"/>
          </a:p>
          <a:p>
            <a:pPr lvl="1" indent="0"/>
            <a:r>
              <a:rPr lang="en-GB" sz="1600" dirty="0" smtClean="0">
                <a:solidFill>
                  <a:srgbClr val="00B050"/>
                </a:solidFill>
              </a:rPr>
              <a:t> </a:t>
            </a:r>
            <a:r>
              <a:rPr lang="en-GB" sz="1600" kern="0" dirty="0" smtClean="0">
                <a:solidFill>
                  <a:srgbClr val="00B050"/>
                </a:solidFill>
              </a:rPr>
              <a:t>Better control of the process</a:t>
            </a:r>
            <a:endParaRPr lang="en-GB" sz="1600" dirty="0" smtClean="0">
              <a:solidFill>
                <a:srgbClr val="00B050"/>
              </a:solidFill>
            </a:endParaRPr>
          </a:p>
          <a:p>
            <a:pPr lvl="2" indent="0"/>
            <a:r>
              <a:rPr lang="en-GB" sz="1400" kern="0" dirty="0" smtClean="0"/>
              <a:t>Your customer will improve his supplier relationship and benefits from early pay discounts and eliminated late payments penalties   </a:t>
            </a:r>
          </a:p>
          <a:p>
            <a:pPr lvl="2" indent="0">
              <a:buNone/>
            </a:pPr>
            <a:endParaRPr lang="en-GB" sz="1400" dirty="0" smtClean="0">
              <a:solidFill>
                <a:srgbClr val="0070C0"/>
              </a:solidFill>
            </a:endParaRPr>
          </a:p>
          <a:p>
            <a:pPr lvl="1" indent="0">
              <a:buNone/>
            </a:pPr>
            <a:endParaRPr lang="en-US" sz="12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-24"/>
            <a:ext cx="9144032" cy="1214446"/>
          </a:xfrm>
        </p:spPr>
        <p:txBody>
          <a:bodyPr/>
          <a:lstStyle/>
          <a:p>
            <a:r>
              <a:rPr lang="en-GB" dirty="0" smtClean="0"/>
              <a:t>Your customers needs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0"/>
            <a:ext cx="9144032" cy="1143000"/>
          </a:xfrm>
        </p:spPr>
        <p:txBody>
          <a:bodyPr/>
          <a:lstStyle/>
          <a:p>
            <a:r>
              <a:rPr lang="en-GB" dirty="0" smtClean="0"/>
              <a:t>Our Business process solution</a:t>
            </a:r>
            <a:endParaRPr lang="en-US" dirty="0" smtClean="0"/>
          </a:p>
        </p:txBody>
      </p:sp>
      <p:pic>
        <p:nvPicPr>
          <p:cNvPr id="114" name="Picture 4" descr="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02" y="1280320"/>
            <a:ext cx="605554" cy="86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4" descr="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14" y="1214718"/>
            <a:ext cx="605554" cy="86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4" descr="l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605554" cy="86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Right Arrow 142"/>
          <p:cNvSpPr/>
          <p:nvPr/>
        </p:nvSpPr>
        <p:spPr>
          <a:xfrm rot="20109223">
            <a:off x="2112650" y="4646061"/>
            <a:ext cx="2022987" cy="300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6528690" y="1157945"/>
            <a:ext cx="1686648" cy="2214694"/>
            <a:chOff x="6528690" y="1157945"/>
            <a:chExt cx="1686648" cy="2214694"/>
          </a:xfrm>
        </p:grpSpPr>
        <p:pic>
          <p:nvPicPr>
            <p:cNvPr id="129" name="Picture 13" descr="AdobePDF_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9520" y="1157945"/>
              <a:ext cx="696996" cy="699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Picture 2" descr="http://dryicons.com/images/icon_sets/aesthetica/png/128x128/databas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15206" y="1500174"/>
              <a:ext cx="714380" cy="714380"/>
            </a:xfrm>
            <a:prstGeom prst="rect">
              <a:avLst/>
            </a:prstGeom>
            <a:noFill/>
          </p:spPr>
        </p:pic>
        <p:sp>
          <p:nvSpPr>
            <p:cNvPr id="132" name="TextBox 131"/>
            <p:cNvSpPr txBox="1"/>
            <p:nvPr/>
          </p:nvSpPr>
          <p:spPr>
            <a:xfrm>
              <a:off x="7134243" y="2214554"/>
              <a:ext cx="1081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b="1" dirty="0" err="1" smtClean="0">
                  <a:solidFill>
                    <a:schemeClr val="tx2"/>
                  </a:solidFill>
                </a:rPr>
                <a:t>Send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as PDF to archive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44" name="Right Arrow 143"/>
            <p:cNvSpPr/>
            <p:nvPr/>
          </p:nvSpPr>
          <p:spPr>
            <a:xfrm rot="18671392">
              <a:off x="5929362" y="2472646"/>
              <a:ext cx="1499321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168297" y="1857364"/>
            <a:ext cx="1808792" cy="1240197"/>
            <a:chOff x="2168297" y="1857364"/>
            <a:chExt cx="1808792" cy="1240197"/>
          </a:xfrm>
        </p:grpSpPr>
        <p:sp>
          <p:nvSpPr>
            <p:cNvPr id="121" name="Right Arrow 120"/>
            <p:cNvSpPr/>
            <p:nvPr/>
          </p:nvSpPr>
          <p:spPr>
            <a:xfrm>
              <a:off x="2214546" y="2128203"/>
              <a:ext cx="357190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ight Arrow 150"/>
            <p:cNvSpPr/>
            <p:nvPr/>
          </p:nvSpPr>
          <p:spPr>
            <a:xfrm rot="3148760">
              <a:off x="3385380" y="2505852"/>
              <a:ext cx="882753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" name="Picture 2" descr="http://www.irislink.com/Documents/Image/products/powerscan/screenshots/1-big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6777" y="1857364"/>
              <a:ext cx="857404" cy="659490"/>
            </a:xfrm>
            <a:prstGeom prst="rect">
              <a:avLst/>
            </a:prstGeom>
            <a:noFill/>
          </p:spPr>
        </p:pic>
        <p:sp>
          <p:nvSpPr>
            <p:cNvPr id="153" name="TextBox 152"/>
            <p:cNvSpPr txBox="1"/>
            <p:nvPr/>
          </p:nvSpPr>
          <p:spPr>
            <a:xfrm>
              <a:off x="2168297" y="2500306"/>
              <a:ext cx="1760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b="1" dirty="0" smtClean="0">
                  <a:solidFill>
                    <a:schemeClr val="tx2"/>
                  </a:solidFill>
                </a:rPr>
                <a:t>Scan pilot:</a:t>
              </a:r>
            </a:p>
            <a:p>
              <a:pPr algn="ctr"/>
              <a:r>
                <a:rPr lang="fr-BE" sz="1200" b="1" dirty="0" err="1" smtClean="0">
                  <a:solidFill>
                    <a:schemeClr val="tx2"/>
                  </a:solidFill>
                </a:rPr>
                <a:t>IRISPowerscan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57834" y="1985962"/>
            <a:ext cx="1999552" cy="1118885"/>
            <a:chOff x="157834" y="1985962"/>
            <a:chExt cx="1999552" cy="1118885"/>
          </a:xfrm>
        </p:grpSpPr>
        <p:sp>
          <p:nvSpPr>
            <p:cNvPr id="112" name="TextBox 111"/>
            <p:cNvSpPr txBox="1"/>
            <p:nvPr/>
          </p:nvSpPr>
          <p:spPr>
            <a:xfrm>
              <a:off x="157834" y="2643182"/>
              <a:ext cx="1436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 err="1" smtClean="0">
                  <a:solidFill>
                    <a:schemeClr val="tx2"/>
                  </a:solidFill>
                </a:rPr>
                <a:t>Invoices</a:t>
              </a:r>
              <a:endParaRPr lang="fr-BE" sz="1200" b="1" dirty="0" smtClean="0">
                <a:solidFill>
                  <a:schemeClr val="tx2"/>
                </a:solidFill>
              </a:endParaRPr>
            </a:p>
            <a:p>
              <a:r>
                <a:rPr lang="fr-BE" sz="1200" b="1" dirty="0" err="1" smtClean="0">
                  <a:solidFill>
                    <a:schemeClr val="tx2"/>
                  </a:solidFill>
                </a:rPr>
                <a:t>from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scan</a:t>
              </a:r>
            </a:p>
          </p:txBody>
        </p:sp>
        <p:sp>
          <p:nvSpPr>
            <p:cNvPr id="117" name="Right Arrow 116"/>
            <p:cNvSpPr/>
            <p:nvPr/>
          </p:nvSpPr>
          <p:spPr>
            <a:xfrm rot="20699741">
              <a:off x="980553" y="2548967"/>
              <a:ext cx="415932" cy="3038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56" descr="C:\Documents and Settings\dejean\Local Settings\Temporary Internet Files\Content.IE5\W2KSCWLN\MCj0440400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728" y="1985962"/>
              <a:ext cx="728658" cy="728658"/>
            </a:xfrm>
            <a:prstGeom prst="rect">
              <a:avLst/>
            </a:prstGeom>
            <a:noFill/>
          </p:spPr>
        </p:pic>
      </p:grpSp>
      <p:pic>
        <p:nvPicPr>
          <p:cNvPr id="156" name="Picture 4" descr="Rech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077" y="1142984"/>
            <a:ext cx="604228" cy="85725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grpSp>
        <p:nvGrpSpPr>
          <p:cNvPr id="92" name="Group 91"/>
          <p:cNvGrpSpPr/>
          <p:nvPr/>
        </p:nvGrpSpPr>
        <p:grpSpPr>
          <a:xfrm>
            <a:off x="172824" y="3429000"/>
            <a:ext cx="2012905" cy="757001"/>
            <a:chOff x="172824" y="3429000"/>
            <a:chExt cx="2012905" cy="757001"/>
          </a:xfrm>
        </p:grpSpPr>
        <p:sp>
          <p:nvSpPr>
            <p:cNvPr id="157" name="TextBox 156"/>
            <p:cNvSpPr txBox="1"/>
            <p:nvPr/>
          </p:nvSpPr>
          <p:spPr>
            <a:xfrm>
              <a:off x="172824" y="3538839"/>
              <a:ext cx="13651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 err="1" smtClean="0">
                  <a:solidFill>
                    <a:schemeClr val="tx2"/>
                  </a:solidFill>
                </a:rPr>
                <a:t>Invoices</a:t>
              </a:r>
              <a:endParaRPr lang="fr-BE" sz="1200" b="1" dirty="0" smtClean="0">
                <a:solidFill>
                  <a:schemeClr val="tx2"/>
                </a:solidFill>
              </a:endParaRPr>
            </a:p>
            <a:p>
              <a:r>
                <a:rPr lang="fr-BE" sz="1200" b="1" dirty="0" err="1" smtClean="0">
                  <a:solidFill>
                    <a:schemeClr val="tx2"/>
                  </a:solidFill>
                </a:rPr>
                <a:t>from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Mail</a:t>
              </a:r>
            </a:p>
          </p:txBody>
        </p:sp>
        <p:sp>
          <p:nvSpPr>
            <p:cNvPr id="159" name="Right Arrow 158"/>
            <p:cNvSpPr/>
            <p:nvPr/>
          </p:nvSpPr>
          <p:spPr>
            <a:xfrm>
              <a:off x="959658" y="3628401"/>
              <a:ext cx="428628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2" descr="C:\Documents and Settings\dejean\Local Settings\Temporary Internet Files\Content.IE5\W2KSCWLN\MCj0442168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28728" y="3429000"/>
              <a:ext cx="757001" cy="757001"/>
            </a:xfrm>
            <a:prstGeom prst="rect">
              <a:avLst/>
            </a:prstGeom>
            <a:noFill/>
          </p:spPr>
        </p:pic>
      </p:grpSp>
      <p:grpSp>
        <p:nvGrpSpPr>
          <p:cNvPr id="93" name="Group 92"/>
          <p:cNvGrpSpPr/>
          <p:nvPr/>
        </p:nvGrpSpPr>
        <p:grpSpPr>
          <a:xfrm>
            <a:off x="142844" y="4474998"/>
            <a:ext cx="2131997" cy="1383855"/>
            <a:chOff x="142844" y="4474998"/>
            <a:chExt cx="2131997" cy="1383855"/>
          </a:xfrm>
        </p:grpSpPr>
        <p:pic>
          <p:nvPicPr>
            <p:cNvPr id="133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57290" y="5215911"/>
              <a:ext cx="807098" cy="642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11" descr="folder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62115" y="4689312"/>
              <a:ext cx="598412" cy="479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13" descr="folder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676429" y="4546436"/>
              <a:ext cx="598412" cy="479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Picture 14" descr="folder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87059" y="4474998"/>
              <a:ext cx="598412" cy="479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" name="TextBox 159"/>
            <p:cNvSpPr txBox="1"/>
            <p:nvPr/>
          </p:nvSpPr>
          <p:spPr>
            <a:xfrm>
              <a:off x="142844" y="4568619"/>
              <a:ext cx="1365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 err="1" smtClean="0">
                  <a:solidFill>
                    <a:schemeClr val="tx2"/>
                  </a:solidFill>
                </a:rPr>
                <a:t>Invoices</a:t>
              </a:r>
              <a:endParaRPr lang="fr-BE" sz="1200" b="1" dirty="0" smtClean="0">
                <a:solidFill>
                  <a:schemeClr val="tx2"/>
                </a:solidFill>
              </a:endParaRPr>
            </a:p>
            <a:p>
              <a:r>
                <a:rPr lang="fr-BE" sz="1200" b="1" dirty="0" err="1" smtClean="0">
                  <a:solidFill>
                    <a:schemeClr val="tx2"/>
                  </a:solidFill>
                </a:rPr>
                <a:t>from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other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sources</a:t>
              </a:r>
            </a:p>
          </p:txBody>
        </p:sp>
        <p:sp>
          <p:nvSpPr>
            <p:cNvPr id="164" name="Right Arrow 163"/>
            <p:cNvSpPr/>
            <p:nvPr/>
          </p:nvSpPr>
          <p:spPr>
            <a:xfrm>
              <a:off x="1000100" y="4714884"/>
              <a:ext cx="428628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14546" y="3361545"/>
            <a:ext cx="1714512" cy="853273"/>
            <a:chOff x="2214546" y="3361545"/>
            <a:chExt cx="1714512" cy="853273"/>
          </a:xfrm>
        </p:grpSpPr>
        <p:grpSp>
          <p:nvGrpSpPr>
            <p:cNvPr id="162" name="Group 161"/>
            <p:cNvGrpSpPr/>
            <p:nvPr/>
          </p:nvGrpSpPr>
          <p:grpSpPr>
            <a:xfrm>
              <a:off x="2340227" y="3361545"/>
              <a:ext cx="1357322" cy="853273"/>
              <a:chOff x="1500166" y="3000372"/>
              <a:chExt cx="1357322" cy="853273"/>
            </a:xfrm>
          </p:grpSpPr>
          <p:pic>
            <p:nvPicPr>
              <p:cNvPr id="135" name="Picture 25" descr="ms-outlook-express-icon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857356" y="3000372"/>
                <a:ext cx="671931" cy="666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7" name="TextBox 136"/>
              <p:cNvSpPr txBox="1"/>
              <p:nvPr/>
            </p:nvSpPr>
            <p:spPr>
              <a:xfrm>
                <a:off x="1500166" y="3576646"/>
                <a:ext cx="13573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2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Xmail</a:t>
                </a:r>
                <a:r>
                  <a:rPr lang="fr-BE" sz="12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fr-BE" sz="1200" b="1" i="1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Fetcher</a:t>
                </a:r>
                <a:endParaRPr lang="en-US" sz="12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61" name="Right Arrow 160"/>
            <p:cNvSpPr/>
            <p:nvPr/>
          </p:nvSpPr>
          <p:spPr>
            <a:xfrm>
              <a:off x="2214546" y="3643314"/>
              <a:ext cx="357189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Right Arrow 164"/>
            <p:cNvSpPr/>
            <p:nvPr/>
          </p:nvSpPr>
          <p:spPr>
            <a:xfrm>
              <a:off x="3571868" y="3500438"/>
              <a:ext cx="357190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20"/>
          <p:cNvGrpSpPr>
            <a:grpSpLocks/>
          </p:cNvGrpSpPr>
          <p:nvPr/>
        </p:nvGrpSpPr>
        <p:grpSpPr bwMode="auto">
          <a:xfrm>
            <a:off x="4143372" y="3317120"/>
            <a:ext cx="2000264" cy="503237"/>
            <a:chOff x="3243" y="2024"/>
            <a:chExt cx="1769" cy="317"/>
          </a:xfrm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3243" y="2024"/>
              <a:ext cx="1769" cy="31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B2B2B2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25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" name="Picture 22" descr="X4D_SP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245" y="2069"/>
              <a:ext cx="1722" cy="227"/>
            </a:xfrm>
            <a:prstGeom prst="rect">
              <a:avLst/>
            </a:prstGeom>
            <a:noFill/>
          </p:spPr>
        </p:pic>
      </p:grp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643306" y="3876264"/>
            <a:ext cx="3606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dirty="0">
                <a:latin typeface="Calibri" pitchFamily="34" charset="0"/>
              </a:rPr>
              <a:t>Solution </a:t>
            </a:r>
            <a:r>
              <a:rPr lang="de-DE" sz="1600" dirty="0" smtClean="0">
                <a:latin typeface="Calibri" pitchFamily="34" charset="0"/>
              </a:rPr>
              <a:t>Package </a:t>
            </a:r>
            <a:r>
              <a:rPr lang="de-DE" sz="1600" b="1" dirty="0" smtClean="0">
                <a:latin typeface="Calibri" pitchFamily="34" charset="0"/>
              </a:rPr>
              <a:t>Accounts </a:t>
            </a:r>
            <a:r>
              <a:rPr lang="de-DE" sz="1600" b="1" dirty="0">
                <a:latin typeface="Calibri" pitchFamily="34" charset="0"/>
              </a:rPr>
              <a:t>Payable</a:t>
            </a:r>
            <a:endParaRPr lang="de-DE" dirty="0">
              <a:latin typeface="Calibri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500562" y="4286256"/>
            <a:ext cx="2643206" cy="1672722"/>
            <a:chOff x="4500562" y="4286256"/>
            <a:chExt cx="2643206" cy="1672722"/>
          </a:xfrm>
        </p:grpSpPr>
        <p:cxnSp>
          <p:nvCxnSpPr>
            <p:cNvPr id="84" name="Curved Connector 83"/>
            <p:cNvCxnSpPr/>
            <p:nvPr/>
          </p:nvCxnSpPr>
          <p:spPr>
            <a:xfrm rot="10800000">
              <a:off x="5072066" y="4286256"/>
              <a:ext cx="2071702" cy="1428760"/>
            </a:xfrm>
            <a:prstGeom prst="curvedConnector3">
              <a:avLst>
                <a:gd name="adj1" fmla="val 99000"/>
              </a:avLst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500562" y="5681979"/>
              <a:ext cx="2571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200" b="1" dirty="0" smtClean="0">
                  <a:solidFill>
                    <a:schemeClr val="tx2"/>
                  </a:solidFill>
                </a:rPr>
                <a:t>Data base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matching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and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coherencies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363367" y="3270593"/>
            <a:ext cx="2580842" cy="3373117"/>
            <a:chOff x="6363367" y="3270593"/>
            <a:chExt cx="2580842" cy="3373117"/>
          </a:xfrm>
        </p:grpSpPr>
        <p:grpSp>
          <p:nvGrpSpPr>
            <p:cNvPr id="64" name="Gruppieren 51"/>
            <p:cNvGrpSpPr>
              <a:grpSpLocks/>
            </p:cNvGrpSpPr>
            <p:nvPr/>
          </p:nvGrpSpPr>
          <p:grpSpPr bwMode="auto">
            <a:xfrm>
              <a:off x="7202518" y="6067448"/>
              <a:ext cx="1727200" cy="576262"/>
              <a:chOff x="6168324" y="4615217"/>
              <a:chExt cx="1727200" cy="576260"/>
            </a:xfrm>
          </p:grpSpPr>
          <p:grpSp>
            <p:nvGrpSpPr>
              <p:cNvPr id="65" name="Group 34"/>
              <p:cNvGrpSpPr>
                <a:grpSpLocks/>
              </p:cNvGrpSpPr>
              <p:nvPr/>
            </p:nvGrpSpPr>
            <p:grpSpPr bwMode="auto">
              <a:xfrm>
                <a:off x="6168324" y="4615217"/>
                <a:ext cx="1727200" cy="576260"/>
                <a:chOff x="2336" y="1525"/>
                <a:chExt cx="1088" cy="363"/>
              </a:xfrm>
            </p:grpSpPr>
            <p:sp>
              <p:nvSpPr>
                <p:cNvPr id="69" name="AutoShape 35"/>
                <p:cNvSpPr>
                  <a:spLocks noChangeArrowheads="1"/>
                </p:cNvSpPr>
                <p:nvPr/>
              </p:nvSpPr>
              <p:spPr bwMode="auto">
                <a:xfrm>
                  <a:off x="2336" y="1525"/>
                  <a:ext cx="1088" cy="3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>
                    <a:lumMod val="95000"/>
                  </a:srgbClr>
                </a:solidFill>
                <a:ln w="952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Tahoma" pitchFamily="34" charset="0"/>
                  </a:endParaRPr>
                </a:p>
              </p:txBody>
            </p:sp>
            <p:pic>
              <p:nvPicPr>
                <p:cNvPr id="70" name="Picture 37" descr="SAP"/>
                <p:cNvPicPr preferRelativeResize="0"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381" y="1525"/>
                  <a:ext cx="454" cy="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6" name="Gruppieren 68"/>
              <p:cNvGrpSpPr>
                <a:grpSpLocks/>
              </p:cNvGrpSpPr>
              <p:nvPr/>
            </p:nvGrpSpPr>
            <p:grpSpPr bwMode="auto">
              <a:xfrm>
                <a:off x="6493411" y="4648102"/>
                <a:ext cx="1331648" cy="517524"/>
                <a:chOff x="4533553" y="4214818"/>
                <a:chExt cx="1331648" cy="517524"/>
              </a:xfrm>
            </p:grpSpPr>
            <p:pic>
              <p:nvPicPr>
                <p:cNvPr id="67" name="Picture 66" descr="xFlow"/>
                <p:cNvPicPr preferRelativeResize="0"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33553" y="4214818"/>
                  <a:ext cx="793750" cy="5175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Rechteck 56"/>
                <p:cNvSpPr>
                  <a:spLocks noChangeArrowheads="1"/>
                </p:cNvSpPr>
                <p:nvPr/>
              </p:nvSpPr>
              <p:spPr bwMode="auto">
                <a:xfrm>
                  <a:off x="5105057" y="4455343"/>
                  <a:ext cx="760144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762000" eaLnBrk="1" fontAlgn="auto" latinLnBrk="0" hangingPunct="1">
                    <a:lnSpc>
                      <a:spcPct val="100000"/>
                    </a:lnSpc>
                    <a:spcBef>
                      <a:spcPct val="15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8A"/>
                      </a:solidFill>
                      <a:effectLst/>
                      <a:uLnTx/>
                      <a:uFillTx/>
                      <a:cs typeface="Tahoma" pitchFamily="34" charset="0"/>
                    </a:rPr>
                    <a:t>Invoice</a:t>
                  </a:r>
                </a:p>
              </p:txBody>
            </p:sp>
          </p:grpSp>
        </p:grpSp>
        <p:pic>
          <p:nvPicPr>
            <p:cNvPr id="3076" name="Picture 4" descr="http://t0.gstatic.com/images?q=tbn:7rDoMp4QpHk96M:http://sigma-chemnitz.de/pic/easy_software_ag.jp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500958" y="4429132"/>
              <a:ext cx="1428750" cy="685800"/>
            </a:xfrm>
            <a:prstGeom prst="rect">
              <a:avLst/>
            </a:prstGeom>
            <a:noFill/>
          </p:spPr>
        </p:pic>
        <p:sp>
          <p:nvSpPr>
            <p:cNvPr id="77" name="Right Arrow 76"/>
            <p:cNvSpPr/>
            <p:nvPr/>
          </p:nvSpPr>
          <p:spPr>
            <a:xfrm rot="2247334">
              <a:off x="6363367" y="3862413"/>
              <a:ext cx="1527289" cy="300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786710" y="3270593"/>
              <a:ext cx="1152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b="1" dirty="0" err="1" smtClean="0">
                  <a:solidFill>
                    <a:schemeClr val="tx2"/>
                  </a:solidFill>
                </a:rPr>
                <a:t>Automated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integration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in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any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ERP, CRM,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workflow</a:t>
              </a:r>
              <a:r>
                <a:rPr lang="fr-BE" sz="1200" b="1" dirty="0" smtClean="0">
                  <a:solidFill>
                    <a:schemeClr val="tx2"/>
                  </a:solidFill>
                </a:rPr>
                <a:t> </a:t>
              </a:r>
              <a:r>
                <a:rPr lang="fr-BE" sz="1200" b="1" dirty="0" err="1" smtClean="0">
                  <a:solidFill>
                    <a:schemeClr val="tx2"/>
                  </a:solidFill>
                </a:rPr>
                <a:t>systems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88" name="Picture 87" descr="iris next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15206" y="5402228"/>
              <a:ext cx="1729003" cy="4672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729</Words>
  <Application>Microsoft Office PowerPoint</Application>
  <PresentationFormat>On-screen Show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1_Custom Design</vt:lpstr>
      <vt:lpstr>A Business solution for your account payable capture process</vt:lpstr>
      <vt:lpstr>1 Mission   “providing the solution” </vt:lpstr>
      <vt:lpstr>Goal of this presentation  </vt:lpstr>
      <vt:lpstr>Business Process Solution</vt:lpstr>
      <vt:lpstr>Common understanding</vt:lpstr>
      <vt:lpstr>Slide 6</vt:lpstr>
      <vt:lpstr>Your customers pains</vt:lpstr>
      <vt:lpstr>Your customers needs</vt:lpstr>
      <vt:lpstr>Our Business process solution</vt:lpstr>
      <vt:lpstr>Xtract for Documents Solution Package Accounts Payable</vt:lpstr>
      <vt:lpstr>Slide 11</vt:lpstr>
      <vt:lpstr>Slide 12</vt:lpstr>
      <vt:lpstr>Slide 13</vt:lpstr>
      <vt:lpstr>Slide 14</vt:lpstr>
      <vt:lpstr>Slide 15</vt:lpstr>
      <vt:lpstr>Slide 16</vt:lpstr>
      <vt:lpstr>How to face your major challenge:  Do more with less, while reducing your carbon footprint </vt:lpstr>
      <vt:lpstr>So if you want to be...</vt:lpstr>
      <vt:lpstr>Join us for a... </vt:lpstr>
      <vt:lpstr>Thank you for your attention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David Dejean</cp:lastModifiedBy>
  <cp:revision>33</cp:revision>
  <dcterms:created xsi:type="dcterms:W3CDTF">2010-01-05T13:17:27Z</dcterms:created>
  <dcterms:modified xsi:type="dcterms:W3CDTF">2010-02-05T15:32:51Z</dcterms:modified>
</cp:coreProperties>
</file>