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slideLayouts/slideLayout4.xml" ContentType="application/vnd.openxmlformats-officedocument.presentationml.slideLayout+xml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80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58.bin" ContentType="application/vnd.openxmlformats-officedocument.oleObject"/>
  <Override PartName="/ppt/slides/slide29.xml" ContentType="application/vnd.openxmlformats-officedocument.presentationml.slide+xml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tableStyles.xml" ContentType="application/vnd.openxmlformats-officedocument.presentationml.tableStyles+xml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slideLayouts/slideLayout30.xml" ContentType="application/vnd.openxmlformats-officedocument.presentationml.slideLayout+xml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Default Extension="gif" ContentType="image/gif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69.bin" ContentType="application/vnd.openxmlformats-officedocument.oleObject"/>
  <Override PartName="/ppt/slideLayouts/slideLayout31.xml" ContentType="application/vnd.openxmlformats-officedocument.presentationml.slideLayout+xml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slideLayouts/slideLayout18.xml" ContentType="application/vnd.openxmlformats-officedocument.presentationml.slideLayout+xml"/>
  <Override PartName="/ppt/embeddings/oleObject30.bin" ContentType="application/vnd.openxmlformats-officedocument.oleObject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embeddings/oleObject55.bin" ContentType="application/vnd.openxmlformats-officedocument.oleObject"/>
  <Override PartName="/ppt/slides/slide26.xml" ContentType="application/vnd.openxmlformats-officedocument.presentationml.slide+xml"/>
  <Override PartName="/ppt/embeddings/oleObject64.bin" ContentType="application/vnd.openxmlformats-officedocument.oleObject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embeddings/oleObject12.bin" ContentType="application/vnd.openxmlformats-officedocument.oleObject"/>
  <Override PartName="/ppt/embeddings/oleObject21.bin" ContentType="application/vnd.openxmlformats-officedocument.oleObject"/>
  <Override PartName="/ppt/slideLayouts/slideLayout19.xml" ContentType="application/vnd.openxmlformats-officedocument.presentationml.slideLayout+xml"/>
  <Override PartName="/ppt/embeddings/oleObject31.bin" ContentType="application/vnd.openxmlformats-officedocument.oleObject"/>
  <Override PartName="/ppt/slideLayouts/slideLayout28.xml" ContentType="application/vnd.openxmlformats-officedocument.presentationml.slideLayout+xml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slides/slide27.xml" ContentType="application/vnd.openxmlformats-officedocument.presentationml.slide+xml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Layouts/slideLayout29.xml" ContentType="application/vnd.openxmlformats-officedocument.presentationml.slideLayout+xml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embeddings/oleObject60.bin" ContentType="application/vnd.openxmlformats-officedocument.oleObject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8" r:id="rId6"/>
    <p:sldId id="258" r:id="rId7"/>
    <p:sldId id="279" r:id="rId8"/>
    <p:sldId id="265" r:id="rId9"/>
    <p:sldId id="266" r:id="rId10"/>
    <p:sldId id="267" r:id="rId11"/>
    <p:sldId id="268" r:id="rId12"/>
    <p:sldId id="28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69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-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image" Target="../media/image30.png"/><Relationship Id="rId2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9.png"/><Relationship Id="rId3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2.png"/><Relationship Id="rId1" Type="http://schemas.openxmlformats.org/officeDocument/2006/relationships/image" Target="../media/image25.png"/><Relationship Id="rId2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.bin"/><Relationship Id="rId21" Type="http://schemas.openxmlformats.org/officeDocument/2006/relationships/oleObject" Target="../embeddings/oleObject20.bin"/><Relationship Id="rId22" Type="http://schemas.openxmlformats.org/officeDocument/2006/relationships/oleObject" Target="../embeddings/oleObject21.bin"/><Relationship Id="rId23" Type="http://schemas.openxmlformats.org/officeDocument/2006/relationships/oleObject" Target="../embeddings/oleObject22.bin"/><Relationship Id="rId24" Type="http://schemas.openxmlformats.org/officeDocument/2006/relationships/oleObject" Target="../embeddings/oleObject23.bin"/><Relationship Id="rId25" Type="http://schemas.openxmlformats.org/officeDocument/2006/relationships/oleObject" Target="../embeddings/oleObject24.bin"/><Relationship Id="rId26" Type="http://schemas.openxmlformats.org/officeDocument/2006/relationships/oleObject" Target="../embeddings/oleObject25.bin"/><Relationship Id="rId27" Type="http://schemas.openxmlformats.org/officeDocument/2006/relationships/oleObject" Target="../embeddings/oleObject26.bin"/><Relationship Id="rId28" Type="http://schemas.openxmlformats.org/officeDocument/2006/relationships/oleObject" Target="../embeddings/oleObject27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30" Type="http://schemas.openxmlformats.org/officeDocument/2006/relationships/oleObject" Target="../embeddings/oleObject29.bin"/><Relationship Id="rId31" Type="http://schemas.openxmlformats.org/officeDocument/2006/relationships/oleObject" Target="../embeddings/oleObject30.bin"/><Relationship Id="rId32" Type="http://schemas.openxmlformats.org/officeDocument/2006/relationships/oleObject" Target="../embeddings/oleObject31.bin"/><Relationship Id="rId9" Type="http://schemas.openxmlformats.org/officeDocument/2006/relationships/oleObject" Target="../embeddings/oleObject8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33" Type="http://schemas.openxmlformats.org/officeDocument/2006/relationships/oleObject" Target="../embeddings/oleObject32.bin"/><Relationship Id="rId34" Type="http://schemas.openxmlformats.org/officeDocument/2006/relationships/oleObject" Target="../embeddings/oleObject33.bin"/><Relationship Id="rId35" Type="http://schemas.openxmlformats.org/officeDocument/2006/relationships/oleObject" Target="../embeddings/oleObject34.bin"/><Relationship Id="rId36" Type="http://schemas.openxmlformats.org/officeDocument/2006/relationships/oleObject" Target="../embeddings/oleObject35.bin"/><Relationship Id="rId10" Type="http://schemas.openxmlformats.org/officeDocument/2006/relationships/oleObject" Target="../embeddings/oleObject9.bin"/><Relationship Id="rId11" Type="http://schemas.openxmlformats.org/officeDocument/2006/relationships/oleObject" Target="../embeddings/oleObject10.bin"/><Relationship Id="rId12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4" Type="http://schemas.openxmlformats.org/officeDocument/2006/relationships/oleObject" Target="../embeddings/oleObject13.bin"/><Relationship Id="rId15" Type="http://schemas.openxmlformats.org/officeDocument/2006/relationships/oleObject" Target="../embeddings/oleObject14.bin"/><Relationship Id="rId16" Type="http://schemas.openxmlformats.org/officeDocument/2006/relationships/oleObject" Target="../embeddings/oleObject15.bin"/><Relationship Id="rId17" Type="http://schemas.openxmlformats.org/officeDocument/2006/relationships/oleObject" Target="../embeddings/oleObject16.bin"/><Relationship Id="rId18" Type="http://schemas.openxmlformats.org/officeDocument/2006/relationships/oleObject" Target="../embeddings/oleObject17.bin"/><Relationship Id="rId19" Type="http://schemas.openxmlformats.org/officeDocument/2006/relationships/oleObject" Target="../embeddings/oleObject18.bin"/><Relationship Id="rId37" Type="http://schemas.openxmlformats.org/officeDocument/2006/relationships/oleObject" Target="../embeddings/oleObject36.bin"/><Relationship Id="rId38" Type="http://schemas.openxmlformats.org/officeDocument/2006/relationships/oleObject" Target="../embeddings/oleObject37.bin"/><Relationship Id="rId39" Type="http://schemas.openxmlformats.org/officeDocument/2006/relationships/oleObject" Target="../embeddings/oleObject38.bin"/><Relationship Id="rId40" Type="http://schemas.openxmlformats.org/officeDocument/2006/relationships/oleObject" Target="../embeddings/oleObject39.bin"/><Relationship Id="rId41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oleObject" Target="../embeddings/oleObject50.bin"/><Relationship Id="rId13" Type="http://schemas.openxmlformats.org/officeDocument/2006/relationships/oleObject" Target="../embeddings/oleObject51.bin"/><Relationship Id="rId14" Type="http://schemas.openxmlformats.org/officeDocument/2006/relationships/oleObject" Target="../embeddings/oleObject5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oleObject" Target="../embeddings/oleObject46.bin"/><Relationship Id="rId9" Type="http://schemas.openxmlformats.org/officeDocument/2006/relationships/oleObject" Target="../embeddings/oleObject47.bin"/><Relationship Id="rId10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4" Type="http://schemas.openxmlformats.org/officeDocument/2006/relationships/oleObject" Target="../embeddings/oleObject63.bin"/><Relationship Id="rId15" Type="http://schemas.openxmlformats.org/officeDocument/2006/relationships/oleObject" Target="../embeddings/oleObject6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9" Type="http://schemas.openxmlformats.org/officeDocument/2006/relationships/oleObject" Target="../embeddings/oleObject58.bin"/><Relationship Id="rId10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1.bin"/><Relationship Id="rId12" Type="http://schemas.openxmlformats.org/officeDocument/2006/relationships/oleObject" Target="../embeddings/oleObject72.bin"/><Relationship Id="rId13" Type="http://schemas.openxmlformats.org/officeDocument/2006/relationships/oleObject" Target="../embeddings/oleObject7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oleObject" Target="../embeddings/oleObject65.bin"/><Relationship Id="rId6" Type="http://schemas.openxmlformats.org/officeDocument/2006/relationships/oleObject" Target="../embeddings/oleObject66.bin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oleObject" Target="../embeddings/oleObject69.bin"/><Relationship Id="rId10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9" Type="http://schemas.openxmlformats.org/officeDocument/2006/relationships/oleObject" Target="../embeddings/oleObject77.bin"/><Relationship Id="rId10" Type="http://schemas.openxmlformats.org/officeDocument/2006/relationships/oleObject" Target="../embeddings/oleObject7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8" Type="http://schemas.openxmlformats.org/officeDocument/2006/relationships/oleObject" Target="../embeddings/oleObject7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61.jpeg"/><Relationship Id="rId14" Type="http://schemas.openxmlformats.org/officeDocument/2006/relationships/image" Target="../media/image62.png"/><Relationship Id="rId15" Type="http://schemas.openxmlformats.org/officeDocument/2006/relationships/image" Target="../media/image63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jpeg"/><Relationship Id="rId7" Type="http://schemas.openxmlformats.org/officeDocument/2006/relationships/image" Target="../media/image56.png"/><Relationship Id="rId8" Type="http://schemas.openxmlformats.org/officeDocument/2006/relationships/image" Target="../media/image57.jpe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3.bin"/><Relationship Id="rId12" Type="http://schemas.openxmlformats.org/officeDocument/2006/relationships/oleObject" Target="../embeddings/oleObject84.bin"/><Relationship Id="rId13" Type="http://schemas.openxmlformats.org/officeDocument/2006/relationships/oleObject" Target="../embeddings/oleObject85.bin"/><Relationship Id="rId14" Type="http://schemas.openxmlformats.org/officeDocument/2006/relationships/oleObject" Target="../embeddings/oleObject86.bin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72.jpeg"/><Relationship Id="rId17" Type="http://schemas.openxmlformats.org/officeDocument/2006/relationships/oleObject" Target="../embeddings/oleObject88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5.jpeg"/><Relationship Id="rId4" Type="http://schemas.openxmlformats.org/officeDocument/2006/relationships/image" Target="../media/image11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9" Type="http://schemas.openxmlformats.org/officeDocument/2006/relationships/oleObject" Target="../embeddings/oleObject81.bin"/><Relationship Id="rId10" Type="http://schemas.openxmlformats.org/officeDocument/2006/relationships/oleObject" Target="../embeddings/oleObject8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1.jpeg"/><Relationship Id="rId5" Type="http://schemas.openxmlformats.org/officeDocument/2006/relationships/image" Target="../media/image73.jpeg"/><Relationship Id="rId6" Type="http://schemas.openxmlformats.org/officeDocument/2006/relationships/image" Target="../media/image20.jpeg"/><Relationship Id="rId7" Type="http://schemas.openxmlformats.org/officeDocument/2006/relationships/image" Target="../media/image19.jpeg"/><Relationship Id="rId8" Type="http://schemas.openxmlformats.org/officeDocument/2006/relationships/image" Target="../media/image17.jpeg"/><Relationship Id="rId9" Type="http://schemas.openxmlformats.org/officeDocument/2006/relationships/image" Target="../media/image74.jpeg"/><Relationship Id="rId10" Type="http://schemas.openxmlformats.org/officeDocument/2006/relationships/image" Target="../media/image22.pn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eg"/><Relationship Id="rId3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7.jpeg"/><Relationship Id="rId5" Type="http://schemas.openxmlformats.org/officeDocument/2006/relationships/image" Target="../media/image6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4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jpeg"/><Relationship Id="rId5" Type="http://schemas.openxmlformats.org/officeDocument/2006/relationships/image" Target="../media/image7.jpeg"/><Relationship Id="rId6" Type="http://schemas.openxmlformats.org/officeDocument/2006/relationships/image" Target="../media/image14.png"/><Relationship Id="rId7" Type="http://schemas.openxmlformats.org/officeDocument/2006/relationships/image" Target="../media/image13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Storage Virtualization-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Storage </a:t>
            </a:r>
            <a:r>
              <a:rPr lang="en-US" dirty="0" smtClean="0"/>
              <a:t>as IT should be!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What is Storage Virtualization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Why Storage Virtualization</a:t>
            </a:r>
          </a:p>
          <a:p>
            <a:r>
              <a:rPr lang="en-US" dirty="0" smtClean="0"/>
              <a:t>What is SVC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63525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New SVC 2145-CF8 Storage Engine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0152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New SVC engine based on IBM System x3550M2 server 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Intel® Xeon® 5500 2.4 GHz quad-core processor 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Triple cache size to 24GB</a:t>
            </a: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(with future growth possibilities)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Four </a:t>
            </a: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8Gbps</a:t>
            </a: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FC ports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Bandwidth twice that of the Model 8G4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Expect double MB/s and up to double IOPS of Model 8G4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Significant price/performance improvement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Enables support of more demanding and larger configurations with fewer SVC engines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Support for Solid State Drives (up to four per SVC node) enabling scale-out high performance SSD support with SVC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New engines may be intermixed in pairs with other engines in SVC clusters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Mixing engine types in a cluster results in VDisk throughput characteristics of the engine type in that I/O group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Cluster non-disruptive upgrade capability may be used to replace older engines with new CF8 engines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Replaces the SVC 2145-8G4 engine as premier offering; </a:t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2145-8A4 Entry Storage Engine also available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Supported only by SVC software Version 5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2145-8G4 will be withdrawn December 11, 2009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pic>
        <p:nvPicPr>
          <p:cNvPr id="4" name="Picture 7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175" y="1543050"/>
            <a:ext cx="3967162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751388" y="774700"/>
          <a:ext cx="4181475" cy="1403350"/>
        </p:xfrm>
        <a:graphic>
          <a:graphicData uri="http://schemas.openxmlformats.org/presentationml/2006/ole">
            <p:oleObj spid="_x0000_s51202" name="Photo Editor Photo" r:id="rId3" imgW="8228571" imgH="2762636" progId="">
              <p:embed/>
            </p:oleObj>
          </a:graphicData>
        </a:graphic>
      </p:graphicFrame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50838" y="228600"/>
            <a:ext cx="8245475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2145-8A4 Storage Engine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50863" y="2090738"/>
            <a:ext cx="8015287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More affordable SVC engine based on IBM System x3250 server 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Intel® Xeon® E3110 3.0 GHz 6MB L2 Cache Dual-Core processor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8GB of cache (same as model 8G4)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Four 4Gbps FC ports (same as model 8G4)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Throughput approximately twice that of Model 4F2 and about 60% the throughput of Model 8G4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At about 60% the price of the Model 8G4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Primarily designed for use with new SVC Entry Edition software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2145-8A4 engine supports both SVC EE and regular SVC software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Enables SVC EE customers to convert to regular SVC software to support growth but without replacing hardware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Provides lower cost upgrade for current 2145-4F2 customers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Scale-Out SSD Support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863" y="1077913"/>
            <a:ext cx="801528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Builds on IBM Quicksilver scale-out SSD demonstration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Demonstrated feasibility of very high throughput, very fast response time system built on SVC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supported only in new Storage Engine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May be factory or field installed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four 146GB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per SVC engine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Control costs: buy only as many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as required</a:t>
            </a:r>
          </a:p>
          <a:p>
            <a:pPr marL="682625" marR="0" lvl="2" indent="-22383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Minimum purchase: one SSD 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Virtual disk mirroring used to protect SSD data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Designed to protect against SSD or storage engine failure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584GB mirrored capacity (1.2TB total) per I/O Group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2.4TB mirrored capacity (4.8TB total) per SVC cluster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 fully integrated into SVC system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Replication, data movement, management operate as for other storage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Move data to/from SSD without disruption; make copies of SSD data onto HDD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 in one I/O Group (pair of Storage Engines) may be accessed through any I/O Group in SVC cluster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Tivoli Storage Productivity Center Intelligent Performance Optimizer can help identify candidate data for SSD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27"/>
          <p:cNvCxnSpPr>
            <a:cxnSpLocks noChangeShapeType="1"/>
            <a:endCxn id="7" idx="0"/>
          </p:cNvCxnSpPr>
          <p:nvPr/>
        </p:nvCxnSpPr>
        <p:spPr bwMode="auto">
          <a:xfrm>
            <a:off x="1873250" y="2427288"/>
            <a:ext cx="2366963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" name="AutoShape 131"/>
          <p:cNvCxnSpPr>
            <a:cxnSpLocks noChangeShapeType="1"/>
            <a:endCxn id="7" idx="0"/>
          </p:cNvCxnSpPr>
          <p:nvPr/>
        </p:nvCxnSpPr>
        <p:spPr bwMode="auto">
          <a:xfrm flipH="1">
            <a:off x="4240213" y="2425700"/>
            <a:ext cx="2487612" cy="735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SVC: Innovative Scale-Out SSD Implementation</a:t>
            </a:r>
          </a:p>
        </p:txBody>
      </p:sp>
      <p:sp>
        <p:nvSpPr>
          <p:cNvPr id="5" name="Rectangle 132"/>
          <p:cNvSpPr txBox="1">
            <a:spLocks noChangeArrowheads="1"/>
          </p:cNvSpPr>
          <p:nvPr/>
        </p:nvSpPr>
        <p:spPr bwMode="auto">
          <a:xfrm>
            <a:off x="550863" y="4130675"/>
            <a:ext cx="8331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Add SSDs to SVC engines for more capacity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SSDs may be added without disruption to engines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Add SVC engines for more capacity and throughput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Additional engines provide more processing power, more bandwidth, more SAN attachments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SVC designed to deliver maximum I/O capability of SSDs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50,000 read IOPS per SSD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200,000 read IOPS per SVC I/O Group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800,000 read IOPS per SVC cluster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287713" y="3160713"/>
            <a:ext cx="1905000" cy="871537"/>
            <a:chOff x="2208" y="2615"/>
            <a:chExt cx="1200" cy="549"/>
          </a:xfrm>
        </p:grpSpPr>
        <p:sp>
          <p:nvSpPr>
            <p:cNvPr id="7" name="Rectangle 61"/>
            <p:cNvSpPr>
              <a:spLocks noChangeArrowheads="1"/>
            </p:cNvSpPr>
            <p:nvPr/>
          </p:nvSpPr>
          <p:spPr bwMode="auto">
            <a:xfrm>
              <a:off x="2208" y="2615"/>
              <a:ext cx="1200" cy="54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CCEC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8" name="Object 58"/>
            <p:cNvGraphicFramePr>
              <a:graphicFrameLocks noChangeAspect="1"/>
            </p:cNvGraphicFramePr>
            <p:nvPr/>
          </p:nvGraphicFramePr>
          <p:xfrm>
            <a:off x="2319" y="2697"/>
            <a:ext cx="296" cy="364"/>
          </p:xfrm>
          <a:graphic>
            <a:graphicData uri="http://schemas.openxmlformats.org/presentationml/2006/ole">
              <p:oleObj spid="_x0000_s53250" name="Photo Editor Photo" r:id="rId3" imgW="1448002" imgH="1781424" progId="">
                <p:embed/>
              </p:oleObj>
            </a:graphicData>
          </a:graphic>
        </p:graphicFrame>
        <p:graphicFrame>
          <p:nvGraphicFramePr>
            <p:cNvPr id="9" name="Object 59"/>
            <p:cNvGraphicFramePr>
              <a:graphicFrameLocks noChangeAspect="1"/>
            </p:cNvGraphicFramePr>
            <p:nvPr/>
          </p:nvGraphicFramePr>
          <p:xfrm>
            <a:off x="2677" y="2697"/>
            <a:ext cx="296" cy="364"/>
          </p:xfrm>
          <a:graphic>
            <a:graphicData uri="http://schemas.openxmlformats.org/presentationml/2006/ole">
              <p:oleObj spid="_x0000_s53251" name="Photo Editor Photo" r:id="rId4" imgW="1448002" imgH="1781424" progId="">
                <p:embed/>
              </p:oleObj>
            </a:graphicData>
          </a:graphic>
        </p:graphicFrame>
        <p:graphicFrame>
          <p:nvGraphicFramePr>
            <p:cNvPr id="10" name="Object 60"/>
            <p:cNvGraphicFramePr>
              <a:graphicFrameLocks noChangeAspect="1"/>
            </p:cNvGraphicFramePr>
            <p:nvPr/>
          </p:nvGraphicFramePr>
          <p:xfrm>
            <a:off x="3015" y="2696"/>
            <a:ext cx="296" cy="364"/>
          </p:xfrm>
          <a:graphic>
            <a:graphicData uri="http://schemas.openxmlformats.org/presentationml/2006/ole">
              <p:oleObj spid="_x0000_s53252" name="Photo Editor Photo" r:id="rId5" imgW="1448002" imgH="1781424" progId="">
                <p:embed/>
              </p:oleObj>
            </a:graphicData>
          </a:graphic>
        </p:graphicFrame>
      </p:grpSp>
      <p:graphicFrame>
        <p:nvGraphicFramePr>
          <p:cNvPr id="11" name="Object 67"/>
          <p:cNvGraphicFramePr>
            <a:graphicFrameLocks noChangeAspect="1"/>
          </p:cNvGraphicFramePr>
          <p:nvPr/>
        </p:nvGraphicFramePr>
        <p:xfrm>
          <a:off x="1181100" y="1682750"/>
          <a:ext cx="1382713" cy="744538"/>
        </p:xfrm>
        <a:graphic>
          <a:graphicData uri="http://schemas.openxmlformats.org/presentationml/2006/ole">
            <p:oleObj spid="_x0000_s53253" name="Photo Editor Photo" r:id="rId6" imgW="1905266" imgH="1047619" progId="">
              <p:embed/>
            </p:oleObj>
          </a:graphicData>
        </a:graphic>
      </p:graphicFrame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1547813" y="1935163"/>
            <a:ext cx="160337" cy="446087"/>
            <a:chOff x="975" y="1219"/>
            <a:chExt cx="101" cy="281"/>
          </a:xfrm>
        </p:grpSpPr>
        <p:graphicFrame>
          <p:nvGraphicFramePr>
            <p:cNvPr id="13" name="Object 68"/>
            <p:cNvGraphicFramePr>
              <a:graphicFrameLocks noChangeAspect="1"/>
            </p:cNvGraphicFramePr>
            <p:nvPr/>
          </p:nvGraphicFramePr>
          <p:xfrm>
            <a:off x="975" y="1379"/>
            <a:ext cx="101" cy="121"/>
          </p:xfrm>
          <a:graphic>
            <a:graphicData uri="http://schemas.openxmlformats.org/presentationml/2006/ole">
              <p:oleObj spid="_x0000_s53254" name="Photo Editor Photo" r:id="rId7" imgW="1448002" imgH="1781424" progId="">
                <p:embed/>
              </p:oleObj>
            </a:graphicData>
          </a:graphic>
        </p:graphicFrame>
        <p:graphicFrame>
          <p:nvGraphicFramePr>
            <p:cNvPr id="14" name="Object 69"/>
            <p:cNvGraphicFramePr>
              <a:graphicFrameLocks noChangeAspect="1"/>
            </p:cNvGraphicFramePr>
            <p:nvPr/>
          </p:nvGraphicFramePr>
          <p:xfrm>
            <a:off x="975" y="1219"/>
            <a:ext cx="101" cy="121"/>
          </p:xfrm>
          <a:graphic>
            <a:graphicData uri="http://schemas.openxmlformats.org/presentationml/2006/ole">
              <p:oleObj spid="_x0000_s53255" name="Photo Editor Photo" r:id="rId8" imgW="1448002" imgH="1781424" progId="">
                <p:embed/>
              </p:oleObj>
            </a:graphicData>
          </a:graphic>
        </p:graphicFrame>
      </p:grpSp>
      <p:grpSp>
        <p:nvGrpSpPr>
          <p:cNvPr id="15" name="Group 120"/>
          <p:cNvGrpSpPr>
            <a:grpSpLocks/>
          </p:cNvGrpSpPr>
          <p:nvPr/>
        </p:nvGrpSpPr>
        <p:grpSpPr bwMode="auto">
          <a:xfrm>
            <a:off x="1741488" y="1935163"/>
            <a:ext cx="160337" cy="446087"/>
            <a:chOff x="1097" y="1219"/>
            <a:chExt cx="101" cy="281"/>
          </a:xfrm>
        </p:grpSpPr>
        <p:graphicFrame>
          <p:nvGraphicFramePr>
            <p:cNvPr id="16" name="Object 70"/>
            <p:cNvGraphicFramePr>
              <a:graphicFrameLocks noChangeAspect="1"/>
            </p:cNvGraphicFramePr>
            <p:nvPr/>
          </p:nvGraphicFramePr>
          <p:xfrm>
            <a:off x="1097" y="1379"/>
            <a:ext cx="101" cy="121"/>
          </p:xfrm>
          <a:graphic>
            <a:graphicData uri="http://schemas.openxmlformats.org/presentationml/2006/ole">
              <p:oleObj spid="_x0000_s53256" name="Photo Editor Photo" r:id="rId9" imgW="1448002" imgH="1781424" progId="">
                <p:embed/>
              </p:oleObj>
            </a:graphicData>
          </a:graphic>
        </p:graphicFrame>
        <p:graphicFrame>
          <p:nvGraphicFramePr>
            <p:cNvPr id="17" name="Object 71"/>
            <p:cNvGraphicFramePr>
              <a:graphicFrameLocks noChangeAspect="1"/>
            </p:cNvGraphicFramePr>
            <p:nvPr/>
          </p:nvGraphicFramePr>
          <p:xfrm>
            <a:off x="1097" y="1219"/>
            <a:ext cx="101" cy="121"/>
          </p:xfrm>
          <a:graphic>
            <a:graphicData uri="http://schemas.openxmlformats.org/presentationml/2006/ole">
              <p:oleObj spid="_x0000_s53257" name="Photo Editor Photo" r:id="rId10" imgW="1448002" imgH="1781424" progId="">
                <p:embed/>
              </p:oleObj>
            </a:graphicData>
          </a:graphic>
        </p:graphicFrame>
      </p:grpSp>
      <p:grpSp>
        <p:nvGrpSpPr>
          <p:cNvPr id="18" name="Group 121"/>
          <p:cNvGrpSpPr>
            <a:grpSpLocks/>
          </p:cNvGrpSpPr>
          <p:nvPr/>
        </p:nvGrpSpPr>
        <p:grpSpPr bwMode="auto">
          <a:xfrm>
            <a:off x="1924050" y="1935163"/>
            <a:ext cx="160338" cy="446087"/>
            <a:chOff x="1212" y="1219"/>
            <a:chExt cx="101" cy="281"/>
          </a:xfrm>
        </p:grpSpPr>
        <p:graphicFrame>
          <p:nvGraphicFramePr>
            <p:cNvPr id="19" name="Object 72"/>
            <p:cNvGraphicFramePr>
              <a:graphicFrameLocks noChangeAspect="1"/>
            </p:cNvGraphicFramePr>
            <p:nvPr/>
          </p:nvGraphicFramePr>
          <p:xfrm>
            <a:off x="1212" y="1379"/>
            <a:ext cx="101" cy="121"/>
          </p:xfrm>
          <a:graphic>
            <a:graphicData uri="http://schemas.openxmlformats.org/presentationml/2006/ole">
              <p:oleObj spid="_x0000_s53258" name="Photo Editor Photo" r:id="rId11" imgW="1448002" imgH="1781424" progId="">
                <p:embed/>
              </p:oleObj>
            </a:graphicData>
          </a:graphic>
        </p:graphicFrame>
        <p:graphicFrame>
          <p:nvGraphicFramePr>
            <p:cNvPr id="20" name="Object 73"/>
            <p:cNvGraphicFramePr>
              <a:graphicFrameLocks noChangeAspect="1"/>
            </p:cNvGraphicFramePr>
            <p:nvPr/>
          </p:nvGraphicFramePr>
          <p:xfrm>
            <a:off x="1212" y="1219"/>
            <a:ext cx="101" cy="121"/>
          </p:xfrm>
          <a:graphic>
            <a:graphicData uri="http://schemas.openxmlformats.org/presentationml/2006/ole">
              <p:oleObj spid="_x0000_s53259" name="Photo Editor Photo" r:id="rId12" imgW="1448002" imgH="1781424" progId="">
                <p:embed/>
              </p:oleObj>
            </a:graphicData>
          </a:graphic>
        </p:graphicFrame>
      </p:grpSp>
      <p:grpSp>
        <p:nvGrpSpPr>
          <p:cNvPr id="21" name="Group 122"/>
          <p:cNvGrpSpPr>
            <a:grpSpLocks/>
          </p:cNvGrpSpPr>
          <p:nvPr/>
        </p:nvGrpSpPr>
        <p:grpSpPr bwMode="auto">
          <a:xfrm>
            <a:off x="2112963" y="1935163"/>
            <a:ext cx="160337" cy="446087"/>
            <a:chOff x="1331" y="1219"/>
            <a:chExt cx="101" cy="281"/>
          </a:xfrm>
        </p:grpSpPr>
        <p:graphicFrame>
          <p:nvGraphicFramePr>
            <p:cNvPr id="22" name="Object 74"/>
            <p:cNvGraphicFramePr>
              <a:graphicFrameLocks noChangeAspect="1"/>
            </p:cNvGraphicFramePr>
            <p:nvPr/>
          </p:nvGraphicFramePr>
          <p:xfrm>
            <a:off x="1331" y="1379"/>
            <a:ext cx="101" cy="121"/>
          </p:xfrm>
          <a:graphic>
            <a:graphicData uri="http://schemas.openxmlformats.org/presentationml/2006/ole">
              <p:oleObj spid="_x0000_s53260" name="Photo Editor Photo" r:id="rId13" imgW="1448002" imgH="1781424" progId="">
                <p:embed/>
              </p:oleObj>
            </a:graphicData>
          </a:graphic>
        </p:graphicFrame>
        <p:graphicFrame>
          <p:nvGraphicFramePr>
            <p:cNvPr id="23" name="Object 75"/>
            <p:cNvGraphicFramePr>
              <a:graphicFrameLocks noChangeAspect="1"/>
            </p:cNvGraphicFramePr>
            <p:nvPr/>
          </p:nvGraphicFramePr>
          <p:xfrm>
            <a:off x="1331" y="1219"/>
            <a:ext cx="101" cy="121"/>
          </p:xfrm>
          <a:graphic>
            <a:graphicData uri="http://schemas.openxmlformats.org/presentationml/2006/ole">
              <p:oleObj spid="_x0000_s53261" name="Photo Editor Photo" r:id="rId14" imgW="1448002" imgH="1781424" progId="">
                <p:embed/>
              </p:oleObj>
            </a:graphicData>
          </a:graphic>
        </p:graphicFrame>
      </p:grpSp>
      <p:grpSp>
        <p:nvGrpSpPr>
          <p:cNvPr id="24" name="Group 134"/>
          <p:cNvGrpSpPr>
            <a:grpSpLocks/>
          </p:cNvGrpSpPr>
          <p:nvPr/>
        </p:nvGrpSpPr>
        <p:grpSpPr bwMode="auto">
          <a:xfrm>
            <a:off x="2798763" y="1682750"/>
            <a:ext cx="1441450" cy="1477963"/>
            <a:chOff x="1763" y="1060"/>
            <a:chExt cx="908" cy="931"/>
          </a:xfrm>
        </p:grpSpPr>
        <p:cxnSp>
          <p:nvCxnSpPr>
            <p:cNvPr id="25" name="AutoShape 128"/>
            <p:cNvCxnSpPr>
              <a:cxnSpLocks noChangeShapeType="1"/>
              <a:endCxn id="7" idx="0"/>
            </p:cNvCxnSpPr>
            <p:nvPr/>
          </p:nvCxnSpPr>
          <p:spPr bwMode="auto">
            <a:xfrm>
              <a:off x="2199" y="1529"/>
              <a:ext cx="472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6" name="Group 87"/>
            <p:cNvGrpSpPr>
              <a:grpSpLocks/>
            </p:cNvGrpSpPr>
            <p:nvPr/>
          </p:nvGrpSpPr>
          <p:grpSpPr bwMode="auto">
            <a:xfrm>
              <a:off x="1763" y="1060"/>
              <a:ext cx="871" cy="469"/>
              <a:chOff x="3522" y="1255"/>
              <a:chExt cx="1536" cy="845"/>
            </a:xfrm>
          </p:grpSpPr>
          <p:graphicFrame>
            <p:nvGraphicFramePr>
              <p:cNvPr id="27" name="Object 88"/>
              <p:cNvGraphicFramePr>
                <a:graphicFrameLocks noChangeAspect="1"/>
              </p:cNvGraphicFramePr>
              <p:nvPr/>
            </p:nvGraphicFramePr>
            <p:xfrm>
              <a:off x="3522" y="1255"/>
              <a:ext cx="1536" cy="845"/>
            </p:xfrm>
            <a:graphic>
              <a:graphicData uri="http://schemas.openxmlformats.org/presentationml/2006/ole">
                <p:oleObj spid="_x0000_s53262" name="Photo Editor Photo" r:id="rId15" imgW="1905266" imgH="1047619" progId="">
                  <p:embed/>
                </p:oleObj>
              </a:graphicData>
            </a:graphic>
          </p:graphicFrame>
          <p:graphicFrame>
            <p:nvGraphicFramePr>
              <p:cNvPr id="28" name="Object 89"/>
              <p:cNvGraphicFramePr>
                <a:graphicFrameLocks noChangeAspect="1"/>
              </p:cNvGraphicFramePr>
              <p:nvPr/>
            </p:nvGraphicFramePr>
            <p:xfrm>
              <a:off x="3930" y="1829"/>
              <a:ext cx="177" cy="218"/>
            </p:xfrm>
            <a:graphic>
              <a:graphicData uri="http://schemas.openxmlformats.org/presentationml/2006/ole">
                <p:oleObj spid="_x0000_s53263" name="Photo Editor Photo" r:id="rId16" imgW="1448002" imgH="1781424" progId="">
                  <p:embed/>
                </p:oleObj>
              </a:graphicData>
            </a:graphic>
          </p:graphicFrame>
          <p:graphicFrame>
            <p:nvGraphicFramePr>
              <p:cNvPr id="29" name="Object 90"/>
              <p:cNvGraphicFramePr>
                <a:graphicFrameLocks noChangeAspect="1"/>
              </p:cNvGraphicFramePr>
              <p:nvPr/>
            </p:nvGraphicFramePr>
            <p:xfrm>
              <a:off x="3930" y="1541"/>
              <a:ext cx="177" cy="218"/>
            </p:xfrm>
            <a:graphic>
              <a:graphicData uri="http://schemas.openxmlformats.org/presentationml/2006/ole">
                <p:oleObj spid="_x0000_s53264" name="Photo Editor Photo" r:id="rId17" imgW="1448002" imgH="1781424" progId="">
                  <p:embed/>
                </p:oleObj>
              </a:graphicData>
            </a:graphic>
          </p:graphicFrame>
          <p:graphicFrame>
            <p:nvGraphicFramePr>
              <p:cNvPr id="30" name="Object 91"/>
              <p:cNvGraphicFramePr>
                <a:graphicFrameLocks noChangeAspect="1"/>
              </p:cNvGraphicFramePr>
              <p:nvPr/>
            </p:nvGraphicFramePr>
            <p:xfrm>
              <a:off x="4145" y="1829"/>
              <a:ext cx="177" cy="218"/>
            </p:xfrm>
            <a:graphic>
              <a:graphicData uri="http://schemas.openxmlformats.org/presentationml/2006/ole">
                <p:oleObj spid="_x0000_s53265" name="Photo Editor Photo" r:id="rId18" imgW="1448002" imgH="1781424" progId="">
                  <p:embed/>
                </p:oleObj>
              </a:graphicData>
            </a:graphic>
          </p:graphicFrame>
          <p:graphicFrame>
            <p:nvGraphicFramePr>
              <p:cNvPr id="31" name="Object 92"/>
              <p:cNvGraphicFramePr>
                <a:graphicFrameLocks noChangeAspect="1"/>
              </p:cNvGraphicFramePr>
              <p:nvPr/>
            </p:nvGraphicFramePr>
            <p:xfrm>
              <a:off x="4145" y="1541"/>
              <a:ext cx="177" cy="218"/>
            </p:xfrm>
            <a:graphic>
              <a:graphicData uri="http://schemas.openxmlformats.org/presentationml/2006/ole">
                <p:oleObj spid="_x0000_s53266" name="Photo Editor Photo" r:id="rId19" imgW="1448002" imgH="1781424" progId="">
                  <p:embed/>
                </p:oleObj>
              </a:graphicData>
            </a:graphic>
          </p:graphicFrame>
          <p:graphicFrame>
            <p:nvGraphicFramePr>
              <p:cNvPr id="32" name="Object 93"/>
              <p:cNvGraphicFramePr>
                <a:graphicFrameLocks noChangeAspect="1"/>
              </p:cNvGraphicFramePr>
              <p:nvPr/>
            </p:nvGraphicFramePr>
            <p:xfrm>
              <a:off x="4348" y="1829"/>
              <a:ext cx="177" cy="218"/>
            </p:xfrm>
            <a:graphic>
              <a:graphicData uri="http://schemas.openxmlformats.org/presentationml/2006/ole">
                <p:oleObj spid="_x0000_s53267" name="Photo Editor Photo" r:id="rId20" imgW="1448002" imgH="1781424" progId="">
                  <p:embed/>
                </p:oleObj>
              </a:graphicData>
            </a:graphic>
          </p:graphicFrame>
          <p:graphicFrame>
            <p:nvGraphicFramePr>
              <p:cNvPr id="33" name="Object 94"/>
              <p:cNvGraphicFramePr>
                <a:graphicFrameLocks noChangeAspect="1"/>
              </p:cNvGraphicFramePr>
              <p:nvPr/>
            </p:nvGraphicFramePr>
            <p:xfrm>
              <a:off x="4348" y="1541"/>
              <a:ext cx="177" cy="218"/>
            </p:xfrm>
            <a:graphic>
              <a:graphicData uri="http://schemas.openxmlformats.org/presentationml/2006/ole">
                <p:oleObj spid="_x0000_s53268" name="Photo Editor Photo" r:id="rId21" imgW="1448002" imgH="1781424" progId="">
                  <p:embed/>
                </p:oleObj>
              </a:graphicData>
            </a:graphic>
          </p:graphicFrame>
          <p:graphicFrame>
            <p:nvGraphicFramePr>
              <p:cNvPr id="34" name="Object 95"/>
              <p:cNvGraphicFramePr>
                <a:graphicFrameLocks noChangeAspect="1"/>
              </p:cNvGraphicFramePr>
              <p:nvPr/>
            </p:nvGraphicFramePr>
            <p:xfrm>
              <a:off x="4558" y="1829"/>
              <a:ext cx="177" cy="218"/>
            </p:xfrm>
            <a:graphic>
              <a:graphicData uri="http://schemas.openxmlformats.org/presentationml/2006/ole">
                <p:oleObj spid="_x0000_s53269" name="Photo Editor Photo" r:id="rId22" imgW="1448002" imgH="1781424" progId="">
                  <p:embed/>
                </p:oleObj>
              </a:graphicData>
            </a:graphic>
          </p:graphicFrame>
          <p:graphicFrame>
            <p:nvGraphicFramePr>
              <p:cNvPr id="35" name="Object 96"/>
              <p:cNvGraphicFramePr>
                <a:graphicFrameLocks noChangeAspect="1"/>
              </p:cNvGraphicFramePr>
              <p:nvPr/>
            </p:nvGraphicFramePr>
            <p:xfrm>
              <a:off x="4558" y="1541"/>
              <a:ext cx="177" cy="218"/>
            </p:xfrm>
            <a:graphic>
              <a:graphicData uri="http://schemas.openxmlformats.org/presentationml/2006/ole">
                <p:oleObj spid="_x0000_s53270" name="Photo Editor Photo" r:id="rId23" imgW="1448002" imgH="1781424" progId="">
                  <p:embed/>
                </p:oleObj>
              </a:graphicData>
            </a:graphic>
          </p:graphicFrame>
        </p:grpSp>
      </p:grpSp>
      <p:grpSp>
        <p:nvGrpSpPr>
          <p:cNvPr id="36" name="Group 135"/>
          <p:cNvGrpSpPr>
            <a:grpSpLocks/>
          </p:cNvGrpSpPr>
          <p:nvPr/>
        </p:nvGrpSpPr>
        <p:grpSpPr bwMode="auto">
          <a:xfrm>
            <a:off x="4240213" y="1682750"/>
            <a:ext cx="1558925" cy="1477963"/>
            <a:chOff x="2671" y="1060"/>
            <a:chExt cx="982" cy="931"/>
          </a:xfrm>
        </p:grpSpPr>
        <p:cxnSp>
          <p:nvCxnSpPr>
            <p:cNvPr id="37" name="AutoShape 130"/>
            <p:cNvCxnSpPr>
              <a:cxnSpLocks noChangeShapeType="1"/>
              <a:endCxn id="7" idx="0"/>
            </p:cNvCxnSpPr>
            <p:nvPr/>
          </p:nvCxnSpPr>
          <p:spPr bwMode="auto">
            <a:xfrm flipH="1">
              <a:off x="2671" y="1529"/>
              <a:ext cx="547" cy="4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8" name="Group 97"/>
            <p:cNvGrpSpPr>
              <a:grpSpLocks/>
            </p:cNvGrpSpPr>
            <p:nvPr/>
          </p:nvGrpSpPr>
          <p:grpSpPr bwMode="auto">
            <a:xfrm>
              <a:off x="2782" y="1060"/>
              <a:ext cx="871" cy="469"/>
              <a:chOff x="3522" y="1255"/>
              <a:chExt cx="1536" cy="845"/>
            </a:xfrm>
          </p:grpSpPr>
          <p:graphicFrame>
            <p:nvGraphicFramePr>
              <p:cNvPr id="39" name="Object 98"/>
              <p:cNvGraphicFramePr>
                <a:graphicFrameLocks noChangeAspect="1"/>
              </p:cNvGraphicFramePr>
              <p:nvPr/>
            </p:nvGraphicFramePr>
            <p:xfrm>
              <a:off x="3522" y="1255"/>
              <a:ext cx="1536" cy="845"/>
            </p:xfrm>
            <a:graphic>
              <a:graphicData uri="http://schemas.openxmlformats.org/presentationml/2006/ole">
                <p:oleObj spid="_x0000_s53271" name="Photo Editor Photo" r:id="rId24" imgW="1905266" imgH="1047619" progId="">
                  <p:embed/>
                </p:oleObj>
              </a:graphicData>
            </a:graphic>
          </p:graphicFrame>
          <p:graphicFrame>
            <p:nvGraphicFramePr>
              <p:cNvPr id="40" name="Object 99"/>
              <p:cNvGraphicFramePr>
                <a:graphicFrameLocks noChangeAspect="1"/>
              </p:cNvGraphicFramePr>
              <p:nvPr/>
            </p:nvGraphicFramePr>
            <p:xfrm>
              <a:off x="3930" y="1829"/>
              <a:ext cx="177" cy="218"/>
            </p:xfrm>
            <a:graphic>
              <a:graphicData uri="http://schemas.openxmlformats.org/presentationml/2006/ole">
                <p:oleObj spid="_x0000_s53272" name="Photo Editor Photo" r:id="rId25" imgW="1448002" imgH="1781424" progId="">
                  <p:embed/>
                </p:oleObj>
              </a:graphicData>
            </a:graphic>
          </p:graphicFrame>
          <p:graphicFrame>
            <p:nvGraphicFramePr>
              <p:cNvPr id="41" name="Object 100"/>
              <p:cNvGraphicFramePr>
                <a:graphicFrameLocks noChangeAspect="1"/>
              </p:cNvGraphicFramePr>
              <p:nvPr/>
            </p:nvGraphicFramePr>
            <p:xfrm>
              <a:off x="3930" y="1541"/>
              <a:ext cx="177" cy="218"/>
            </p:xfrm>
            <a:graphic>
              <a:graphicData uri="http://schemas.openxmlformats.org/presentationml/2006/ole">
                <p:oleObj spid="_x0000_s53273" name="Photo Editor Photo" r:id="rId26" imgW="1448002" imgH="1781424" progId="">
                  <p:embed/>
                </p:oleObj>
              </a:graphicData>
            </a:graphic>
          </p:graphicFrame>
          <p:graphicFrame>
            <p:nvGraphicFramePr>
              <p:cNvPr id="42" name="Object 101"/>
              <p:cNvGraphicFramePr>
                <a:graphicFrameLocks noChangeAspect="1"/>
              </p:cNvGraphicFramePr>
              <p:nvPr/>
            </p:nvGraphicFramePr>
            <p:xfrm>
              <a:off x="4145" y="1829"/>
              <a:ext cx="177" cy="218"/>
            </p:xfrm>
            <a:graphic>
              <a:graphicData uri="http://schemas.openxmlformats.org/presentationml/2006/ole">
                <p:oleObj spid="_x0000_s53274" name="Photo Editor Photo" r:id="rId27" imgW="1448002" imgH="1781424" progId="">
                  <p:embed/>
                </p:oleObj>
              </a:graphicData>
            </a:graphic>
          </p:graphicFrame>
          <p:graphicFrame>
            <p:nvGraphicFramePr>
              <p:cNvPr id="43" name="Object 102"/>
              <p:cNvGraphicFramePr>
                <a:graphicFrameLocks noChangeAspect="1"/>
              </p:cNvGraphicFramePr>
              <p:nvPr/>
            </p:nvGraphicFramePr>
            <p:xfrm>
              <a:off x="4145" y="1541"/>
              <a:ext cx="177" cy="218"/>
            </p:xfrm>
            <a:graphic>
              <a:graphicData uri="http://schemas.openxmlformats.org/presentationml/2006/ole">
                <p:oleObj spid="_x0000_s53275" name="Photo Editor Photo" r:id="rId28" imgW="1448002" imgH="1781424" progId="">
                  <p:embed/>
                </p:oleObj>
              </a:graphicData>
            </a:graphic>
          </p:graphicFrame>
          <p:graphicFrame>
            <p:nvGraphicFramePr>
              <p:cNvPr id="44" name="Object 103"/>
              <p:cNvGraphicFramePr>
                <a:graphicFrameLocks noChangeAspect="1"/>
              </p:cNvGraphicFramePr>
              <p:nvPr/>
            </p:nvGraphicFramePr>
            <p:xfrm>
              <a:off x="4348" y="1829"/>
              <a:ext cx="177" cy="218"/>
            </p:xfrm>
            <a:graphic>
              <a:graphicData uri="http://schemas.openxmlformats.org/presentationml/2006/ole">
                <p:oleObj spid="_x0000_s53276" name="Photo Editor Photo" r:id="rId29" imgW="1448002" imgH="1781424" progId="">
                  <p:embed/>
                </p:oleObj>
              </a:graphicData>
            </a:graphic>
          </p:graphicFrame>
          <p:graphicFrame>
            <p:nvGraphicFramePr>
              <p:cNvPr id="45" name="Object 104"/>
              <p:cNvGraphicFramePr>
                <a:graphicFrameLocks noChangeAspect="1"/>
              </p:cNvGraphicFramePr>
              <p:nvPr/>
            </p:nvGraphicFramePr>
            <p:xfrm>
              <a:off x="4348" y="1541"/>
              <a:ext cx="177" cy="218"/>
            </p:xfrm>
            <a:graphic>
              <a:graphicData uri="http://schemas.openxmlformats.org/presentationml/2006/ole">
                <p:oleObj spid="_x0000_s53277" name="Photo Editor Photo" r:id="rId30" imgW="1448002" imgH="1781424" progId="">
                  <p:embed/>
                </p:oleObj>
              </a:graphicData>
            </a:graphic>
          </p:graphicFrame>
          <p:graphicFrame>
            <p:nvGraphicFramePr>
              <p:cNvPr id="46" name="Object 105"/>
              <p:cNvGraphicFramePr>
                <a:graphicFrameLocks noChangeAspect="1"/>
              </p:cNvGraphicFramePr>
              <p:nvPr/>
            </p:nvGraphicFramePr>
            <p:xfrm>
              <a:off x="4558" y="1829"/>
              <a:ext cx="177" cy="218"/>
            </p:xfrm>
            <a:graphic>
              <a:graphicData uri="http://schemas.openxmlformats.org/presentationml/2006/ole">
                <p:oleObj spid="_x0000_s53278" name="Photo Editor Photo" r:id="rId31" imgW="1448002" imgH="1781424" progId="">
                  <p:embed/>
                </p:oleObj>
              </a:graphicData>
            </a:graphic>
          </p:graphicFrame>
          <p:graphicFrame>
            <p:nvGraphicFramePr>
              <p:cNvPr id="47" name="Object 106"/>
              <p:cNvGraphicFramePr>
                <a:graphicFrameLocks noChangeAspect="1"/>
              </p:cNvGraphicFramePr>
              <p:nvPr/>
            </p:nvGraphicFramePr>
            <p:xfrm>
              <a:off x="4558" y="1541"/>
              <a:ext cx="177" cy="218"/>
            </p:xfrm>
            <a:graphic>
              <a:graphicData uri="http://schemas.openxmlformats.org/presentationml/2006/ole">
                <p:oleObj spid="_x0000_s53279" name="Photo Editor Photo" r:id="rId32" imgW="1448002" imgH="1781424" progId="">
                  <p:embed/>
                </p:oleObj>
              </a:graphicData>
            </a:graphic>
          </p:graphicFrame>
        </p:grpSp>
      </p:grpSp>
      <p:grpSp>
        <p:nvGrpSpPr>
          <p:cNvPr id="48" name="Group 107"/>
          <p:cNvGrpSpPr>
            <a:grpSpLocks/>
          </p:cNvGrpSpPr>
          <p:nvPr/>
        </p:nvGrpSpPr>
        <p:grpSpPr bwMode="auto">
          <a:xfrm>
            <a:off x="6035675" y="1681163"/>
            <a:ext cx="1382713" cy="744537"/>
            <a:chOff x="3522" y="1255"/>
            <a:chExt cx="1536" cy="845"/>
          </a:xfrm>
        </p:grpSpPr>
        <p:graphicFrame>
          <p:nvGraphicFramePr>
            <p:cNvPr id="49" name="Object 108"/>
            <p:cNvGraphicFramePr>
              <a:graphicFrameLocks noChangeAspect="1"/>
            </p:cNvGraphicFramePr>
            <p:nvPr/>
          </p:nvGraphicFramePr>
          <p:xfrm>
            <a:off x="3522" y="1255"/>
            <a:ext cx="1536" cy="845"/>
          </p:xfrm>
          <a:graphic>
            <a:graphicData uri="http://schemas.openxmlformats.org/presentationml/2006/ole">
              <p:oleObj spid="_x0000_s53280" name="Photo Editor Photo" r:id="rId33" imgW="1905266" imgH="1047619" progId="">
                <p:embed/>
              </p:oleObj>
            </a:graphicData>
          </a:graphic>
        </p:graphicFrame>
        <p:graphicFrame>
          <p:nvGraphicFramePr>
            <p:cNvPr id="50" name="Object 109"/>
            <p:cNvGraphicFramePr>
              <a:graphicFrameLocks noChangeAspect="1"/>
            </p:cNvGraphicFramePr>
            <p:nvPr/>
          </p:nvGraphicFramePr>
          <p:xfrm>
            <a:off x="3930" y="1829"/>
            <a:ext cx="177" cy="218"/>
          </p:xfrm>
          <a:graphic>
            <a:graphicData uri="http://schemas.openxmlformats.org/presentationml/2006/ole">
              <p:oleObj spid="_x0000_s53281" name="Photo Editor Photo" r:id="rId34" imgW="1448002" imgH="1781424" progId="">
                <p:embed/>
              </p:oleObj>
            </a:graphicData>
          </a:graphic>
        </p:graphicFrame>
        <p:graphicFrame>
          <p:nvGraphicFramePr>
            <p:cNvPr id="51" name="Object 110"/>
            <p:cNvGraphicFramePr>
              <a:graphicFrameLocks noChangeAspect="1"/>
            </p:cNvGraphicFramePr>
            <p:nvPr/>
          </p:nvGraphicFramePr>
          <p:xfrm>
            <a:off x="3930" y="1541"/>
            <a:ext cx="177" cy="218"/>
          </p:xfrm>
          <a:graphic>
            <a:graphicData uri="http://schemas.openxmlformats.org/presentationml/2006/ole">
              <p:oleObj spid="_x0000_s53282" name="Photo Editor Photo" r:id="rId35" imgW="1448002" imgH="1781424" progId="">
                <p:embed/>
              </p:oleObj>
            </a:graphicData>
          </a:graphic>
        </p:graphicFrame>
        <p:graphicFrame>
          <p:nvGraphicFramePr>
            <p:cNvPr id="52" name="Object 111"/>
            <p:cNvGraphicFramePr>
              <a:graphicFrameLocks noChangeAspect="1"/>
            </p:cNvGraphicFramePr>
            <p:nvPr/>
          </p:nvGraphicFramePr>
          <p:xfrm>
            <a:off x="4145" y="1829"/>
            <a:ext cx="177" cy="218"/>
          </p:xfrm>
          <a:graphic>
            <a:graphicData uri="http://schemas.openxmlformats.org/presentationml/2006/ole">
              <p:oleObj spid="_x0000_s53283" name="Photo Editor Photo" r:id="rId36" imgW="1448002" imgH="1781424" progId="">
                <p:embed/>
              </p:oleObj>
            </a:graphicData>
          </a:graphic>
        </p:graphicFrame>
        <p:graphicFrame>
          <p:nvGraphicFramePr>
            <p:cNvPr id="53" name="Object 112"/>
            <p:cNvGraphicFramePr>
              <a:graphicFrameLocks noChangeAspect="1"/>
            </p:cNvGraphicFramePr>
            <p:nvPr/>
          </p:nvGraphicFramePr>
          <p:xfrm>
            <a:off x="4145" y="1541"/>
            <a:ext cx="177" cy="218"/>
          </p:xfrm>
          <a:graphic>
            <a:graphicData uri="http://schemas.openxmlformats.org/presentationml/2006/ole">
              <p:oleObj spid="_x0000_s53284" name="Photo Editor Photo" r:id="rId37" imgW="1448002" imgH="1781424" progId="">
                <p:embed/>
              </p:oleObj>
            </a:graphicData>
          </a:graphic>
        </p:graphicFrame>
        <p:graphicFrame>
          <p:nvGraphicFramePr>
            <p:cNvPr id="54" name="Object 113"/>
            <p:cNvGraphicFramePr>
              <a:graphicFrameLocks noChangeAspect="1"/>
            </p:cNvGraphicFramePr>
            <p:nvPr/>
          </p:nvGraphicFramePr>
          <p:xfrm>
            <a:off x="4348" y="1829"/>
            <a:ext cx="177" cy="218"/>
          </p:xfrm>
          <a:graphic>
            <a:graphicData uri="http://schemas.openxmlformats.org/presentationml/2006/ole">
              <p:oleObj spid="_x0000_s53285" name="Photo Editor Photo" r:id="rId38" imgW="1448002" imgH="1781424" progId="">
                <p:embed/>
              </p:oleObj>
            </a:graphicData>
          </a:graphic>
        </p:graphicFrame>
        <p:graphicFrame>
          <p:nvGraphicFramePr>
            <p:cNvPr id="55" name="Object 114"/>
            <p:cNvGraphicFramePr>
              <a:graphicFrameLocks noChangeAspect="1"/>
            </p:cNvGraphicFramePr>
            <p:nvPr/>
          </p:nvGraphicFramePr>
          <p:xfrm>
            <a:off x="4348" y="1541"/>
            <a:ext cx="177" cy="218"/>
          </p:xfrm>
          <a:graphic>
            <a:graphicData uri="http://schemas.openxmlformats.org/presentationml/2006/ole">
              <p:oleObj spid="_x0000_s53286" name="Photo Editor Photo" r:id="rId39" imgW="1448002" imgH="1781424" progId="">
                <p:embed/>
              </p:oleObj>
            </a:graphicData>
          </a:graphic>
        </p:graphicFrame>
        <p:graphicFrame>
          <p:nvGraphicFramePr>
            <p:cNvPr id="56" name="Object 115"/>
            <p:cNvGraphicFramePr>
              <a:graphicFrameLocks noChangeAspect="1"/>
            </p:cNvGraphicFramePr>
            <p:nvPr/>
          </p:nvGraphicFramePr>
          <p:xfrm>
            <a:off x="4558" y="1829"/>
            <a:ext cx="177" cy="218"/>
          </p:xfrm>
          <a:graphic>
            <a:graphicData uri="http://schemas.openxmlformats.org/presentationml/2006/ole">
              <p:oleObj spid="_x0000_s53287" name="Photo Editor Photo" r:id="rId40" imgW="1448002" imgH="1781424" progId="">
                <p:embed/>
              </p:oleObj>
            </a:graphicData>
          </a:graphic>
        </p:graphicFrame>
        <p:graphicFrame>
          <p:nvGraphicFramePr>
            <p:cNvPr id="57" name="Object 116"/>
            <p:cNvGraphicFramePr>
              <a:graphicFrameLocks noChangeAspect="1"/>
            </p:cNvGraphicFramePr>
            <p:nvPr/>
          </p:nvGraphicFramePr>
          <p:xfrm>
            <a:off x="4558" y="1541"/>
            <a:ext cx="177" cy="218"/>
          </p:xfrm>
          <a:graphic>
            <a:graphicData uri="http://schemas.openxmlformats.org/presentationml/2006/ole">
              <p:oleObj spid="_x0000_s53288" name="Photo Editor Photo" r:id="rId41" imgW="1448002" imgH="1781424" progId="">
                <p:embed/>
              </p:oleObj>
            </a:graphicData>
          </a:graphic>
        </p:graphicFrame>
      </p:grpSp>
      <p:sp>
        <p:nvSpPr>
          <p:cNvPr id="58" name="AutoShape 117"/>
          <p:cNvSpPr>
            <a:spLocks noChangeArrowheads="1"/>
          </p:cNvSpPr>
          <p:nvPr/>
        </p:nvSpPr>
        <p:spPr bwMode="auto">
          <a:xfrm>
            <a:off x="1349375" y="1414463"/>
            <a:ext cx="1187450" cy="228600"/>
          </a:xfrm>
          <a:prstGeom prst="rightArrow">
            <a:avLst>
              <a:gd name="adj1" fmla="val 50000"/>
              <a:gd name="adj2" fmla="val 129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 Box 123"/>
          <p:cNvSpPr txBox="1">
            <a:spLocks noChangeArrowheads="1"/>
          </p:cNvSpPr>
          <p:nvPr/>
        </p:nvSpPr>
        <p:spPr bwMode="auto">
          <a:xfrm>
            <a:off x="701675" y="1166813"/>
            <a:ext cx="2365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Add SSDs to scale capacity</a:t>
            </a:r>
          </a:p>
        </p:txBody>
      </p:sp>
      <p:sp>
        <p:nvSpPr>
          <p:cNvPr id="60" name="Text Box 124"/>
          <p:cNvSpPr txBox="1">
            <a:spLocks noChangeArrowheads="1"/>
          </p:cNvSpPr>
          <p:nvPr/>
        </p:nvSpPr>
        <p:spPr bwMode="auto">
          <a:xfrm>
            <a:off x="1069975" y="2705100"/>
            <a:ext cx="4889500" cy="304800"/>
          </a:xfrm>
          <a:prstGeom prst="rect">
            <a:avLst/>
          </a:prstGeom>
          <a:solidFill>
            <a:srgbClr val="FFFFFF">
              <a:alpha val="9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Add SVC I/O Groups to scale throughput </a:t>
            </a:r>
            <a:r>
              <a:rPr lang="en-US" sz="1400" i="1"/>
              <a:t>and</a:t>
            </a:r>
            <a:r>
              <a:rPr lang="en-US" sz="1400"/>
              <a:t> add capacity</a:t>
            </a:r>
          </a:p>
        </p:txBody>
      </p:sp>
      <p:sp>
        <p:nvSpPr>
          <p:cNvPr id="61" name="AutoShape 118"/>
          <p:cNvSpPr>
            <a:spLocks noChangeArrowheads="1"/>
          </p:cNvSpPr>
          <p:nvPr/>
        </p:nvSpPr>
        <p:spPr bwMode="auto">
          <a:xfrm>
            <a:off x="1208088" y="2422525"/>
            <a:ext cx="6118225" cy="403225"/>
          </a:xfrm>
          <a:prstGeom prst="rightArrow">
            <a:avLst>
              <a:gd name="adj1" fmla="val 50000"/>
              <a:gd name="adj2" fmla="val 379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8" grpId="0" animBg="1"/>
      <p:bldP spid="59" grpId="0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Innovative SVC SSD Protection Options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87688" y="1082675"/>
            <a:ext cx="2473325" cy="1331913"/>
            <a:chOff x="744" y="1060"/>
            <a:chExt cx="871" cy="469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/>
          </p:nvGraphicFramePr>
          <p:xfrm>
            <a:off x="744" y="1060"/>
            <a:ext cx="871" cy="469"/>
          </p:xfrm>
          <a:graphic>
            <a:graphicData uri="http://schemas.openxmlformats.org/presentationml/2006/ole">
              <p:oleObj spid="_x0000_s54274" name="Photo Editor Photo" r:id="rId3" imgW="1905266" imgH="1047619" progId="">
                <p:embed/>
              </p:oleObj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975" y="1379"/>
            <a:ext cx="101" cy="121"/>
          </p:xfrm>
          <a:graphic>
            <a:graphicData uri="http://schemas.openxmlformats.org/presentationml/2006/ole">
              <p:oleObj spid="_x0000_s54275" name="Photo Editor Photo" r:id="rId4" imgW="1448002" imgH="1781424" progId="">
                <p:embed/>
              </p:oleObj>
            </a:graphicData>
          </a:graphic>
        </p:graphicFrame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975" y="1219"/>
            <a:ext cx="101" cy="121"/>
          </p:xfrm>
          <a:graphic>
            <a:graphicData uri="http://schemas.openxmlformats.org/presentationml/2006/ole">
              <p:oleObj spid="_x0000_s54276" name="Photo Editor Photo" r:id="rId5" imgW="1448002" imgH="1781424" progId="">
                <p:embed/>
              </p:oleObj>
            </a:graphicData>
          </a:graphic>
        </p:graphicFrame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1097" y="1379"/>
            <a:ext cx="101" cy="121"/>
          </p:xfrm>
          <a:graphic>
            <a:graphicData uri="http://schemas.openxmlformats.org/presentationml/2006/ole">
              <p:oleObj spid="_x0000_s54277" name="Photo Editor Photo" r:id="rId6" imgW="1448002" imgH="1781424" progId="">
                <p:embed/>
              </p:oleObj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1097" y="1219"/>
            <a:ext cx="101" cy="121"/>
          </p:xfrm>
          <a:graphic>
            <a:graphicData uri="http://schemas.openxmlformats.org/presentationml/2006/ole">
              <p:oleObj spid="_x0000_s54278" name="Photo Editor Photo" r:id="rId7" imgW="1448002" imgH="1781424" progId="">
                <p:embed/>
              </p:oleObj>
            </a:graphicData>
          </a:graphic>
        </p:graphicFrame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1212" y="1379"/>
            <a:ext cx="101" cy="121"/>
          </p:xfrm>
          <a:graphic>
            <a:graphicData uri="http://schemas.openxmlformats.org/presentationml/2006/ole">
              <p:oleObj spid="_x0000_s54279" name="Photo Editor Photo" r:id="rId8" imgW="1448002" imgH="1781424" progId="">
                <p:embed/>
              </p:oleObj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1212" y="1219"/>
            <a:ext cx="101" cy="121"/>
          </p:xfrm>
          <a:graphic>
            <a:graphicData uri="http://schemas.openxmlformats.org/presentationml/2006/ole">
              <p:oleObj spid="_x0000_s54280" name="Photo Editor Photo" r:id="rId9" imgW="1448002" imgH="1781424" progId="">
                <p:embed/>
              </p:oleObj>
            </a:graphicData>
          </a:graphic>
        </p:graphicFrame>
        <p:graphicFrame>
          <p:nvGraphicFramePr>
            <p:cNvPr id="11" name="Object 16"/>
            <p:cNvGraphicFramePr>
              <a:graphicFrameLocks noChangeAspect="1"/>
            </p:cNvGraphicFramePr>
            <p:nvPr/>
          </p:nvGraphicFramePr>
          <p:xfrm>
            <a:off x="1331" y="1379"/>
            <a:ext cx="101" cy="121"/>
          </p:xfrm>
          <a:graphic>
            <a:graphicData uri="http://schemas.openxmlformats.org/presentationml/2006/ole">
              <p:oleObj spid="_x0000_s54281" name="Photo Editor Photo" r:id="rId10" imgW="1448002" imgH="1781424" progId="">
                <p:embed/>
              </p:oleObj>
            </a:graphicData>
          </a:graphic>
        </p:graphicFrame>
        <p:graphicFrame>
          <p:nvGraphicFramePr>
            <p:cNvPr id="12" name="Object 17"/>
            <p:cNvGraphicFramePr>
              <a:graphicFrameLocks noChangeAspect="1"/>
            </p:cNvGraphicFramePr>
            <p:nvPr/>
          </p:nvGraphicFramePr>
          <p:xfrm>
            <a:off x="1331" y="1219"/>
            <a:ext cx="101" cy="121"/>
          </p:xfrm>
          <a:graphic>
            <a:graphicData uri="http://schemas.openxmlformats.org/presentationml/2006/ole">
              <p:oleObj spid="_x0000_s54282" name="Photo Editor Photo" r:id="rId11" imgW="1448002" imgH="1781424" progId="">
                <p:embed/>
              </p:oleObj>
            </a:graphicData>
          </a:graphic>
        </p:graphicFrame>
      </p:grp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3787775" y="1725613"/>
            <a:ext cx="195263" cy="431800"/>
          </a:xfrm>
          <a:prstGeom prst="upDownArrow">
            <a:avLst>
              <a:gd name="adj1" fmla="val 50000"/>
              <a:gd name="adj2" fmla="val 4422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71475" y="3275013"/>
            <a:ext cx="3378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Mirroring between SSDs</a:t>
            </a:r>
            <a:br>
              <a:rPr lang="en-US" sz="1600" b="1"/>
            </a:br>
            <a:r>
              <a:rPr lang="en-US" sz="1600" b="1"/>
              <a:t> in SVC Storage Engines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Suitable for use with any workload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Recommended general-use protection option</a:t>
            </a: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287713" y="2652713"/>
            <a:ext cx="1905000" cy="871537"/>
            <a:chOff x="2208" y="2615"/>
            <a:chExt cx="1200" cy="549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208" y="2615"/>
              <a:ext cx="1200" cy="54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CCEC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+mn-cs"/>
              </a:endParaRPr>
            </a:p>
          </p:txBody>
        </p:sp>
        <p:graphicFrame>
          <p:nvGraphicFramePr>
            <p:cNvPr id="17" name="Object 23"/>
            <p:cNvGraphicFramePr>
              <a:graphicFrameLocks noChangeAspect="1"/>
            </p:cNvGraphicFramePr>
            <p:nvPr/>
          </p:nvGraphicFramePr>
          <p:xfrm>
            <a:off x="2319" y="2697"/>
            <a:ext cx="296" cy="364"/>
          </p:xfrm>
          <a:graphic>
            <a:graphicData uri="http://schemas.openxmlformats.org/presentationml/2006/ole">
              <p:oleObj spid="_x0000_s54283" name="Photo Editor Photo" r:id="rId12" imgW="1448002" imgH="1781424" progId="">
                <p:embed/>
              </p:oleObj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2677" y="2697"/>
            <a:ext cx="296" cy="364"/>
          </p:xfrm>
          <a:graphic>
            <a:graphicData uri="http://schemas.openxmlformats.org/presentationml/2006/ole">
              <p:oleObj spid="_x0000_s54284" name="Photo Editor Photo" r:id="rId13" imgW="1448002" imgH="1781424" progId="">
                <p:embed/>
              </p:oleObj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3015" y="2696"/>
            <a:ext cx="296" cy="364"/>
          </p:xfrm>
          <a:graphic>
            <a:graphicData uri="http://schemas.openxmlformats.org/presentationml/2006/ole">
              <p:oleObj spid="_x0000_s54285" name="Photo Editor Photo" r:id="rId14" imgW="1448002" imgH="1781424" progId="">
                <p:embed/>
              </p:oleObj>
            </a:graphicData>
          </a:graphic>
        </p:graphicFrame>
      </p:grp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4781550" y="2209800"/>
            <a:ext cx="220663" cy="782638"/>
          </a:xfrm>
          <a:prstGeom prst="upDownArrow">
            <a:avLst>
              <a:gd name="adj1" fmla="val 50000"/>
              <a:gd name="adj2" fmla="val 7093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300663" y="3262313"/>
            <a:ext cx="3378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Mirroring between SSDs and magnetic disk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 i="1"/>
              <a:t>Unique SVC protection option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Maximizes available SSD capacity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Suitable for workloads with primarily read I/Os</a:t>
            </a:r>
          </a:p>
          <a:p>
            <a:pPr marL="682625" lvl="2" indent="-223838">
              <a:spcBef>
                <a:spcPct val="20000"/>
              </a:spcBef>
              <a:buClr>
                <a:schemeClr val="tx2"/>
              </a:buClr>
              <a:buFont typeface="Arial" charset="0"/>
              <a:buChar char="●"/>
            </a:pPr>
            <a:r>
              <a:rPr lang="en-US" sz="1200"/>
              <a:t>Write I/Os are cached but write throughput ultimately limited by HDD ability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Should be used only with well-understood workloads</a:t>
            </a:r>
          </a:p>
        </p:txBody>
      </p:sp>
      <p:cxnSp>
        <p:nvCxnSpPr>
          <p:cNvPr id="22" name="AutoShape 29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16200000">
            <a:off x="2282032" y="1720056"/>
            <a:ext cx="1333500" cy="17764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</p:spPr>
      </p:cxnSp>
      <p:cxnSp>
        <p:nvCxnSpPr>
          <p:cNvPr id="23" name="AutoShape 30"/>
          <p:cNvCxnSpPr>
            <a:cxnSpLocks noChangeShapeType="1"/>
            <a:stCxn id="21" idx="0"/>
            <a:endCxn id="20" idx="6"/>
          </p:cNvCxnSpPr>
          <p:nvPr/>
        </p:nvCxnSpPr>
        <p:spPr bwMode="auto">
          <a:xfrm rot="5400000" flipH="1">
            <a:off x="5638007" y="1910556"/>
            <a:ext cx="660400" cy="2043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oval" w="med" len="med"/>
          </a:ln>
        </p:spPr>
      </p:cxn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371475" y="4721225"/>
            <a:ext cx="465931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Unmirrored SSDs also an option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No protection against SSD or storage engine failure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Maximizes available SSD capacity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Not recommended</a:t>
            </a:r>
          </a:p>
          <a:p>
            <a:pPr lvl="1" indent="-227013"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Should be used only for easily recreatable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7650" y="2825750"/>
            <a:ext cx="85931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3838" indent="-223838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900" b="1"/>
              <a:t>Space-Efficient Virtual Disks function is the SVC implementation of “thin provisioning”</a:t>
            </a:r>
          </a:p>
          <a:p>
            <a:pPr marL="223838" indent="-223838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900" b="1"/>
              <a:t>Traditional (“fully allocated”) virtual disks use physical </a:t>
            </a:r>
            <a:br>
              <a:rPr lang="en-US" sz="1900" b="1"/>
            </a:br>
            <a:r>
              <a:rPr lang="en-US" sz="1900" b="1"/>
              <a:t>disk capacity for the entire capacity of a virtual </a:t>
            </a:r>
            <a:br>
              <a:rPr lang="en-US" sz="1900" b="1"/>
            </a:br>
            <a:r>
              <a:rPr lang="en-US" sz="1900" b="1"/>
              <a:t>disk even if it is not used</a:t>
            </a:r>
          </a:p>
          <a:p>
            <a:pPr marL="577850" lvl="1" indent="-239713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700"/>
              <a:t>Just like traditional disk systems</a:t>
            </a:r>
          </a:p>
          <a:p>
            <a:pPr marL="223838" indent="-223838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900" b="1"/>
              <a:t>With SEV, SVC allocates and uses physical disk </a:t>
            </a:r>
            <a:br>
              <a:rPr lang="en-US" sz="1900" b="1"/>
            </a:br>
            <a:r>
              <a:rPr lang="en-US" sz="1900" b="1"/>
              <a:t>capacity </a:t>
            </a:r>
            <a:r>
              <a:rPr lang="en-US" sz="1900" b="1" i="1"/>
              <a:t>when data is written</a:t>
            </a:r>
          </a:p>
          <a:p>
            <a:pPr marL="577850" lvl="1" indent="-239713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700"/>
              <a:t>Can significantly reduce amount of physical disk capacity needed</a:t>
            </a:r>
          </a:p>
          <a:p>
            <a:pPr marL="223838" indent="-223838">
              <a:lnSpc>
                <a:spcPct val="95000"/>
              </a:lnSpc>
              <a:spcBef>
                <a:spcPct val="25000"/>
              </a:spcBef>
              <a:spcAft>
                <a:spcPct val="3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900" b="1"/>
              <a:t>Available at </a:t>
            </a:r>
            <a:r>
              <a:rPr lang="en-US" sz="1900" b="1" i="1"/>
              <a:t>no additional charge</a:t>
            </a:r>
            <a:r>
              <a:rPr lang="en-US" sz="1900" b="1"/>
              <a:t> with SVC base virtualization license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1950" y="649288"/>
            <a:ext cx="8245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87325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Space-Efficient Virtual Disks (SEV)</a:t>
            </a:r>
          </a:p>
        </p:txBody>
      </p:sp>
      <p:pic>
        <p:nvPicPr>
          <p:cNvPr id="5" name="Picture 5" descr="slide_24_space-efficient_image_matching_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1588"/>
            <a:ext cx="9144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151688" y="3508375"/>
            <a:ext cx="1724025" cy="915988"/>
            <a:chOff x="4300" y="1990"/>
            <a:chExt cx="1228" cy="690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5154" y="1990"/>
              <a:ext cx="374" cy="689"/>
              <a:chOff x="3402" y="3273"/>
              <a:chExt cx="374" cy="689"/>
            </a:xfrm>
          </p:grpSpPr>
          <p:graphicFrame>
            <p:nvGraphicFramePr>
              <p:cNvPr id="14" name="Object 8"/>
              <p:cNvGraphicFramePr>
                <a:graphicFrameLocks noChangeAspect="1"/>
              </p:cNvGraphicFramePr>
              <p:nvPr/>
            </p:nvGraphicFramePr>
            <p:xfrm>
              <a:off x="3402" y="3273"/>
              <a:ext cx="374" cy="460"/>
            </p:xfrm>
            <a:graphic>
              <a:graphicData uri="http://schemas.openxmlformats.org/presentationml/2006/ole">
                <p:oleObj spid="_x0000_s55298" name="Photo Editor Photo" r:id="rId4" imgW="1448002" imgH="1781424" progId="">
                  <p:embed/>
                </p:oleObj>
              </a:graphicData>
            </a:graphic>
          </p:graphicFrame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402" y="3660"/>
              <a:ext cx="374" cy="302"/>
            </p:xfrm>
            <a:graphic>
              <a:graphicData uri="http://schemas.openxmlformats.org/presentationml/2006/ole">
                <p:oleObj spid="_x0000_s55299" name="Photo Editor Photo" r:id="rId5" imgW="1448002" imgH="1781424" progId="">
                  <p:embed/>
                </p:oleObj>
              </a:graphicData>
            </a:graphic>
          </p:graphicFrame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300" y="1990"/>
              <a:ext cx="374" cy="690"/>
              <a:chOff x="2958" y="3273"/>
              <a:chExt cx="374" cy="690"/>
            </a:xfrm>
          </p:grpSpPr>
          <p:graphicFrame>
            <p:nvGraphicFramePr>
              <p:cNvPr id="10" name="Object 11"/>
              <p:cNvGraphicFramePr>
                <a:graphicFrameLocks noChangeAspect="1"/>
              </p:cNvGraphicFramePr>
              <p:nvPr/>
            </p:nvGraphicFramePr>
            <p:xfrm>
              <a:off x="2958" y="3273"/>
              <a:ext cx="374" cy="460"/>
            </p:xfrm>
            <a:graphic>
              <a:graphicData uri="http://schemas.openxmlformats.org/presentationml/2006/ole">
                <p:oleObj spid="_x0000_s55300" name="Photo Editor Photo" r:id="rId6" imgW="1448002" imgH="1781424" progId="">
                  <p:embed/>
                </p:oleObj>
              </a:graphicData>
            </a:graphic>
          </p:graphicFrame>
          <p:graphicFrame>
            <p:nvGraphicFramePr>
              <p:cNvPr id="11" name="Object 12"/>
              <p:cNvGraphicFramePr>
                <a:graphicFrameLocks noChangeAspect="1"/>
              </p:cNvGraphicFramePr>
              <p:nvPr/>
            </p:nvGraphicFramePr>
            <p:xfrm>
              <a:off x="2958" y="3636"/>
              <a:ext cx="374" cy="327"/>
            </p:xfrm>
            <a:graphic>
              <a:graphicData uri="http://schemas.openxmlformats.org/presentationml/2006/ole">
                <p:oleObj spid="_x0000_s55301" name="Photo Editor Photo" r:id="rId7" imgW="1448002" imgH="1781424" progId="">
                  <p:embed/>
                </p:oleObj>
              </a:graphicData>
            </a:graphic>
          </p:graphicFrame>
          <p:graphicFrame>
            <p:nvGraphicFramePr>
              <p:cNvPr id="12" name="Object 13"/>
              <p:cNvGraphicFramePr>
                <a:graphicFrameLocks noChangeAspect="1"/>
              </p:cNvGraphicFramePr>
              <p:nvPr/>
            </p:nvGraphicFramePr>
            <p:xfrm>
              <a:off x="2964" y="3488"/>
              <a:ext cx="366" cy="220"/>
            </p:xfrm>
            <a:graphic>
              <a:graphicData uri="http://schemas.openxmlformats.org/presentationml/2006/ole">
                <p:oleObj spid="_x0000_s55302" name="Photo Editor Photo" r:id="rId8" imgW="1448002" imgH="866896" progId="">
                  <p:embed/>
                </p:oleObj>
              </a:graphicData>
            </a:graphic>
          </p:graphicFrame>
          <p:graphicFrame>
            <p:nvGraphicFramePr>
              <p:cNvPr id="13" name="Object 14"/>
              <p:cNvGraphicFramePr>
                <a:graphicFrameLocks noChangeAspect="1"/>
              </p:cNvGraphicFramePr>
              <p:nvPr/>
            </p:nvGraphicFramePr>
            <p:xfrm>
              <a:off x="2964" y="3734"/>
              <a:ext cx="368" cy="95"/>
            </p:xfrm>
            <a:graphic>
              <a:graphicData uri="http://schemas.openxmlformats.org/presentationml/2006/ole">
                <p:oleObj spid="_x0000_s55303" name="Photo Editor Photo" r:id="rId9" imgW="1448002" imgH="371527" progId="">
                  <p:embed/>
                </p:oleObj>
              </a:graphicData>
            </a:graphic>
          </p:graphicFrame>
        </p:grpSp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4707" y="2243"/>
              <a:ext cx="411" cy="220"/>
            </a:xfrm>
            <a:prstGeom prst="chevron">
              <a:avLst>
                <a:gd name="adj" fmla="val 46705"/>
              </a:avLst>
            </a:prstGeom>
            <a:solidFill>
              <a:srgbClr val="FFCC8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7151688" y="4778375"/>
            <a:ext cx="1744662" cy="915988"/>
            <a:chOff x="4301" y="3418"/>
            <a:chExt cx="1099" cy="577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/>
          </p:nvGraphicFramePr>
          <p:xfrm>
            <a:off x="4301" y="3418"/>
            <a:ext cx="331" cy="385"/>
          </p:xfrm>
          <a:graphic>
            <a:graphicData uri="http://schemas.openxmlformats.org/presentationml/2006/ole">
              <p:oleObj spid="_x0000_s55304" name="Photo Editor Photo" r:id="rId10" imgW="1448002" imgH="1781424" progId="">
                <p:embed/>
              </p:oleObj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4301" y="3722"/>
            <a:ext cx="331" cy="273"/>
          </p:xfrm>
          <a:graphic>
            <a:graphicData uri="http://schemas.openxmlformats.org/presentationml/2006/ole">
              <p:oleObj spid="_x0000_s55305" name="Photo Editor Photo" r:id="rId11" imgW="1448002" imgH="1781424" progId="">
                <p:embed/>
              </p:oleObj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4306" y="3598"/>
            <a:ext cx="324" cy="184"/>
          </p:xfrm>
          <a:graphic>
            <a:graphicData uri="http://schemas.openxmlformats.org/presentationml/2006/ole">
              <p:oleObj spid="_x0000_s55306" name="Photo Editor Photo" r:id="rId12" imgW="1448002" imgH="866896" progId="">
                <p:embed/>
              </p:oleObj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/>
          </p:nvGraphicFramePr>
          <p:xfrm>
            <a:off x="4306" y="3804"/>
            <a:ext cx="326" cy="79"/>
          </p:xfrm>
          <a:graphic>
            <a:graphicData uri="http://schemas.openxmlformats.org/presentationml/2006/ole">
              <p:oleObj spid="_x0000_s55307" name="Photo Editor Photo" r:id="rId13" imgW="1448002" imgH="371527" progId="">
                <p:embed/>
              </p:oleObj>
            </a:graphicData>
          </a:graphic>
        </p:graphicFrame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661" y="3630"/>
              <a:ext cx="363" cy="184"/>
            </a:xfrm>
            <a:prstGeom prst="chevron">
              <a:avLst>
                <a:gd name="adj" fmla="val 49321"/>
              </a:avLst>
            </a:prstGeom>
            <a:solidFill>
              <a:srgbClr val="FFCC8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22" name="Object 22"/>
            <p:cNvGraphicFramePr>
              <a:graphicFrameLocks noChangeAspect="1"/>
            </p:cNvGraphicFramePr>
            <p:nvPr/>
          </p:nvGraphicFramePr>
          <p:xfrm>
            <a:off x="5068" y="3748"/>
            <a:ext cx="332" cy="81"/>
          </p:xfrm>
          <a:graphic>
            <a:graphicData uri="http://schemas.openxmlformats.org/presentationml/2006/ole">
              <p:oleObj spid="_x0000_s55308" name="Photo Editor Photo" r:id="rId14" imgW="1457143" imgH="371527" progId="">
                <p:embed/>
              </p:oleObj>
            </a:graphicData>
          </a:graphic>
        </p:graphicFrame>
        <p:graphicFrame>
          <p:nvGraphicFramePr>
            <p:cNvPr id="23" name="Object 23"/>
            <p:cNvGraphicFramePr>
              <a:graphicFrameLocks noChangeAspect="1"/>
            </p:cNvGraphicFramePr>
            <p:nvPr/>
          </p:nvGraphicFramePr>
          <p:xfrm>
            <a:off x="5067" y="3599"/>
            <a:ext cx="330" cy="192"/>
          </p:xfrm>
          <a:graphic>
            <a:graphicData uri="http://schemas.openxmlformats.org/presentationml/2006/ole">
              <p:oleObj spid="_x0000_s55309" name="Photo Editor Photo" r:id="rId15" imgW="1448002" imgH="866896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7325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5 Thin Provisioning Enhancements: Zero Detect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863" y="1143000"/>
            <a:ext cx="801528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When using Virtual Disk Mirroring to copy from a fully-allocated virtual disk to a space-efficient (thin provisioned) virtual disk, SVC will not copy blocks that are all zeroes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Disk space is not allocated for unused space or formatted space that is all zeroes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When processing a write request, SVC will detect if all zeroes are being written and will not allocate disk space for such requests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minimize disk space used for space-efficient virtual disks</a:t>
            </a: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avoid space utilization concerns when formatting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vdisks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  <a:p>
            <a:pPr marL="457200" marR="0" lvl="1" indent="-227013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Supported only on Model CF8 storage engines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/>
              <a:t>iSCSI</a:t>
            </a:r>
            <a:r>
              <a:rPr lang="en-US" sz="2800" dirty="0"/>
              <a:t> Server Attachment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63" y="1219200"/>
            <a:ext cx="801528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SVC Storage Engines have two 1Gbps Ethernet ports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Until now, one port per cluster used for management interface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SVC 5 enables use of these ports for iSCSI server connections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Storage attachment, intra-cluster communication and remote replication still use Fibre Channel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One port per cluster still used for management interface but not dedicated to this function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reduce cost of server attachment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May be especially helpful for BladeCenter configurations</a:t>
            </a:r>
          </a:p>
          <a:p>
            <a:pPr marL="682625" marR="0" lvl="2" indent="-223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Eliminates need for HBA in blades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reduce number of FC switch ports required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/>
              <a:t>iSCSI</a:t>
            </a:r>
            <a:r>
              <a:rPr lang="en-US" sz="2800" dirty="0"/>
              <a:t> Server Attachment </a:t>
            </a:r>
            <a:r>
              <a:rPr lang="en-US" sz="2800" i="1" dirty="0"/>
              <a:t>(continued)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0863" y="1022350"/>
            <a:ext cx="801528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All SVC function available to iSCSI-attached servers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Virtual disks may be shared between iSCSI and FC servers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Initial iSCSI server support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RHEL SP 5.3, RHEL 4 update 6  (32 and 64-bit)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SLES10 SP2  (32 and 64-bit)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Windows 2003 SP1, SP2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Windows 2008 SP1, SP2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AIX 5.3, 6.1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Sun Solaris 10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HP-UX 11i V3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Storage Virtualization</a:t>
            </a:r>
          </a:p>
          <a:p>
            <a:r>
              <a:rPr lang="en-US" dirty="0" smtClean="0"/>
              <a:t>Why Storage Virtualization</a:t>
            </a:r>
          </a:p>
          <a:p>
            <a:r>
              <a:rPr lang="en-US" dirty="0" smtClean="0"/>
              <a:t>What is SVC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ash_copy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2700"/>
            <a:ext cx="9144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7325"/>
            <a:ext cx="8839199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</a:t>
            </a:r>
            <a:r>
              <a:rPr lang="en-US" sz="2800" dirty="0" err="1"/>
              <a:t>FlashCopy</a:t>
            </a:r>
            <a:r>
              <a:rPr lang="en-US" sz="2800" baseline="30000" dirty="0"/>
              <a:t>®</a:t>
            </a:r>
            <a:r>
              <a:rPr lang="en-US" sz="2800" dirty="0"/>
              <a:t> Function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9225" y="3260725"/>
            <a:ext cx="87725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Volume-level local replication function</a:t>
            </a:r>
          </a:p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Designed to create copies for backup, parallel processing, test, …</a:t>
            </a:r>
          </a:p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Copy available almost immediately for use</a:t>
            </a:r>
          </a:p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Background copy operation or “copy on write”</a:t>
            </a:r>
          </a:p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Up to 256 copies of a single source volume</a:t>
            </a:r>
          </a:p>
          <a:p>
            <a:pPr marL="228600" indent="-228600">
              <a:spcBef>
                <a:spcPct val="45000"/>
              </a:spcBef>
              <a:spcAft>
                <a:spcPct val="4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Source and target volumes may be on any SVC supported disk systems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8545513" y="5065713"/>
            <a:ext cx="0" cy="439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839075" y="3417888"/>
            <a:ext cx="12017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/>
              <a:t>Up to 256 targets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48475" y="5259388"/>
            <a:ext cx="89693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/>
              <a:t>Source vdisk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7629525" y="4370388"/>
            <a:ext cx="582613" cy="512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7675563" y="4846638"/>
            <a:ext cx="627062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629525" y="5359400"/>
            <a:ext cx="673100" cy="328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72338" y="4222750"/>
            <a:ext cx="895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endParaRPr lang="en-US" sz="240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465888" y="4144963"/>
            <a:ext cx="14890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/>
              <a:t>FlashCopy relationships</a:t>
            </a:r>
          </a:p>
        </p:txBody>
      </p:sp>
      <p:pic>
        <p:nvPicPr>
          <p:cNvPr id="13" name="Picture 18" descr="blue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7088188" y="4773613"/>
            <a:ext cx="4587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yellow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8337550" y="5551488"/>
            <a:ext cx="4286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yellow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8358188" y="4511675"/>
            <a:ext cx="4286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yellow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8358188" y="3952875"/>
            <a:ext cx="4286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87325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Incremental </a:t>
            </a:r>
            <a:r>
              <a:rPr lang="en-US" sz="2800" b="1" dirty="0" err="1">
                <a:solidFill>
                  <a:schemeClr val="tx2"/>
                </a:solidFill>
              </a:rPr>
              <a:t>FlashCopy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5738" y="2963863"/>
            <a:ext cx="65166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FlashCopy capability where only changes from either source or target data since last FlashCopy operation are re-copied during a target refresh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Up to 256 incremental and non-incremental targets can exist for same source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Consistency groups can include both incremental and non-incremental FlashCopy targets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Helps increase efficiency of FlashCopy operations and can reduce time to refresh copies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Designed to allow completion of point-in-time online backups much more quickly, thus the impact of using FlashCopy is reduced</a:t>
            </a:r>
          </a:p>
          <a:p>
            <a:pPr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May enable more frequent backups so enabling faster recovery</a:t>
            </a:r>
          </a:p>
          <a:p>
            <a:pPr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More frequent backups could be used as a form of “near-CDP”</a:t>
            </a:r>
          </a:p>
        </p:txBody>
      </p:sp>
      <p:pic>
        <p:nvPicPr>
          <p:cNvPr id="4" name="Picture 4" descr="incremental_flash_copy_V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5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cremental_flash_copy_V2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2825"/>
            <a:ext cx="9144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243763" y="3252788"/>
            <a:ext cx="1003300" cy="455612"/>
            <a:chOff x="3996" y="2479"/>
            <a:chExt cx="861" cy="364"/>
          </a:xfrm>
        </p:grpSpPr>
        <p:graphicFrame>
          <p:nvGraphicFramePr>
            <p:cNvPr id="7" name="Object 8"/>
            <p:cNvGraphicFramePr>
              <a:graphicFrameLocks noChangeAspect="1"/>
            </p:cNvGraphicFramePr>
            <p:nvPr/>
          </p:nvGraphicFramePr>
          <p:xfrm>
            <a:off x="3996" y="2479"/>
            <a:ext cx="296" cy="364"/>
          </p:xfrm>
          <a:graphic>
            <a:graphicData uri="http://schemas.openxmlformats.org/presentationml/2006/ole">
              <p:oleObj spid="_x0000_s70658" name="Photo Editor Photo" r:id="rId5" imgW="1448002" imgH="1781424" progId="">
                <p:embed/>
              </p:oleObj>
            </a:graphicData>
          </a:graphic>
        </p:graphicFrame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4561" y="2479"/>
            <a:ext cx="296" cy="364"/>
          </p:xfrm>
          <a:graphic>
            <a:graphicData uri="http://schemas.openxmlformats.org/presentationml/2006/ole">
              <p:oleObj spid="_x0000_s70659" name="Photo Editor Photo" r:id="rId6" imgW="1448002" imgH="1781424" progId="">
                <p:embed/>
              </p:oleObj>
            </a:graphicData>
          </a:graphic>
        </p:graphicFrame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4265" y="2597"/>
              <a:ext cx="326" cy="157"/>
            </a:xfrm>
            <a:prstGeom prst="rightArrow">
              <a:avLst>
                <a:gd name="adj1" fmla="val 50000"/>
                <a:gd name="adj2" fmla="val 51911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43763" y="4470400"/>
            <a:ext cx="1003300" cy="455613"/>
            <a:chOff x="3962" y="2959"/>
            <a:chExt cx="861" cy="364"/>
          </a:xfrm>
        </p:grpSpPr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3962" y="2959"/>
            <a:ext cx="296" cy="364"/>
          </p:xfrm>
          <a:graphic>
            <a:graphicData uri="http://schemas.openxmlformats.org/presentationml/2006/ole">
              <p:oleObj spid="_x0000_s70660" name="Photo Editor Photo" r:id="rId7" imgW="1448002" imgH="1781424" progId="">
                <p:embed/>
              </p:oleObj>
            </a:graphicData>
          </a:graphic>
        </p:graphicFrame>
        <p:graphicFrame>
          <p:nvGraphicFramePr>
            <p:cNvPr id="12" name="Object 13"/>
            <p:cNvGraphicFramePr>
              <a:graphicFrameLocks noChangeAspect="1"/>
            </p:cNvGraphicFramePr>
            <p:nvPr/>
          </p:nvGraphicFramePr>
          <p:xfrm>
            <a:off x="4527" y="2959"/>
            <a:ext cx="296" cy="364"/>
          </p:xfrm>
          <a:graphic>
            <a:graphicData uri="http://schemas.openxmlformats.org/presentationml/2006/ole">
              <p:oleObj spid="_x0000_s70661" name="Photo Editor Photo" r:id="rId8" imgW="1448002" imgH="1781424" progId="">
                <p:embed/>
              </p:oleObj>
            </a:graphicData>
          </a:graphic>
        </p:graphicFrame>
        <p:graphicFrame>
          <p:nvGraphicFramePr>
            <p:cNvPr id="13" name="Object 14"/>
            <p:cNvGraphicFramePr>
              <a:graphicFrameLocks noChangeAspect="1"/>
            </p:cNvGraphicFramePr>
            <p:nvPr/>
          </p:nvGraphicFramePr>
          <p:xfrm>
            <a:off x="3962" y="3177"/>
            <a:ext cx="291" cy="107"/>
          </p:xfrm>
          <a:graphic>
            <a:graphicData uri="http://schemas.openxmlformats.org/presentationml/2006/ole">
              <p:oleObj spid="_x0000_s70662" name="Photo Editor Photo" r:id="rId9" imgW="1448002" imgH="533474" progId="">
                <p:embed/>
              </p:oleObj>
            </a:graphicData>
          </a:graphic>
        </p:graphicFrame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243763" y="5465763"/>
            <a:ext cx="1003300" cy="454025"/>
            <a:chOff x="3962" y="3420"/>
            <a:chExt cx="861" cy="364"/>
          </a:xfrm>
        </p:grpSpPr>
        <p:graphicFrame>
          <p:nvGraphicFramePr>
            <p:cNvPr id="15" name="Object 16"/>
            <p:cNvGraphicFramePr>
              <a:graphicFrameLocks noChangeAspect="1"/>
            </p:cNvGraphicFramePr>
            <p:nvPr/>
          </p:nvGraphicFramePr>
          <p:xfrm>
            <a:off x="3962" y="3420"/>
            <a:ext cx="296" cy="364"/>
          </p:xfrm>
          <a:graphic>
            <a:graphicData uri="http://schemas.openxmlformats.org/presentationml/2006/ole">
              <p:oleObj spid="_x0000_s70663" name="Photo Editor Photo" r:id="rId10" imgW="1448002" imgH="1781424" progId="">
                <p:embed/>
              </p:oleObj>
            </a:graphicData>
          </a:graphic>
        </p:graphicFrame>
        <p:graphicFrame>
          <p:nvGraphicFramePr>
            <p:cNvPr id="16" name="Object 17"/>
            <p:cNvGraphicFramePr>
              <a:graphicFrameLocks noChangeAspect="1"/>
            </p:cNvGraphicFramePr>
            <p:nvPr/>
          </p:nvGraphicFramePr>
          <p:xfrm>
            <a:off x="4527" y="3420"/>
            <a:ext cx="296" cy="364"/>
          </p:xfrm>
          <a:graphic>
            <a:graphicData uri="http://schemas.openxmlformats.org/presentationml/2006/ole">
              <p:oleObj spid="_x0000_s70664" name="Photo Editor Photo" r:id="rId11" imgW="1448002" imgH="1781424" progId="">
                <p:embed/>
              </p:oleObj>
            </a:graphicData>
          </a:graphic>
        </p:graphicFrame>
        <p:graphicFrame>
          <p:nvGraphicFramePr>
            <p:cNvPr id="17" name="Object 18"/>
            <p:cNvGraphicFramePr>
              <a:graphicFrameLocks noChangeAspect="1"/>
            </p:cNvGraphicFramePr>
            <p:nvPr/>
          </p:nvGraphicFramePr>
          <p:xfrm>
            <a:off x="3962" y="3638"/>
            <a:ext cx="291" cy="107"/>
          </p:xfrm>
          <a:graphic>
            <a:graphicData uri="http://schemas.openxmlformats.org/presentationml/2006/ole">
              <p:oleObj spid="_x0000_s70665" name="Photo Editor Photo" r:id="rId12" imgW="1448002" imgH="533474" progId="">
                <p:embed/>
              </p:oleObj>
            </a:graphicData>
          </a:graphic>
        </p:graphicFrame>
        <p:graphicFrame>
          <p:nvGraphicFramePr>
            <p:cNvPr id="18" name="Object 19"/>
            <p:cNvGraphicFramePr>
              <a:graphicFrameLocks noChangeAspect="1"/>
            </p:cNvGraphicFramePr>
            <p:nvPr/>
          </p:nvGraphicFramePr>
          <p:xfrm>
            <a:off x="4530" y="3639"/>
            <a:ext cx="291" cy="107"/>
          </p:xfrm>
          <a:graphic>
            <a:graphicData uri="http://schemas.openxmlformats.org/presentationml/2006/ole">
              <p:oleObj spid="_x0000_s70666" name="Photo Editor Photo" r:id="rId13" imgW="1448002" imgH="533474" progId="">
                <p:embed/>
              </p:oleObj>
            </a:graphicData>
          </a:graphic>
        </p:graphicFrame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4252" y="3639"/>
              <a:ext cx="275" cy="71"/>
            </a:xfrm>
            <a:prstGeom prst="rightArrow">
              <a:avLst>
                <a:gd name="adj1" fmla="val 50000"/>
                <a:gd name="adj2" fmla="val 96831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535738" y="2987675"/>
            <a:ext cx="242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Start incremental FlashCopy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767513" y="3627438"/>
            <a:ext cx="195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Data copied as normal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526213" y="4854575"/>
            <a:ext cx="2439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Some data changed by apps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535738" y="5214938"/>
            <a:ext cx="242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Start incremental FlashCopy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624638" y="5870575"/>
            <a:ext cx="2243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Only changed data copied</a:t>
            </a:r>
            <a:br>
              <a:rPr lang="en-US" sz="1400"/>
            </a:br>
            <a:r>
              <a:rPr lang="en-US" sz="1400"/>
              <a:t>by background copy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7324725" y="4156075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/>
              <a:t>Later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scaded_flash_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5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87325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Cascaded </a:t>
            </a:r>
            <a:r>
              <a:rPr lang="en-US" sz="2800" b="1" dirty="0" err="1">
                <a:solidFill>
                  <a:schemeClr val="tx2"/>
                </a:solidFill>
              </a:rPr>
              <a:t>FlashCopy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pape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7738" y="1068388"/>
            <a:ext cx="9509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ur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563" y="1944688"/>
            <a:ext cx="4572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1938" y="2898775"/>
            <a:ext cx="8469312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FlashCopy capability to create “copies of copies”</a:t>
            </a:r>
          </a:p>
          <a:p>
            <a:pPr lvl="1" indent="-2270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Mappings can be incremental or non-incremental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Allows a vdisk to be both source and target in concurrent FlashCopy mappings</a:t>
            </a:r>
          </a:p>
          <a:p>
            <a:pPr lvl="1" indent="-2270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See diagram: Map 2 can be defined and triggered while Map 1 relationship exists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Maximum number of targets dependent on a single source disk is 256. The example shows 4 targets from source disk 0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Enables backup of target disks to be made </a:t>
            </a:r>
            <a:br>
              <a:rPr lang="en-US" sz="1600" b="1"/>
            </a:br>
            <a:r>
              <a:rPr lang="en-US" sz="1600" b="1"/>
              <a:t>without having to disrupt existing FlashCopy </a:t>
            </a:r>
            <a:br>
              <a:rPr lang="en-US" sz="1600" b="1"/>
            </a:br>
            <a:r>
              <a:rPr lang="en-US" sz="1600" b="1"/>
              <a:t>relationships with original source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Helps reduce time to establish copies of targets, </a:t>
            </a:r>
            <a:br>
              <a:rPr lang="en-US" sz="1600" b="1"/>
            </a:br>
            <a:r>
              <a:rPr lang="en-US" sz="1600" b="1"/>
              <a:t>since there is no need to await copy complete of </a:t>
            </a:r>
            <a:br>
              <a:rPr lang="en-US" sz="1600" b="1"/>
            </a:br>
            <a:r>
              <a:rPr lang="en-US" sz="1600" b="1"/>
              <a:t>target disk before triggering cascaded copy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Designed to increase flexibility in use of FlashCopy</a:t>
            </a:r>
          </a:p>
        </p:txBody>
      </p:sp>
      <p:pic>
        <p:nvPicPr>
          <p:cNvPr id="7" name="Picture 7" descr="pape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1077913"/>
            <a:ext cx="9509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ur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1901825"/>
            <a:ext cx="4572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ape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3238" y="1182688"/>
            <a:ext cx="9509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urs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0275" y="1987550"/>
            <a:ext cx="4572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810375" y="5359400"/>
          <a:ext cx="490538" cy="508000"/>
        </p:xfrm>
        <a:graphic>
          <a:graphicData uri="http://schemas.openxmlformats.org/presentationml/2006/ole">
            <p:oleObj spid="_x0000_s71682" name="Photo Editor Photo" r:id="rId6" imgW="1448002" imgH="1781424" progId="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5348288" y="4624388"/>
          <a:ext cx="492125" cy="508000"/>
        </p:xfrm>
        <a:graphic>
          <a:graphicData uri="http://schemas.openxmlformats.org/presentationml/2006/ole">
            <p:oleObj spid="_x0000_s71683" name="Photo Editor Photo" r:id="rId7" imgW="1448002" imgH="1781424" progId="">
              <p:embed/>
            </p:oleObj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6256338" y="4624388"/>
          <a:ext cx="492125" cy="508000"/>
        </p:xfrm>
        <a:graphic>
          <a:graphicData uri="http://schemas.openxmlformats.org/presentationml/2006/ole">
            <p:oleObj spid="_x0000_s71684" name="Photo Editor Photo" r:id="rId8" imgW="1448002" imgH="1781424" progId="">
              <p:embed/>
            </p:oleObj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7124700" y="4624388"/>
          <a:ext cx="492125" cy="508000"/>
        </p:xfrm>
        <a:graphic>
          <a:graphicData uri="http://schemas.openxmlformats.org/presentationml/2006/ole">
            <p:oleObj spid="_x0000_s71685" name="Photo Editor Photo" r:id="rId9" imgW="1448002" imgH="1781424" progId="">
              <p:embed/>
            </p:oleObj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7691438" y="5368925"/>
          <a:ext cx="490537" cy="508000"/>
        </p:xfrm>
        <a:graphic>
          <a:graphicData uri="http://schemas.openxmlformats.org/presentationml/2006/ole">
            <p:oleObj spid="_x0000_s71686" name="Photo Editor Photo" r:id="rId10" imgW="1448002" imgH="1781424" progId="">
              <p:embed/>
            </p:oleObj>
          </a:graphicData>
        </a:graphic>
      </p:graphicFrame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84850" y="4772025"/>
            <a:ext cx="530225" cy="214313"/>
          </a:xfrm>
          <a:prstGeom prst="rightArrow">
            <a:avLst>
              <a:gd name="adj1" fmla="val 50000"/>
              <a:gd name="adj2" fmla="val 61852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6677025" y="4772025"/>
            <a:ext cx="531813" cy="214313"/>
          </a:xfrm>
          <a:prstGeom prst="rightArrow">
            <a:avLst>
              <a:gd name="adj1" fmla="val 50000"/>
              <a:gd name="adj2" fmla="val 62037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3182791">
            <a:off x="6588919" y="5099844"/>
            <a:ext cx="446088" cy="254000"/>
          </a:xfrm>
          <a:prstGeom prst="rightArrow">
            <a:avLst>
              <a:gd name="adj1" fmla="val 50000"/>
              <a:gd name="adj2" fmla="val 43906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7227888" y="5503863"/>
            <a:ext cx="530225" cy="214312"/>
          </a:xfrm>
          <a:prstGeom prst="rightArrow">
            <a:avLst>
              <a:gd name="adj1" fmla="val 50000"/>
              <a:gd name="adj2" fmla="val 61852"/>
            </a:avLst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313363" y="5103813"/>
            <a:ext cx="5810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Disk0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Source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772150" y="4584700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Map 1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664325" y="4591050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Map 2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 rot="3231877">
            <a:off x="6691313" y="5014913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Map 3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224713" y="5322888"/>
            <a:ext cx="53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Map 4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729288" y="5095875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Disk1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FlashCopy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target of Disk0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577138" y="4597400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Disk2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FlashCopy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target of Disk1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8134350" y="5329238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Disk4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FlashCopy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target of Disk3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543675" y="5837238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>
                <a:latin typeface="Arial Narrow" charset="0"/>
              </a:rPr>
              <a:t>Disk3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FlashCopy</a:t>
            </a:r>
            <a:br>
              <a:rPr lang="en-US" sz="1200">
                <a:latin typeface="Arial Narrow" charset="0"/>
              </a:rPr>
            </a:br>
            <a:r>
              <a:rPr lang="en-US" sz="1200">
                <a:latin typeface="Arial Narrow" charset="0"/>
              </a:rPr>
              <a:t>target of Disk1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0.00139 L 0.12083 0.0013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3176E-6 L 0.10555 -3.73176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3176E-6 L 0.10555 -3.73176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187325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Reverse </a:t>
            </a:r>
            <a:r>
              <a:rPr lang="en-US" sz="2800" b="1" dirty="0" err="1">
                <a:solidFill>
                  <a:schemeClr val="tx2"/>
                </a:solidFill>
              </a:rPr>
              <a:t>FlashCopy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5738" y="2963863"/>
            <a:ext cx="65166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FlashCopy capability to reverse relationships and enable rapid data recovery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Create disk backup copies of production data </a:t>
            </a:r>
            <a:br>
              <a:rPr lang="en-US" sz="1600" b="1"/>
            </a:br>
            <a:r>
              <a:rPr lang="en-US" sz="1600" b="1"/>
              <a:t>(up to 256)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If backup required because of damage to production data</a:t>
            </a:r>
          </a:p>
          <a:p>
            <a:pPr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Unique capability to create copy of damaged data for diagnosis</a:t>
            </a:r>
          </a:p>
          <a:p>
            <a:pPr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Reverse FlashCopy relationship and copy backup to recover production data</a:t>
            </a:r>
          </a:p>
          <a:p>
            <a:pPr marL="682625" lvl="2" indent="-223838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●"/>
            </a:pPr>
            <a:r>
              <a:rPr lang="en-US" sz="1200"/>
              <a:t>No need to wait for physical data movement to complete</a:t>
            </a:r>
            <a:br>
              <a:rPr lang="en-US" sz="1200"/>
            </a:br>
            <a:endParaRPr lang="en-US" sz="1200"/>
          </a:p>
          <a:p>
            <a:pPr lvl="1" indent="-227013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400"/>
              <a:t>Backup or other tasks using disk backup copies not affected</a:t>
            </a:r>
          </a:p>
          <a:p>
            <a:pPr marL="228600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Designed to speed recovery from damaged data</a:t>
            </a:r>
          </a:p>
        </p:txBody>
      </p:sp>
      <p:pic>
        <p:nvPicPr>
          <p:cNvPr id="4" name="Picture 4" descr="incremental_flash_copy_V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695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cremental_flash_copy_V2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2825"/>
            <a:ext cx="9144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19875" y="2987675"/>
            <a:ext cx="226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Create disk backup copies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832600" y="3255963"/>
            <a:ext cx="1865313" cy="1257300"/>
            <a:chOff x="3891" y="1260"/>
            <a:chExt cx="1175" cy="792"/>
          </a:xfrm>
        </p:grpSpPr>
        <p:pic>
          <p:nvPicPr>
            <p:cNvPr id="8" name="Picture 8" descr="blue dis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4016" y="1277"/>
              <a:ext cx="31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891" y="1459"/>
              <a:ext cx="56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900" b="1"/>
                <a:t>source</a:t>
              </a:r>
            </a:p>
          </p:txBody>
        </p:sp>
        <p:pic>
          <p:nvPicPr>
            <p:cNvPr id="10" name="Picture 10" descr="yellow disk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645" y="1690"/>
              <a:ext cx="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504" y="1864"/>
              <a:ext cx="5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800" b="1"/>
                <a:t>target</a:t>
              </a:r>
            </a:p>
          </p:txBody>
        </p:sp>
        <p:pic>
          <p:nvPicPr>
            <p:cNvPr id="12" name="Picture 12" descr="yellow disk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645" y="1260"/>
              <a:ext cx="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505" y="1441"/>
              <a:ext cx="5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800" b="1"/>
                <a:t>target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4308" y="1380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2161642">
              <a:off x="4301" y="1644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769100" y="448945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/>
              <a:t>Later …</a:t>
            </a: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062663" y="4649788"/>
            <a:ext cx="3040062" cy="1778000"/>
            <a:chOff x="3427" y="990"/>
            <a:chExt cx="1915" cy="1120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139" y="1822"/>
              <a:ext cx="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1000" b="1"/>
                <a:t>2. Reverse FlashCopy operation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771" y="154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99" tIns="45702" rIns="91399" bIns="45702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CC0000"/>
                  </a:solidFill>
                </a:rPr>
                <a:t>OR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427" y="1443"/>
              <a:ext cx="5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1000" b="1"/>
                <a:t>1. Preserve damaged data</a:t>
              </a:r>
            </a:p>
          </p:txBody>
        </p:sp>
        <p:pic>
          <p:nvPicPr>
            <p:cNvPr id="21" name="Picture 21" descr="yellow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3698" y="1742"/>
              <a:ext cx="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556" y="1846"/>
              <a:ext cx="5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800" b="1"/>
                <a:t>target</a:t>
              </a: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661" y="990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1000" b="1"/>
                <a:t>Backup to tape can continue unaffected</a:t>
              </a:r>
            </a:p>
          </p:txBody>
        </p:sp>
        <p:pic>
          <p:nvPicPr>
            <p:cNvPr id="24" name="Picture 24" descr="blue dis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4016" y="1277"/>
              <a:ext cx="31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891" y="1459"/>
              <a:ext cx="561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900" b="1"/>
                <a:t>target</a:t>
              </a:r>
            </a:p>
          </p:txBody>
        </p:sp>
        <p:pic>
          <p:nvPicPr>
            <p:cNvPr id="26" name="Picture 26" descr="yellow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645" y="1690"/>
              <a:ext cx="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504" y="1864"/>
              <a:ext cx="5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800" b="1"/>
                <a:t>source</a:t>
              </a:r>
            </a:p>
          </p:txBody>
        </p:sp>
        <p:pic>
          <p:nvPicPr>
            <p:cNvPr id="28" name="Picture 28" descr="yellow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645" y="1260"/>
              <a:ext cx="27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505" y="1441"/>
              <a:ext cx="5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800" b="1"/>
                <a:t>source</a:t>
              </a: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flipH="1">
              <a:off x="4308" y="1380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 rot="2161642" flipH="1" flipV="1">
              <a:off x="4301" y="1644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 rot="20800529" flipH="1">
              <a:off x="4133" y="1167"/>
              <a:ext cx="168" cy="234"/>
            </a:xfrm>
            <a:prstGeom prst="lightningBol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 rot="19438358" flipH="1">
              <a:off x="3813" y="1623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34" name="Object 34"/>
            <p:cNvGraphicFramePr>
              <a:graphicFrameLocks noChangeAspect="1"/>
            </p:cNvGraphicFramePr>
            <p:nvPr/>
          </p:nvGraphicFramePr>
          <p:xfrm>
            <a:off x="5106" y="1290"/>
            <a:ext cx="234" cy="300"/>
          </p:xfrm>
          <a:graphic>
            <a:graphicData uri="http://schemas.openxmlformats.org/presentationml/2006/ole">
              <p:oleObj spid="_x0000_s72706" name="Photo Editor Photo" r:id="rId8" imgW="1038370" imgH="1333333" progId="">
                <p:embed/>
              </p:oleObj>
            </a:graphicData>
          </a:graphic>
        </p:graphicFrame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4856" y="1336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3513" y="2936875"/>
            <a:ext cx="87709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Combination of using SEV and FlashCopy together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dramatically reduce disk space when making copies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Two variations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Space-efficient source and target with background copy</a:t>
            </a:r>
          </a:p>
          <a:p>
            <a:pPr marL="682625" marR="0" lvl="2" indent="-223838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Copies only allocated space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Space-efficient target with no background copy</a:t>
            </a:r>
          </a:p>
          <a:p>
            <a:pPr marL="682625" marR="0" lvl="2" indent="-223838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Space used only for changes between source and target</a:t>
            </a:r>
          </a:p>
          <a:p>
            <a:pPr marL="682625" marR="0" lvl="2" indent="-223838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Generally what people mean when they talk of “snapshots”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Space-efficient copies may be updated just like normal FlashCopy copies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SEFC may be used with multi-target, cascaded, and incremental FlashCopy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10000"/>
              </a:spcBef>
              <a:spcAft>
                <a:spcPct val="2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Can intermix space-efficient and fully-allocated virtual disks as desired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228600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Space-Efficient </a:t>
            </a:r>
            <a:r>
              <a:rPr lang="en-US" sz="2800" b="1" dirty="0" err="1">
                <a:solidFill>
                  <a:schemeClr val="tx2"/>
                </a:solidFill>
              </a:rPr>
              <a:t>FlashCopy</a:t>
            </a:r>
            <a:r>
              <a:rPr lang="en-US" sz="2800" b="1" dirty="0">
                <a:solidFill>
                  <a:schemeClr val="tx2"/>
                </a:solidFill>
              </a:rPr>
              <a:t> (SEFC)</a:t>
            </a:r>
          </a:p>
        </p:txBody>
      </p:sp>
      <p:pic>
        <p:nvPicPr>
          <p:cNvPr id="4" name="Picture 4" descr="slide_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0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7325"/>
            <a:ext cx="86868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Introducing Tivoli Storage </a:t>
            </a:r>
            <a:r>
              <a:rPr lang="en-US" sz="2800" dirty="0" err="1"/>
              <a:t>FlashCopy</a:t>
            </a:r>
            <a:r>
              <a:rPr lang="en-US" sz="2800" dirty="0"/>
              <a:t> Manager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863" y="1182688"/>
            <a:ext cx="82883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IBM Tivoli Storage FlashCopy Manager provides replication integration between major server software and IBM disk systems and virtualized storage environments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Comparable with NetApp SnapManager and SMBR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Operates with any storage supported by SVC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5825" y="2714625"/>
            <a:ext cx="10747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prstTxWarp prst="textNoShape">
              <a:avLst/>
            </a:prstTxWarp>
            <a:spAutoFit/>
          </a:bodyPr>
          <a:lstStyle/>
          <a:p>
            <a:pPr marL="114300" indent="-114300">
              <a:buClr>
                <a:schemeClr val="bg1"/>
              </a:buClr>
            </a:pPr>
            <a:r>
              <a:rPr lang="en-US" sz="1600" b="1"/>
              <a:t>FlashCopy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70538" y="2705100"/>
            <a:ext cx="325596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prstTxWarp prst="textNoShape">
              <a:avLst/>
            </a:prstTxWarp>
            <a:spAutoFit/>
          </a:bodyPr>
          <a:lstStyle/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Create instant application copies for backup</a:t>
            </a:r>
            <a:br>
              <a:rPr lang="en-US" sz="1400" b="1">
                <a:latin typeface="Arial Narrow" charset="0"/>
              </a:rPr>
            </a:br>
            <a:r>
              <a:rPr lang="en-US" sz="1400" b="1">
                <a:latin typeface="Arial Narrow" charset="0"/>
              </a:rPr>
              <a:t>or application testing </a:t>
            </a:r>
          </a:p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Many replication options including </a:t>
            </a:r>
            <a:br>
              <a:rPr lang="en-US" sz="1400" b="1">
                <a:latin typeface="Arial Narrow" charset="0"/>
              </a:rPr>
            </a:br>
            <a:r>
              <a:rPr lang="en-US" sz="1400" b="1">
                <a:latin typeface="Arial Narrow" charset="0"/>
              </a:rPr>
              <a:t>incremental (only changed blocks) or </a:t>
            </a:r>
            <a:br>
              <a:rPr lang="en-US" sz="1400" b="1">
                <a:latin typeface="Arial Narrow" charset="0"/>
              </a:rPr>
            </a:br>
            <a:r>
              <a:rPr lang="en-US" sz="1400" b="1">
                <a:latin typeface="Arial Narrow" charset="0"/>
              </a:rPr>
              <a:t>space-efficient copies (“snapshots”)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85800" y="2649538"/>
            <a:ext cx="81883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4333875" y="3511550"/>
            <a:ext cx="4763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flipV="1">
            <a:off x="3736975" y="2898775"/>
            <a:ext cx="444500" cy="825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3736975" y="3321050"/>
            <a:ext cx="444500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" name="AutoShape 10"/>
          <p:cNvCxnSpPr>
            <a:cxnSpLocks noChangeShapeType="1"/>
          </p:cNvCxnSpPr>
          <p:nvPr/>
        </p:nvCxnSpPr>
        <p:spPr bwMode="auto">
          <a:xfrm>
            <a:off x="3736975" y="3724275"/>
            <a:ext cx="444500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6613" y="3979863"/>
            <a:ext cx="458787" cy="19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8288" tIns="18288" rIns="18288" bIns="18288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>
                <a:latin typeface="Arial Narrow" charset="0"/>
              </a:rPr>
              <a:t>DS8000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93738" y="4492625"/>
            <a:ext cx="81883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3435350"/>
            <a:ext cx="469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2705100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3127375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3933825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2976563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3398838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4205288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87413" y="4667250"/>
            <a:ext cx="20462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prstTxWarp prst="textNoShape">
              <a:avLst/>
            </a:prstTxWarp>
            <a:spAutoFit/>
          </a:bodyPr>
          <a:lstStyle/>
          <a:p>
            <a:pPr marL="114300" indent="-114300">
              <a:buClr>
                <a:schemeClr val="bg1"/>
              </a:buClr>
            </a:pPr>
            <a:r>
              <a:rPr lang="en-US" sz="1600" b="1"/>
              <a:t>FlashCopy Manager*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607050" y="4657725"/>
            <a:ext cx="32496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prstTxWarp prst="textNoShape">
              <a:avLst/>
            </a:prstTxWarp>
            <a:spAutoFit/>
          </a:bodyPr>
          <a:lstStyle/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Integrated, instant copy for critical</a:t>
            </a:r>
            <a:br>
              <a:rPr lang="en-US" sz="1400" b="1">
                <a:latin typeface="Arial Narrow" charset="0"/>
              </a:rPr>
            </a:br>
            <a:r>
              <a:rPr lang="en-US" sz="1400" b="1">
                <a:latin typeface="Arial Narrow" charset="0"/>
              </a:rPr>
              <a:t>applications</a:t>
            </a:r>
          </a:p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Virtually eliminate backup windows</a:t>
            </a:r>
          </a:p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Rapidly create clones for application testing</a:t>
            </a:r>
          </a:p>
          <a:p>
            <a:pPr marL="114300" indent="-114300">
              <a:buClr>
                <a:schemeClr val="accent1"/>
              </a:buClr>
              <a:buFont typeface="Wingdings" charset="2"/>
              <a:buChar char="ü"/>
            </a:pPr>
            <a:r>
              <a:rPr lang="en-US" sz="1400" b="1">
                <a:latin typeface="Arial Narrow" charset="0"/>
              </a:rPr>
              <a:t>View inventory of application copies and</a:t>
            </a:r>
            <a:br>
              <a:rPr lang="en-US" sz="1400" b="1">
                <a:latin typeface="Arial Narrow" charset="0"/>
              </a:rPr>
            </a:br>
            <a:r>
              <a:rPr lang="en-US" sz="1400" b="1">
                <a:latin typeface="Arial Narrow" charset="0"/>
              </a:rPr>
              <a:t>instantly restore</a:t>
            </a:r>
          </a:p>
        </p:txBody>
      </p:sp>
      <p:cxnSp>
        <p:nvCxnSpPr>
          <p:cNvPr id="22" name="AutoShape 22"/>
          <p:cNvCxnSpPr>
            <a:cxnSpLocks noChangeShapeType="1"/>
          </p:cNvCxnSpPr>
          <p:nvPr/>
        </p:nvCxnSpPr>
        <p:spPr bwMode="auto">
          <a:xfrm>
            <a:off x="4333875" y="5483225"/>
            <a:ext cx="4763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</p:cNvCxnSpPr>
          <p:nvPr/>
        </p:nvCxnSpPr>
        <p:spPr bwMode="auto">
          <a:xfrm flipV="1">
            <a:off x="3736975" y="4870450"/>
            <a:ext cx="444500" cy="82550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24" name="AutoShape 24"/>
          <p:cNvCxnSpPr>
            <a:cxnSpLocks noChangeShapeType="1"/>
          </p:cNvCxnSpPr>
          <p:nvPr/>
        </p:nvCxnSpPr>
        <p:spPr bwMode="auto">
          <a:xfrm flipH="1">
            <a:off x="3736975" y="5292725"/>
            <a:ext cx="444500" cy="4032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" name="AutoShape 25"/>
          <p:cNvCxnSpPr>
            <a:cxnSpLocks noChangeShapeType="1"/>
          </p:cNvCxnSpPr>
          <p:nvPr/>
        </p:nvCxnSpPr>
        <p:spPr bwMode="auto">
          <a:xfrm flipV="1">
            <a:off x="2686050" y="5695950"/>
            <a:ext cx="581025" cy="17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6" name="Picture 26" descr="oracle_logo"/>
          <p:cNvPicPr>
            <a:picLocks noChangeAspect="1" noChangeArrowheads="1"/>
          </p:cNvPicPr>
          <p:nvPr/>
        </p:nvPicPr>
        <p:blipFill>
          <a:blip r:embed="rId6"/>
          <a:srcRect l="9657" t="38954" r="6128" b="42091"/>
          <a:stretch>
            <a:fillRect/>
          </a:stretch>
        </p:blipFill>
        <p:spPr bwMode="auto">
          <a:xfrm>
            <a:off x="1114425" y="5137150"/>
            <a:ext cx="84613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DB2-black-shadow"/>
          <p:cNvPicPr>
            <a:picLocks noChangeAspect="1" noChangeArrowheads="1"/>
          </p:cNvPicPr>
          <p:nvPr/>
        </p:nvPicPr>
        <p:blipFill>
          <a:blip r:embed="rId7"/>
          <a:srcRect l="3125" t="5479" r="11719" b="11415"/>
          <a:stretch>
            <a:fillRect/>
          </a:stretch>
        </p:blipFill>
        <p:spPr bwMode="auto">
          <a:xfrm>
            <a:off x="1116013" y="5291138"/>
            <a:ext cx="422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SAP-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5521325"/>
            <a:ext cx="422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ms-exchange-logo"/>
          <p:cNvPicPr>
            <a:picLocks noChangeAspect="1" noChangeArrowheads="1"/>
          </p:cNvPicPr>
          <p:nvPr/>
        </p:nvPicPr>
        <p:blipFill>
          <a:blip r:embed="rId9"/>
          <a:srcRect l="20425" t="38025" r="18091" b="38025"/>
          <a:stretch>
            <a:fillRect/>
          </a:stretch>
        </p:blipFill>
        <p:spPr bwMode="auto">
          <a:xfrm>
            <a:off x="1076325" y="5981700"/>
            <a:ext cx="96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0" descr="Microsoft_SQL_Server_Logo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6013" y="5789613"/>
            <a:ext cx="7048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5407025"/>
            <a:ext cx="469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4676775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5099050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5905500"/>
            <a:ext cx="314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4863" y="5213350"/>
            <a:ext cx="6111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4948238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5370513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9888" y="6176963"/>
            <a:ext cx="307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Object 39"/>
          <p:cNvGraphicFramePr>
            <a:graphicFrameLocks noChangeAspect="1"/>
          </p:cNvGraphicFramePr>
          <p:nvPr/>
        </p:nvGraphicFramePr>
        <p:xfrm>
          <a:off x="838200" y="3179763"/>
          <a:ext cx="398463" cy="760412"/>
        </p:xfrm>
        <a:graphic>
          <a:graphicData uri="http://schemas.openxmlformats.org/presentationml/2006/ole">
            <p:oleObj spid="_x0000_s74754" name="Photo Editor Photo" r:id="rId12" imgW="647619" imgH="1238423" progId="">
              <p:embed/>
            </p:oleObj>
          </a:graphicData>
        </a:graphic>
      </p:graphicFrame>
      <p:pic>
        <p:nvPicPr>
          <p:cNvPr id="40" name="Picture 40" descr="XIV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167063"/>
            <a:ext cx="3476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676650"/>
            <a:ext cx="5699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2" descr="San Volume Controller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763963"/>
            <a:ext cx="60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370013" y="3979863"/>
            <a:ext cx="458787" cy="19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8288" tIns="18288" rIns="18288" bIns="18288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>
                <a:latin typeface="Arial Narrow" charset="0"/>
              </a:rPr>
              <a:t>XIV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1751013" y="3979863"/>
            <a:ext cx="458787" cy="19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8288" tIns="18288" rIns="18288" bIns="18288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>
                <a:latin typeface="Arial Narrow" charset="0"/>
              </a:rPr>
              <a:t>DS3/4/5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436813" y="3979863"/>
            <a:ext cx="458787" cy="19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8288" tIns="18288" rIns="18288" bIns="18288">
            <a:prstTxWarp prst="textNoShape">
              <a:avLst/>
            </a:prstTxWarp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>
                <a:latin typeface="Arial Narrow" charset="0"/>
              </a:rPr>
              <a:t>SVC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6781800" y="4289425"/>
            <a:ext cx="2138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 Narrow" charset="0"/>
              </a:rPr>
              <a:t>FlashCopy features differ between devices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153275" y="5789613"/>
            <a:ext cx="1423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 Narrow" charset="0"/>
              </a:rPr>
              <a:t>* Planned availability 4Q09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1938" y="2990850"/>
            <a:ext cx="8407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SVC stores two copies of a virtual disk, usually on separate disk systems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SVC maintains both copies in sync and writes to both copies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If disk supporting one copy fails, SVC provides continuous data access by using other copy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Copies are automatically resynchronized after repair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Intended to protect critical data against failure of a disk system or disk array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 local high availability function, 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not a disaster recovery function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Copies can be split</a:t>
            </a:r>
          </a:p>
          <a:p>
            <a:pPr marL="457200" marR="0" lvl="1" indent="-227013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Either copy can continue as production copy</a:t>
            </a:r>
          </a:p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5000"/>
              </a:spcBef>
              <a:spcAft>
                <a:spcPct val="10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Either or both copies may be space-efficient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87325"/>
            <a:ext cx="8839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</a:rPr>
              <a:t>Virtual Disk Mirroring</a:t>
            </a:r>
          </a:p>
        </p:txBody>
      </p:sp>
      <p:pic>
        <p:nvPicPr>
          <p:cNvPr id="4" name="Picture 4" descr="slide_38_V2"/>
          <p:cNvPicPr>
            <a:picLocks noChangeAspect="1" noChangeArrowheads="1"/>
          </p:cNvPicPr>
          <p:nvPr/>
        </p:nvPicPr>
        <p:blipFill>
          <a:blip r:embed="rId2"/>
          <a:srcRect t="6790" b="3395"/>
          <a:stretch>
            <a:fillRect/>
          </a:stretch>
        </p:blipFill>
        <p:spPr bwMode="auto">
          <a:xfrm>
            <a:off x="0" y="1439862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7325"/>
            <a:ext cx="8839199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Metro Mirror Function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225" y="3227387"/>
            <a:ext cx="877252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“Metropolitan” distance synchronous remote mirroring function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Up to 300km between sites for business continuity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As with any synchronous remote replication, performance requirements may limit usable distance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Host I/O completed only when data stored at both locations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Designed to maintain fully synchronized copies at both sites 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Once initial copy has completed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Metro and Global Mirror delivered as single feature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Offers great implementation flexibility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b="1"/>
              <a:t>Operates between SVC clusters at each site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Local and remote volumes may be on any SVC supported disk systems</a:t>
            </a:r>
          </a:p>
        </p:txBody>
      </p:sp>
      <p:pic>
        <p:nvPicPr>
          <p:cNvPr id="4" name="Picture 4" descr="metro_mirror_02"/>
          <p:cNvPicPr>
            <a:picLocks noChangeAspect="1" noChangeArrowheads="1"/>
          </p:cNvPicPr>
          <p:nvPr/>
        </p:nvPicPr>
        <p:blipFill>
          <a:blip r:embed="rId2"/>
          <a:srcRect b="8000"/>
          <a:stretch>
            <a:fillRect/>
          </a:stretch>
        </p:blipFill>
        <p:spPr bwMode="auto">
          <a:xfrm>
            <a:off x="0" y="1450975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213" y="4044950"/>
            <a:ext cx="330993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9275" y="3382963"/>
            <a:ext cx="55705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Long distance asynchronous remote mirroring function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Up to 8000km distance between sites for business continuity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Does not wait for secondary I/O before completing host I/O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Helps reduce performance impact to applications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Designed to maintain consistent secondary copy at all times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Once initial copy has completed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Built on Metro Mirror code base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Metro and Global Mirror </a:t>
            </a:r>
            <a:b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</a:b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delivered as single feature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Offers great implementation flexibility</a:t>
            </a:r>
          </a:p>
          <a:p>
            <a:pPr marL="228600" marR="0" lvl="0" indent="-228600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Pct val="110000"/>
              <a:buFont typeface="Wingdings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Operates between SVC clusters at each site</a:t>
            </a:r>
          </a:p>
          <a:p>
            <a:pPr marL="457200" marR="0" lvl="1" indent="-227013" algn="l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Local and remote volumes may be on any SVC supported disk systems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pic>
        <p:nvPicPr>
          <p:cNvPr id="4" name="Picture 5" descr="slide_11_global-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50" y="1293813"/>
            <a:ext cx="9140825" cy="1689100"/>
          </a:xfrm>
          <a:noFill/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87325"/>
            <a:ext cx="88392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Global Mirror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87325"/>
            <a:ext cx="8839199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SVC Multiple Cluster Mirror Function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9225" y="3054350"/>
            <a:ext cx="5681663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Enables Metro and Global Mirror relationships between up to four SVC clusters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Any virtual disk is in only one MM/GM relationship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One possible scenario: consolidated DR site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Up to three locations supported by one DR site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Other scenarios possible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Max MM/GM relationships increased to 8192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Designed to support more flexible DR strategies</a:t>
            </a:r>
          </a:p>
          <a:p>
            <a:pPr marL="228600" indent="-228600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Helps reduce cost of DR</a:t>
            </a:r>
          </a:p>
          <a:p>
            <a:pPr lvl="1" indent="-227013">
              <a:lnSpc>
                <a:spcPct val="90000"/>
              </a:lnSpc>
              <a:spcBef>
                <a:spcPct val="15000"/>
              </a:spcBef>
              <a:spcAft>
                <a:spcPct val="20000"/>
              </a:spcAft>
              <a:buClr>
                <a:schemeClr val="tx2"/>
              </a:buClr>
              <a:buFont typeface="Arial" charset="0"/>
              <a:buChar char="–"/>
            </a:pPr>
            <a:endParaRPr lang="en-US" sz="1600"/>
          </a:p>
        </p:txBody>
      </p:sp>
      <p:pic>
        <p:nvPicPr>
          <p:cNvPr id="4" name="Picture 4" descr="metro_mirror_02"/>
          <p:cNvPicPr>
            <a:picLocks noChangeAspect="1" noChangeArrowheads="1"/>
          </p:cNvPicPr>
          <p:nvPr/>
        </p:nvPicPr>
        <p:blipFill>
          <a:blip r:embed="rId3"/>
          <a:srcRect b="8000"/>
          <a:stretch>
            <a:fillRect/>
          </a:stretch>
        </p:blipFill>
        <p:spPr bwMode="auto">
          <a:xfrm>
            <a:off x="0" y="1277938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819775" y="3160713"/>
            <a:ext cx="2951163" cy="2816225"/>
            <a:chOff x="3666" y="1991"/>
            <a:chExt cx="1859" cy="1774"/>
          </a:xfrm>
        </p:grpSpPr>
        <p:pic>
          <p:nvPicPr>
            <p:cNvPr id="6" name="Picture 5" descr="grey lan-s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3961" y="2515"/>
              <a:ext cx="128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grey lan-s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4192" y="3340"/>
              <a:ext cx="82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grey lan-sa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4652" y="1991"/>
              <a:ext cx="82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grey lan-san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3726" y="1998"/>
              <a:ext cx="82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blue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4516" y="2686"/>
              <a:ext cx="20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lue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4719" y="2836"/>
              <a:ext cx="20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yellow disk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5205" y="2126"/>
              <a:ext cx="1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yellow disk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784" y="2126"/>
              <a:ext cx="1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yellow disk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998" y="2230"/>
              <a:ext cx="18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66" y="2424"/>
              <a:ext cx="5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1000" b="1"/>
                <a:t>MM or GM Relationship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4284" y="2392"/>
              <a:ext cx="633" cy="28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18285" tIns="45714" rIns="18285" bIns="45714">
              <a:prstTxWarp prst="textNoShape">
                <a:avLst/>
              </a:prstTxWarp>
              <a:spAutoFit/>
            </a:bodyPr>
            <a:lstStyle/>
            <a:p>
              <a:pPr marL="63500" indent="-63500" algn="ctr">
                <a:buClr>
                  <a:schemeClr val="bg1"/>
                </a:buClr>
              </a:pPr>
              <a:r>
                <a:rPr lang="en-US" sz="1200" b="1">
                  <a:solidFill>
                    <a:srgbClr val="CC0000"/>
                  </a:solidFill>
                </a:rPr>
                <a:t>Consolidated</a:t>
              </a:r>
            </a:p>
            <a:p>
              <a:pPr marL="63500" indent="-63500" algn="ctr">
                <a:buClr>
                  <a:schemeClr val="bg1"/>
                </a:buClr>
              </a:pPr>
              <a:r>
                <a:rPr lang="en-US" sz="1200" b="1">
                  <a:solidFill>
                    <a:srgbClr val="CC0000"/>
                  </a:solidFill>
                </a:rPr>
                <a:t>DR Site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970" y="2488"/>
              <a:ext cx="5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r>
                <a:rPr lang="en-US" sz="1000" b="1"/>
                <a:t>MM or GM Relationship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673" y="3162"/>
              <a:ext cx="5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820738" eaLnBrk="0" hangingPunct="0">
                <a:spcBef>
                  <a:spcPct val="50000"/>
                </a:spcBef>
              </a:pPr>
              <a:r>
                <a:rPr lang="en-US" sz="1000" b="1"/>
                <a:t>MM or GM Relationship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784" y="2117"/>
            <a:ext cx="192" cy="224"/>
          </p:xfrm>
          <a:graphic>
            <a:graphicData uri="http://schemas.openxmlformats.org/presentationml/2006/ole">
              <p:oleObj spid="_x0000_s78850" name="Photo Editor Photo" r:id="rId9" imgW="1448002" imgH="1781424" progId="">
                <p:embed/>
              </p:oleObj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048" y="2175"/>
            <a:ext cx="192" cy="224"/>
          </p:xfrm>
          <a:graphic>
            <a:graphicData uri="http://schemas.openxmlformats.org/presentationml/2006/ole">
              <p:oleObj spid="_x0000_s78851" name="Photo Editor Photo" r:id="rId10" imgW="1448002" imgH="1781424" progId="">
                <p:embed/>
              </p:oleObj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298" y="2126"/>
            <a:ext cx="192" cy="225"/>
          </p:xfrm>
          <a:graphic>
            <a:graphicData uri="http://schemas.openxmlformats.org/presentationml/2006/ole">
              <p:oleObj spid="_x0000_s78852" name="Photo Editor Photo" r:id="rId11" imgW="1448002" imgH="1781424" progId="">
                <p:embed/>
              </p:oleObj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4268" y="3451"/>
            <a:ext cx="192" cy="225"/>
          </p:xfrm>
          <a:graphic>
            <a:graphicData uri="http://schemas.openxmlformats.org/presentationml/2006/ole">
              <p:oleObj spid="_x0000_s78853" name="Photo Editor Photo" r:id="rId12" imgW="1448002" imgH="1781424" progId="">
                <p:embed/>
              </p:oleObj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532" y="3540"/>
            <a:ext cx="192" cy="225"/>
          </p:xfrm>
          <a:graphic>
            <a:graphicData uri="http://schemas.openxmlformats.org/presentationml/2006/ole">
              <p:oleObj spid="_x0000_s78854" name="Photo Editor Photo" r:id="rId13" imgW="1448002" imgH="1781424" progId="">
                <p:embed/>
              </p:oleObj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4778" y="3451"/>
            <a:ext cx="192" cy="225"/>
          </p:xfrm>
          <a:graphic>
            <a:graphicData uri="http://schemas.openxmlformats.org/presentationml/2006/ole">
              <p:oleObj spid="_x0000_s78855" name="Photo Editor Photo" r:id="rId14" imgW="1448002" imgH="1781424" progId="">
                <p:embed/>
              </p:oleObj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513" y="2920"/>
            <a:ext cx="192" cy="225"/>
          </p:xfrm>
          <a:graphic>
            <a:graphicData uri="http://schemas.openxmlformats.org/presentationml/2006/ole">
              <p:oleObj spid="_x0000_s78856" name="Photo Editor Photo" r:id="rId15" imgW="1448002" imgH="1781424" progId="">
                <p:embed/>
              </p:oleObj>
            </a:graphicData>
          </a:graphic>
        </p:graphicFrame>
        <p:pic>
          <p:nvPicPr>
            <p:cNvPr id="26" name="Picture 25" descr="yellow disk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4761" y="2602"/>
              <a:ext cx="1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4281" y="2624"/>
            <a:ext cx="192" cy="225"/>
          </p:xfrm>
          <a:graphic>
            <a:graphicData uri="http://schemas.openxmlformats.org/presentationml/2006/ole">
              <p:oleObj spid="_x0000_s78857" name="Photo Editor Photo" r:id="rId17" imgW="1448002" imgH="1781424" progId="">
                <p:embed/>
              </p:oleObj>
            </a:graphicData>
          </a:graphic>
        </p:graphicFrame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 rot="5400000" flipH="1">
              <a:off x="4431" y="3167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 rot="18277845" flipH="1">
              <a:off x="4797" y="2490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rot="3420688">
              <a:off x="4067" y="2466"/>
              <a:ext cx="334" cy="135"/>
            </a:xfrm>
            <a:prstGeom prst="rightArrow">
              <a:avLst>
                <a:gd name="adj1" fmla="val 50000"/>
                <a:gd name="adj2" fmla="val 61852"/>
              </a:avLst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Storage Virtualization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Why Storage Virtualization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is SVC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" y="4241800"/>
            <a:ext cx="5932488" cy="512763"/>
            <a:chOff x="2064" y="2999"/>
            <a:chExt cx="1484" cy="323"/>
          </a:xfrm>
        </p:grpSpPr>
        <p:pic>
          <p:nvPicPr>
            <p:cNvPr id="7" name="Picture 3" descr="Blue button for Bus Driven Svc Mgt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2064" y="2999"/>
              <a:ext cx="14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49" y="3013"/>
              <a:ext cx="11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rgbClr val="FFFFFF"/>
                  </a:solidFill>
                </a:rPr>
                <a:t>SAN</a:t>
              </a:r>
              <a:br>
                <a:rPr lang="en-US" sz="1300" b="1">
                  <a:solidFill>
                    <a:srgbClr val="FFFFFF"/>
                  </a:solidFill>
                </a:rPr>
              </a:br>
              <a:r>
                <a:rPr lang="en-US" sz="1300" b="1">
                  <a:solidFill>
                    <a:srgbClr val="FFFFFF"/>
                  </a:solidFill>
                </a:rPr>
                <a:t>Volume Controller</a:t>
              </a:r>
            </a:p>
          </p:txBody>
        </p:sp>
      </p:grpSp>
      <p:sp>
        <p:nvSpPr>
          <p:cNvPr id="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63525"/>
            <a:ext cx="8245475" cy="4984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SAN Volume Controller Version 5</a:t>
            </a:r>
            <a:br>
              <a:rPr lang="en-US" sz="2400" dirty="0"/>
            </a:br>
            <a:r>
              <a:rPr lang="en-US" sz="2400" dirty="0"/>
              <a:t>Supported Environments</a:t>
            </a:r>
            <a:endParaRPr lang="en-US" sz="2400" b="0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10" name="Picture 6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3579813" y="3717925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4208463" y="3709988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4843463" y="3725863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2949575" y="3722688"/>
            <a:ext cx="468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grey lan-s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11" r="104" b="32324"/>
          <a:stretch>
            <a:fillRect/>
          </a:stretch>
        </p:blipFill>
        <p:spPr bwMode="auto">
          <a:xfrm>
            <a:off x="3713163" y="2998788"/>
            <a:ext cx="20145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2765425" y="2016125"/>
            <a:ext cx="6524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3476625" y="2016125"/>
            <a:ext cx="6524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4183063" y="2016125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5614988" y="2016125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5388" y="3221038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6600"/>
                </a:solidFill>
              </a:rPr>
              <a:t>8Gbps SAN fabric</a:t>
            </a:r>
          </a:p>
        </p:txBody>
      </p: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3441700" y="4745038"/>
            <a:ext cx="941388" cy="1266825"/>
            <a:chOff x="1654" y="3079"/>
            <a:chExt cx="593" cy="798"/>
          </a:xfrm>
        </p:grpSpPr>
        <p:pic>
          <p:nvPicPr>
            <p:cNvPr id="21" name="Picture 17" descr="red disk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11539" r="18221" b="10898"/>
            <a:stretch>
              <a:fillRect/>
            </a:stretch>
          </p:blipFill>
          <p:spPr bwMode="auto">
            <a:xfrm>
              <a:off x="1814" y="3079"/>
              <a:ext cx="29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1654" y="3467"/>
              <a:ext cx="59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/>
                <a:t>HP</a:t>
              </a:r>
              <a:br>
                <a:rPr lang="en-US" sz="1300" b="1"/>
              </a:br>
              <a:r>
                <a:rPr lang="en-US" sz="1000" b="1">
                  <a:latin typeface="Arial Narrow" charset="0"/>
                </a:rPr>
                <a:t>MA, EMA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latin typeface="Arial Narrow" charset="0"/>
                </a:rPr>
                <a:t>MSA </a:t>
              </a: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2000</a:t>
              </a:r>
              <a:r>
                <a:rPr lang="en-US" sz="1000" b="1">
                  <a:latin typeface="Arial Narrow" charset="0"/>
                </a:rPr>
                <a:t>, XP </a:t>
              </a:r>
              <a:endParaRPr lang="en-US" sz="1000" b="1">
                <a:solidFill>
                  <a:srgbClr val="FF6600"/>
                </a:solidFill>
                <a:latin typeface="Arial Narrow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latin typeface="Arial Narrow" charset="0"/>
                </a:rPr>
                <a:t>EVA </a:t>
              </a: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6400, 8400</a:t>
              </a: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219325" y="4745038"/>
            <a:ext cx="1244600" cy="1550987"/>
            <a:chOff x="989" y="3079"/>
            <a:chExt cx="784" cy="977"/>
          </a:xfrm>
        </p:grpSpPr>
        <p:pic>
          <p:nvPicPr>
            <p:cNvPr id="24" name="Picture 20" descr="green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9999"/>
                </a:clrFrom>
                <a:clrTo>
                  <a:srgbClr val="FF9999">
                    <a:alpha val="0"/>
                  </a:srgbClr>
                </a:clrTo>
              </a:clrChange>
            </a:blip>
            <a:srcRect l="19279" t="9616" r="13559" b="7906"/>
            <a:stretch>
              <a:fillRect/>
            </a:stretch>
          </p:blipFill>
          <p:spPr bwMode="auto">
            <a:xfrm>
              <a:off x="1249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989" y="3482"/>
              <a:ext cx="784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>
                  <a:solidFill>
                    <a:srgbClr val="000000"/>
                  </a:solidFill>
                </a:rPr>
                <a:t>Hitachi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  <a:latin typeface="Arial Narrow" charset="0"/>
                </a:rPr>
                <a:t>Lightning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charset="0"/>
                </a:rPr>
                <a:t>Thunder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charset="0"/>
                </a:rPr>
                <a:t>TagmaStore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charset="0"/>
                </a:rPr>
                <a:t>AMS </a:t>
              </a: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2100, 2300, 2500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 Narrow" charset="0"/>
                </a:rPr>
                <a:t>WMS, </a:t>
              </a:r>
              <a:r>
                <a:rPr lang="en-US" sz="1000" b="1">
                  <a:latin typeface="Arial Narrow" charset="0"/>
                </a:rPr>
                <a:t>USP</a:t>
              </a:r>
              <a:endParaRPr lang="en-US" sz="1000">
                <a:latin typeface="Arial Narrow" charset="0"/>
              </a:endParaRP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4483100" y="4745038"/>
            <a:ext cx="714375" cy="1363662"/>
            <a:chOff x="2298" y="3079"/>
            <a:chExt cx="450" cy="859"/>
          </a:xfrm>
        </p:grpSpPr>
        <p:pic>
          <p:nvPicPr>
            <p:cNvPr id="27" name="Picture 23" descr="yellow disk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2385" y="3079"/>
              <a:ext cx="29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298" y="3467"/>
              <a:ext cx="45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EMC</a:t>
              </a:r>
            </a:p>
            <a:p>
              <a:pPr algn="ctr"/>
              <a:r>
                <a:rPr lang="en-US" sz="1000" b="1">
                  <a:latin typeface="Arial Narrow" charset="0"/>
                </a:rPr>
                <a:t>CLARiiON</a:t>
              </a:r>
            </a:p>
            <a:p>
              <a:pPr algn="ctr"/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CX4-960</a:t>
              </a:r>
            </a:p>
            <a:p>
              <a:pPr algn="ctr"/>
              <a:r>
                <a:rPr lang="en-US" sz="1000" b="1">
                  <a:latin typeface="Arial Narrow" charset="0"/>
                </a:rPr>
                <a:t>Symmetrix</a:t>
              </a:r>
            </a:p>
          </p:txBody>
        </p:sp>
      </p:grp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978025" y="1408113"/>
            <a:ext cx="755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Microsoft</a:t>
            </a:r>
            <a:br>
              <a:rPr lang="en-US" sz="1000" b="1"/>
            </a:br>
            <a:r>
              <a:rPr lang="en-US" sz="1000" b="1"/>
              <a:t>Windows</a:t>
            </a:r>
          </a:p>
          <a:p>
            <a:pPr algn="ctr"/>
            <a:r>
              <a:rPr lang="en-US" sz="1000" b="1"/>
              <a:t>Hyper-V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652713" y="1446213"/>
            <a:ext cx="9382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IBM AIX</a:t>
            </a:r>
            <a:br>
              <a:rPr lang="en-US" sz="1100" b="1"/>
            </a:br>
            <a:endParaRPr lang="en-US" sz="1100" b="1"/>
          </a:p>
          <a:p>
            <a:pPr algn="ctr"/>
            <a:r>
              <a:rPr lang="en-US" sz="1100" b="1"/>
              <a:t>IBM i 6.1</a:t>
            </a:r>
            <a:endParaRPr lang="en-US" sz="900">
              <a:latin typeface="Arial Narrow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346450" y="1560513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Sun</a:t>
            </a:r>
            <a:br>
              <a:rPr lang="en-US" sz="1000" b="1">
                <a:solidFill>
                  <a:srgbClr val="000000"/>
                </a:solidFill>
              </a:rPr>
            </a:br>
            <a:r>
              <a:rPr lang="en-US" sz="1000" b="1">
                <a:solidFill>
                  <a:srgbClr val="000000"/>
                </a:solidFill>
              </a:rPr>
              <a:t>Solaris</a:t>
            </a:r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125913" y="1390650"/>
            <a:ext cx="7889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HP-UX 11i</a:t>
            </a:r>
          </a:p>
          <a:p>
            <a:pPr algn="ctr"/>
            <a:r>
              <a:rPr lang="en-US" sz="1000" b="1"/>
              <a:t>Tru64</a:t>
            </a:r>
          </a:p>
          <a:p>
            <a:pPr algn="ctr"/>
            <a:r>
              <a:rPr lang="en-US" sz="1000" b="1"/>
              <a:t>OpenVMS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5395913" y="1390650"/>
            <a:ext cx="10144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Linux</a:t>
            </a:r>
            <a:br>
              <a:rPr lang="en-US" sz="1000" b="1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  <a:latin typeface="Arial Narrow" charset="0"/>
              </a:rPr>
              <a:t>(Intel/Power/zLinux)</a:t>
            </a:r>
          </a:p>
          <a:p>
            <a:pPr algn="ctr"/>
            <a:r>
              <a:rPr lang="en-US" sz="900">
                <a:solidFill>
                  <a:srgbClr val="000000"/>
                </a:solidFill>
                <a:latin typeface="Arial Narrow" charset="0"/>
              </a:rPr>
              <a:t>RHEL</a:t>
            </a:r>
          </a:p>
          <a:p>
            <a:pPr algn="ctr"/>
            <a:r>
              <a:rPr lang="en-US" sz="900">
                <a:solidFill>
                  <a:srgbClr val="000000"/>
                </a:solidFill>
                <a:latin typeface="Arial Narrow" charset="0"/>
              </a:rPr>
              <a:t>SUSE </a:t>
            </a:r>
            <a:r>
              <a:rPr lang="en-US" sz="900" b="1">
                <a:solidFill>
                  <a:srgbClr val="FF6600"/>
                </a:solidFill>
                <a:latin typeface="Arial Narrow" charset="0"/>
              </a:rPr>
              <a:t>11</a:t>
            </a:r>
          </a:p>
        </p:txBody>
      </p:sp>
      <p:pic>
        <p:nvPicPr>
          <p:cNvPr id="34" name="Picture 30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2355850" y="3709988"/>
            <a:ext cx="468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7610475" y="2311400"/>
            <a:ext cx="784225" cy="760413"/>
            <a:chOff x="3974" y="1483"/>
            <a:chExt cx="494" cy="479"/>
          </a:xfrm>
        </p:grpSpPr>
        <p:pic>
          <p:nvPicPr>
            <p:cNvPr id="36" name="Picture 32" descr="grey san applianc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5508" t="7092" r="7416" b="7092"/>
            <a:stretch>
              <a:fillRect/>
            </a:stretch>
          </p:blipFill>
          <p:spPr bwMode="auto">
            <a:xfrm rot="-5400000">
              <a:off x="4116" y="1611"/>
              <a:ext cx="47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3" descr="grey san applianc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5508" t="7092" r="7416" b="7092"/>
            <a:stretch>
              <a:fillRect/>
            </a:stretch>
          </p:blipFill>
          <p:spPr bwMode="auto">
            <a:xfrm rot="-5400000">
              <a:off x="3979" y="1611"/>
              <a:ext cx="47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4" descr="grey san applianc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5508" t="7092" r="7416" b="7092"/>
            <a:stretch>
              <a:fillRect/>
            </a:stretch>
          </p:blipFill>
          <p:spPr bwMode="auto">
            <a:xfrm rot="-5400000">
              <a:off x="3846" y="1611"/>
              <a:ext cx="47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7546975" y="1519238"/>
            <a:ext cx="92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IBM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  <a:latin typeface="Arial Narrow" charset="0"/>
              </a:rPr>
              <a:t>BladeCenter</a:t>
            </a:r>
            <a:endParaRPr lang="en-US" sz="100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40" name="Picture 36" descr="grey lan-s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11" r="104" b="32324"/>
          <a:stretch>
            <a:fillRect/>
          </a:stretch>
        </p:blipFill>
        <p:spPr bwMode="auto">
          <a:xfrm>
            <a:off x="6910388" y="3027363"/>
            <a:ext cx="1663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7399338" y="3224213"/>
            <a:ext cx="611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SAN</a:t>
            </a:r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6910388" y="4238625"/>
            <a:ext cx="1700212" cy="512763"/>
            <a:chOff x="4518" y="2729"/>
            <a:chExt cx="1235" cy="323"/>
          </a:xfrm>
        </p:grpSpPr>
        <p:pic>
          <p:nvPicPr>
            <p:cNvPr id="43" name="Picture 39" descr="Blue button for Bus Driven Svc Mgt"/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4518" y="2729"/>
              <a:ext cx="123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4518" y="2743"/>
              <a:ext cx="12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rgbClr val="FFFFFF"/>
                  </a:solidFill>
                </a:rPr>
                <a:t>SAN</a:t>
              </a:r>
              <a:br>
                <a:rPr lang="en-US" sz="1300" b="1">
                  <a:solidFill>
                    <a:srgbClr val="FFFFFF"/>
                  </a:solidFill>
                </a:rPr>
              </a:br>
              <a:r>
                <a:rPr lang="en-US" sz="1300" b="1">
                  <a:solidFill>
                    <a:srgbClr val="FFFFFF"/>
                  </a:solidFill>
                </a:rPr>
                <a:t>Volume Controller</a:t>
              </a:r>
            </a:p>
          </p:txBody>
        </p:sp>
      </p:grpSp>
      <p:pic>
        <p:nvPicPr>
          <p:cNvPr id="45" name="Picture 41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7161213" y="3709988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2" descr="grey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7789863" y="3702050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3" descr="Picture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7375" y="3321050"/>
            <a:ext cx="12430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5397500" y="3446463"/>
            <a:ext cx="1747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 Narrow" charset="0"/>
              </a:rPr>
              <a:t>Continuous Copy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 Narrow" charset="0"/>
              </a:rPr>
              <a:t>Metro/Global Mirror</a:t>
            </a:r>
          </a:p>
          <a:p>
            <a:pPr algn="ctr"/>
            <a:r>
              <a:rPr lang="en-US" sz="1400" b="1">
                <a:solidFill>
                  <a:srgbClr val="FF6600"/>
                </a:solidFill>
                <a:latin typeface="Arial Narrow" charset="0"/>
              </a:rPr>
              <a:t>Multiple Cluster Mirror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1308100" y="1703388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VMware</a:t>
            </a:r>
          </a:p>
          <a:p>
            <a:pPr algn="ctr"/>
            <a:r>
              <a:rPr lang="en-US" sz="1000" b="1">
                <a:solidFill>
                  <a:srgbClr val="FF6600"/>
                </a:solidFill>
              </a:rPr>
              <a:t>vSphere 4</a:t>
            </a:r>
            <a:endParaRPr lang="en-US" sz="900">
              <a:solidFill>
                <a:srgbClr val="FF6600"/>
              </a:solidFill>
              <a:latin typeface="Arial Narrow" charset="0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9525" y="3205163"/>
            <a:ext cx="233521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latin typeface="Arial Narrow" charset="0"/>
              </a:rPr>
              <a:t>Point-in-time Copy</a:t>
            </a:r>
          </a:p>
          <a:p>
            <a:pPr algn="ctr">
              <a:lnSpc>
                <a:spcPct val="85000"/>
              </a:lnSpc>
            </a:pPr>
            <a:r>
              <a:rPr lang="en-US" sz="1400">
                <a:latin typeface="Arial Narrow" charset="0"/>
              </a:rPr>
              <a:t>Full volume, Copy on write</a:t>
            </a:r>
            <a:br>
              <a:rPr lang="en-US" sz="1400">
                <a:latin typeface="Arial Narrow" charset="0"/>
              </a:rPr>
            </a:br>
            <a:r>
              <a:rPr lang="en-US" sz="1400">
                <a:latin typeface="Arial Narrow" charset="0"/>
              </a:rPr>
              <a:t>256 targets, </a:t>
            </a:r>
            <a:br>
              <a:rPr lang="en-US" sz="1400">
                <a:latin typeface="Arial Narrow" charset="0"/>
              </a:rPr>
            </a:br>
            <a:r>
              <a:rPr lang="en-US" sz="1400">
                <a:latin typeface="Arial Narrow" charset="0"/>
              </a:rPr>
              <a:t>Incremental, Cascaded, </a:t>
            </a:r>
            <a:r>
              <a:rPr lang="en-US" sz="1400" b="1">
                <a:solidFill>
                  <a:srgbClr val="FF6600"/>
                </a:solidFill>
                <a:latin typeface="Arial Narrow" charset="0"/>
              </a:rPr>
              <a:t>Reverse</a:t>
            </a:r>
          </a:p>
          <a:p>
            <a:pPr algn="ctr">
              <a:lnSpc>
                <a:spcPct val="85000"/>
              </a:lnSpc>
            </a:pPr>
            <a:r>
              <a:rPr lang="en-US" sz="1400">
                <a:latin typeface="Arial Narrow" charset="0"/>
              </a:rPr>
              <a:t>Space-Efficient, </a:t>
            </a:r>
            <a:r>
              <a:rPr lang="en-US" sz="1400" b="1">
                <a:solidFill>
                  <a:srgbClr val="FF6600"/>
                </a:solidFill>
                <a:latin typeface="Arial Narrow" charset="0"/>
              </a:rPr>
              <a:t>FlashCopy Mgr</a:t>
            </a:r>
            <a:endParaRPr lang="en-US" sz="1400" b="1">
              <a:solidFill>
                <a:srgbClr val="FF6600"/>
              </a:solidFill>
            </a:endParaRPr>
          </a:p>
        </p:txBody>
      </p:sp>
      <p:pic>
        <p:nvPicPr>
          <p:cNvPr id="51" name="Picture 47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695325" y="2025650"/>
            <a:ext cx="6524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679450" y="1581150"/>
            <a:ext cx="69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rgbClr val="000000"/>
                </a:solidFill>
              </a:rPr>
              <a:t>Novell</a:t>
            </a:r>
          </a:p>
          <a:p>
            <a:pPr algn="ctr"/>
            <a:r>
              <a:rPr lang="en-US" sz="1000" b="1">
                <a:solidFill>
                  <a:srgbClr val="000000"/>
                </a:solidFill>
              </a:rPr>
              <a:t>NetWare</a:t>
            </a:r>
            <a:endParaRPr lang="en-US" sz="10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5195888" y="4745038"/>
            <a:ext cx="1085850" cy="1104900"/>
            <a:chOff x="2827" y="3079"/>
            <a:chExt cx="684" cy="696"/>
          </a:xfrm>
        </p:grpSpPr>
        <p:pic>
          <p:nvPicPr>
            <p:cNvPr id="54" name="Picture 50" descr="red disk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11539" r="18221" b="10898"/>
            <a:stretch>
              <a:fillRect/>
            </a:stretch>
          </p:blipFill>
          <p:spPr bwMode="auto">
            <a:xfrm>
              <a:off x="3029" y="3079"/>
              <a:ext cx="29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827" y="3467"/>
              <a:ext cx="6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Sun</a:t>
              </a:r>
            </a:p>
            <a:p>
              <a:pPr algn="ctr"/>
              <a:r>
                <a:rPr lang="en-US" sz="1300" b="1"/>
                <a:t>StorageTek</a:t>
              </a:r>
              <a:endParaRPr lang="en-US" sz="1300" b="1">
                <a:solidFill>
                  <a:srgbClr val="FF6600"/>
                </a:solidFill>
                <a:latin typeface="Arial Narrow" charset="0"/>
              </a:endParaRPr>
            </a:p>
          </p:txBody>
        </p:sp>
      </p:grpSp>
      <p:grpSp>
        <p:nvGrpSpPr>
          <p:cNvPr id="56" name="Group 52"/>
          <p:cNvGrpSpPr>
            <a:grpSpLocks/>
          </p:cNvGrpSpPr>
          <p:nvPr/>
        </p:nvGrpSpPr>
        <p:grpSpPr bwMode="auto">
          <a:xfrm>
            <a:off x="327025" y="4745038"/>
            <a:ext cx="987425" cy="1755775"/>
            <a:chOff x="232" y="3079"/>
            <a:chExt cx="622" cy="1106"/>
          </a:xfrm>
        </p:grpSpPr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232" y="3467"/>
              <a:ext cx="622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IBM</a:t>
              </a:r>
              <a:br>
                <a:rPr lang="en-US" sz="1300" b="1"/>
              </a:br>
              <a:r>
                <a:rPr lang="en-US" sz="1300" b="1"/>
                <a:t>DS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latin typeface="Arial Narrow" charset="0"/>
                </a:rPr>
                <a:t>DS3400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latin typeface="Arial Narrow" charset="0"/>
                </a:rPr>
                <a:t>DS4000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DS5020, DS3950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latin typeface="Arial Narrow" charset="0"/>
                </a:rPr>
                <a:t>DS6000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latin typeface="Arial Narrow" charset="0"/>
                </a:rPr>
                <a:t>DS8000</a:t>
              </a:r>
            </a:p>
          </p:txBody>
        </p:sp>
        <p:pic>
          <p:nvPicPr>
            <p:cNvPr id="58" name="Picture 54" descr="blue disk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393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" name="Picture 55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2060575" y="2016125"/>
            <a:ext cx="6524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6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1370013" y="2030413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-73025" y="4745038"/>
            <a:ext cx="671513" cy="1303337"/>
            <a:chOff x="-46" y="3079"/>
            <a:chExt cx="423" cy="821"/>
          </a:xfrm>
        </p:grpSpPr>
        <p:sp>
          <p:nvSpPr>
            <p:cNvPr id="62" name="Text Box 58"/>
            <p:cNvSpPr txBox="1">
              <a:spLocks noChangeArrowheads="1"/>
            </p:cNvSpPr>
            <p:nvPr/>
          </p:nvSpPr>
          <p:spPr bwMode="auto">
            <a:xfrm>
              <a:off x="-46" y="3467"/>
              <a:ext cx="42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</a:rPr>
                <a:t>IBM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ESS,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FAStT</a:t>
              </a:r>
            </a:p>
          </p:txBody>
        </p:sp>
        <p:pic>
          <p:nvPicPr>
            <p:cNvPr id="63" name="Picture 59" descr="blue disk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11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" name="Picture 60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8459788" y="2025650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8467725" y="1550988"/>
            <a:ext cx="644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>
                <a:solidFill>
                  <a:srgbClr val="000000"/>
                </a:solidFill>
              </a:rPr>
              <a:t>1024</a:t>
            </a:r>
          </a:p>
          <a:p>
            <a:pPr algn="ctr"/>
            <a:r>
              <a:rPr lang="en-US" sz="1300" b="1">
                <a:solidFill>
                  <a:srgbClr val="000000"/>
                </a:solidFill>
              </a:rPr>
              <a:t>Hosts</a:t>
            </a:r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66" name="Group 62"/>
          <p:cNvGrpSpPr>
            <a:grpSpLocks/>
          </p:cNvGrpSpPr>
          <p:nvPr/>
        </p:nvGrpSpPr>
        <p:grpSpPr bwMode="auto">
          <a:xfrm>
            <a:off x="1511300" y="4745038"/>
            <a:ext cx="827088" cy="1104900"/>
            <a:chOff x="667" y="3079"/>
            <a:chExt cx="521" cy="696"/>
          </a:xfrm>
        </p:grpSpPr>
        <p:pic>
          <p:nvPicPr>
            <p:cNvPr id="67" name="Picture 63" descr="blue disk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784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667" y="3467"/>
              <a:ext cx="52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</a:rPr>
                <a:t>IBM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N series</a:t>
              </a:r>
            </a:p>
          </p:txBody>
        </p:sp>
      </p:grpSp>
      <p:grpSp>
        <p:nvGrpSpPr>
          <p:cNvPr id="69" name="Group 65"/>
          <p:cNvGrpSpPr>
            <a:grpSpLocks/>
          </p:cNvGrpSpPr>
          <p:nvPr/>
        </p:nvGrpSpPr>
        <p:grpSpPr bwMode="auto">
          <a:xfrm>
            <a:off x="6089650" y="4745038"/>
            <a:ext cx="773113" cy="1104900"/>
            <a:chOff x="3516" y="3079"/>
            <a:chExt cx="487" cy="696"/>
          </a:xfrm>
        </p:grpSpPr>
        <p:pic>
          <p:nvPicPr>
            <p:cNvPr id="70" name="Picture 66" descr="green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9999"/>
                </a:clrFrom>
                <a:clrTo>
                  <a:srgbClr val="FF9999">
                    <a:alpha val="0"/>
                  </a:srgbClr>
                </a:clrTo>
              </a:clrChange>
            </a:blip>
            <a:srcRect l="19279" t="9616" r="13559" b="7906"/>
            <a:stretch>
              <a:fillRect/>
            </a:stretch>
          </p:blipFill>
          <p:spPr bwMode="auto">
            <a:xfrm>
              <a:off x="3608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Text Box 67"/>
            <p:cNvSpPr txBox="1">
              <a:spLocks noChangeArrowheads="1"/>
            </p:cNvSpPr>
            <p:nvPr/>
          </p:nvSpPr>
          <p:spPr bwMode="auto">
            <a:xfrm>
              <a:off x="3516" y="3467"/>
              <a:ext cx="48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rgbClr val="000000"/>
                  </a:solidFill>
                </a:rPr>
                <a:t>NetApp</a:t>
              </a:r>
            </a:p>
            <a:p>
              <a:pPr algn="ctr"/>
              <a:r>
                <a:rPr lang="en-US" sz="1300" b="1">
                  <a:solidFill>
                    <a:srgbClr val="000000"/>
                  </a:solidFill>
                </a:rPr>
                <a:t>FAS</a:t>
              </a:r>
              <a:endParaRPr lang="en-US" sz="1000" b="1">
                <a:solidFill>
                  <a:srgbClr val="FF3300"/>
                </a:solidFill>
                <a:latin typeface="Arial Narrow" charset="0"/>
              </a:endParaRPr>
            </a:p>
          </p:txBody>
        </p:sp>
      </p:grp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4864100" y="1679575"/>
            <a:ext cx="733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SGI IRIX</a:t>
            </a:r>
            <a:endParaRPr lang="en-US" sz="1100">
              <a:latin typeface="Arial Narrow" charset="0"/>
            </a:endParaRPr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6702425" y="876300"/>
            <a:ext cx="11382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IBM N series Gateway</a:t>
            </a:r>
          </a:p>
          <a:p>
            <a:pPr algn="ctr"/>
            <a:r>
              <a:rPr lang="en-US" sz="1100" b="1"/>
              <a:t>NetApp </a:t>
            </a:r>
          </a:p>
          <a:p>
            <a:pPr algn="ctr"/>
            <a:r>
              <a:rPr lang="en-US" sz="1100" b="1"/>
              <a:t>V-Series</a:t>
            </a:r>
          </a:p>
          <a:p>
            <a:pPr algn="ctr"/>
            <a:r>
              <a:rPr lang="en-US" sz="1100" b="1"/>
              <a:t>IBM TS7650G</a:t>
            </a:r>
          </a:p>
        </p:txBody>
      </p:sp>
      <p:grpSp>
        <p:nvGrpSpPr>
          <p:cNvPr id="74" name="Group 70"/>
          <p:cNvGrpSpPr>
            <a:grpSpLocks/>
          </p:cNvGrpSpPr>
          <p:nvPr/>
        </p:nvGrpSpPr>
        <p:grpSpPr bwMode="auto">
          <a:xfrm>
            <a:off x="7239000" y="4745038"/>
            <a:ext cx="804863" cy="1276350"/>
            <a:chOff x="4326" y="2989"/>
            <a:chExt cx="507" cy="804"/>
          </a:xfrm>
        </p:grpSpPr>
        <p:pic>
          <p:nvPicPr>
            <p:cNvPr id="75" name="Picture 71" descr="green dis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9999"/>
                </a:clrFrom>
                <a:clrTo>
                  <a:srgbClr val="FF9999">
                    <a:alpha val="0"/>
                  </a:srgbClr>
                </a:clrTo>
              </a:clrChange>
            </a:blip>
            <a:srcRect l="19279" t="9616" r="13559" b="7906"/>
            <a:stretch>
              <a:fillRect/>
            </a:stretch>
          </p:blipFill>
          <p:spPr bwMode="auto">
            <a:xfrm>
              <a:off x="4449" y="298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 Box 72"/>
            <p:cNvSpPr txBox="1">
              <a:spLocks noChangeArrowheads="1"/>
            </p:cNvSpPr>
            <p:nvPr/>
          </p:nvSpPr>
          <p:spPr bwMode="auto">
            <a:xfrm>
              <a:off x="4326" y="3485"/>
              <a:ext cx="50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Bull</a:t>
              </a:r>
            </a:p>
            <a:p>
              <a:pPr algn="ctr"/>
              <a:r>
                <a:rPr lang="en-US" sz="1300" b="1">
                  <a:latin typeface="Arial Narrow" charset="0"/>
                </a:rPr>
                <a:t>StoreWay</a:t>
              </a:r>
              <a:endParaRPr lang="en-US" sz="1000">
                <a:latin typeface="Arial Narrow" charset="0"/>
              </a:endParaRPr>
            </a:p>
          </p:txBody>
        </p:sp>
      </p:grp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7504113" y="4745038"/>
            <a:ext cx="1416050" cy="1517650"/>
            <a:chOff x="4574" y="2989"/>
            <a:chExt cx="892" cy="956"/>
          </a:xfrm>
        </p:grpSpPr>
        <p:pic>
          <p:nvPicPr>
            <p:cNvPr id="78" name="Picture 74" descr="red disk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11539" r="18221" b="10898"/>
            <a:stretch>
              <a:fillRect/>
            </a:stretch>
          </p:blipFill>
          <p:spPr bwMode="auto">
            <a:xfrm>
              <a:off x="4875" y="2989"/>
              <a:ext cx="29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 Box 75"/>
            <p:cNvSpPr txBox="1">
              <a:spLocks noChangeArrowheads="1"/>
            </p:cNvSpPr>
            <p:nvPr/>
          </p:nvSpPr>
          <p:spPr bwMode="auto">
            <a:xfrm>
              <a:off x="4574" y="3377"/>
              <a:ext cx="89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Fujitsu</a:t>
              </a:r>
            </a:p>
            <a:p>
              <a:pPr algn="ctr"/>
              <a:r>
                <a:rPr lang="en-US" sz="1300" b="1">
                  <a:latin typeface="Arial Narrow" charset="0"/>
                </a:rPr>
                <a:t>Eternus</a:t>
              </a:r>
            </a:p>
            <a:p>
              <a:pPr algn="ctr"/>
              <a:r>
                <a:rPr lang="en-US" sz="1000">
                  <a:latin typeface="Arial Narrow" charset="0"/>
                </a:rPr>
                <a:t>3000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8000 Models 2000 &amp; 1200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4000 models 600 &amp; 400</a:t>
              </a:r>
              <a:endParaRPr lang="en-US" sz="1300" b="1">
                <a:solidFill>
                  <a:srgbClr val="FF6600"/>
                </a:solidFill>
                <a:latin typeface="Arial Narrow" charset="0"/>
              </a:endParaRPr>
            </a:p>
          </p:txBody>
        </p:sp>
      </p:grpSp>
      <p:grpSp>
        <p:nvGrpSpPr>
          <p:cNvPr id="80" name="Group 76"/>
          <p:cNvGrpSpPr>
            <a:grpSpLocks/>
          </p:cNvGrpSpPr>
          <p:nvPr/>
        </p:nvGrpSpPr>
        <p:grpSpPr bwMode="auto">
          <a:xfrm>
            <a:off x="6727825" y="4745038"/>
            <a:ext cx="723900" cy="1104900"/>
            <a:chOff x="4038" y="3079"/>
            <a:chExt cx="456" cy="696"/>
          </a:xfrm>
        </p:grpSpPr>
        <p:sp>
          <p:nvSpPr>
            <p:cNvPr id="81" name="Text Box 77"/>
            <p:cNvSpPr txBox="1">
              <a:spLocks noChangeArrowheads="1"/>
            </p:cNvSpPr>
            <p:nvPr/>
          </p:nvSpPr>
          <p:spPr bwMode="auto">
            <a:xfrm>
              <a:off x="4038" y="3467"/>
              <a:ext cx="45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NEC</a:t>
              </a:r>
            </a:p>
            <a:p>
              <a:pPr algn="ctr"/>
              <a:r>
                <a:rPr lang="en-US" sz="1300" b="1">
                  <a:latin typeface="Arial Narrow" charset="0"/>
                </a:rPr>
                <a:t>iStorage</a:t>
              </a:r>
              <a:endParaRPr lang="en-US" sz="1000">
                <a:latin typeface="Arial Narrow" charset="0"/>
              </a:endParaRPr>
            </a:p>
          </p:txBody>
        </p:sp>
        <p:pic>
          <p:nvPicPr>
            <p:cNvPr id="82" name="Picture 78" descr="grey dis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9279" t="9189" r="18221" b="8333"/>
            <a:stretch>
              <a:fillRect/>
            </a:stretch>
          </p:blipFill>
          <p:spPr bwMode="auto">
            <a:xfrm>
              <a:off x="4126" y="3079"/>
              <a:ext cx="29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2428875" y="6275388"/>
            <a:ext cx="671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/>
              <a:t>For the most current, and more detailed, information please visit </a:t>
            </a:r>
            <a:r>
              <a:rPr lang="en-US" sz="1000" b="1"/>
              <a:t>ibm.com</a:t>
            </a:r>
            <a:r>
              <a:rPr lang="en-US" sz="1000"/>
              <a:t>/storage/svc and click on “Interoperability”. 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4649788" y="4376738"/>
            <a:ext cx="1752600" cy="2746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 charset="0"/>
              </a:rPr>
              <a:t>Space-Efficient Virtual Disks</a:t>
            </a:r>
          </a:p>
        </p:txBody>
      </p:sp>
      <p:sp>
        <p:nvSpPr>
          <p:cNvPr id="85" name="AutoShape 81"/>
          <p:cNvSpPr>
            <a:spLocks noChangeArrowheads="1"/>
          </p:cNvSpPr>
          <p:nvPr/>
        </p:nvSpPr>
        <p:spPr bwMode="auto">
          <a:xfrm>
            <a:off x="284163" y="4643438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701675" y="4386263"/>
            <a:ext cx="1423988" cy="2746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 Narrow" charset="0"/>
              </a:rPr>
              <a:t>Entry Edition software</a:t>
            </a:r>
          </a:p>
        </p:txBody>
      </p:sp>
      <p:sp>
        <p:nvSpPr>
          <p:cNvPr id="87" name="Text Box 83"/>
          <p:cNvSpPr txBox="1">
            <a:spLocks noChangeArrowheads="1"/>
          </p:cNvSpPr>
          <p:nvPr/>
        </p:nvSpPr>
        <p:spPr bwMode="auto">
          <a:xfrm>
            <a:off x="4565650" y="4949825"/>
            <a:ext cx="1470025" cy="284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rial Narrow" charset="0"/>
              </a:rPr>
              <a:t>Virtual Disk Mirroring</a:t>
            </a:r>
          </a:p>
        </p:txBody>
      </p:sp>
      <p:sp>
        <p:nvSpPr>
          <p:cNvPr id="88" name="AutoShape 84"/>
          <p:cNvSpPr>
            <a:spLocks noChangeArrowheads="1"/>
          </p:cNvSpPr>
          <p:nvPr/>
        </p:nvSpPr>
        <p:spPr bwMode="auto">
          <a:xfrm>
            <a:off x="3378200" y="4760913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89" name="Text Box 86"/>
          <p:cNvSpPr txBox="1">
            <a:spLocks noChangeArrowheads="1"/>
          </p:cNvSpPr>
          <p:nvPr/>
        </p:nvSpPr>
        <p:spPr bwMode="auto">
          <a:xfrm>
            <a:off x="6245225" y="1674813"/>
            <a:ext cx="695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Apple</a:t>
            </a:r>
            <a:br>
              <a:rPr lang="en-US" sz="1100" b="1"/>
            </a:br>
            <a:r>
              <a:rPr lang="en-US" sz="1100" b="1"/>
              <a:t>Mac OS</a:t>
            </a:r>
            <a:endParaRPr lang="en-US" sz="1100">
              <a:latin typeface="Arial Narrow" charset="0"/>
            </a:endParaRPr>
          </a:p>
        </p:txBody>
      </p:sp>
      <p:grpSp>
        <p:nvGrpSpPr>
          <p:cNvPr id="90" name="Group 87"/>
          <p:cNvGrpSpPr>
            <a:grpSpLocks/>
          </p:cNvGrpSpPr>
          <p:nvPr/>
        </p:nvGrpSpPr>
        <p:grpSpPr bwMode="auto">
          <a:xfrm>
            <a:off x="8494713" y="4740275"/>
            <a:ext cx="688975" cy="1104900"/>
            <a:chOff x="2308" y="3079"/>
            <a:chExt cx="434" cy="696"/>
          </a:xfrm>
        </p:grpSpPr>
        <p:pic>
          <p:nvPicPr>
            <p:cNvPr id="91" name="Picture 88" descr="yellow disk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9279" t="9402" r="18221" b="8119"/>
            <a:stretch>
              <a:fillRect/>
            </a:stretch>
          </p:blipFill>
          <p:spPr bwMode="auto">
            <a:xfrm>
              <a:off x="2385" y="3079"/>
              <a:ext cx="29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89"/>
            <p:cNvSpPr txBox="1">
              <a:spLocks noChangeArrowheads="1"/>
            </p:cNvSpPr>
            <p:nvPr/>
          </p:nvSpPr>
          <p:spPr bwMode="auto">
            <a:xfrm>
              <a:off x="2308" y="3467"/>
              <a:ext cx="43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Pillar</a:t>
              </a:r>
            </a:p>
            <a:p>
              <a:pPr algn="ctr"/>
              <a:r>
                <a:rPr lang="en-US" sz="1300" b="1"/>
                <a:t>Axiom</a:t>
              </a:r>
            </a:p>
          </p:txBody>
        </p:sp>
      </p:grpSp>
      <p:grpSp>
        <p:nvGrpSpPr>
          <p:cNvPr id="93" name="Group 90"/>
          <p:cNvGrpSpPr>
            <a:grpSpLocks/>
          </p:cNvGrpSpPr>
          <p:nvPr/>
        </p:nvGrpSpPr>
        <p:grpSpPr bwMode="auto">
          <a:xfrm>
            <a:off x="1058863" y="4740275"/>
            <a:ext cx="631825" cy="1365250"/>
            <a:chOff x="727" y="3079"/>
            <a:chExt cx="398" cy="860"/>
          </a:xfrm>
        </p:grpSpPr>
        <p:pic>
          <p:nvPicPr>
            <p:cNvPr id="94" name="Picture 91" descr="blue disk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7584" t="8974" r="15254" b="8546"/>
            <a:stretch>
              <a:fillRect/>
            </a:stretch>
          </p:blipFill>
          <p:spPr bwMode="auto">
            <a:xfrm>
              <a:off x="784" y="3079"/>
              <a:ext cx="317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727" y="3467"/>
              <a:ext cx="39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8" rIns="91410" bIns="4570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/>
                <a:t>IBM</a:t>
              </a:r>
              <a:br>
                <a:rPr lang="en-US" sz="1300" b="1"/>
              </a:br>
              <a:r>
                <a:rPr lang="en-US" sz="1300" b="1"/>
                <a:t>XIV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DCS9550</a:t>
              </a:r>
              <a:br>
                <a:rPr lang="en-US" sz="1000" b="1">
                  <a:solidFill>
                    <a:srgbClr val="FF6600"/>
                  </a:solidFill>
                  <a:latin typeface="Arial Narrow" charset="0"/>
                </a:rPr>
              </a:br>
              <a:r>
                <a:rPr lang="en-US" sz="1000" b="1">
                  <a:solidFill>
                    <a:srgbClr val="FF6600"/>
                  </a:solidFill>
                  <a:latin typeface="Arial Narrow" charset="0"/>
                </a:rPr>
                <a:t>DCS9900</a:t>
              </a:r>
            </a:p>
          </p:txBody>
        </p:sp>
      </p:grpSp>
      <p:pic>
        <p:nvPicPr>
          <p:cNvPr id="96" name="Picture 93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33338" y="2020888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94"/>
          <p:cNvSpPr txBox="1">
            <a:spLocks noChangeArrowheads="1"/>
          </p:cNvSpPr>
          <p:nvPr/>
        </p:nvSpPr>
        <p:spPr bwMode="auto">
          <a:xfrm>
            <a:off x="82550" y="1563688"/>
            <a:ext cx="5730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/>
              <a:t>IBM</a:t>
            </a:r>
          </a:p>
          <a:p>
            <a:pPr algn="ctr"/>
            <a:r>
              <a:rPr lang="en-US" sz="1100" b="1"/>
              <a:t>z/VSE</a:t>
            </a:r>
            <a:endParaRPr lang="en-US" sz="1100"/>
          </a:p>
        </p:txBody>
      </p:sp>
      <p:sp>
        <p:nvSpPr>
          <p:cNvPr id="98" name="AutoShape 95"/>
          <p:cNvSpPr>
            <a:spLocks noChangeArrowheads="1"/>
          </p:cNvSpPr>
          <p:nvPr/>
        </p:nvSpPr>
        <p:spPr bwMode="auto">
          <a:xfrm>
            <a:off x="6746875" y="3502025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pic>
        <p:nvPicPr>
          <p:cNvPr id="99" name="Picture 96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4892675" y="2025650"/>
            <a:ext cx="6524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7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6964363" y="2025650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AutoShape 98"/>
          <p:cNvSpPr>
            <a:spLocks noChangeArrowheads="1"/>
          </p:cNvSpPr>
          <p:nvPr/>
        </p:nvSpPr>
        <p:spPr bwMode="auto">
          <a:xfrm>
            <a:off x="5384800" y="2973388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02" name="AutoShape 99"/>
          <p:cNvSpPr>
            <a:spLocks noChangeArrowheads="1"/>
          </p:cNvSpPr>
          <p:nvPr/>
        </p:nvSpPr>
        <p:spPr bwMode="auto">
          <a:xfrm>
            <a:off x="1328738" y="2278063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03" name="AutoShape 100"/>
          <p:cNvSpPr>
            <a:spLocks noChangeArrowheads="1"/>
          </p:cNvSpPr>
          <p:nvPr/>
        </p:nvSpPr>
        <p:spPr bwMode="auto">
          <a:xfrm>
            <a:off x="2390775" y="4733925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04" name="Text Box 101"/>
          <p:cNvSpPr txBox="1">
            <a:spLocks noChangeArrowheads="1"/>
          </p:cNvSpPr>
          <p:nvPr/>
        </p:nvSpPr>
        <p:spPr bwMode="auto">
          <a:xfrm>
            <a:off x="2279650" y="4335463"/>
            <a:ext cx="527050" cy="336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6600"/>
                </a:solidFill>
                <a:latin typeface="Arial Narrow" charset="0"/>
              </a:rPr>
              <a:t>SSD</a:t>
            </a:r>
          </a:p>
        </p:txBody>
      </p:sp>
      <p:sp>
        <p:nvSpPr>
          <p:cNvPr id="105" name="AutoShape 102"/>
          <p:cNvSpPr>
            <a:spLocks noChangeArrowheads="1"/>
          </p:cNvSpPr>
          <p:nvPr/>
        </p:nvSpPr>
        <p:spPr bwMode="auto">
          <a:xfrm>
            <a:off x="2476500" y="4046538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pic>
        <p:nvPicPr>
          <p:cNvPr id="106" name="Picture 103" descr="grey lan-s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11" r="104" b="32324"/>
          <a:stretch>
            <a:fillRect/>
          </a:stretch>
        </p:blipFill>
        <p:spPr bwMode="auto">
          <a:xfrm>
            <a:off x="2090738" y="3006725"/>
            <a:ext cx="16335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2220913" y="3217863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8" rIns="91410" bIns="45708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6600"/>
                </a:solidFill>
              </a:rPr>
              <a:t>Native iSCSI</a:t>
            </a:r>
          </a:p>
        </p:txBody>
      </p:sp>
      <p:sp>
        <p:nvSpPr>
          <p:cNvPr id="108" name="AutoShape 105"/>
          <p:cNvSpPr>
            <a:spLocks noChangeArrowheads="1"/>
          </p:cNvSpPr>
          <p:nvPr/>
        </p:nvSpPr>
        <p:spPr bwMode="auto">
          <a:xfrm>
            <a:off x="3051175" y="2887663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09" name="AutoShape 106"/>
          <p:cNvSpPr>
            <a:spLocks noChangeArrowheads="1"/>
          </p:cNvSpPr>
          <p:nvPr/>
        </p:nvSpPr>
        <p:spPr bwMode="auto">
          <a:xfrm>
            <a:off x="1619250" y="3400425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10" name="AutoShape 107"/>
          <p:cNvSpPr>
            <a:spLocks noChangeArrowheads="1"/>
          </p:cNvSpPr>
          <p:nvPr/>
        </p:nvSpPr>
        <p:spPr bwMode="auto">
          <a:xfrm>
            <a:off x="5495925" y="4516438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11" name="AutoShape 108"/>
          <p:cNvSpPr>
            <a:spLocks noChangeArrowheads="1"/>
          </p:cNvSpPr>
          <p:nvPr/>
        </p:nvSpPr>
        <p:spPr bwMode="auto">
          <a:xfrm>
            <a:off x="4546600" y="4597400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sp>
        <p:nvSpPr>
          <p:cNvPr id="112" name="AutoShape 109"/>
          <p:cNvSpPr>
            <a:spLocks noChangeArrowheads="1"/>
          </p:cNvSpPr>
          <p:nvPr/>
        </p:nvSpPr>
        <p:spPr bwMode="auto">
          <a:xfrm>
            <a:off x="5595938" y="2324100"/>
            <a:ext cx="685800" cy="457200"/>
          </a:xfrm>
          <a:prstGeom prst="irregularSeal1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 sz="1600" b="1">
                <a:solidFill>
                  <a:srgbClr val="FFFFFF"/>
                </a:solidFill>
              </a:rPr>
              <a:t>New</a:t>
            </a:r>
          </a:p>
        </p:txBody>
      </p:sp>
      <p:pic>
        <p:nvPicPr>
          <p:cNvPr id="113" name="Picture 96" descr="grey ser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6567" t="5937" r="6355" b="7784"/>
          <a:stretch>
            <a:fillRect/>
          </a:stretch>
        </p:blipFill>
        <p:spPr bwMode="auto">
          <a:xfrm>
            <a:off x="6288088" y="2020888"/>
            <a:ext cx="6524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657504"/>
            <a:ext cx="2819400" cy="42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225266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55075" cy="381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/>
              <a:t>Storage Virtualization is . . 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4000" y="1122362"/>
            <a:ext cx="5726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Technology that makes one set of resources look and feel like another set of resources, preferably with more desirable characteristics…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 logical representation of resources not constrained by physical limitations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  <a:p>
            <a:pPr marL="5715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Hides some of the complexity</a:t>
            </a:r>
          </a:p>
          <a:p>
            <a:pPr marL="5715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Adds or integrates new function with existing services</a:t>
            </a:r>
          </a:p>
          <a:p>
            <a:pPr marL="5715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" charset="0"/>
                <a:cs typeface="+mn-cs"/>
              </a:rPr>
              <a:t>Can be nested or applied to multiple layers of a system 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pic>
        <p:nvPicPr>
          <p:cNvPr id="10" name="Picture 6" descr="red dis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1624013" y="3822700"/>
            <a:ext cx="609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green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</a:blip>
          <a:srcRect l="19279" t="9616" r="13559" b="7906"/>
          <a:stretch>
            <a:fillRect/>
          </a:stretch>
        </p:blipFill>
        <p:spPr bwMode="auto">
          <a:xfrm>
            <a:off x="862013" y="2374900"/>
            <a:ext cx="750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e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557213" y="3825875"/>
            <a:ext cx="7810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8613" y="3335337"/>
            <a:ext cx="2209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charset="2"/>
              <a:buNone/>
            </a:pPr>
            <a:r>
              <a:rPr lang="en-US"/>
              <a:t>Virtualization</a:t>
            </a:r>
          </a:p>
        </p:txBody>
      </p:sp>
      <p:pic>
        <p:nvPicPr>
          <p:cNvPr id="14" name="Picture 10" descr="yellow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1166813" y="3975100"/>
            <a:ext cx="5857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28613" y="1733550"/>
            <a:ext cx="204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Logical Representation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6888" y="4997450"/>
            <a:ext cx="204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Physical Resources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57213" y="2374900"/>
            <a:ext cx="6096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862013" y="4410075"/>
            <a:ext cx="476250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1955800" y="4257675"/>
            <a:ext cx="0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1485900" y="4424362"/>
            <a:ext cx="1397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What is Storage Virtualization</a:t>
            </a:r>
          </a:p>
          <a:p>
            <a:r>
              <a:rPr lang="en-US" dirty="0" smtClean="0"/>
              <a:t>Why Storage Virtualization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What is SVC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de_04_w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0250"/>
            <a:ext cx="9144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63525"/>
            <a:ext cx="8839200" cy="4984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/>
              <a:t>Why Storage Virtualization?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7075" y="1603375"/>
            <a:ext cx="6418263" cy="44005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Not “just another way of helping manage SANs”</a:t>
            </a:r>
          </a:p>
          <a:p>
            <a:pPr marL="2286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Storage virtualization complements server virtualization</a:t>
            </a:r>
          </a:p>
          <a:p>
            <a:pPr marL="574675" lvl="1" indent="-231775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Font typeface="Arial" charset="0"/>
              <a:buChar char="–"/>
            </a:pPr>
            <a:r>
              <a:rPr lang="en-US" sz="1600"/>
              <a:t>Both technologies help increase flexibility and speed responsiveness</a:t>
            </a:r>
          </a:p>
          <a:p>
            <a:pPr marL="2286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Storage management used to be manually intensive, time-consuming and disruptive to the business</a:t>
            </a:r>
          </a:p>
          <a:p>
            <a:pPr marL="2286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Storage virtualization with SVC can help change that to automatic, time-saving and non-disruptive to the business</a:t>
            </a:r>
          </a:p>
          <a:p>
            <a:pPr marL="228600" indent="-228600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b="1"/>
              <a:t>Radically changes the way you think about and work with storage to make it fundamentally more flexible than just disk boxes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49847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Infrastructure Simplification with SAN Volume Controller</a:t>
            </a:r>
          </a:p>
        </p:txBody>
      </p:sp>
      <p:pic>
        <p:nvPicPr>
          <p:cNvPr id="41" name="Picture 3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3427412"/>
            <a:ext cx="654050" cy="1147763"/>
          </a:xfrm>
          <a:prstGeom prst="rect">
            <a:avLst/>
          </a:prstGeom>
          <a:noFill/>
        </p:spPr>
      </p:pic>
      <p:pic>
        <p:nvPicPr>
          <p:cNvPr id="42" name="Picture 4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3427412"/>
            <a:ext cx="654050" cy="1147763"/>
          </a:xfrm>
          <a:prstGeom prst="rect">
            <a:avLst/>
          </a:prstGeom>
          <a:noFill/>
        </p:spPr>
      </p:pic>
      <p:pic>
        <p:nvPicPr>
          <p:cNvPr id="43" name="Picture 5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613" y="3427412"/>
            <a:ext cx="654050" cy="1147763"/>
          </a:xfrm>
          <a:prstGeom prst="rect">
            <a:avLst/>
          </a:prstGeom>
          <a:noFill/>
        </p:spPr>
      </p:pic>
      <p:pic>
        <p:nvPicPr>
          <p:cNvPr id="44" name="Picture 6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3433762"/>
            <a:ext cx="654050" cy="1147763"/>
          </a:xfrm>
          <a:prstGeom prst="rect">
            <a:avLst/>
          </a:prstGeom>
          <a:noFill/>
        </p:spPr>
      </p:pic>
      <p:pic>
        <p:nvPicPr>
          <p:cNvPr id="45" name="Picture 7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3417887"/>
            <a:ext cx="654050" cy="1147763"/>
          </a:xfrm>
          <a:prstGeom prst="rect">
            <a:avLst/>
          </a:prstGeom>
          <a:noFill/>
        </p:spPr>
      </p:pic>
      <p:pic>
        <p:nvPicPr>
          <p:cNvPr id="46" name="Picture 8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3417887"/>
            <a:ext cx="654050" cy="1147763"/>
          </a:xfrm>
          <a:prstGeom prst="rect">
            <a:avLst/>
          </a:prstGeom>
          <a:noFill/>
        </p:spPr>
      </p:pic>
      <p:pic>
        <p:nvPicPr>
          <p:cNvPr id="47" name="Picture 9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3417887"/>
            <a:ext cx="654050" cy="1147763"/>
          </a:xfrm>
          <a:prstGeom prst="rect">
            <a:avLst/>
          </a:prstGeom>
          <a:noFill/>
        </p:spPr>
      </p:pic>
      <p:pic>
        <p:nvPicPr>
          <p:cNvPr id="48" name="Picture 10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424237"/>
            <a:ext cx="654050" cy="1147763"/>
          </a:xfrm>
          <a:prstGeom prst="rect">
            <a:avLst/>
          </a:prstGeom>
          <a:noFill/>
        </p:spPr>
      </p:pic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92125" y="1131887"/>
            <a:ext cx="36925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 dirty="0">
                <a:ea typeface="Arial" charset="0"/>
                <a:cs typeface="Arial" charset="0"/>
              </a:rPr>
              <a:t>Traditional SAN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Capacity is isolated in SAN islands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Multiple management points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Poor capacity utilization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Capacity is purchased for, and owned by individual processors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4979988" y="1131887"/>
            <a:ext cx="3917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 dirty="0">
                <a:ea typeface="Arial" charset="0"/>
                <a:cs typeface="Arial" charset="0"/>
              </a:rPr>
              <a:t>SAN Volume Controller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Combines capacity into a single pool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Uses storage assets more efficiently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Single management point</a:t>
            </a:r>
          </a:p>
          <a:p>
            <a:pPr marL="228600" indent="-2286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Capacity purchases can be deferred until the physical capacity of the SAN reaches a trigger point.</a:t>
            </a:r>
          </a:p>
        </p:txBody>
      </p:sp>
      <p:grpSp>
        <p:nvGrpSpPr>
          <p:cNvPr id="51" name="Group 13"/>
          <p:cNvGrpSpPr>
            <a:grpSpLocks/>
          </p:cNvGrpSpPr>
          <p:nvPr/>
        </p:nvGrpSpPr>
        <p:grpSpPr bwMode="auto">
          <a:xfrm>
            <a:off x="1458913" y="4554537"/>
            <a:ext cx="2159000" cy="765175"/>
            <a:chOff x="1986" y="2812"/>
            <a:chExt cx="1360" cy="482"/>
          </a:xfrm>
        </p:grpSpPr>
        <p:pic>
          <p:nvPicPr>
            <p:cNvPr id="52" name="Picture 14" descr="grey lan-sa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</p:spPr>
        </p:pic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ea typeface="Arial" charset="0"/>
                  <a:cs typeface="Arial" charset="0"/>
                </a:rPr>
                <a:t>SAN</a:t>
              </a:r>
            </a:p>
          </p:txBody>
        </p:sp>
      </p:grpSp>
      <p:pic>
        <p:nvPicPr>
          <p:cNvPr id="54" name="Picture 16" descr="blue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1376363" y="5483225"/>
            <a:ext cx="503237" cy="612775"/>
          </a:xfrm>
          <a:prstGeom prst="rect">
            <a:avLst/>
          </a:prstGeom>
          <a:noFill/>
        </p:spPr>
      </p:pic>
      <p:pic>
        <p:nvPicPr>
          <p:cNvPr id="55" name="Picture 17" descr="green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</a:blip>
          <a:srcRect l="19279" t="9616" r="13559" b="7906"/>
          <a:stretch>
            <a:fillRect/>
          </a:stretch>
        </p:blipFill>
        <p:spPr bwMode="auto">
          <a:xfrm>
            <a:off x="3224213" y="5481637"/>
            <a:ext cx="503237" cy="612775"/>
          </a:xfrm>
          <a:prstGeom prst="rect">
            <a:avLst/>
          </a:prstGeom>
          <a:noFill/>
        </p:spPr>
      </p:pic>
      <p:pic>
        <p:nvPicPr>
          <p:cNvPr id="56" name="Picture 18" descr="red dis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2609850" y="5519737"/>
            <a:ext cx="468313" cy="576263"/>
          </a:xfrm>
          <a:prstGeom prst="rect">
            <a:avLst/>
          </a:prstGeom>
          <a:noFill/>
        </p:spPr>
      </p:pic>
      <p:pic>
        <p:nvPicPr>
          <p:cNvPr id="57" name="Picture 19" descr="yellow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1987550" y="5481637"/>
            <a:ext cx="468313" cy="612775"/>
          </a:xfrm>
          <a:prstGeom prst="rect">
            <a:avLst/>
          </a:prstGeom>
          <a:noFill/>
        </p:spPr>
      </p:pic>
      <p:sp>
        <p:nvSpPr>
          <p:cNvPr id="58" name="AutoShape 20"/>
          <p:cNvSpPr>
            <a:spLocks noChangeArrowheads="1"/>
          </p:cNvSpPr>
          <p:nvPr/>
        </p:nvSpPr>
        <p:spPr bwMode="auto">
          <a:xfrm>
            <a:off x="153988" y="5087937"/>
            <a:ext cx="958850" cy="533400"/>
          </a:xfrm>
          <a:prstGeom prst="wedgeRoundRectCallout">
            <a:avLst>
              <a:gd name="adj1" fmla="val 76491"/>
              <a:gd name="adj2" fmla="val 41370"/>
              <a:gd name="adj3" fmla="val 16667"/>
            </a:avLst>
          </a:prstGeom>
          <a:solidFill>
            <a:srgbClr val="FFCC81"/>
          </a:solidFill>
          <a:ln w="12700">
            <a:noFill/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ea typeface="Arial" charset="0"/>
                <a:cs typeface="Arial" charset="0"/>
              </a:rPr>
              <a:t>95%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capacity</a:t>
            </a:r>
          </a:p>
        </p:txBody>
      </p:sp>
      <p:sp>
        <p:nvSpPr>
          <p:cNvPr id="59" name="AutoShape 21"/>
          <p:cNvSpPr>
            <a:spLocks noChangeArrowheads="1"/>
          </p:cNvSpPr>
          <p:nvPr/>
        </p:nvSpPr>
        <p:spPr bwMode="auto">
          <a:xfrm>
            <a:off x="1112838" y="4484687"/>
            <a:ext cx="958850" cy="533400"/>
          </a:xfrm>
          <a:prstGeom prst="wedgeRoundRectCallout">
            <a:avLst>
              <a:gd name="adj1" fmla="val 59273"/>
              <a:gd name="adj2" fmla="val 137500"/>
              <a:gd name="adj3" fmla="val 16667"/>
            </a:avLst>
          </a:prstGeom>
          <a:solidFill>
            <a:srgbClr val="FFCC81"/>
          </a:solidFill>
          <a:ln w="12700">
            <a:noFill/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ea typeface="Arial" charset="0"/>
                <a:cs typeface="Arial" charset="0"/>
              </a:rPr>
              <a:t>25%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capacity</a:t>
            </a:r>
          </a:p>
        </p:txBody>
      </p: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811463" y="4554537"/>
            <a:ext cx="958850" cy="533400"/>
          </a:xfrm>
          <a:prstGeom prst="wedgeRoundRectCallout">
            <a:avLst>
              <a:gd name="adj1" fmla="val -38245"/>
              <a:gd name="adj2" fmla="val 130356"/>
              <a:gd name="adj3" fmla="val 16667"/>
            </a:avLst>
          </a:prstGeom>
          <a:solidFill>
            <a:srgbClr val="FFCC81"/>
          </a:solidFill>
          <a:ln w="12700">
            <a:noFill/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ea typeface="Arial" charset="0"/>
                <a:cs typeface="Arial" charset="0"/>
              </a:rPr>
              <a:t>50%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capacity</a:t>
            </a:r>
          </a:p>
        </p:txBody>
      </p:sp>
      <p:grpSp>
        <p:nvGrpSpPr>
          <p:cNvPr id="61" name="Group 23"/>
          <p:cNvGrpSpPr>
            <a:grpSpLocks/>
          </p:cNvGrpSpPr>
          <p:nvPr/>
        </p:nvGrpSpPr>
        <p:grpSpPr bwMode="auto">
          <a:xfrm>
            <a:off x="5692775" y="4554537"/>
            <a:ext cx="2159000" cy="765175"/>
            <a:chOff x="1986" y="2812"/>
            <a:chExt cx="1360" cy="482"/>
          </a:xfrm>
        </p:grpSpPr>
        <p:pic>
          <p:nvPicPr>
            <p:cNvPr id="62" name="Picture 24" descr="grey lan-sa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</p:spPr>
        </p:pic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ea typeface="Arial" charset="0"/>
                  <a:cs typeface="Arial" charset="0"/>
                </a:rPr>
                <a:t>SAN</a:t>
              </a:r>
            </a:p>
          </p:txBody>
        </p:sp>
      </p:grpSp>
      <p:pic>
        <p:nvPicPr>
          <p:cNvPr id="64" name="Picture 26" descr="blue dis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5610225" y="5483225"/>
            <a:ext cx="503238" cy="612775"/>
          </a:xfrm>
          <a:prstGeom prst="rect">
            <a:avLst/>
          </a:prstGeom>
          <a:noFill/>
        </p:spPr>
      </p:pic>
      <p:pic>
        <p:nvPicPr>
          <p:cNvPr id="65" name="Picture 27" descr="green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</a:blip>
          <a:srcRect l="19279" t="9616" r="13559" b="7906"/>
          <a:stretch>
            <a:fillRect/>
          </a:stretch>
        </p:blipFill>
        <p:spPr bwMode="auto">
          <a:xfrm>
            <a:off x="7458075" y="5481637"/>
            <a:ext cx="503238" cy="612775"/>
          </a:xfrm>
          <a:prstGeom prst="rect">
            <a:avLst/>
          </a:prstGeom>
          <a:noFill/>
        </p:spPr>
      </p:pic>
      <p:pic>
        <p:nvPicPr>
          <p:cNvPr id="66" name="Picture 28" descr="red dis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6843713" y="5519737"/>
            <a:ext cx="468312" cy="576263"/>
          </a:xfrm>
          <a:prstGeom prst="rect">
            <a:avLst/>
          </a:prstGeom>
          <a:noFill/>
        </p:spPr>
      </p:pic>
      <p:pic>
        <p:nvPicPr>
          <p:cNvPr id="67" name="Picture 29" descr="yellow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6221413" y="5481637"/>
            <a:ext cx="468312" cy="612775"/>
          </a:xfrm>
          <a:prstGeom prst="rect">
            <a:avLst/>
          </a:prstGeom>
          <a:noFill/>
        </p:spPr>
      </p:pic>
      <p:grpSp>
        <p:nvGrpSpPr>
          <p:cNvPr id="68" name="Group 30"/>
          <p:cNvGrpSpPr>
            <a:grpSpLocks/>
          </p:cNvGrpSpPr>
          <p:nvPr/>
        </p:nvGrpSpPr>
        <p:grpSpPr bwMode="auto">
          <a:xfrm>
            <a:off x="5584825" y="5018087"/>
            <a:ext cx="2355850" cy="512763"/>
            <a:chOff x="2064" y="2999"/>
            <a:chExt cx="1484" cy="323"/>
          </a:xfrm>
        </p:grpSpPr>
        <p:pic>
          <p:nvPicPr>
            <p:cNvPr id="69" name="Picture 31" descr="Blue button for Bus Driven Svc Mgt"/>
            <p:cNvPicPr>
              <a:picLocks noChangeAspect="1" noChangeArrowheads="1"/>
            </p:cNvPicPr>
            <p:nvPr/>
          </p:nvPicPr>
          <p:blipFill>
            <a:blip r:embed="rId8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2064" y="2999"/>
              <a:ext cx="1484" cy="323"/>
            </a:xfrm>
            <a:prstGeom prst="rect">
              <a:avLst/>
            </a:prstGeom>
            <a:noFill/>
          </p:spPr>
        </p:pic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49" y="3013"/>
              <a:ext cx="11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  <a:t>SAN</a:t>
              </a:r>
              <a:b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</a:br>
              <a: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  <a:t>Volume Controller</a:t>
              </a:r>
            </a:p>
          </p:txBody>
        </p:sp>
      </p:grpSp>
      <p:sp>
        <p:nvSpPr>
          <p:cNvPr id="71" name="AutoShape 33"/>
          <p:cNvSpPr>
            <a:spLocks noChangeArrowheads="1"/>
          </p:cNvSpPr>
          <p:nvPr/>
        </p:nvSpPr>
        <p:spPr bwMode="auto">
          <a:xfrm>
            <a:off x="7531100" y="4287837"/>
            <a:ext cx="958850" cy="533400"/>
          </a:xfrm>
          <a:prstGeom prst="wedgeRoundRectCallout">
            <a:avLst>
              <a:gd name="adj1" fmla="val -108111"/>
              <a:gd name="adj2" fmla="val 91667"/>
              <a:gd name="adj3" fmla="val 16667"/>
            </a:avLst>
          </a:prstGeom>
          <a:solidFill>
            <a:srgbClr val="FFCC81"/>
          </a:solidFill>
          <a:ln w="12700">
            <a:noFill/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ea typeface="Arial" charset="0"/>
                <a:cs typeface="Arial" charset="0"/>
              </a:rPr>
              <a:t>55%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capacity</a:t>
            </a:r>
          </a:p>
        </p:txBody>
      </p:sp>
      <p:pic>
        <p:nvPicPr>
          <p:cNvPr id="72" name="Picture 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5325" y="5030787"/>
            <a:ext cx="752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Line 35"/>
          <p:cNvSpPr>
            <a:spLocks noChangeShapeType="1"/>
          </p:cNvSpPr>
          <p:nvPr/>
        </p:nvSpPr>
        <p:spPr bwMode="auto">
          <a:xfrm flipV="1">
            <a:off x="7954963" y="5399087"/>
            <a:ext cx="360362" cy="22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284" tIns="41142" rIns="82284" bIns="41142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71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87325"/>
            <a:ext cx="8245475" cy="4984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Non-disruptive Data Migration with SAN Volume Controller</a:t>
            </a:r>
          </a:p>
        </p:txBody>
      </p:sp>
      <p:pic>
        <p:nvPicPr>
          <p:cNvPr id="45" name="Picture 3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3529012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3529012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613" y="3529012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492125" y="1211262"/>
            <a:ext cx="35972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/>
              <a:t>Traditional SAN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AutoNum type="arabicPeriod"/>
            </a:pPr>
            <a:r>
              <a:rPr lang="en-US"/>
              <a:t>Stop applications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AutoNum type="arabicPeriod"/>
            </a:pPr>
            <a:r>
              <a:rPr lang="en-US"/>
              <a:t>Move data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AutoNum type="arabicPeriod"/>
            </a:pPr>
            <a:r>
              <a:rPr lang="en-US"/>
              <a:t>Re-establish host connections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AutoNum type="arabicPeriod"/>
            </a:pPr>
            <a:r>
              <a:rPr lang="en-US"/>
              <a:t>Restart applications</a:t>
            </a:r>
            <a:endParaRPr lang="en-US" b="1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548188" y="1211262"/>
            <a:ext cx="38084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/>
              <a:t>SAN Volume Controller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AutoNum type="arabicPeriod"/>
            </a:pPr>
            <a:r>
              <a:rPr lang="en-US"/>
              <a:t>Move data</a:t>
            </a:r>
          </a:p>
          <a:p>
            <a:pPr marL="304800" indent="-3048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/>
              <a:t>	Host systems and applications are not affected.</a:t>
            </a:r>
          </a:p>
        </p:txBody>
      </p: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5692775" y="4656137"/>
            <a:ext cx="2159000" cy="765175"/>
            <a:chOff x="1986" y="2812"/>
            <a:chExt cx="1360" cy="482"/>
          </a:xfrm>
        </p:grpSpPr>
        <p:pic>
          <p:nvPicPr>
            <p:cNvPr id="51" name="Picture 9" descr="grey lan-sa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SAN</a:t>
              </a: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5584825" y="5119687"/>
            <a:ext cx="2355850" cy="512763"/>
            <a:chOff x="2064" y="2999"/>
            <a:chExt cx="1484" cy="323"/>
          </a:xfrm>
        </p:grpSpPr>
        <p:pic>
          <p:nvPicPr>
            <p:cNvPr id="54" name="Picture 12" descr="Blue button for Bus Driven Svc Mgt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2064" y="2999"/>
              <a:ext cx="14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2249" y="3013"/>
              <a:ext cx="11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</a:rPr>
                <a:t>SAN</a:t>
              </a:r>
              <a:br>
                <a:rPr lang="en-US" sz="1300" b="1">
                  <a:solidFill>
                    <a:schemeClr val="bg1"/>
                  </a:solidFill>
                </a:rPr>
              </a:br>
              <a:r>
                <a:rPr lang="en-US" sz="1300" b="1">
                  <a:solidFill>
                    <a:schemeClr val="bg1"/>
                  </a:solidFill>
                </a:rPr>
                <a:t>Volume Controller</a:t>
              </a:r>
            </a:p>
          </p:txBody>
        </p:sp>
      </p:grpSp>
      <p:pic>
        <p:nvPicPr>
          <p:cNvPr id="56" name="Picture 14" descr="grey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5614988" y="5584825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5" descr="yellow dis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1987550" y="5583237"/>
            <a:ext cx="4683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16"/>
          <p:cNvGrpSpPr>
            <a:grpSpLocks/>
          </p:cNvGrpSpPr>
          <p:nvPr/>
        </p:nvGrpSpPr>
        <p:grpSpPr bwMode="auto">
          <a:xfrm>
            <a:off x="1458913" y="4656137"/>
            <a:ext cx="2159000" cy="765175"/>
            <a:chOff x="1986" y="2812"/>
            <a:chExt cx="1360" cy="482"/>
          </a:xfrm>
        </p:grpSpPr>
        <p:pic>
          <p:nvPicPr>
            <p:cNvPr id="59" name="Picture 17" descr="grey lan-sa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/>
                <a:t>SAN</a:t>
              </a:r>
            </a:p>
          </p:txBody>
        </p:sp>
      </p:grpSp>
      <p:pic>
        <p:nvPicPr>
          <p:cNvPr id="61" name="Picture 19" descr="grey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9279" t="9189" r="18221" b="8333"/>
          <a:stretch>
            <a:fillRect/>
          </a:stretch>
        </p:blipFill>
        <p:spPr bwMode="auto">
          <a:xfrm>
            <a:off x="1376363" y="5584825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" descr="blue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1376363" y="5584825"/>
            <a:ext cx="5032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1" descr="green dis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</a:blip>
          <a:srcRect l="19279" t="9616" r="13559" b="7906"/>
          <a:stretch>
            <a:fillRect/>
          </a:stretch>
        </p:blipFill>
        <p:spPr bwMode="auto">
          <a:xfrm>
            <a:off x="3224213" y="5583237"/>
            <a:ext cx="5032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2" descr="red dis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2609850" y="5621337"/>
            <a:ext cx="4683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blue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5610225" y="5584825"/>
            <a:ext cx="5032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 descr="green dis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</a:blip>
          <a:srcRect l="19279" t="9616" r="13559" b="7906"/>
          <a:stretch>
            <a:fillRect/>
          </a:stretch>
        </p:blipFill>
        <p:spPr bwMode="auto">
          <a:xfrm>
            <a:off x="7458075" y="5583237"/>
            <a:ext cx="5032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AutoShape 25"/>
          <p:cNvCxnSpPr>
            <a:cxnSpLocks noChangeShapeType="1"/>
          </p:cNvCxnSpPr>
          <p:nvPr/>
        </p:nvCxnSpPr>
        <p:spPr bwMode="auto">
          <a:xfrm flipH="1" flipV="1">
            <a:off x="1376363" y="4587875"/>
            <a:ext cx="252412" cy="996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26"/>
          <p:cNvCxnSpPr>
            <a:cxnSpLocks noChangeShapeType="1"/>
          </p:cNvCxnSpPr>
          <p:nvPr/>
        </p:nvCxnSpPr>
        <p:spPr bwMode="auto">
          <a:xfrm flipH="1" flipV="1">
            <a:off x="1376363" y="4587875"/>
            <a:ext cx="1468437" cy="1033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69" name="Picture 27" descr="red dis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6843713" y="5621337"/>
            <a:ext cx="4683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8" descr="yellow dis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6221413" y="5583237"/>
            <a:ext cx="4683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AutoShape 29"/>
          <p:cNvCxnSpPr>
            <a:cxnSpLocks noChangeShapeType="1"/>
          </p:cNvCxnSpPr>
          <p:nvPr/>
        </p:nvCxnSpPr>
        <p:spPr bwMode="auto">
          <a:xfrm>
            <a:off x="5610225" y="4587875"/>
            <a:ext cx="203200" cy="101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2" name="Group 30"/>
          <p:cNvGrpSpPr>
            <a:grpSpLocks/>
          </p:cNvGrpSpPr>
          <p:nvPr/>
        </p:nvGrpSpPr>
        <p:grpSpPr bwMode="auto">
          <a:xfrm>
            <a:off x="5476875" y="4689475"/>
            <a:ext cx="684213" cy="612775"/>
            <a:chOff x="2540" y="2850"/>
            <a:chExt cx="431" cy="386"/>
          </a:xfrm>
        </p:grpSpPr>
        <p:pic>
          <p:nvPicPr>
            <p:cNvPr id="73" name="Picture 31" descr="grey disk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98"/>
                </a:clrFrom>
                <a:clrTo>
                  <a:srgbClr val="FEFE98">
                    <a:alpha val="0"/>
                  </a:srgbClr>
                </a:clrTo>
              </a:clrChange>
            </a:blip>
            <a:srcRect l="19279" t="9189" r="18221" b="8333"/>
            <a:stretch>
              <a:fillRect/>
            </a:stretch>
          </p:blipFill>
          <p:spPr bwMode="auto">
            <a:xfrm>
              <a:off x="2604" y="2850"/>
              <a:ext cx="29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540" y="2931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Virtual</a:t>
              </a:r>
              <a:br>
                <a:rPr lang="en-US" sz="1200"/>
              </a:br>
              <a:r>
                <a:rPr lang="en-US" sz="1200"/>
                <a:t>Disk</a:t>
              </a:r>
            </a:p>
          </p:txBody>
        </p:sp>
      </p:grpSp>
      <p:pic>
        <p:nvPicPr>
          <p:cNvPr id="75" name="Picture 33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3519487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4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3519487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5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3519487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6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25837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7" descr="paus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1088" y="3949700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8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3535362"/>
            <a:ext cx="6540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62 C -0.00521 -0.0537 -0.05399 -0.2449 -0.03107 -0.24166 C -0.00816 -0.23842 0.10209 -0.04722 0.13715 0.00394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C 0.00122 -0.03703 0.00573 -0.06203 0.025 -0.07337 C 0.04427 -0.08472 0.09723 -0.08101 0.11545 -0.06851 C 0.13368 -0.05601 0.13091 -0.0125 0.1349 0.00232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87325"/>
            <a:ext cx="8245475" cy="498475"/>
          </a:xfrm>
        </p:spPr>
        <p:txBody>
          <a:bodyPr>
            <a:normAutofit/>
          </a:bodyPr>
          <a:lstStyle/>
          <a:p>
            <a:r>
              <a:rPr lang="en-US" sz="2400" dirty="0"/>
              <a:t>Business Continuity with SAN Volume Controller</a:t>
            </a:r>
          </a:p>
        </p:txBody>
      </p:sp>
      <p:pic>
        <p:nvPicPr>
          <p:cNvPr id="7" name="Picture 3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238" y="3529012"/>
            <a:ext cx="654050" cy="1147763"/>
          </a:xfrm>
          <a:prstGeom prst="rect">
            <a:avLst/>
          </a:prstGeom>
          <a:noFill/>
        </p:spPr>
      </p:pic>
      <p:pic>
        <p:nvPicPr>
          <p:cNvPr id="8" name="Picture 4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3529012"/>
            <a:ext cx="654050" cy="1147763"/>
          </a:xfrm>
          <a:prstGeom prst="rect">
            <a:avLst/>
          </a:prstGeom>
          <a:noFill/>
        </p:spPr>
      </p:pic>
      <p:pic>
        <p:nvPicPr>
          <p:cNvPr id="9" name="Picture 5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613" y="3529012"/>
            <a:ext cx="654050" cy="1147763"/>
          </a:xfrm>
          <a:prstGeom prst="rect">
            <a:avLst/>
          </a:prstGeom>
          <a:noFill/>
        </p:spPr>
      </p:pic>
      <p:pic>
        <p:nvPicPr>
          <p:cNvPr id="10" name="Picture 6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3535362"/>
            <a:ext cx="654050" cy="1147763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92125" y="1233487"/>
            <a:ext cx="36925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 dirty="0">
                <a:ea typeface="Arial" charset="0"/>
                <a:cs typeface="Arial" charset="0"/>
              </a:rPr>
              <a:t>Traditional SAN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Replication APIs differ by vendor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Replication destination must be the same as the source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Different multipath drivers for each array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 dirty="0">
                <a:ea typeface="Arial" charset="0"/>
                <a:cs typeface="Arial" charset="0"/>
              </a:rPr>
              <a:t>Lower-cost disks offer primitive, or no replication services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79988" y="1233487"/>
            <a:ext cx="3917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None/>
            </a:pPr>
            <a:r>
              <a:rPr lang="en-US" b="1">
                <a:ea typeface="Arial" charset="0"/>
                <a:cs typeface="Arial" charset="0"/>
              </a:rPr>
              <a:t>SAN Volume Controller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>
                <a:ea typeface="Arial" charset="0"/>
                <a:cs typeface="Arial" charset="0"/>
              </a:rPr>
              <a:t>Common replication API, SAN-wide, that does not change as storage hardware changes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>
                <a:ea typeface="Arial" charset="0"/>
                <a:cs typeface="Arial" charset="0"/>
              </a:rPr>
              <a:t>Common multipath driver for all arrays</a:t>
            </a:r>
          </a:p>
          <a:p>
            <a:pPr marL="228600" indent="-228600">
              <a:spcBef>
                <a:spcPct val="5000"/>
              </a:spcBef>
              <a:spcAft>
                <a:spcPct val="5000"/>
              </a:spcAft>
              <a:buClr>
                <a:schemeClr val="tx2"/>
              </a:buClr>
              <a:buSzPct val="110000"/>
              <a:buFont typeface="Wingdings" charset="2"/>
              <a:buChar char="§"/>
            </a:pPr>
            <a:r>
              <a:rPr lang="en-US" sz="1600">
                <a:ea typeface="Arial" charset="0"/>
                <a:cs typeface="Arial" charset="0"/>
              </a:rPr>
              <a:t>Replication targets can be on lower-cost disks, reducing the overall cost of exploiting replication services</a:t>
            </a:r>
          </a:p>
        </p:txBody>
      </p:sp>
      <p:pic>
        <p:nvPicPr>
          <p:cNvPr id="13" name="Picture 9" descr="red di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11539" r="18221" b="10898"/>
          <a:stretch>
            <a:fillRect/>
          </a:stretch>
        </p:blipFill>
        <p:spPr bwMode="auto">
          <a:xfrm>
            <a:off x="7467600" y="5632450"/>
            <a:ext cx="468313" cy="576262"/>
          </a:xfrm>
          <a:prstGeom prst="rect">
            <a:avLst/>
          </a:prstGeom>
          <a:noFill/>
        </p:spPr>
      </p:pic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1458913" y="4656137"/>
            <a:ext cx="2159000" cy="765175"/>
            <a:chOff x="1986" y="2812"/>
            <a:chExt cx="1360" cy="482"/>
          </a:xfrm>
        </p:grpSpPr>
        <p:pic>
          <p:nvPicPr>
            <p:cNvPr id="15" name="Picture 11" descr="grey lan-s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ea typeface="Arial" charset="0"/>
                  <a:cs typeface="Arial" charset="0"/>
                </a:rPr>
                <a:t>SAN</a:t>
              </a:r>
            </a:p>
          </p:txBody>
        </p:sp>
      </p:grpSp>
      <p:pic>
        <p:nvPicPr>
          <p:cNvPr id="17" name="Picture 13" descr="blue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1276350" y="5584825"/>
            <a:ext cx="503238" cy="612775"/>
          </a:xfrm>
          <a:prstGeom prst="rect">
            <a:avLst/>
          </a:prstGeom>
          <a:noFill/>
        </p:spPr>
      </p:pic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692775" y="4608512"/>
            <a:ext cx="2159000" cy="765175"/>
            <a:chOff x="1986" y="2812"/>
            <a:chExt cx="1360" cy="482"/>
          </a:xfrm>
        </p:grpSpPr>
        <p:pic>
          <p:nvPicPr>
            <p:cNvPr id="19" name="Picture 15" descr="grey lan-s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811" r="104" b="32324"/>
            <a:stretch>
              <a:fillRect/>
            </a:stretch>
          </p:blipFill>
          <p:spPr bwMode="auto">
            <a:xfrm>
              <a:off x="1986" y="2812"/>
              <a:ext cx="1360" cy="482"/>
            </a:xfrm>
            <a:prstGeom prst="rect">
              <a:avLst/>
            </a:prstGeom>
            <a:noFill/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436" y="2936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ea typeface="Arial" charset="0"/>
                  <a:cs typeface="Arial" charset="0"/>
                </a:rPr>
                <a:t>SAN</a:t>
              </a:r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5584825" y="5119687"/>
            <a:ext cx="2355850" cy="512763"/>
            <a:chOff x="2064" y="2999"/>
            <a:chExt cx="1484" cy="323"/>
          </a:xfrm>
        </p:grpSpPr>
        <p:pic>
          <p:nvPicPr>
            <p:cNvPr id="22" name="Picture 18" descr="Blue button for Bus Driven Svc Mgt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2064" y="2999"/>
              <a:ext cx="1484" cy="323"/>
            </a:xfrm>
            <a:prstGeom prst="rect">
              <a:avLst/>
            </a:prstGeom>
            <a:noFill/>
          </p:spPr>
        </p:pic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2249" y="3013"/>
              <a:ext cx="11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  <a:t>SAN</a:t>
              </a:r>
              <a:b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</a:br>
              <a: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  <a:t>Volume Controller</a:t>
              </a:r>
            </a:p>
          </p:txBody>
        </p:sp>
      </p:grpSp>
      <p:pic>
        <p:nvPicPr>
          <p:cNvPr id="24" name="Picture 20" descr="blue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1970088" y="5583237"/>
            <a:ext cx="503237" cy="612775"/>
          </a:xfrm>
          <a:prstGeom prst="rect">
            <a:avLst/>
          </a:prstGeom>
          <a:noFill/>
        </p:spPr>
      </p:pic>
      <p:pic>
        <p:nvPicPr>
          <p:cNvPr id="25" name="Picture 21" descr="yellow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2616200" y="5586412"/>
            <a:ext cx="468313" cy="612775"/>
          </a:xfrm>
          <a:prstGeom prst="rect">
            <a:avLst/>
          </a:prstGeom>
          <a:noFill/>
        </p:spPr>
      </p:pic>
      <p:pic>
        <p:nvPicPr>
          <p:cNvPr id="26" name="Picture 22" descr="yellow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3309938" y="5597525"/>
            <a:ext cx="468312" cy="612775"/>
          </a:xfrm>
          <a:prstGeom prst="rect">
            <a:avLst/>
          </a:prstGeom>
          <a:noFill/>
        </p:spPr>
      </p:pic>
      <p:pic>
        <p:nvPicPr>
          <p:cNvPr id="27" name="Picture 23" descr="Pictur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5138" y="5886450"/>
            <a:ext cx="360362" cy="74612"/>
          </a:xfrm>
          <a:prstGeom prst="rect">
            <a:avLst/>
          </a:prstGeom>
          <a:noFill/>
        </p:spPr>
      </p:pic>
      <p:pic>
        <p:nvPicPr>
          <p:cNvPr id="28" name="Picture 24" descr="Pictur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81163" y="5886450"/>
            <a:ext cx="360362" cy="74612"/>
          </a:xfrm>
          <a:prstGeom prst="rect">
            <a:avLst/>
          </a:prstGeom>
          <a:noFill/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1281113" y="5703887"/>
            <a:ext cx="504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IBM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DSx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973263" y="5715000"/>
            <a:ext cx="512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IBM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DSx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82863" y="5699125"/>
            <a:ext cx="550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EMC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Sym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3279775" y="5699125"/>
            <a:ext cx="5508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EMC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Sym</a:t>
            </a: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>
            <a:off x="666750" y="4852987"/>
            <a:ext cx="1296988" cy="533400"/>
          </a:xfrm>
          <a:prstGeom prst="wedgeRoundRectCallout">
            <a:avLst>
              <a:gd name="adj1" fmla="val 21727"/>
              <a:gd name="adj2" fmla="val 88986"/>
              <a:gd name="adj3" fmla="val 16667"/>
            </a:avLst>
          </a:prstGeom>
          <a:solidFill>
            <a:srgbClr val="FFCC8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 dirty="0" err="1">
                <a:ea typeface="Arial" charset="0"/>
                <a:cs typeface="Arial" charset="0"/>
              </a:rPr>
              <a:t>FlashCopy</a:t>
            </a:r>
            <a:r>
              <a:rPr lang="en-US" sz="1300" b="1" dirty="0" smtClean="0">
                <a:ea typeface="Arial" charset="0"/>
                <a:cs typeface="Arial" charset="0"/>
              </a:rPr>
              <a:t>®</a:t>
            </a:r>
          </a:p>
          <a:p>
            <a:pPr eaLnBrk="0" hangingPunct="0"/>
            <a:r>
              <a:rPr lang="en-US" sz="1300" b="1" dirty="0" smtClean="0">
                <a:ea typeface="Arial" charset="0"/>
                <a:cs typeface="Arial" charset="0"/>
              </a:rPr>
              <a:t>PPRC</a:t>
            </a:r>
            <a:endParaRPr lang="en-US" sz="1300" b="1" dirty="0">
              <a:ea typeface="Arial" charset="0"/>
              <a:cs typeface="Arial" charset="0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3133725" y="4852987"/>
            <a:ext cx="1169988" cy="533400"/>
          </a:xfrm>
          <a:prstGeom prst="wedgeRoundRectCallout">
            <a:avLst>
              <a:gd name="adj1" fmla="val -24491"/>
              <a:gd name="adj2" fmla="val 92856"/>
              <a:gd name="adj3" fmla="val 16667"/>
            </a:avLst>
          </a:prstGeom>
          <a:solidFill>
            <a:srgbClr val="FFCC81"/>
          </a:solidFill>
          <a:ln w="12700">
            <a:solidFill>
              <a:schemeClr val="bg1"/>
            </a:solidFill>
            <a:prstDash val="sysDot"/>
            <a:miter lim="800000"/>
            <a:headEnd/>
            <a:tailEnd/>
          </a:ln>
          <a:effectLst>
            <a:prstShdw prst="shdw17" dist="17961" dir="13500000">
              <a:schemeClr val="tx2">
                <a:alpha val="74998"/>
              </a:schemeClr>
            </a:prst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ea typeface="Arial" charset="0"/>
                <a:cs typeface="Arial" charset="0"/>
              </a:rPr>
              <a:t>TimeFinder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SRDF</a:t>
            </a:r>
          </a:p>
        </p:txBody>
      </p:sp>
      <p:cxnSp>
        <p:nvCxnSpPr>
          <p:cNvPr id="35" name="AutoShape 31"/>
          <p:cNvCxnSpPr>
            <a:cxnSpLocks noChangeShapeType="1"/>
            <a:endCxn id="33" idx="0"/>
          </p:cNvCxnSpPr>
          <p:nvPr/>
        </p:nvCxnSpPr>
        <p:spPr bwMode="auto">
          <a:xfrm flipH="1">
            <a:off x="1316038" y="4587875"/>
            <a:ext cx="147637" cy="265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32"/>
          <p:cNvCxnSpPr>
            <a:cxnSpLocks noChangeShapeType="1"/>
            <a:endCxn id="33" idx="0"/>
          </p:cNvCxnSpPr>
          <p:nvPr/>
        </p:nvCxnSpPr>
        <p:spPr bwMode="auto">
          <a:xfrm flipH="1">
            <a:off x="1316038" y="4587875"/>
            <a:ext cx="947737" cy="2651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37" name="AutoShape 33"/>
          <p:cNvCxnSpPr>
            <a:cxnSpLocks noChangeShapeType="1"/>
            <a:endCxn id="34" idx="0"/>
          </p:cNvCxnSpPr>
          <p:nvPr/>
        </p:nvCxnSpPr>
        <p:spPr bwMode="auto">
          <a:xfrm>
            <a:off x="2971800" y="4587875"/>
            <a:ext cx="747713" cy="2651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</p:cxnSp>
      <p:cxnSp>
        <p:nvCxnSpPr>
          <p:cNvPr id="38" name="AutoShape 34"/>
          <p:cNvCxnSpPr>
            <a:cxnSpLocks noChangeShapeType="1"/>
            <a:endCxn id="34" idx="0"/>
          </p:cNvCxnSpPr>
          <p:nvPr/>
        </p:nvCxnSpPr>
        <p:spPr bwMode="auto">
          <a:xfrm>
            <a:off x="3692525" y="4587875"/>
            <a:ext cx="26988" cy="265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39" name="Picture 35" descr="blue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5464175" y="5586412"/>
            <a:ext cx="503238" cy="612775"/>
          </a:xfrm>
          <a:prstGeom prst="rect">
            <a:avLst/>
          </a:prstGeom>
          <a:noFill/>
        </p:spPr>
      </p:pic>
      <p:pic>
        <p:nvPicPr>
          <p:cNvPr id="40" name="Picture 36" descr="blue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6157913" y="5584825"/>
            <a:ext cx="503237" cy="612775"/>
          </a:xfrm>
          <a:prstGeom prst="rect">
            <a:avLst/>
          </a:prstGeom>
          <a:noFill/>
        </p:spPr>
      </p:pic>
      <p:pic>
        <p:nvPicPr>
          <p:cNvPr id="41" name="Picture 37" descr="yellow dis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279" t="9402" r="18221" b="8119"/>
          <a:stretch>
            <a:fillRect/>
          </a:stretch>
        </p:blipFill>
        <p:spPr bwMode="auto">
          <a:xfrm>
            <a:off x="6804025" y="5588000"/>
            <a:ext cx="468313" cy="612775"/>
          </a:xfrm>
          <a:prstGeom prst="rect">
            <a:avLst/>
          </a:prstGeom>
          <a:noFill/>
        </p:spPr>
      </p:pic>
      <p:pic>
        <p:nvPicPr>
          <p:cNvPr id="42" name="Picture 38" descr="Pictur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963" y="5888037"/>
            <a:ext cx="360362" cy="74613"/>
          </a:xfrm>
          <a:prstGeom prst="rect">
            <a:avLst/>
          </a:prstGeom>
          <a:noFill/>
        </p:spPr>
      </p:pic>
      <p:pic>
        <p:nvPicPr>
          <p:cNvPr id="43" name="Picture 39" descr="Pictur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8988" y="5888037"/>
            <a:ext cx="360362" cy="74613"/>
          </a:xfrm>
          <a:prstGeom prst="rect">
            <a:avLst/>
          </a:prstGeom>
          <a:noFill/>
        </p:spPr>
      </p:pic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5272088" y="5705475"/>
            <a:ext cx="890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IBM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DS8000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5983288" y="5700712"/>
            <a:ext cx="8588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IBM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DS4000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6770688" y="5700712"/>
            <a:ext cx="550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EMC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Sym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7521575" y="5700712"/>
            <a:ext cx="441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HP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MA</a:t>
            </a:r>
          </a:p>
        </p:txBody>
      </p:sp>
      <p:grpSp>
        <p:nvGrpSpPr>
          <p:cNvPr id="48" name="Group 44"/>
          <p:cNvGrpSpPr>
            <a:grpSpLocks/>
          </p:cNvGrpSpPr>
          <p:nvPr/>
        </p:nvGrpSpPr>
        <p:grpSpPr bwMode="auto">
          <a:xfrm>
            <a:off x="8251825" y="5102225"/>
            <a:ext cx="839788" cy="512762"/>
            <a:chOff x="2064" y="2999"/>
            <a:chExt cx="1484" cy="323"/>
          </a:xfrm>
        </p:grpSpPr>
        <p:pic>
          <p:nvPicPr>
            <p:cNvPr id="49" name="Picture 45" descr="Blue button for Bus Driven Svc Mgt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 l="12117" t="9000" r="12117" b="76334"/>
            <a:stretch>
              <a:fillRect/>
            </a:stretch>
          </p:blipFill>
          <p:spPr bwMode="auto">
            <a:xfrm>
              <a:off x="2064" y="2999"/>
              <a:ext cx="1484" cy="323"/>
            </a:xfrm>
            <a:prstGeom prst="rect">
              <a:avLst/>
            </a:prstGeom>
            <a:noFill/>
          </p:spPr>
        </p:pic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2249" y="3013"/>
              <a:ext cx="111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ea typeface="Arial" charset="0"/>
                  <a:cs typeface="Arial" charset="0"/>
                </a:rPr>
                <a:t>SVC</a:t>
              </a:r>
            </a:p>
          </p:txBody>
        </p:sp>
      </p:grpSp>
      <p:pic>
        <p:nvPicPr>
          <p:cNvPr id="51" name="Picture 47" descr="blue dis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98"/>
              </a:clrFrom>
              <a:clrTo>
                <a:srgbClr val="FEFE98">
                  <a:alpha val="0"/>
                </a:srgbClr>
              </a:clrTo>
            </a:clrChange>
          </a:blip>
          <a:srcRect l="17584" t="8974" r="15254" b="8546"/>
          <a:stretch>
            <a:fillRect/>
          </a:stretch>
        </p:blipFill>
        <p:spPr bwMode="auto">
          <a:xfrm>
            <a:off x="8458200" y="5584825"/>
            <a:ext cx="503238" cy="612775"/>
          </a:xfrm>
          <a:prstGeom prst="rect">
            <a:avLst/>
          </a:prstGeom>
          <a:noFill/>
        </p:spPr>
      </p:pic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8375650" y="5700712"/>
            <a:ext cx="688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300" b="1">
                <a:ea typeface="Arial" charset="0"/>
                <a:cs typeface="Arial" charset="0"/>
              </a:rPr>
              <a:t>IBM</a:t>
            </a:r>
            <a:br>
              <a:rPr lang="en-US" sz="1300" b="1">
                <a:ea typeface="Arial" charset="0"/>
                <a:cs typeface="Arial" charset="0"/>
              </a:rPr>
            </a:br>
            <a:r>
              <a:rPr lang="en-US" sz="1300" b="1">
                <a:ea typeface="Arial" charset="0"/>
                <a:cs typeface="Arial" charset="0"/>
              </a:rPr>
              <a:t>S-ATA</a:t>
            </a:r>
          </a:p>
        </p:txBody>
      </p:sp>
      <p:pic>
        <p:nvPicPr>
          <p:cNvPr id="53" name="Picture 49" descr="Pictur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91463" y="5346700"/>
            <a:ext cx="360362" cy="74612"/>
          </a:xfrm>
          <a:prstGeom prst="rect">
            <a:avLst/>
          </a:prstGeom>
          <a:noFill/>
        </p:spPr>
      </p:pic>
      <p:pic>
        <p:nvPicPr>
          <p:cNvPr id="54" name="Picture 50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3519487"/>
            <a:ext cx="654050" cy="1147763"/>
          </a:xfrm>
          <a:prstGeom prst="rect">
            <a:avLst/>
          </a:prstGeom>
          <a:noFill/>
        </p:spPr>
      </p:pic>
      <p:pic>
        <p:nvPicPr>
          <p:cNvPr id="55" name="Picture 51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575" y="3519487"/>
            <a:ext cx="654050" cy="1147763"/>
          </a:xfrm>
          <a:prstGeom prst="rect">
            <a:avLst/>
          </a:prstGeom>
          <a:noFill/>
        </p:spPr>
      </p:pic>
      <p:pic>
        <p:nvPicPr>
          <p:cNvPr id="56" name="Picture 52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3519487"/>
            <a:ext cx="654050" cy="1147763"/>
          </a:xfrm>
          <a:prstGeom prst="rect">
            <a:avLst/>
          </a:prstGeom>
          <a:noFill/>
        </p:spPr>
      </p:pic>
      <p:pic>
        <p:nvPicPr>
          <p:cNvPr id="57" name="Picture 53" descr="server_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25837"/>
            <a:ext cx="654050" cy="114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4" grpId="0"/>
      <p:bldP spid="45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2835</Words>
  <Application>Microsoft Macintosh PowerPoint</Application>
  <PresentationFormat>On-screen Show (4:3)</PresentationFormat>
  <Paragraphs>429</Paragraphs>
  <Slides>31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Custom Design</vt:lpstr>
      <vt:lpstr>1_Custom Design</vt:lpstr>
      <vt:lpstr>Photo Editor Photo</vt:lpstr>
      <vt:lpstr>Storage Virtualization-  Storage as IT should be!</vt:lpstr>
      <vt:lpstr>Agenda</vt:lpstr>
      <vt:lpstr>Agenda</vt:lpstr>
      <vt:lpstr>Storage Virtualization is . . .</vt:lpstr>
      <vt:lpstr>Agenda</vt:lpstr>
      <vt:lpstr>Why Storage Virtualization?</vt:lpstr>
      <vt:lpstr>Infrastructure Simplification with SAN Volume Controller</vt:lpstr>
      <vt:lpstr>Non-disruptive Data Migration with SAN Volume Controller</vt:lpstr>
      <vt:lpstr>Business Continuity with SAN Volume Controller</vt:lpstr>
      <vt:lpstr>Agenda</vt:lpstr>
      <vt:lpstr>New SVC 2145-CF8 Storage Engine</vt:lpstr>
      <vt:lpstr>SVC 2145-8A4 Storage Engine</vt:lpstr>
      <vt:lpstr>Scale-Out SSD Support</vt:lpstr>
      <vt:lpstr>SVC: Innovative Scale-Out SSD Implementation</vt:lpstr>
      <vt:lpstr>Innovative SVC SSD Protection Options</vt:lpstr>
      <vt:lpstr>Space-Efficient Virtual Disks (SEV)</vt:lpstr>
      <vt:lpstr>SVC 5 Thin Provisioning Enhancements: Zero Detect</vt:lpstr>
      <vt:lpstr>iSCSI Server Attachment</vt:lpstr>
      <vt:lpstr>iSCSI Server Attachment (continued)</vt:lpstr>
      <vt:lpstr>SVC FlashCopy® Function</vt:lpstr>
      <vt:lpstr>Slide 21</vt:lpstr>
      <vt:lpstr>Slide 22</vt:lpstr>
      <vt:lpstr>Slide 23</vt:lpstr>
      <vt:lpstr>Slide 24</vt:lpstr>
      <vt:lpstr>Introducing Tivoli Storage FlashCopy Manager</vt:lpstr>
      <vt:lpstr>Slide 26</vt:lpstr>
      <vt:lpstr>SVC Metro Mirror Function</vt:lpstr>
      <vt:lpstr>SVC Global Mirror Function</vt:lpstr>
      <vt:lpstr>SVC Multiple Cluster Mirror Function</vt:lpstr>
      <vt:lpstr>SAN Volume Controller Version 5 Supported Environments</vt:lpstr>
      <vt:lpstr>Questions?  Thank you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Bart Van de Putte</cp:lastModifiedBy>
  <cp:revision>64</cp:revision>
  <dcterms:created xsi:type="dcterms:W3CDTF">2010-02-07T11:49:43Z</dcterms:created>
  <dcterms:modified xsi:type="dcterms:W3CDTF">2010-02-07T11:50:05Z</dcterms:modified>
</cp:coreProperties>
</file>