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96" r:id="rId5"/>
    <p:sldId id="297" r:id="rId6"/>
    <p:sldId id="287" r:id="rId7"/>
    <p:sldId id="284" r:id="rId8"/>
    <p:sldId id="285" r:id="rId9"/>
    <p:sldId id="288" r:id="rId10"/>
    <p:sldId id="289" r:id="rId11"/>
    <p:sldId id="268" r:id="rId12"/>
    <p:sldId id="270" r:id="rId13"/>
    <p:sldId id="290" r:id="rId14"/>
    <p:sldId id="291" r:id="rId15"/>
    <p:sldId id="292" r:id="rId16"/>
    <p:sldId id="293" r:id="rId17"/>
    <p:sldId id="278" r:id="rId18"/>
    <p:sldId id="294" r:id="rId19"/>
    <p:sldId id="280" r:id="rId20"/>
    <p:sldId id="295" r:id="rId21"/>
    <p:sldId id="264" r:id="rId22"/>
    <p:sldId id="26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1" autoAdjust="0"/>
  </p:normalViewPr>
  <p:slideViewPr>
    <p:cSldViewPr>
      <p:cViewPr>
        <p:scale>
          <a:sx n="110" d="100"/>
          <a:sy n="110" d="100"/>
        </p:scale>
        <p:origin x="-9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88151A-CA1D-4D97-A46E-C9E0F83FB56A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81D54F-00AA-41FA-90CF-AE630D0E7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45B3DF-B05A-4C21-919C-D7739EFC5325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L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12918-2488-4D5E-9E5A-641AA4105B4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L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971D4C-0451-48FD-A32E-7E404004C67C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L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59FB-A734-4A3A-9D8C-F4DF619A598B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9D21-323A-4E9D-8068-A04F8C12E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32A8-7534-425F-A492-53AEFD5951C0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94A66-1CE1-480C-89FF-B16F0F84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3FEB-F720-431A-A3EE-26C864636E0F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B8C3B-4EB4-4E2C-8E42-2814AD470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RISLink2010-PPT-content-01c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62"/>
          <p:cNvGraphicFramePr>
            <a:graphicFrameLocks noChangeAspect="1"/>
          </p:cNvGraphicFramePr>
          <p:nvPr/>
        </p:nvGraphicFramePr>
        <p:xfrm>
          <a:off x="1714500" y="6143625"/>
          <a:ext cx="1112838" cy="339725"/>
        </p:xfrm>
        <a:graphic>
          <a:graphicData uri="http://schemas.openxmlformats.org/presentationml/2006/ole">
            <p:oleObj spid="_x0000_s64514" name="Photo Editor Photo" r:id="rId4" imgW="19123810" imgH="5847619" progId="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381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43000" y="914400"/>
            <a:ext cx="38100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3810000" cy="5334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</a:t>
            </a:r>
            <a:r>
              <a:rPr lang="de-CH"/>
              <a:t> </a:t>
            </a:r>
            <a:fld id="{459D15D0-6137-4B40-BC68-425157967628}" type="slidenum">
              <a:rPr lang="de-CH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06E8A-FDA4-48B8-A85B-D2C7C37C7DF3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1FEA-2B96-4482-8F5E-23B1DF969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74EA-C57C-44D5-A317-6E93B1736072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865A-D65F-450B-A0CF-32560BA7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C0E1-6DD9-407A-9709-D25DBA7542FF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1BB7-FC7E-4BE6-A3A1-1EFB5B6DC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CB29-E79F-4BF8-B8DC-897FC1F63384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E83E-F06B-4A08-98AA-3A831C8F4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578E-746E-4A93-BCBA-7D211D9E8D4A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A98A-1C3B-4071-9239-D246DC815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3959A-AD51-4FFB-AAA5-D7125B86EB3A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3D410-83D8-4C74-8311-C2D342F26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392B-413C-4AA2-B4EB-0BB8D822822D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0E7C9-00EB-4E49-BBDD-955C463B5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EDB1-C368-405B-9414-DC2AA7D9739C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7FE4-CBF4-45BC-A8F6-407E0B49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7352D-1D62-4422-8F54-932A60753234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0091-6A69-4007-9E9C-E0BA38734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6693-8141-4343-8B94-A1E0AEB9D847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C183B-B939-4793-8076-431BC3BC0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A1949-6AD1-430E-B995-A915BC54DF6B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9666C-5CC1-4BAB-9A4A-1D29C089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18D3A-16DE-476D-BCDC-E952DC1DB68B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AAB6-578E-4E0F-94D0-1A4AB0433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732C-4378-4BF6-A658-07DF211C1A91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B4DC1-5E49-4914-98FB-538A13FFD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992C-6D5F-402D-9D82-0229F2A99438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F32C-4773-4643-A5A2-4665FDC4F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0589-2FA1-400D-88E8-1CD1E973BC99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87E3-0486-4E02-AAE2-EA9C1A4BB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FE75-EB2E-497E-9D8C-4B128CCD8BD2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7052-695D-4FCA-81CB-0E1B8E0A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36EFB-1D89-4D68-9A4F-CD432EDC8EC0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1F30-BB30-47A5-8B80-50D182B67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7C6BE-03F9-4051-8353-5C39EE34D7D3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0559-4214-44D5-8EA9-40EA7D44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1551-1B80-4029-9E06-A2EAB6BB782E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CC09-0733-4832-9104-19ABCDE1E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C00F-C5FD-4F8D-9BD4-0EE0CA5E8FE4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B7C9-B045-4268-AB10-178DF6997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B922-7FAC-428C-AD7A-3707B58385E3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25FCD-6508-4ED0-B406-147F2574A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4FC8-709D-4034-9AE6-8DA474335D5A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48EA-96E8-4045-80A6-B2B6A9D52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C3A6-91D8-427C-BBF7-0E02237F247B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9424-D3E0-48A7-A3FC-80210457C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4B88-8237-42D0-BBF4-4E421538E47D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CCEF-D120-44C5-A5CB-F5B633EF9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49345-B299-40C6-8B6E-F0D0A3357674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D52A-392A-4B59-A88D-EF80AC62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4D55-7E4E-4FE1-8CFE-5BEA99BE6A32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6149-27CD-4CD0-84CD-66B16656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1887A-DB3B-4DAB-85E3-5ECFD6EDEAA4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F0D1-34D5-4B68-8082-F498628B7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76BA-60D5-4DBB-92BE-A1558B8F0346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E6ED-9A45-4EA3-9256-155BB89FC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79EB7-E792-45E9-A872-E8845964A629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B2B8A-7611-468A-A8FC-DE31C014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EBD5-82C3-4D94-BB38-9747910FA837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02BC-C54A-4B11-84FC-ED8A9F7D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8" descr="IRISLink2010-PPT-content-01c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37A7D-4334-4E43-90C9-00490F288E9C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AF7A2-7BA9-4D2B-B344-08F64AAE5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26" name="Object 162"/>
          <p:cNvGraphicFramePr>
            <a:graphicFrameLocks noChangeAspect="1"/>
          </p:cNvGraphicFramePr>
          <p:nvPr/>
        </p:nvGraphicFramePr>
        <p:xfrm>
          <a:off x="1714500" y="6143625"/>
          <a:ext cx="1112838" cy="339725"/>
        </p:xfrm>
        <a:graphic>
          <a:graphicData uri="http://schemas.openxmlformats.org/presentationml/2006/ole">
            <p:oleObj spid="_x0000_s1026" name="Photo Editor Photo" r:id="rId16" imgW="19123810" imgH="584761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BB1001-DA55-411A-9829-62272B14BF20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B7D209-E51B-4C37-AB6C-ADDC3249D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F65975-F5D9-4F04-B580-21EEBA43F238}" type="datetimeFigureOut">
              <a:rPr lang="en-US"/>
              <a:pPr>
                <a:defRPr/>
              </a:pPr>
              <a:t>04-Feb-10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2B173C-CB62-40F7-B2D8-DC41E65D3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RISLink2010-PPT-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tle 1"/>
          <p:cNvSpPr>
            <a:spLocks noGrp="1"/>
          </p:cNvSpPr>
          <p:nvPr>
            <p:ph type="ctrTitle"/>
          </p:nvPr>
        </p:nvSpPr>
        <p:spPr>
          <a:xfrm>
            <a:off x="214313" y="2928938"/>
            <a:ext cx="85725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0253F"/>
                </a:solidFill>
              </a:rPr>
              <a:t>Added-Value Entreprise Content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SaaS</a:t>
            </a:r>
            <a:r>
              <a:rPr lang="en-US" dirty="0" smtClean="0"/>
              <a:t> Offering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26172C8E-A6C3-4BF8-B96F-A4F621513F52}" type="slidenum">
              <a:rPr lang="de-CH" smtClean="0"/>
              <a:pPr algn="l">
                <a:defRPr/>
              </a:pPr>
              <a:t>10</a:t>
            </a:fld>
            <a:endParaRPr lang="de-DE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fr-BE" sz="3200" smtClean="0">
                <a:solidFill>
                  <a:srgbClr val="10253F"/>
                </a:solidFill>
              </a:rPr>
              <a:t>Our </a:t>
            </a:r>
            <a:r>
              <a:rPr lang="en-US" sz="3200" smtClean="0">
                <a:solidFill>
                  <a:srgbClr val="10253F"/>
                </a:solidFill>
              </a:rPr>
              <a:t>offering</a:t>
            </a:r>
            <a:endParaRPr lang="fr-LU" sz="3200" smtClean="0">
              <a:solidFill>
                <a:srgbClr val="10253F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44700" y="3021013"/>
            <a:ext cx="1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LU">
              <a:latin typeface="Calibri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957388" y="5891213"/>
            <a:ext cx="1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fr-LU">
              <a:latin typeface="Calibri" pitchFamily="34" charset="0"/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016000" y="912813"/>
            <a:ext cx="4206875" cy="388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rgbClr val="426A7D"/>
                </a:solidFill>
                <a:latin typeface="Calibri" pitchFamily="34" charset="0"/>
              </a:rPr>
              <a:t>Much more than a technical solution</a:t>
            </a:r>
          </a:p>
        </p:txBody>
      </p:sp>
      <p:grpSp>
        <p:nvGrpSpPr>
          <p:cNvPr id="17415" name="Group 10"/>
          <p:cNvGrpSpPr>
            <a:grpSpLocks noChangeAspect="1"/>
          </p:cNvGrpSpPr>
          <p:nvPr/>
        </p:nvGrpSpPr>
        <p:grpSpPr bwMode="auto">
          <a:xfrm>
            <a:off x="1146175" y="1438275"/>
            <a:ext cx="6978650" cy="4641850"/>
            <a:chOff x="722" y="906"/>
            <a:chExt cx="4396" cy="2924"/>
          </a:xfrm>
        </p:grpSpPr>
        <p:sp>
          <p:nvSpPr>
            <p:cNvPr id="17416" name="AutoShape 9"/>
            <p:cNvSpPr>
              <a:spLocks noChangeAspect="1" noChangeArrowheads="1" noTextEdit="1"/>
            </p:cNvSpPr>
            <p:nvPr/>
          </p:nvSpPr>
          <p:spPr bwMode="auto">
            <a:xfrm>
              <a:off x="722" y="909"/>
              <a:ext cx="4396" cy="2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17" name="Group 51"/>
            <p:cNvGrpSpPr>
              <a:grpSpLocks/>
            </p:cNvGrpSpPr>
            <p:nvPr/>
          </p:nvGrpSpPr>
          <p:grpSpPr bwMode="auto">
            <a:xfrm>
              <a:off x="1320" y="1834"/>
              <a:ext cx="3207" cy="388"/>
              <a:chOff x="1320" y="1834"/>
              <a:chExt cx="3207" cy="388"/>
            </a:xfrm>
          </p:grpSpPr>
          <p:sp>
            <p:nvSpPr>
              <p:cNvPr id="17556" name="Freeform 11"/>
              <p:cNvSpPr>
                <a:spLocks/>
              </p:cNvSpPr>
              <p:nvPr/>
            </p:nvSpPr>
            <p:spPr bwMode="auto">
              <a:xfrm>
                <a:off x="1320" y="1834"/>
                <a:ext cx="158" cy="305"/>
              </a:xfrm>
              <a:custGeom>
                <a:avLst/>
                <a:gdLst>
                  <a:gd name="T0" fmla="*/ 0 w 1384"/>
                  <a:gd name="T1" fmla="*/ 0 h 2671"/>
                  <a:gd name="T2" fmla="*/ 0 w 1384"/>
                  <a:gd name="T3" fmla="*/ 0 h 2671"/>
                  <a:gd name="T4" fmla="*/ 0 w 1384"/>
                  <a:gd name="T5" fmla="*/ 0 h 2671"/>
                  <a:gd name="T6" fmla="*/ 0 w 1384"/>
                  <a:gd name="T7" fmla="*/ 0 h 2671"/>
                  <a:gd name="T8" fmla="*/ 0 w 1384"/>
                  <a:gd name="T9" fmla="*/ 0 h 2671"/>
                  <a:gd name="T10" fmla="*/ 0 w 1384"/>
                  <a:gd name="T11" fmla="*/ 0 h 2671"/>
                  <a:gd name="T12" fmla="*/ 0 w 1384"/>
                  <a:gd name="T13" fmla="*/ 0 h 2671"/>
                  <a:gd name="T14" fmla="*/ 0 w 1384"/>
                  <a:gd name="T15" fmla="*/ 0 h 2671"/>
                  <a:gd name="T16" fmla="*/ 0 w 1384"/>
                  <a:gd name="T17" fmla="*/ 0 h 2671"/>
                  <a:gd name="T18" fmla="*/ 0 w 1384"/>
                  <a:gd name="T19" fmla="*/ 0 h 2671"/>
                  <a:gd name="T20" fmla="*/ 0 w 1384"/>
                  <a:gd name="T21" fmla="*/ 0 h 2671"/>
                  <a:gd name="T22" fmla="*/ 0 w 1384"/>
                  <a:gd name="T23" fmla="*/ 0 h 2671"/>
                  <a:gd name="T24" fmla="*/ 0 w 1384"/>
                  <a:gd name="T25" fmla="*/ 0 h 2671"/>
                  <a:gd name="T26" fmla="*/ 0 w 1384"/>
                  <a:gd name="T27" fmla="*/ 0 h 2671"/>
                  <a:gd name="T28" fmla="*/ 0 w 1384"/>
                  <a:gd name="T29" fmla="*/ 0 h 2671"/>
                  <a:gd name="T30" fmla="*/ 0 w 1384"/>
                  <a:gd name="T31" fmla="*/ 0 h 267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84"/>
                  <a:gd name="T49" fmla="*/ 0 h 2671"/>
                  <a:gd name="T50" fmla="*/ 1384 w 1384"/>
                  <a:gd name="T51" fmla="*/ 2671 h 267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84" h="2671">
                    <a:moveTo>
                      <a:pt x="851" y="0"/>
                    </a:moveTo>
                    <a:cubicBezTo>
                      <a:pt x="1029" y="0"/>
                      <a:pt x="1206" y="0"/>
                      <a:pt x="1384" y="0"/>
                    </a:cubicBezTo>
                    <a:cubicBezTo>
                      <a:pt x="1384" y="476"/>
                      <a:pt x="1384" y="952"/>
                      <a:pt x="1384" y="1428"/>
                    </a:cubicBezTo>
                    <a:cubicBezTo>
                      <a:pt x="1384" y="1727"/>
                      <a:pt x="1365" y="1956"/>
                      <a:pt x="1332" y="2112"/>
                    </a:cubicBezTo>
                    <a:cubicBezTo>
                      <a:pt x="1297" y="2268"/>
                      <a:pt x="1226" y="2399"/>
                      <a:pt x="1122" y="2508"/>
                    </a:cubicBezTo>
                    <a:cubicBezTo>
                      <a:pt x="1018" y="2619"/>
                      <a:pt x="881" y="2671"/>
                      <a:pt x="717" y="2671"/>
                    </a:cubicBezTo>
                    <a:cubicBezTo>
                      <a:pt x="543" y="2671"/>
                      <a:pt x="408" y="2636"/>
                      <a:pt x="313" y="2564"/>
                    </a:cubicBezTo>
                    <a:cubicBezTo>
                      <a:pt x="219" y="2491"/>
                      <a:pt x="144" y="2387"/>
                      <a:pt x="93" y="2248"/>
                    </a:cubicBezTo>
                    <a:cubicBezTo>
                      <a:pt x="41" y="2110"/>
                      <a:pt x="9" y="1940"/>
                      <a:pt x="0" y="1738"/>
                    </a:cubicBezTo>
                    <a:cubicBezTo>
                      <a:pt x="169" y="1702"/>
                      <a:pt x="339" y="1668"/>
                      <a:pt x="508" y="1632"/>
                    </a:cubicBezTo>
                    <a:cubicBezTo>
                      <a:pt x="509" y="1748"/>
                      <a:pt x="515" y="1834"/>
                      <a:pt x="528" y="1890"/>
                    </a:cubicBezTo>
                    <a:cubicBezTo>
                      <a:pt x="541" y="1946"/>
                      <a:pt x="563" y="1992"/>
                      <a:pt x="592" y="2026"/>
                    </a:cubicBezTo>
                    <a:cubicBezTo>
                      <a:pt x="611" y="2050"/>
                      <a:pt x="641" y="2060"/>
                      <a:pt x="678" y="2060"/>
                    </a:cubicBezTo>
                    <a:cubicBezTo>
                      <a:pt x="738" y="2060"/>
                      <a:pt x="782" y="2027"/>
                      <a:pt x="810" y="1960"/>
                    </a:cubicBezTo>
                    <a:cubicBezTo>
                      <a:pt x="836" y="1893"/>
                      <a:pt x="851" y="1779"/>
                      <a:pt x="851" y="1620"/>
                    </a:cubicBezTo>
                    <a:cubicBezTo>
                      <a:pt x="851" y="1080"/>
                      <a:pt x="851" y="540"/>
                      <a:pt x="851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12"/>
              <p:cNvSpPr>
                <a:spLocks noEditPoints="1"/>
              </p:cNvSpPr>
              <p:nvPr/>
            </p:nvSpPr>
            <p:spPr bwMode="auto">
              <a:xfrm>
                <a:off x="1501" y="1912"/>
                <a:ext cx="164" cy="227"/>
              </a:xfrm>
              <a:custGeom>
                <a:avLst/>
                <a:gdLst>
                  <a:gd name="T0" fmla="*/ 0 w 1433"/>
                  <a:gd name="T1" fmla="*/ 0 h 1988"/>
                  <a:gd name="T2" fmla="*/ 0 w 1433"/>
                  <a:gd name="T3" fmla="*/ 0 h 1988"/>
                  <a:gd name="T4" fmla="*/ 0 w 1433"/>
                  <a:gd name="T5" fmla="*/ 0 h 1988"/>
                  <a:gd name="T6" fmla="*/ 0 w 1433"/>
                  <a:gd name="T7" fmla="*/ 0 h 1988"/>
                  <a:gd name="T8" fmla="*/ 0 w 1433"/>
                  <a:gd name="T9" fmla="*/ 0 h 1988"/>
                  <a:gd name="T10" fmla="*/ 0 w 1433"/>
                  <a:gd name="T11" fmla="*/ 0 h 1988"/>
                  <a:gd name="T12" fmla="*/ 0 w 1433"/>
                  <a:gd name="T13" fmla="*/ 0 h 1988"/>
                  <a:gd name="T14" fmla="*/ 0 w 1433"/>
                  <a:gd name="T15" fmla="*/ 0 h 1988"/>
                  <a:gd name="T16" fmla="*/ 0 w 1433"/>
                  <a:gd name="T17" fmla="*/ 0 h 1988"/>
                  <a:gd name="T18" fmla="*/ 0 w 1433"/>
                  <a:gd name="T19" fmla="*/ 0 h 1988"/>
                  <a:gd name="T20" fmla="*/ 0 w 1433"/>
                  <a:gd name="T21" fmla="*/ 0 h 1988"/>
                  <a:gd name="T22" fmla="*/ 0 w 1433"/>
                  <a:gd name="T23" fmla="*/ 0 h 1988"/>
                  <a:gd name="T24" fmla="*/ 0 w 1433"/>
                  <a:gd name="T25" fmla="*/ 0 h 1988"/>
                  <a:gd name="T26" fmla="*/ 0 w 1433"/>
                  <a:gd name="T27" fmla="*/ 0 h 1988"/>
                  <a:gd name="T28" fmla="*/ 0 w 1433"/>
                  <a:gd name="T29" fmla="*/ 0 h 1988"/>
                  <a:gd name="T30" fmla="*/ 0 w 1433"/>
                  <a:gd name="T31" fmla="*/ 0 h 1988"/>
                  <a:gd name="T32" fmla="*/ 0 w 1433"/>
                  <a:gd name="T33" fmla="*/ 0 h 1988"/>
                  <a:gd name="T34" fmla="*/ 0 w 1433"/>
                  <a:gd name="T35" fmla="*/ 0 h 1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3"/>
                  <a:gd name="T55" fmla="*/ 0 h 1988"/>
                  <a:gd name="T56" fmla="*/ 1433 w 1433"/>
                  <a:gd name="T57" fmla="*/ 1988 h 1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3" h="1988">
                    <a:moveTo>
                      <a:pt x="0" y="999"/>
                    </a:moveTo>
                    <a:cubicBezTo>
                      <a:pt x="0" y="709"/>
                      <a:pt x="67" y="470"/>
                      <a:pt x="193" y="281"/>
                    </a:cubicBezTo>
                    <a:cubicBezTo>
                      <a:pt x="319" y="92"/>
                      <a:pt x="495" y="0"/>
                      <a:pt x="713" y="0"/>
                    </a:cubicBezTo>
                    <a:cubicBezTo>
                      <a:pt x="963" y="0"/>
                      <a:pt x="1153" y="110"/>
                      <a:pt x="1279" y="331"/>
                    </a:cubicBezTo>
                    <a:cubicBezTo>
                      <a:pt x="1379" y="510"/>
                      <a:pt x="1433" y="729"/>
                      <a:pt x="1433" y="989"/>
                    </a:cubicBezTo>
                    <a:cubicBezTo>
                      <a:pt x="1433" y="1281"/>
                      <a:pt x="1368" y="1520"/>
                      <a:pt x="1242" y="1707"/>
                    </a:cubicBezTo>
                    <a:cubicBezTo>
                      <a:pt x="1116" y="1896"/>
                      <a:pt x="938" y="1988"/>
                      <a:pt x="714" y="1988"/>
                    </a:cubicBezTo>
                    <a:cubicBezTo>
                      <a:pt x="514" y="1988"/>
                      <a:pt x="350" y="1912"/>
                      <a:pt x="228" y="1756"/>
                    </a:cubicBezTo>
                    <a:cubicBezTo>
                      <a:pt x="79" y="1562"/>
                      <a:pt x="0" y="1311"/>
                      <a:pt x="0" y="999"/>
                    </a:cubicBezTo>
                    <a:close/>
                    <a:moveTo>
                      <a:pt x="479" y="998"/>
                    </a:moveTo>
                    <a:cubicBezTo>
                      <a:pt x="479" y="1168"/>
                      <a:pt x="503" y="1293"/>
                      <a:pt x="547" y="1374"/>
                    </a:cubicBezTo>
                    <a:cubicBezTo>
                      <a:pt x="592" y="1455"/>
                      <a:pt x="648" y="1496"/>
                      <a:pt x="717" y="1496"/>
                    </a:cubicBezTo>
                    <a:cubicBezTo>
                      <a:pt x="786" y="1496"/>
                      <a:pt x="843" y="1456"/>
                      <a:pt x="887" y="1376"/>
                    </a:cubicBezTo>
                    <a:cubicBezTo>
                      <a:pt x="929" y="1295"/>
                      <a:pt x="952" y="1168"/>
                      <a:pt x="952" y="990"/>
                    </a:cubicBezTo>
                    <a:cubicBezTo>
                      <a:pt x="952" y="826"/>
                      <a:pt x="929" y="702"/>
                      <a:pt x="886" y="621"/>
                    </a:cubicBezTo>
                    <a:cubicBezTo>
                      <a:pt x="842" y="541"/>
                      <a:pt x="786" y="502"/>
                      <a:pt x="720" y="502"/>
                    </a:cubicBezTo>
                    <a:cubicBezTo>
                      <a:pt x="651" y="502"/>
                      <a:pt x="592" y="542"/>
                      <a:pt x="547" y="623"/>
                    </a:cubicBezTo>
                    <a:cubicBezTo>
                      <a:pt x="503" y="706"/>
                      <a:pt x="479" y="831"/>
                      <a:pt x="479" y="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13"/>
              <p:cNvSpPr>
                <a:spLocks/>
              </p:cNvSpPr>
              <p:nvPr/>
            </p:nvSpPr>
            <p:spPr bwMode="auto">
              <a:xfrm>
                <a:off x="1684" y="1912"/>
                <a:ext cx="165" cy="227"/>
              </a:xfrm>
              <a:custGeom>
                <a:avLst/>
                <a:gdLst>
                  <a:gd name="T0" fmla="*/ 0 w 1441"/>
                  <a:gd name="T1" fmla="*/ 0 h 1988"/>
                  <a:gd name="T2" fmla="*/ 0 w 1441"/>
                  <a:gd name="T3" fmla="*/ 0 h 1988"/>
                  <a:gd name="T4" fmla="*/ 0 w 1441"/>
                  <a:gd name="T5" fmla="*/ 0 h 1988"/>
                  <a:gd name="T6" fmla="*/ 0 w 1441"/>
                  <a:gd name="T7" fmla="*/ 0 h 1988"/>
                  <a:gd name="T8" fmla="*/ 0 w 1441"/>
                  <a:gd name="T9" fmla="*/ 0 h 1988"/>
                  <a:gd name="T10" fmla="*/ 0 w 1441"/>
                  <a:gd name="T11" fmla="*/ 0 h 1988"/>
                  <a:gd name="T12" fmla="*/ 0 w 1441"/>
                  <a:gd name="T13" fmla="*/ 0 h 1988"/>
                  <a:gd name="T14" fmla="*/ 0 w 1441"/>
                  <a:gd name="T15" fmla="*/ 0 h 1988"/>
                  <a:gd name="T16" fmla="*/ 0 w 1441"/>
                  <a:gd name="T17" fmla="*/ 0 h 1988"/>
                  <a:gd name="T18" fmla="*/ 0 w 1441"/>
                  <a:gd name="T19" fmla="*/ 0 h 1988"/>
                  <a:gd name="T20" fmla="*/ 0 w 1441"/>
                  <a:gd name="T21" fmla="*/ 0 h 1988"/>
                  <a:gd name="T22" fmla="*/ 0 w 1441"/>
                  <a:gd name="T23" fmla="*/ 0 h 1988"/>
                  <a:gd name="T24" fmla="*/ 0 w 1441"/>
                  <a:gd name="T25" fmla="*/ 0 h 1988"/>
                  <a:gd name="T26" fmla="*/ 0 w 1441"/>
                  <a:gd name="T27" fmla="*/ 0 h 1988"/>
                  <a:gd name="T28" fmla="*/ 0 w 1441"/>
                  <a:gd name="T29" fmla="*/ 0 h 1988"/>
                  <a:gd name="T30" fmla="*/ 0 w 1441"/>
                  <a:gd name="T31" fmla="*/ 0 h 1988"/>
                  <a:gd name="T32" fmla="*/ 0 w 1441"/>
                  <a:gd name="T33" fmla="*/ 0 h 1988"/>
                  <a:gd name="T34" fmla="*/ 0 w 1441"/>
                  <a:gd name="T35" fmla="*/ 0 h 1988"/>
                  <a:gd name="T36" fmla="*/ 0 w 1441"/>
                  <a:gd name="T37" fmla="*/ 0 h 1988"/>
                  <a:gd name="T38" fmla="*/ 0 w 1441"/>
                  <a:gd name="T39" fmla="*/ 0 h 1988"/>
                  <a:gd name="T40" fmla="*/ 0 w 1441"/>
                  <a:gd name="T41" fmla="*/ 0 h 1988"/>
                  <a:gd name="T42" fmla="*/ 0 w 1441"/>
                  <a:gd name="T43" fmla="*/ 0 h 1988"/>
                  <a:gd name="T44" fmla="*/ 0 w 1441"/>
                  <a:gd name="T45" fmla="*/ 0 h 1988"/>
                  <a:gd name="T46" fmla="*/ 0 w 1441"/>
                  <a:gd name="T47" fmla="*/ 0 h 19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1"/>
                  <a:gd name="T73" fmla="*/ 0 h 1988"/>
                  <a:gd name="T74" fmla="*/ 1441 w 1441"/>
                  <a:gd name="T75" fmla="*/ 1988 h 19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1" h="1988">
                    <a:moveTo>
                      <a:pt x="987" y="1200"/>
                    </a:moveTo>
                    <a:cubicBezTo>
                      <a:pt x="1139" y="1227"/>
                      <a:pt x="1290" y="1252"/>
                      <a:pt x="1441" y="1279"/>
                    </a:cubicBezTo>
                    <a:cubicBezTo>
                      <a:pt x="1417" y="1424"/>
                      <a:pt x="1375" y="1547"/>
                      <a:pt x="1318" y="1653"/>
                    </a:cubicBezTo>
                    <a:cubicBezTo>
                      <a:pt x="1261" y="1759"/>
                      <a:pt x="1187" y="1841"/>
                      <a:pt x="1100" y="1901"/>
                    </a:cubicBezTo>
                    <a:cubicBezTo>
                      <a:pt x="1011" y="1961"/>
                      <a:pt x="898" y="1988"/>
                      <a:pt x="761" y="1988"/>
                    </a:cubicBezTo>
                    <a:cubicBezTo>
                      <a:pt x="628" y="1988"/>
                      <a:pt x="518" y="1971"/>
                      <a:pt x="431" y="1933"/>
                    </a:cubicBezTo>
                    <a:cubicBezTo>
                      <a:pt x="343" y="1894"/>
                      <a:pt x="265" y="1835"/>
                      <a:pt x="203" y="1750"/>
                    </a:cubicBezTo>
                    <a:cubicBezTo>
                      <a:pt x="140" y="1665"/>
                      <a:pt x="90" y="1568"/>
                      <a:pt x="54" y="1454"/>
                    </a:cubicBezTo>
                    <a:cubicBezTo>
                      <a:pt x="18" y="1341"/>
                      <a:pt x="0" y="1191"/>
                      <a:pt x="0" y="1003"/>
                    </a:cubicBezTo>
                    <a:cubicBezTo>
                      <a:pt x="0" y="808"/>
                      <a:pt x="23" y="645"/>
                      <a:pt x="66" y="514"/>
                    </a:cubicBezTo>
                    <a:cubicBezTo>
                      <a:pt x="97" y="419"/>
                      <a:pt x="143" y="334"/>
                      <a:pt x="197" y="256"/>
                    </a:cubicBezTo>
                    <a:cubicBezTo>
                      <a:pt x="252" y="180"/>
                      <a:pt x="310" y="126"/>
                      <a:pt x="369" y="88"/>
                    </a:cubicBezTo>
                    <a:cubicBezTo>
                      <a:pt x="461" y="28"/>
                      <a:pt x="581" y="0"/>
                      <a:pt x="726" y="0"/>
                    </a:cubicBezTo>
                    <a:cubicBezTo>
                      <a:pt x="930" y="0"/>
                      <a:pt x="1087" y="54"/>
                      <a:pt x="1193" y="166"/>
                    </a:cubicBezTo>
                    <a:cubicBezTo>
                      <a:pt x="1298" y="279"/>
                      <a:pt x="1374" y="440"/>
                      <a:pt x="1417" y="654"/>
                    </a:cubicBezTo>
                    <a:cubicBezTo>
                      <a:pt x="1267" y="685"/>
                      <a:pt x="1117" y="714"/>
                      <a:pt x="967" y="745"/>
                    </a:cubicBezTo>
                    <a:cubicBezTo>
                      <a:pt x="953" y="665"/>
                      <a:pt x="927" y="602"/>
                      <a:pt x="891" y="561"/>
                    </a:cubicBezTo>
                    <a:cubicBezTo>
                      <a:pt x="854" y="519"/>
                      <a:pt x="803" y="500"/>
                      <a:pt x="741" y="500"/>
                    </a:cubicBezTo>
                    <a:cubicBezTo>
                      <a:pt x="662" y="500"/>
                      <a:pt x="597" y="542"/>
                      <a:pt x="549" y="629"/>
                    </a:cubicBezTo>
                    <a:cubicBezTo>
                      <a:pt x="501" y="717"/>
                      <a:pt x="475" y="847"/>
                      <a:pt x="475" y="1023"/>
                    </a:cubicBezTo>
                    <a:cubicBezTo>
                      <a:pt x="475" y="1179"/>
                      <a:pt x="501" y="1296"/>
                      <a:pt x="548" y="1377"/>
                    </a:cubicBezTo>
                    <a:cubicBezTo>
                      <a:pt x="595" y="1459"/>
                      <a:pt x="658" y="1499"/>
                      <a:pt x="734" y="1499"/>
                    </a:cubicBezTo>
                    <a:cubicBezTo>
                      <a:pt x="796" y="1499"/>
                      <a:pt x="849" y="1474"/>
                      <a:pt x="892" y="1426"/>
                    </a:cubicBezTo>
                    <a:cubicBezTo>
                      <a:pt x="934" y="1377"/>
                      <a:pt x="967" y="1302"/>
                      <a:pt x="987" y="120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14"/>
              <p:cNvSpPr>
                <a:spLocks noEditPoints="1"/>
              </p:cNvSpPr>
              <p:nvPr/>
            </p:nvSpPr>
            <p:spPr bwMode="auto">
              <a:xfrm>
                <a:off x="1868" y="1912"/>
                <a:ext cx="165" cy="227"/>
              </a:xfrm>
              <a:custGeom>
                <a:avLst/>
                <a:gdLst>
                  <a:gd name="T0" fmla="*/ 0 w 1444"/>
                  <a:gd name="T1" fmla="*/ 0 h 1988"/>
                  <a:gd name="T2" fmla="*/ 0 w 1444"/>
                  <a:gd name="T3" fmla="*/ 0 h 1988"/>
                  <a:gd name="T4" fmla="*/ 0 w 1444"/>
                  <a:gd name="T5" fmla="*/ 0 h 1988"/>
                  <a:gd name="T6" fmla="*/ 0 w 1444"/>
                  <a:gd name="T7" fmla="*/ 0 h 1988"/>
                  <a:gd name="T8" fmla="*/ 0 w 1444"/>
                  <a:gd name="T9" fmla="*/ 0 h 1988"/>
                  <a:gd name="T10" fmla="*/ 0 w 1444"/>
                  <a:gd name="T11" fmla="*/ 0 h 1988"/>
                  <a:gd name="T12" fmla="*/ 0 w 1444"/>
                  <a:gd name="T13" fmla="*/ 0 h 1988"/>
                  <a:gd name="T14" fmla="*/ 0 w 1444"/>
                  <a:gd name="T15" fmla="*/ 0 h 1988"/>
                  <a:gd name="T16" fmla="*/ 0 w 1444"/>
                  <a:gd name="T17" fmla="*/ 0 h 1988"/>
                  <a:gd name="T18" fmla="*/ 0 w 1444"/>
                  <a:gd name="T19" fmla="*/ 0 h 1988"/>
                  <a:gd name="T20" fmla="*/ 0 w 1444"/>
                  <a:gd name="T21" fmla="*/ 0 h 1988"/>
                  <a:gd name="T22" fmla="*/ 0 w 1444"/>
                  <a:gd name="T23" fmla="*/ 0 h 1988"/>
                  <a:gd name="T24" fmla="*/ 0 w 1444"/>
                  <a:gd name="T25" fmla="*/ 0 h 1988"/>
                  <a:gd name="T26" fmla="*/ 0 w 1444"/>
                  <a:gd name="T27" fmla="*/ 0 h 1988"/>
                  <a:gd name="T28" fmla="*/ 0 w 1444"/>
                  <a:gd name="T29" fmla="*/ 0 h 1988"/>
                  <a:gd name="T30" fmla="*/ 0 w 1444"/>
                  <a:gd name="T31" fmla="*/ 0 h 1988"/>
                  <a:gd name="T32" fmla="*/ 0 w 1444"/>
                  <a:gd name="T33" fmla="*/ 0 h 1988"/>
                  <a:gd name="T34" fmla="*/ 0 w 1444"/>
                  <a:gd name="T35" fmla="*/ 0 h 1988"/>
                  <a:gd name="T36" fmla="*/ 0 w 1444"/>
                  <a:gd name="T37" fmla="*/ 0 h 1988"/>
                  <a:gd name="T38" fmla="*/ 0 w 1444"/>
                  <a:gd name="T39" fmla="*/ 0 h 1988"/>
                  <a:gd name="T40" fmla="*/ 0 w 1444"/>
                  <a:gd name="T41" fmla="*/ 0 h 1988"/>
                  <a:gd name="T42" fmla="*/ 0 w 1444"/>
                  <a:gd name="T43" fmla="*/ 0 h 1988"/>
                  <a:gd name="T44" fmla="*/ 0 w 1444"/>
                  <a:gd name="T45" fmla="*/ 0 h 1988"/>
                  <a:gd name="T46" fmla="*/ 0 w 1444"/>
                  <a:gd name="T47" fmla="*/ 0 h 19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4"/>
                  <a:gd name="T73" fmla="*/ 0 h 1988"/>
                  <a:gd name="T74" fmla="*/ 1444 w 1444"/>
                  <a:gd name="T75" fmla="*/ 1988 h 19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4" h="1988">
                    <a:moveTo>
                      <a:pt x="1444" y="1175"/>
                    </a:moveTo>
                    <a:cubicBezTo>
                      <a:pt x="1124" y="1175"/>
                      <a:pt x="805" y="1175"/>
                      <a:pt x="486" y="1175"/>
                    </a:cubicBezTo>
                    <a:cubicBezTo>
                      <a:pt x="494" y="1292"/>
                      <a:pt x="516" y="1379"/>
                      <a:pt x="548" y="1437"/>
                    </a:cubicBezTo>
                    <a:cubicBezTo>
                      <a:pt x="593" y="1519"/>
                      <a:pt x="655" y="1560"/>
                      <a:pt x="729" y="1560"/>
                    </a:cubicBezTo>
                    <a:cubicBezTo>
                      <a:pt x="776" y="1560"/>
                      <a:pt x="821" y="1542"/>
                      <a:pt x="863" y="1507"/>
                    </a:cubicBezTo>
                    <a:cubicBezTo>
                      <a:pt x="888" y="1483"/>
                      <a:pt x="917" y="1444"/>
                      <a:pt x="946" y="1386"/>
                    </a:cubicBezTo>
                    <a:cubicBezTo>
                      <a:pt x="1103" y="1409"/>
                      <a:pt x="1260" y="1430"/>
                      <a:pt x="1417" y="1453"/>
                    </a:cubicBezTo>
                    <a:cubicBezTo>
                      <a:pt x="1346" y="1645"/>
                      <a:pt x="1257" y="1780"/>
                      <a:pt x="1156" y="1863"/>
                    </a:cubicBezTo>
                    <a:cubicBezTo>
                      <a:pt x="1055" y="1948"/>
                      <a:pt x="909" y="1988"/>
                      <a:pt x="718" y="1988"/>
                    </a:cubicBezTo>
                    <a:cubicBezTo>
                      <a:pt x="553" y="1988"/>
                      <a:pt x="423" y="1953"/>
                      <a:pt x="329" y="1881"/>
                    </a:cubicBezTo>
                    <a:cubicBezTo>
                      <a:pt x="234" y="1810"/>
                      <a:pt x="155" y="1699"/>
                      <a:pt x="94" y="1542"/>
                    </a:cubicBezTo>
                    <a:cubicBezTo>
                      <a:pt x="33" y="1388"/>
                      <a:pt x="0" y="1207"/>
                      <a:pt x="0" y="998"/>
                    </a:cubicBezTo>
                    <a:cubicBezTo>
                      <a:pt x="0" y="700"/>
                      <a:pt x="64" y="461"/>
                      <a:pt x="188" y="276"/>
                    </a:cubicBezTo>
                    <a:cubicBezTo>
                      <a:pt x="311" y="90"/>
                      <a:pt x="485" y="0"/>
                      <a:pt x="704" y="0"/>
                    </a:cubicBezTo>
                    <a:cubicBezTo>
                      <a:pt x="882" y="0"/>
                      <a:pt x="1024" y="40"/>
                      <a:pt x="1127" y="124"/>
                    </a:cubicBezTo>
                    <a:cubicBezTo>
                      <a:pt x="1229" y="207"/>
                      <a:pt x="1310" y="326"/>
                      <a:pt x="1363" y="482"/>
                    </a:cubicBezTo>
                    <a:cubicBezTo>
                      <a:pt x="1416" y="638"/>
                      <a:pt x="1444" y="842"/>
                      <a:pt x="1444" y="1093"/>
                    </a:cubicBezTo>
                    <a:cubicBezTo>
                      <a:pt x="1444" y="1120"/>
                      <a:pt x="1444" y="1147"/>
                      <a:pt x="1444" y="1175"/>
                    </a:cubicBezTo>
                    <a:close/>
                    <a:moveTo>
                      <a:pt x="958" y="826"/>
                    </a:moveTo>
                    <a:cubicBezTo>
                      <a:pt x="948" y="684"/>
                      <a:pt x="923" y="584"/>
                      <a:pt x="884" y="523"/>
                    </a:cubicBezTo>
                    <a:cubicBezTo>
                      <a:pt x="843" y="462"/>
                      <a:pt x="790" y="432"/>
                      <a:pt x="724" y="432"/>
                    </a:cubicBezTo>
                    <a:cubicBezTo>
                      <a:pt x="648" y="432"/>
                      <a:pt x="587" y="478"/>
                      <a:pt x="542" y="570"/>
                    </a:cubicBezTo>
                    <a:cubicBezTo>
                      <a:pt x="513" y="627"/>
                      <a:pt x="495" y="713"/>
                      <a:pt x="487" y="826"/>
                    </a:cubicBezTo>
                    <a:cubicBezTo>
                      <a:pt x="644" y="826"/>
                      <a:pt x="801" y="826"/>
                      <a:pt x="958" y="82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5"/>
              <p:cNvSpPr>
                <a:spLocks/>
              </p:cNvSpPr>
              <p:nvPr/>
            </p:nvSpPr>
            <p:spPr bwMode="auto">
              <a:xfrm>
                <a:off x="2060" y="1834"/>
                <a:ext cx="54" cy="300"/>
              </a:xfrm>
              <a:custGeom>
                <a:avLst/>
                <a:gdLst>
                  <a:gd name="T0" fmla="*/ 0 w 479"/>
                  <a:gd name="T1" fmla="*/ 0 h 2626"/>
                  <a:gd name="T2" fmla="*/ 0 w 479"/>
                  <a:gd name="T3" fmla="*/ 0 h 2626"/>
                  <a:gd name="T4" fmla="*/ 0 w 479"/>
                  <a:gd name="T5" fmla="*/ 0 h 2626"/>
                  <a:gd name="T6" fmla="*/ 0 w 479"/>
                  <a:gd name="T7" fmla="*/ 0 h 2626"/>
                  <a:gd name="T8" fmla="*/ 0 w 479"/>
                  <a:gd name="T9" fmla="*/ 0 h 26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9"/>
                  <a:gd name="T16" fmla="*/ 0 h 2626"/>
                  <a:gd name="T17" fmla="*/ 479 w 479"/>
                  <a:gd name="T18" fmla="*/ 2626 h 26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9" h="2626">
                    <a:moveTo>
                      <a:pt x="0" y="0"/>
                    </a:moveTo>
                    <a:cubicBezTo>
                      <a:pt x="160" y="0"/>
                      <a:pt x="320" y="0"/>
                      <a:pt x="479" y="0"/>
                    </a:cubicBezTo>
                    <a:cubicBezTo>
                      <a:pt x="479" y="876"/>
                      <a:pt x="479" y="1751"/>
                      <a:pt x="479" y="2626"/>
                    </a:cubicBezTo>
                    <a:cubicBezTo>
                      <a:pt x="320" y="2626"/>
                      <a:pt x="160" y="2626"/>
                      <a:pt x="0" y="2626"/>
                    </a:cubicBezTo>
                    <a:cubicBezTo>
                      <a:pt x="0" y="1751"/>
                      <a:pt x="0" y="876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6"/>
              <p:cNvSpPr>
                <a:spLocks/>
              </p:cNvSpPr>
              <p:nvPr/>
            </p:nvSpPr>
            <p:spPr bwMode="auto">
              <a:xfrm>
                <a:off x="2138" y="1917"/>
                <a:ext cx="168" cy="305"/>
              </a:xfrm>
              <a:custGeom>
                <a:avLst/>
                <a:gdLst>
                  <a:gd name="T0" fmla="*/ 0 w 1471"/>
                  <a:gd name="T1" fmla="*/ 0 h 2674"/>
                  <a:gd name="T2" fmla="*/ 0 w 1471"/>
                  <a:gd name="T3" fmla="*/ 0 h 2674"/>
                  <a:gd name="T4" fmla="*/ 0 w 1471"/>
                  <a:gd name="T5" fmla="*/ 0 h 2674"/>
                  <a:gd name="T6" fmla="*/ 0 w 1471"/>
                  <a:gd name="T7" fmla="*/ 0 h 2674"/>
                  <a:gd name="T8" fmla="*/ 0 w 1471"/>
                  <a:gd name="T9" fmla="*/ 0 h 2674"/>
                  <a:gd name="T10" fmla="*/ 0 w 1471"/>
                  <a:gd name="T11" fmla="*/ 0 h 2674"/>
                  <a:gd name="T12" fmla="*/ 0 w 1471"/>
                  <a:gd name="T13" fmla="*/ 0 h 2674"/>
                  <a:gd name="T14" fmla="*/ 0 w 1471"/>
                  <a:gd name="T15" fmla="*/ 0 h 2674"/>
                  <a:gd name="T16" fmla="*/ 0 w 1471"/>
                  <a:gd name="T17" fmla="*/ 0 h 2674"/>
                  <a:gd name="T18" fmla="*/ 0 w 1471"/>
                  <a:gd name="T19" fmla="*/ 0 h 2674"/>
                  <a:gd name="T20" fmla="*/ 0 w 1471"/>
                  <a:gd name="T21" fmla="*/ 0 h 2674"/>
                  <a:gd name="T22" fmla="*/ 0 w 1471"/>
                  <a:gd name="T23" fmla="*/ 0 h 2674"/>
                  <a:gd name="T24" fmla="*/ 0 w 1471"/>
                  <a:gd name="T25" fmla="*/ 0 h 2674"/>
                  <a:gd name="T26" fmla="*/ 0 w 1471"/>
                  <a:gd name="T27" fmla="*/ 0 h 26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1"/>
                  <a:gd name="T43" fmla="*/ 0 h 2674"/>
                  <a:gd name="T44" fmla="*/ 1471 w 1471"/>
                  <a:gd name="T45" fmla="*/ 2674 h 26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1" h="2674">
                    <a:moveTo>
                      <a:pt x="0" y="0"/>
                    </a:moveTo>
                    <a:cubicBezTo>
                      <a:pt x="168" y="0"/>
                      <a:pt x="336" y="0"/>
                      <a:pt x="504" y="0"/>
                    </a:cubicBezTo>
                    <a:cubicBezTo>
                      <a:pt x="588" y="422"/>
                      <a:pt x="677" y="844"/>
                      <a:pt x="761" y="1266"/>
                    </a:cubicBezTo>
                    <a:cubicBezTo>
                      <a:pt x="839" y="844"/>
                      <a:pt x="921" y="422"/>
                      <a:pt x="999" y="0"/>
                    </a:cubicBezTo>
                    <a:cubicBezTo>
                      <a:pt x="1156" y="0"/>
                      <a:pt x="1314" y="0"/>
                      <a:pt x="1471" y="0"/>
                    </a:cubicBezTo>
                    <a:cubicBezTo>
                      <a:pt x="1309" y="679"/>
                      <a:pt x="1137" y="1355"/>
                      <a:pt x="976" y="2033"/>
                    </a:cubicBezTo>
                    <a:cubicBezTo>
                      <a:pt x="920" y="2264"/>
                      <a:pt x="861" y="2421"/>
                      <a:pt x="803" y="2502"/>
                    </a:cubicBezTo>
                    <a:cubicBezTo>
                      <a:pt x="721" y="2618"/>
                      <a:pt x="594" y="2674"/>
                      <a:pt x="424" y="2674"/>
                    </a:cubicBezTo>
                    <a:cubicBezTo>
                      <a:pt x="355" y="2674"/>
                      <a:pt x="249" y="2661"/>
                      <a:pt x="105" y="2632"/>
                    </a:cubicBezTo>
                    <a:cubicBezTo>
                      <a:pt x="93" y="2462"/>
                      <a:pt x="80" y="2292"/>
                      <a:pt x="68" y="2123"/>
                    </a:cubicBezTo>
                    <a:cubicBezTo>
                      <a:pt x="136" y="2157"/>
                      <a:pt x="213" y="2173"/>
                      <a:pt x="297" y="2173"/>
                    </a:cubicBezTo>
                    <a:cubicBezTo>
                      <a:pt x="354" y="2173"/>
                      <a:pt x="399" y="2153"/>
                      <a:pt x="435" y="2114"/>
                    </a:cubicBezTo>
                    <a:cubicBezTo>
                      <a:pt x="468" y="2074"/>
                      <a:pt x="498" y="2005"/>
                      <a:pt x="523" y="1902"/>
                    </a:cubicBezTo>
                    <a:cubicBezTo>
                      <a:pt x="352" y="1268"/>
                      <a:pt x="171" y="635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7"/>
              <p:cNvSpPr>
                <a:spLocks/>
              </p:cNvSpPr>
              <p:nvPr/>
            </p:nvSpPr>
            <p:spPr bwMode="auto">
              <a:xfrm>
                <a:off x="2322" y="1912"/>
                <a:ext cx="151" cy="222"/>
              </a:xfrm>
              <a:custGeom>
                <a:avLst/>
                <a:gdLst>
                  <a:gd name="T0" fmla="*/ 0 w 1318"/>
                  <a:gd name="T1" fmla="*/ 0 h 1945"/>
                  <a:gd name="T2" fmla="*/ 0 w 1318"/>
                  <a:gd name="T3" fmla="*/ 0 h 1945"/>
                  <a:gd name="T4" fmla="*/ 0 w 1318"/>
                  <a:gd name="T5" fmla="*/ 0 h 1945"/>
                  <a:gd name="T6" fmla="*/ 0 w 1318"/>
                  <a:gd name="T7" fmla="*/ 0 h 1945"/>
                  <a:gd name="T8" fmla="*/ 0 w 1318"/>
                  <a:gd name="T9" fmla="*/ 0 h 1945"/>
                  <a:gd name="T10" fmla="*/ 0 w 1318"/>
                  <a:gd name="T11" fmla="*/ 0 h 1945"/>
                  <a:gd name="T12" fmla="*/ 0 w 1318"/>
                  <a:gd name="T13" fmla="*/ 0 h 1945"/>
                  <a:gd name="T14" fmla="*/ 0 w 1318"/>
                  <a:gd name="T15" fmla="*/ 0 h 1945"/>
                  <a:gd name="T16" fmla="*/ 0 w 1318"/>
                  <a:gd name="T17" fmla="*/ 0 h 1945"/>
                  <a:gd name="T18" fmla="*/ 0 w 1318"/>
                  <a:gd name="T19" fmla="*/ 0 h 1945"/>
                  <a:gd name="T20" fmla="*/ 0 w 1318"/>
                  <a:gd name="T21" fmla="*/ 0 h 1945"/>
                  <a:gd name="T22" fmla="*/ 0 w 1318"/>
                  <a:gd name="T23" fmla="*/ 0 h 1945"/>
                  <a:gd name="T24" fmla="*/ 0 w 1318"/>
                  <a:gd name="T25" fmla="*/ 0 h 1945"/>
                  <a:gd name="T26" fmla="*/ 0 w 1318"/>
                  <a:gd name="T27" fmla="*/ 0 h 1945"/>
                  <a:gd name="T28" fmla="*/ 0 w 1318"/>
                  <a:gd name="T29" fmla="*/ 0 h 1945"/>
                  <a:gd name="T30" fmla="*/ 0 w 1318"/>
                  <a:gd name="T31" fmla="*/ 0 h 1945"/>
                  <a:gd name="T32" fmla="*/ 0 w 1318"/>
                  <a:gd name="T33" fmla="*/ 0 h 19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945"/>
                  <a:gd name="T53" fmla="*/ 1318 w 1318"/>
                  <a:gd name="T54" fmla="*/ 1945 h 19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945">
                    <a:moveTo>
                      <a:pt x="0" y="43"/>
                    </a:moveTo>
                    <a:cubicBezTo>
                      <a:pt x="148" y="43"/>
                      <a:pt x="296" y="43"/>
                      <a:pt x="445" y="43"/>
                    </a:cubicBezTo>
                    <a:cubicBezTo>
                      <a:pt x="445" y="146"/>
                      <a:pt x="445" y="250"/>
                      <a:pt x="445" y="353"/>
                    </a:cubicBezTo>
                    <a:cubicBezTo>
                      <a:pt x="511" y="225"/>
                      <a:pt x="579" y="137"/>
                      <a:pt x="647" y="80"/>
                    </a:cubicBezTo>
                    <a:cubicBezTo>
                      <a:pt x="714" y="26"/>
                      <a:pt x="798" y="0"/>
                      <a:pt x="895" y="0"/>
                    </a:cubicBezTo>
                    <a:cubicBezTo>
                      <a:pt x="1028" y="0"/>
                      <a:pt x="1133" y="58"/>
                      <a:pt x="1207" y="179"/>
                    </a:cubicBezTo>
                    <a:cubicBezTo>
                      <a:pt x="1279" y="300"/>
                      <a:pt x="1318" y="485"/>
                      <a:pt x="1318" y="736"/>
                    </a:cubicBezTo>
                    <a:cubicBezTo>
                      <a:pt x="1318" y="1139"/>
                      <a:pt x="1318" y="1542"/>
                      <a:pt x="1318" y="1945"/>
                    </a:cubicBezTo>
                    <a:cubicBezTo>
                      <a:pt x="1158" y="1945"/>
                      <a:pt x="998" y="1945"/>
                      <a:pt x="838" y="1945"/>
                    </a:cubicBezTo>
                    <a:cubicBezTo>
                      <a:pt x="838" y="1596"/>
                      <a:pt x="838" y="1248"/>
                      <a:pt x="838" y="899"/>
                    </a:cubicBezTo>
                    <a:cubicBezTo>
                      <a:pt x="838" y="779"/>
                      <a:pt x="824" y="695"/>
                      <a:pt x="794" y="645"/>
                    </a:cubicBezTo>
                    <a:cubicBezTo>
                      <a:pt x="765" y="596"/>
                      <a:pt x="725" y="571"/>
                      <a:pt x="672" y="571"/>
                    </a:cubicBezTo>
                    <a:cubicBezTo>
                      <a:pt x="615" y="571"/>
                      <a:pt x="567" y="605"/>
                      <a:pt x="532" y="672"/>
                    </a:cubicBezTo>
                    <a:cubicBezTo>
                      <a:pt x="496" y="738"/>
                      <a:pt x="478" y="858"/>
                      <a:pt x="478" y="1032"/>
                    </a:cubicBezTo>
                    <a:cubicBezTo>
                      <a:pt x="478" y="1336"/>
                      <a:pt x="478" y="1641"/>
                      <a:pt x="478" y="1945"/>
                    </a:cubicBezTo>
                    <a:cubicBezTo>
                      <a:pt x="318" y="1945"/>
                      <a:pt x="159" y="1945"/>
                      <a:pt x="0" y="1945"/>
                    </a:cubicBezTo>
                    <a:cubicBezTo>
                      <a:pt x="0" y="1311"/>
                      <a:pt x="0" y="677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8"/>
              <p:cNvSpPr>
                <a:spLocks noEditPoints="1"/>
              </p:cNvSpPr>
              <p:nvPr/>
            </p:nvSpPr>
            <p:spPr bwMode="auto">
              <a:xfrm>
                <a:off x="2597" y="1917"/>
                <a:ext cx="58" cy="217"/>
              </a:xfrm>
              <a:custGeom>
                <a:avLst/>
                <a:gdLst>
                  <a:gd name="T0" fmla="*/ 0 w 511"/>
                  <a:gd name="T1" fmla="*/ 0 h 1902"/>
                  <a:gd name="T2" fmla="*/ 0 w 511"/>
                  <a:gd name="T3" fmla="*/ 0 h 1902"/>
                  <a:gd name="T4" fmla="*/ 0 w 511"/>
                  <a:gd name="T5" fmla="*/ 0 h 1902"/>
                  <a:gd name="T6" fmla="*/ 0 w 511"/>
                  <a:gd name="T7" fmla="*/ 0 h 1902"/>
                  <a:gd name="T8" fmla="*/ 0 w 511"/>
                  <a:gd name="T9" fmla="*/ 0 h 1902"/>
                  <a:gd name="T10" fmla="*/ 0 w 511"/>
                  <a:gd name="T11" fmla="*/ 0 h 1902"/>
                  <a:gd name="T12" fmla="*/ 0 w 511"/>
                  <a:gd name="T13" fmla="*/ 0 h 1902"/>
                  <a:gd name="T14" fmla="*/ 0 w 511"/>
                  <a:gd name="T15" fmla="*/ 0 h 1902"/>
                  <a:gd name="T16" fmla="*/ 0 w 511"/>
                  <a:gd name="T17" fmla="*/ 0 h 1902"/>
                  <a:gd name="T18" fmla="*/ 0 w 511"/>
                  <a:gd name="T19" fmla="*/ 0 h 19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1"/>
                  <a:gd name="T31" fmla="*/ 0 h 1902"/>
                  <a:gd name="T32" fmla="*/ 511 w 511"/>
                  <a:gd name="T33" fmla="*/ 1902 h 19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1" h="1902">
                    <a:moveTo>
                      <a:pt x="0" y="0"/>
                    </a:moveTo>
                    <a:cubicBezTo>
                      <a:pt x="170" y="0"/>
                      <a:pt x="340" y="0"/>
                      <a:pt x="511" y="0"/>
                    </a:cubicBezTo>
                    <a:cubicBezTo>
                      <a:pt x="511" y="244"/>
                      <a:pt x="511" y="487"/>
                      <a:pt x="511" y="731"/>
                    </a:cubicBezTo>
                    <a:cubicBezTo>
                      <a:pt x="340" y="731"/>
                      <a:pt x="170" y="731"/>
                      <a:pt x="0" y="731"/>
                    </a:cubicBezTo>
                    <a:cubicBezTo>
                      <a:pt x="0" y="487"/>
                      <a:pt x="0" y="244"/>
                      <a:pt x="0" y="0"/>
                    </a:cubicBezTo>
                    <a:close/>
                    <a:moveTo>
                      <a:pt x="0" y="1172"/>
                    </a:moveTo>
                    <a:cubicBezTo>
                      <a:pt x="170" y="1172"/>
                      <a:pt x="340" y="1172"/>
                      <a:pt x="511" y="1172"/>
                    </a:cubicBezTo>
                    <a:cubicBezTo>
                      <a:pt x="511" y="1415"/>
                      <a:pt x="511" y="1659"/>
                      <a:pt x="511" y="1902"/>
                    </a:cubicBezTo>
                    <a:cubicBezTo>
                      <a:pt x="340" y="1902"/>
                      <a:pt x="170" y="1902"/>
                      <a:pt x="0" y="1902"/>
                    </a:cubicBezTo>
                    <a:cubicBezTo>
                      <a:pt x="0" y="1659"/>
                      <a:pt x="0" y="1415"/>
                      <a:pt x="0" y="11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9"/>
              <p:cNvSpPr>
                <a:spLocks noEditPoints="1"/>
              </p:cNvSpPr>
              <p:nvPr/>
            </p:nvSpPr>
            <p:spPr bwMode="auto">
              <a:xfrm>
                <a:off x="2764" y="1834"/>
                <a:ext cx="214" cy="300"/>
              </a:xfrm>
              <a:custGeom>
                <a:avLst/>
                <a:gdLst>
                  <a:gd name="T0" fmla="*/ 0 w 1873"/>
                  <a:gd name="T1" fmla="*/ 0 h 2626"/>
                  <a:gd name="T2" fmla="*/ 0 w 1873"/>
                  <a:gd name="T3" fmla="*/ 0 h 2626"/>
                  <a:gd name="T4" fmla="*/ 0 w 1873"/>
                  <a:gd name="T5" fmla="*/ 0 h 2626"/>
                  <a:gd name="T6" fmla="*/ 0 w 1873"/>
                  <a:gd name="T7" fmla="*/ 0 h 2626"/>
                  <a:gd name="T8" fmla="*/ 0 w 1873"/>
                  <a:gd name="T9" fmla="*/ 0 h 2626"/>
                  <a:gd name="T10" fmla="*/ 0 w 1873"/>
                  <a:gd name="T11" fmla="*/ 0 h 2626"/>
                  <a:gd name="T12" fmla="*/ 0 w 1873"/>
                  <a:gd name="T13" fmla="*/ 0 h 2626"/>
                  <a:gd name="T14" fmla="*/ 0 w 1873"/>
                  <a:gd name="T15" fmla="*/ 0 h 2626"/>
                  <a:gd name="T16" fmla="*/ 0 w 1873"/>
                  <a:gd name="T17" fmla="*/ 0 h 2626"/>
                  <a:gd name="T18" fmla="*/ 0 w 1873"/>
                  <a:gd name="T19" fmla="*/ 0 h 2626"/>
                  <a:gd name="T20" fmla="*/ 0 w 1873"/>
                  <a:gd name="T21" fmla="*/ 0 h 2626"/>
                  <a:gd name="T22" fmla="*/ 0 w 1873"/>
                  <a:gd name="T23" fmla="*/ 0 h 2626"/>
                  <a:gd name="T24" fmla="*/ 0 w 1873"/>
                  <a:gd name="T25" fmla="*/ 0 h 2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73"/>
                  <a:gd name="T40" fmla="*/ 0 h 2626"/>
                  <a:gd name="T41" fmla="*/ 1873 w 1873"/>
                  <a:gd name="T42" fmla="*/ 2626 h 2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73" h="2626">
                    <a:moveTo>
                      <a:pt x="1230" y="2193"/>
                    </a:moveTo>
                    <a:cubicBezTo>
                      <a:pt x="1028" y="2193"/>
                      <a:pt x="827" y="2193"/>
                      <a:pt x="626" y="2193"/>
                    </a:cubicBezTo>
                    <a:cubicBezTo>
                      <a:pt x="598" y="2337"/>
                      <a:pt x="570" y="2482"/>
                      <a:pt x="542" y="2626"/>
                    </a:cubicBezTo>
                    <a:cubicBezTo>
                      <a:pt x="361" y="2626"/>
                      <a:pt x="181" y="2626"/>
                      <a:pt x="0" y="2626"/>
                    </a:cubicBezTo>
                    <a:cubicBezTo>
                      <a:pt x="212" y="1750"/>
                      <a:pt x="435" y="877"/>
                      <a:pt x="647" y="0"/>
                    </a:cubicBezTo>
                    <a:cubicBezTo>
                      <a:pt x="840" y="0"/>
                      <a:pt x="1033" y="0"/>
                      <a:pt x="1227" y="0"/>
                    </a:cubicBezTo>
                    <a:cubicBezTo>
                      <a:pt x="1438" y="877"/>
                      <a:pt x="1662" y="1750"/>
                      <a:pt x="1873" y="2626"/>
                    </a:cubicBezTo>
                    <a:cubicBezTo>
                      <a:pt x="1687" y="2626"/>
                      <a:pt x="1502" y="2626"/>
                      <a:pt x="1316" y="2626"/>
                    </a:cubicBezTo>
                    <a:cubicBezTo>
                      <a:pt x="1288" y="2482"/>
                      <a:pt x="1258" y="2337"/>
                      <a:pt x="1230" y="2193"/>
                    </a:cubicBezTo>
                    <a:close/>
                    <a:moveTo>
                      <a:pt x="1119" y="1625"/>
                    </a:moveTo>
                    <a:cubicBezTo>
                      <a:pt x="1057" y="1310"/>
                      <a:pt x="992" y="996"/>
                      <a:pt x="929" y="681"/>
                    </a:cubicBezTo>
                    <a:cubicBezTo>
                      <a:pt x="868" y="996"/>
                      <a:pt x="803" y="1310"/>
                      <a:pt x="742" y="1625"/>
                    </a:cubicBezTo>
                    <a:cubicBezTo>
                      <a:pt x="868" y="1625"/>
                      <a:pt x="994" y="1625"/>
                      <a:pt x="1119" y="1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20"/>
              <p:cNvSpPr>
                <a:spLocks/>
              </p:cNvSpPr>
              <p:nvPr/>
            </p:nvSpPr>
            <p:spPr bwMode="auto">
              <a:xfrm>
                <a:off x="3077" y="1834"/>
                <a:ext cx="107" cy="305"/>
              </a:xfrm>
              <a:custGeom>
                <a:avLst/>
                <a:gdLst>
                  <a:gd name="T0" fmla="*/ 0 w 935"/>
                  <a:gd name="T1" fmla="*/ 0 h 2669"/>
                  <a:gd name="T2" fmla="*/ 0 w 935"/>
                  <a:gd name="T3" fmla="*/ 0 h 2669"/>
                  <a:gd name="T4" fmla="*/ 0 w 935"/>
                  <a:gd name="T5" fmla="*/ 0 h 2669"/>
                  <a:gd name="T6" fmla="*/ 0 w 935"/>
                  <a:gd name="T7" fmla="*/ 0 h 2669"/>
                  <a:gd name="T8" fmla="*/ 0 w 935"/>
                  <a:gd name="T9" fmla="*/ 0 h 2669"/>
                  <a:gd name="T10" fmla="*/ 0 w 935"/>
                  <a:gd name="T11" fmla="*/ 0 h 2669"/>
                  <a:gd name="T12" fmla="*/ 0 w 935"/>
                  <a:gd name="T13" fmla="*/ 0 h 2669"/>
                  <a:gd name="T14" fmla="*/ 0 w 935"/>
                  <a:gd name="T15" fmla="*/ 0 h 2669"/>
                  <a:gd name="T16" fmla="*/ 0 w 935"/>
                  <a:gd name="T17" fmla="*/ 0 h 2669"/>
                  <a:gd name="T18" fmla="*/ 0 w 935"/>
                  <a:gd name="T19" fmla="*/ 0 h 2669"/>
                  <a:gd name="T20" fmla="*/ 0 w 935"/>
                  <a:gd name="T21" fmla="*/ 0 h 2669"/>
                  <a:gd name="T22" fmla="*/ 0 w 935"/>
                  <a:gd name="T23" fmla="*/ 0 h 2669"/>
                  <a:gd name="T24" fmla="*/ 0 w 935"/>
                  <a:gd name="T25" fmla="*/ 0 h 2669"/>
                  <a:gd name="T26" fmla="*/ 0 w 935"/>
                  <a:gd name="T27" fmla="*/ 0 h 2669"/>
                  <a:gd name="T28" fmla="*/ 0 w 935"/>
                  <a:gd name="T29" fmla="*/ 0 h 2669"/>
                  <a:gd name="T30" fmla="*/ 0 w 935"/>
                  <a:gd name="T31" fmla="*/ 0 h 2669"/>
                  <a:gd name="T32" fmla="*/ 0 w 935"/>
                  <a:gd name="T33" fmla="*/ 0 h 2669"/>
                  <a:gd name="T34" fmla="*/ 0 w 935"/>
                  <a:gd name="T35" fmla="*/ 0 h 2669"/>
                  <a:gd name="T36" fmla="*/ 0 w 935"/>
                  <a:gd name="T37" fmla="*/ 0 h 2669"/>
                  <a:gd name="T38" fmla="*/ 0 w 935"/>
                  <a:gd name="T39" fmla="*/ 0 h 266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5"/>
                  <a:gd name="T61" fmla="*/ 0 h 2669"/>
                  <a:gd name="T62" fmla="*/ 935 w 935"/>
                  <a:gd name="T63" fmla="*/ 2669 h 266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5" h="2669">
                    <a:moveTo>
                      <a:pt x="654" y="0"/>
                    </a:moveTo>
                    <a:cubicBezTo>
                      <a:pt x="654" y="241"/>
                      <a:pt x="654" y="483"/>
                      <a:pt x="654" y="724"/>
                    </a:cubicBezTo>
                    <a:cubicBezTo>
                      <a:pt x="742" y="724"/>
                      <a:pt x="830" y="724"/>
                      <a:pt x="917" y="724"/>
                    </a:cubicBezTo>
                    <a:cubicBezTo>
                      <a:pt x="917" y="902"/>
                      <a:pt x="917" y="1080"/>
                      <a:pt x="917" y="1258"/>
                    </a:cubicBezTo>
                    <a:cubicBezTo>
                      <a:pt x="830" y="1258"/>
                      <a:pt x="742" y="1258"/>
                      <a:pt x="654" y="1258"/>
                    </a:cubicBezTo>
                    <a:cubicBezTo>
                      <a:pt x="654" y="1483"/>
                      <a:pt x="654" y="1708"/>
                      <a:pt x="654" y="1933"/>
                    </a:cubicBezTo>
                    <a:cubicBezTo>
                      <a:pt x="654" y="2014"/>
                      <a:pt x="660" y="2067"/>
                      <a:pt x="670" y="2094"/>
                    </a:cubicBezTo>
                    <a:cubicBezTo>
                      <a:pt x="685" y="2134"/>
                      <a:pt x="713" y="2153"/>
                      <a:pt x="752" y="2153"/>
                    </a:cubicBezTo>
                    <a:cubicBezTo>
                      <a:pt x="787" y="2153"/>
                      <a:pt x="837" y="2140"/>
                      <a:pt x="900" y="2109"/>
                    </a:cubicBezTo>
                    <a:cubicBezTo>
                      <a:pt x="911" y="2276"/>
                      <a:pt x="924" y="2443"/>
                      <a:pt x="935" y="2610"/>
                    </a:cubicBezTo>
                    <a:cubicBezTo>
                      <a:pt x="817" y="2650"/>
                      <a:pt x="706" y="2669"/>
                      <a:pt x="604" y="2669"/>
                    </a:cubicBezTo>
                    <a:cubicBezTo>
                      <a:pt x="485" y="2669"/>
                      <a:pt x="397" y="2647"/>
                      <a:pt x="341" y="2599"/>
                    </a:cubicBezTo>
                    <a:cubicBezTo>
                      <a:pt x="285" y="2554"/>
                      <a:pt x="243" y="2483"/>
                      <a:pt x="217" y="2388"/>
                    </a:cubicBezTo>
                    <a:cubicBezTo>
                      <a:pt x="190" y="2293"/>
                      <a:pt x="175" y="2141"/>
                      <a:pt x="175" y="1928"/>
                    </a:cubicBezTo>
                    <a:cubicBezTo>
                      <a:pt x="175" y="1704"/>
                      <a:pt x="175" y="1481"/>
                      <a:pt x="175" y="1258"/>
                    </a:cubicBezTo>
                    <a:cubicBezTo>
                      <a:pt x="117" y="1258"/>
                      <a:pt x="58" y="1258"/>
                      <a:pt x="0" y="1258"/>
                    </a:cubicBezTo>
                    <a:cubicBezTo>
                      <a:pt x="0" y="1080"/>
                      <a:pt x="0" y="902"/>
                      <a:pt x="0" y="724"/>
                    </a:cubicBezTo>
                    <a:cubicBezTo>
                      <a:pt x="58" y="724"/>
                      <a:pt x="117" y="724"/>
                      <a:pt x="175" y="724"/>
                    </a:cubicBezTo>
                    <a:cubicBezTo>
                      <a:pt x="175" y="607"/>
                      <a:pt x="175" y="491"/>
                      <a:pt x="175" y="375"/>
                    </a:cubicBezTo>
                    <a:cubicBezTo>
                      <a:pt x="334" y="248"/>
                      <a:pt x="496" y="127"/>
                      <a:pt x="654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21"/>
              <p:cNvSpPr>
                <a:spLocks/>
              </p:cNvSpPr>
              <p:nvPr/>
            </p:nvSpPr>
            <p:spPr bwMode="auto">
              <a:xfrm>
                <a:off x="3208" y="1912"/>
                <a:ext cx="112" cy="222"/>
              </a:xfrm>
              <a:custGeom>
                <a:avLst/>
                <a:gdLst>
                  <a:gd name="T0" fmla="*/ 0 w 981"/>
                  <a:gd name="T1" fmla="*/ 0 h 1945"/>
                  <a:gd name="T2" fmla="*/ 0 w 981"/>
                  <a:gd name="T3" fmla="*/ 0 h 1945"/>
                  <a:gd name="T4" fmla="*/ 0 w 981"/>
                  <a:gd name="T5" fmla="*/ 0 h 1945"/>
                  <a:gd name="T6" fmla="*/ 0 w 981"/>
                  <a:gd name="T7" fmla="*/ 0 h 1945"/>
                  <a:gd name="T8" fmla="*/ 0 w 981"/>
                  <a:gd name="T9" fmla="*/ 0 h 1945"/>
                  <a:gd name="T10" fmla="*/ 0 w 981"/>
                  <a:gd name="T11" fmla="*/ 0 h 1945"/>
                  <a:gd name="T12" fmla="*/ 0 w 981"/>
                  <a:gd name="T13" fmla="*/ 0 h 1945"/>
                  <a:gd name="T14" fmla="*/ 0 w 981"/>
                  <a:gd name="T15" fmla="*/ 0 h 1945"/>
                  <a:gd name="T16" fmla="*/ 0 w 981"/>
                  <a:gd name="T17" fmla="*/ 0 h 1945"/>
                  <a:gd name="T18" fmla="*/ 0 w 981"/>
                  <a:gd name="T19" fmla="*/ 0 h 1945"/>
                  <a:gd name="T20" fmla="*/ 0 w 981"/>
                  <a:gd name="T21" fmla="*/ 0 h 1945"/>
                  <a:gd name="T22" fmla="*/ 0 w 981"/>
                  <a:gd name="T23" fmla="*/ 0 h 1945"/>
                  <a:gd name="T24" fmla="*/ 0 w 981"/>
                  <a:gd name="T25" fmla="*/ 0 h 19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81"/>
                  <a:gd name="T40" fmla="*/ 0 h 1945"/>
                  <a:gd name="T41" fmla="*/ 981 w 981"/>
                  <a:gd name="T42" fmla="*/ 1945 h 19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81" h="1945">
                    <a:moveTo>
                      <a:pt x="0" y="43"/>
                    </a:moveTo>
                    <a:cubicBezTo>
                      <a:pt x="149" y="43"/>
                      <a:pt x="298" y="43"/>
                      <a:pt x="447" y="43"/>
                    </a:cubicBezTo>
                    <a:cubicBezTo>
                      <a:pt x="447" y="147"/>
                      <a:pt x="447" y="251"/>
                      <a:pt x="447" y="355"/>
                    </a:cubicBezTo>
                    <a:cubicBezTo>
                      <a:pt x="490" y="220"/>
                      <a:pt x="535" y="128"/>
                      <a:pt x="581" y="75"/>
                    </a:cubicBezTo>
                    <a:cubicBezTo>
                      <a:pt x="626" y="24"/>
                      <a:pt x="683" y="0"/>
                      <a:pt x="750" y="0"/>
                    </a:cubicBezTo>
                    <a:cubicBezTo>
                      <a:pt x="820" y="0"/>
                      <a:pt x="898" y="33"/>
                      <a:pt x="981" y="100"/>
                    </a:cubicBezTo>
                    <a:cubicBezTo>
                      <a:pt x="933" y="273"/>
                      <a:pt x="881" y="446"/>
                      <a:pt x="833" y="620"/>
                    </a:cubicBezTo>
                    <a:cubicBezTo>
                      <a:pt x="777" y="583"/>
                      <a:pt x="732" y="566"/>
                      <a:pt x="699" y="566"/>
                    </a:cubicBezTo>
                    <a:cubicBezTo>
                      <a:pt x="637" y="566"/>
                      <a:pt x="587" y="605"/>
                      <a:pt x="554" y="684"/>
                    </a:cubicBezTo>
                    <a:cubicBezTo>
                      <a:pt x="505" y="796"/>
                      <a:pt x="480" y="1003"/>
                      <a:pt x="480" y="1308"/>
                    </a:cubicBezTo>
                    <a:cubicBezTo>
                      <a:pt x="480" y="1520"/>
                      <a:pt x="480" y="1733"/>
                      <a:pt x="480" y="1945"/>
                    </a:cubicBezTo>
                    <a:cubicBezTo>
                      <a:pt x="320" y="1945"/>
                      <a:pt x="160" y="1945"/>
                      <a:pt x="0" y="1945"/>
                    </a:cubicBezTo>
                    <a:cubicBezTo>
                      <a:pt x="0" y="1311"/>
                      <a:pt x="0" y="677"/>
                      <a:pt x="0" y="43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22"/>
              <p:cNvSpPr>
                <a:spLocks noEditPoints="1"/>
              </p:cNvSpPr>
              <p:nvPr/>
            </p:nvSpPr>
            <p:spPr bwMode="auto">
              <a:xfrm>
                <a:off x="3328" y="1912"/>
                <a:ext cx="164" cy="227"/>
              </a:xfrm>
              <a:custGeom>
                <a:avLst/>
                <a:gdLst>
                  <a:gd name="T0" fmla="*/ 0 w 1436"/>
                  <a:gd name="T1" fmla="*/ 0 h 1988"/>
                  <a:gd name="T2" fmla="*/ 0 w 1436"/>
                  <a:gd name="T3" fmla="*/ 0 h 1988"/>
                  <a:gd name="T4" fmla="*/ 0 w 1436"/>
                  <a:gd name="T5" fmla="*/ 0 h 1988"/>
                  <a:gd name="T6" fmla="*/ 0 w 1436"/>
                  <a:gd name="T7" fmla="*/ 0 h 1988"/>
                  <a:gd name="T8" fmla="*/ 0 w 1436"/>
                  <a:gd name="T9" fmla="*/ 0 h 1988"/>
                  <a:gd name="T10" fmla="*/ 0 w 1436"/>
                  <a:gd name="T11" fmla="*/ 0 h 1988"/>
                  <a:gd name="T12" fmla="*/ 0 w 1436"/>
                  <a:gd name="T13" fmla="*/ 0 h 1988"/>
                  <a:gd name="T14" fmla="*/ 0 w 1436"/>
                  <a:gd name="T15" fmla="*/ 0 h 1988"/>
                  <a:gd name="T16" fmla="*/ 0 w 1436"/>
                  <a:gd name="T17" fmla="*/ 0 h 1988"/>
                  <a:gd name="T18" fmla="*/ 0 w 1436"/>
                  <a:gd name="T19" fmla="*/ 0 h 1988"/>
                  <a:gd name="T20" fmla="*/ 0 w 1436"/>
                  <a:gd name="T21" fmla="*/ 0 h 1988"/>
                  <a:gd name="T22" fmla="*/ 0 w 1436"/>
                  <a:gd name="T23" fmla="*/ 0 h 1988"/>
                  <a:gd name="T24" fmla="*/ 0 w 1436"/>
                  <a:gd name="T25" fmla="*/ 0 h 1988"/>
                  <a:gd name="T26" fmla="*/ 0 w 1436"/>
                  <a:gd name="T27" fmla="*/ 0 h 1988"/>
                  <a:gd name="T28" fmla="*/ 0 w 1436"/>
                  <a:gd name="T29" fmla="*/ 0 h 1988"/>
                  <a:gd name="T30" fmla="*/ 0 w 1436"/>
                  <a:gd name="T31" fmla="*/ 0 h 1988"/>
                  <a:gd name="T32" fmla="*/ 0 w 1436"/>
                  <a:gd name="T33" fmla="*/ 0 h 1988"/>
                  <a:gd name="T34" fmla="*/ 0 w 1436"/>
                  <a:gd name="T35" fmla="*/ 0 h 1988"/>
                  <a:gd name="T36" fmla="*/ 0 w 1436"/>
                  <a:gd name="T37" fmla="*/ 0 h 1988"/>
                  <a:gd name="T38" fmla="*/ 0 w 1436"/>
                  <a:gd name="T39" fmla="*/ 0 h 1988"/>
                  <a:gd name="T40" fmla="*/ 0 w 1436"/>
                  <a:gd name="T41" fmla="*/ 0 h 1988"/>
                  <a:gd name="T42" fmla="*/ 0 w 1436"/>
                  <a:gd name="T43" fmla="*/ 0 h 1988"/>
                  <a:gd name="T44" fmla="*/ 0 w 1436"/>
                  <a:gd name="T45" fmla="*/ 0 h 1988"/>
                  <a:gd name="T46" fmla="*/ 0 w 1436"/>
                  <a:gd name="T47" fmla="*/ 0 h 1988"/>
                  <a:gd name="T48" fmla="*/ 0 w 1436"/>
                  <a:gd name="T49" fmla="*/ 0 h 1988"/>
                  <a:gd name="T50" fmla="*/ 0 w 1436"/>
                  <a:gd name="T51" fmla="*/ 0 h 1988"/>
                  <a:gd name="T52" fmla="*/ 0 w 1436"/>
                  <a:gd name="T53" fmla="*/ 0 h 1988"/>
                  <a:gd name="T54" fmla="*/ 0 w 1436"/>
                  <a:gd name="T55" fmla="*/ 0 h 1988"/>
                  <a:gd name="T56" fmla="*/ 0 w 1436"/>
                  <a:gd name="T57" fmla="*/ 0 h 1988"/>
                  <a:gd name="T58" fmla="*/ 0 w 1436"/>
                  <a:gd name="T59" fmla="*/ 0 h 1988"/>
                  <a:gd name="T60" fmla="*/ 0 w 1436"/>
                  <a:gd name="T61" fmla="*/ 0 h 1988"/>
                  <a:gd name="T62" fmla="*/ 0 w 1436"/>
                  <a:gd name="T63" fmla="*/ 0 h 1988"/>
                  <a:gd name="T64" fmla="*/ 0 w 1436"/>
                  <a:gd name="T65" fmla="*/ 0 h 1988"/>
                  <a:gd name="T66" fmla="*/ 0 w 1436"/>
                  <a:gd name="T67" fmla="*/ 0 h 1988"/>
                  <a:gd name="T68" fmla="*/ 0 w 1436"/>
                  <a:gd name="T69" fmla="*/ 0 h 1988"/>
                  <a:gd name="T70" fmla="*/ 0 w 1436"/>
                  <a:gd name="T71" fmla="*/ 0 h 1988"/>
                  <a:gd name="T72" fmla="*/ 0 w 1436"/>
                  <a:gd name="T73" fmla="*/ 0 h 1988"/>
                  <a:gd name="T74" fmla="*/ 0 w 1436"/>
                  <a:gd name="T75" fmla="*/ 0 h 19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6"/>
                  <a:gd name="T115" fmla="*/ 0 h 1988"/>
                  <a:gd name="T116" fmla="*/ 1436 w 1436"/>
                  <a:gd name="T117" fmla="*/ 1988 h 19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6" h="1988">
                    <a:moveTo>
                      <a:pt x="494" y="659"/>
                    </a:moveTo>
                    <a:cubicBezTo>
                      <a:pt x="342" y="634"/>
                      <a:pt x="190" y="611"/>
                      <a:pt x="38" y="586"/>
                    </a:cubicBezTo>
                    <a:cubicBezTo>
                      <a:pt x="55" y="464"/>
                      <a:pt x="81" y="368"/>
                      <a:pt x="113" y="297"/>
                    </a:cubicBezTo>
                    <a:cubicBezTo>
                      <a:pt x="144" y="227"/>
                      <a:pt x="192" y="169"/>
                      <a:pt x="252" y="116"/>
                    </a:cubicBezTo>
                    <a:cubicBezTo>
                      <a:pt x="296" y="78"/>
                      <a:pt x="357" y="50"/>
                      <a:pt x="433" y="30"/>
                    </a:cubicBezTo>
                    <a:cubicBezTo>
                      <a:pt x="510" y="10"/>
                      <a:pt x="593" y="0"/>
                      <a:pt x="682" y="0"/>
                    </a:cubicBezTo>
                    <a:cubicBezTo>
                      <a:pt x="826" y="0"/>
                      <a:pt x="941" y="12"/>
                      <a:pt x="1027" y="36"/>
                    </a:cubicBezTo>
                    <a:cubicBezTo>
                      <a:pt x="1114" y="61"/>
                      <a:pt x="1188" y="112"/>
                      <a:pt x="1245" y="190"/>
                    </a:cubicBezTo>
                    <a:cubicBezTo>
                      <a:pt x="1285" y="244"/>
                      <a:pt x="1318" y="319"/>
                      <a:pt x="1341" y="417"/>
                    </a:cubicBezTo>
                    <a:cubicBezTo>
                      <a:pt x="1364" y="516"/>
                      <a:pt x="1376" y="611"/>
                      <a:pt x="1376" y="700"/>
                    </a:cubicBezTo>
                    <a:cubicBezTo>
                      <a:pt x="1376" y="981"/>
                      <a:pt x="1376" y="1260"/>
                      <a:pt x="1376" y="1540"/>
                    </a:cubicBezTo>
                    <a:cubicBezTo>
                      <a:pt x="1376" y="1630"/>
                      <a:pt x="1379" y="1700"/>
                      <a:pt x="1388" y="1750"/>
                    </a:cubicBezTo>
                    <a:cubicBezTo>
                      <a:pt x="1394" y="1802"/>
                      <a:pt x="1411" y="1866"/>
                      <a:pt x="1436" y="1945"/>
                    </a:cubicBezTo>
                    <a:cubicBezTo>
                      <a:pt x="1286" y="1945"/>
                      <a:pt x="1137" y="1945"/>
                      <a:pt x="987" y="1945"/>
                    </a:cubicBezTo>
                    <a:cubicBezTo>
                      <a:pt x="970" y="1897"/>
                      <a:pt x="958" y="1859"/>
                      <a:pt x="952" y="1833"/>
                    </a:cubicBezTo>
                    <a:cubicBezTo>
                      <a:pt x="946" y="1807"/>
                      <a:pt x="942" y="1768"/>
                      <a:pt x="936" y="1712"/>
                    </a:cubicBezTo>
                    <a:cubicBezTo>
                      <a:pt x="874" y="1804"/>
                      <a:pt x="811" y="1869"/>
                      <a:pt x="749" y="1909"/>
                    </a:cubicBezTo>
                    <a:cubicBezTo>
                      <a:pt x="665" y="1962"/>
                      <a:pt x="566" y="1988"/>
                      <a:pt x="454" y="1988"/>
                    </a:cubicBezTo>
                    <a:cubicBezTo>
                      <a:pt x="306" y="1988"/>
                      <a:pt x="192" y="1937"/>
                      <a:pt x="116" y="1831"/>
                    </a:cubicBezTo>
                    <a:cubicBezTo>
                      <a:pt x="40" y="1724"/>
                      <a:pt x="0" y="1596"/>
                      <a:pt x="0" y="1442"/>
                    </a:cubicBezTo>
                    <a:cubicBezTo>
                      <a:pt x="0" y="1297"/>
                      <a:pt x="29" y="1179"/>
                      <a:pt x="84" y="1085"/>
                    </a:cubicBezTo>
                    <a:cubicBezTo>
                      <a:pt x="138" y="992"/>
                      <a:pt x="242" y="923"/>
                      <a:pt x="391" y="878"/>
                    </a:cubicBezTo>
                    <a:cubicBezTo>
                      <a:pt x="570" y="821"/>
                      <a:pt x="687" y="785"/>
                      <a:pt x="740" y="761"/>
                    </a:cubicBezTo>
                    <a:cubicBezTo>
                      <a:pt x="793" y="740"/>
                      <a:pt x="849" y="712"/>
                      <a:pt x="909" y="675"/>
                    </a:cubicBezTo>
                    <a:cubicBezTo>
                      <a:pt x="909" y="586"/>
                      <a:pt x="897" y="523"/>
                      <a:pt x="872" y="487"/>
                    </a:cubicBezTo>
                    <a:cubicBezTo>
                      <a:pt x="848" y="451"/>
                      <a:pt x="805" y="434"/>
                      <a:pt x="744" y="434"/>
                    </a:cubicBezTo>
                    <a:cubicBezTo>
                      <a:pt x="666" y="434"/>
                      <a:pt x="607" y="453"/>
                      <a:pt x="568" y="491"/>
                    </a:cubicBezTo>
                    <a:cubicBezTo>
                      <a:pt x="538" y="522"/>
                      <a:pt x="513" y="576"/>
                      <a:pt x="494" y="659"/>
                    </a:cubicBezTo>
                    <a:close/>
                    <a:moveTo>
                      <a:pt x="909" y="1043"/>
                    </a:moveTo>
                    <a:cubicBezTo>
                      <a:pt x="844" y="1079"/>
                      <a:pt x="775" y="1110"/>
                      <a:pt x="703" y="1138"/>
                    </a:cubicBezTo>
                    <a:cubicBezTo>
                      <a:pt x="606" y="1177"/>
                      <a:pt x="544" y="1216"/>
                      <a:pt x="519" y="1254"/>
                    </a:cubicBezTo>
                    <a:cubicBezTo>
                      <a:pt x="493" y="1293"/>
                      <a:pt x="479" y="1338"/>
                      <a:pt x="479" y="1388"/>
                    </a:cubicBezTo>
                    <a:cubicBezTo>
                      <a:pt x="479" y="1445"/>
                      <a:pt x="493" y="1492"/>
                      <a:pt x="519" y="1528"/>
                    </a:cubicBezTo>
                    <a:cubicBezTo>
                      <a:pt x="544" y="1566"/>
                      <a:pt x="584" y="1584"/>
                      <a:pt x="634" y="1584"/>
                    </a:cubicBezTo>
                    <a:cubicBezTo>
                      <a:pt x="687" y="1584"/>
                      <a:pt x="738" y="1564"/>
                      <a:pt x="783" y="1525"/>
                    </a:cubicBezTo>
                    <a:cubicBezTo>
                      <a:pt x="829" y="1484"/>
                      <a:pt x="861" y="1437"/>
                      <a:pt x="881" y="1379"/>
                    </a:cubicBezTo>
                    <a:cubicBezTo>
                      <a:pt x="899" y="1324"/>
                      <a:pt x="909" y="1250"/>
                      <a:pt x="909" y="1159"/>
                    </a:cubicBezTo>
                    <a:cubicBezTo>
                      <a:pt x="909" y="1120"/>
                      <a:pt x="909" y="1081"/>
                      <a:pt x="909" y="10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23"/>
              <p:cNvSpPr>
                <a:spLocks noEditPoints="1"/>
              </p:cNvSpPr>
              <p:nvPr/>
            </p:nvSpPr>
            <p:spPr bwMode="auto">
              <a:xfrm>
                <a:off x="3511" y="1834"/>
                <a:ext cx="157" cy="305"/>
              </a:xfrm>
              <a:custGeom>
                <a:avLst/>
                <a:gdLst>
                  <a:gd name="T0" fmla="*/ 0 w 1373"/>
                  <a:gd name="T1" fmla="*/ 0 h 2669"/>
                  <a:gd name="T2" fmla="*/ 0 w 1373"/>
                  <a:gd name="T3" fmla="*/ 0 h 2669"/>
                  <a:gd name="T4" fmla="*/ 0 w 1373"/>
                  <a:gd name="T5" fmla="*/ 0 h 2669"/>
                  <a:gd name="T6" fmla="*/ 0 w 1373"/>
                  <a:gd name="T7" fmla="*/ 0 h 2669"/>
                  <a:gd name="T8" fmla="*/ 0 w 1373"/>
                  <a:gd name="T9" fmla="*/ 0 h 2669"/>
                  <a:gd name="T10" fmla="*/ 0 w 1373"/>
                  <a:gd name="T11" fmla="*/ 0 h 2669"/>
                  <a:gd name="T12" fmla="*/ 0 w 1373"/>
                  <a:gd name="T13" fmla="*/ 0 h 2669"/>
                  <a:gd name="T14" fmla="*/ 0 w 1373"/>
                  <a:gd name="T15" fmla="*/ 0 h 2669"/>
                  <a:gd name="T16" fmla="*/ 0 w 1373"/>
                  <a:gd name="T17" fmla="*/ 0 h 2669"/>
                  <a:gd name="T18" fmla="*/ 0 w 1373"/>
                  <a:gd name="T19" fmla="*/ 0 h 2669"/>
                  <a:gd name="T20" fmla="*/ 0 w 1373"/>
                  <a:gd name="T21" fmla="*/ 0 h 2669"/>
                  <a:gd name="T22" fmla="*/ 0 w 1373"/>
                  <a:gd name="T23" fmla="*/ 0 h 2669"/>
                  <a:gd name="T24" fmla="*/ 0 w 1373"/>
                  <a:gd name="T25" fmla="*/ 0 h 2669"/>
                  <a:gd name="T26" fmla="*/ 0 w 1373"/>
                  <a:gd name="T27" fmla="*/ 0 h 2669"/>
                  <a:gd name="T28" fmla="*/ 0 w 1373"/>
                  <a:gd name="T29" fmla="*/ 0 h 2669"/>
                  <a:gd name="T30" fmla="*/ 0 w 1373"/>
                  <a:gd name="T31" fmla="*/ 0 h 2669"/>
                  <a:gd name="T32" fmla="*/ 0 w 1373"/>
                  <a:gd name="T33" fmla="*/ 0 h 2669"/>
                  <a:gd name="T34" fmla="*/ 0 w 1373"/>
                  <a:gd name="T35" fmla="*/ 0 h 2669"/>
                  <a:gd name="T36" fmla="*/ 0 w 1373"/>
                  <a:gd name="T37" fmla="*/ 0 h 2669"/>
                  <a:gd name="T38" fmla="*/ 0 w 1373"/>
                  <a:gd name="T39" fmla="*/ 0 h 2669"/>
                  <a:gd name="T40" fmla="*/ 0 w 1373"/>
                  <a:gd name="T41" fmla="*/ 0 h 2669"/>
                  <a:gd name="T42" fmla="*/ 0 w 1373"/>
                  <a:gd name="T43" fmla="*/ 0 h 2669"/>
                  <a:gd name="T44" fmla="*/ 0 w 1373"/>
                  <a:gd name="T45" fmla="*/ 0 h 26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73"/>
                  <a:gd name="T70" fmla="*/ 0 h 2669"/>
                  <a:gd name="T71" fmla="*/ 1373 w 1373"/>
                  <a:gd name="T72" fmla="*/ 2669 h 26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73" h="2669">
                    <a:moveTo>
                      <a:pt x="1373" y="0"/>
                    </a:moveTo>
                    <a:cubicBezTo>
                      <a:pt x="1373" y="876"/>
                      <a:pt x="1373" y="1751"/>
                      <a:pt x="1373" y="2626"/>
                    </a:cubicBezTo>
                    <a:cubicBezTo>
                      <a:pt x="1223" y="2626"/>
                      <a:pt x="1074" y="2626"/>
                      <a:pt x="925" y="2626"/>
                    </a:cubicBezTo>
                    <a:cubicBezTo>
                      <a:pt x="925" y="2532"/>
                      <a:pt x="925" y="2439"/>
                      <a:pt x="925" y="2345"/>
                    </a:cubicBezTo>
                    <a:cubicBezTo>
                      <a:pt x="864" y="2466"/>
                      <a:pt x="805" y="2545"/>
                      <a:pt x="754" y="2587"/>
                    </a:cubicBezTo>
                    <a:cubicBezTo>
                      <a:pt x="685" y="2643"/>
                      <a:pt x="608" y="2669"/>
                      <a:pt x="524" y="2669"/>
                    </a:cubicBezTo>
                    <a:cubicBezTo>
                      <a:pt x="353" y="2669"/>
                      <a:pt x="223" y="2571"/>
                      <a:pt x="135" y="2374"/>
                    </a:cubicBezTo>
                    <a:cubicBezTo>
                      <a:pt x="47" y="2176"/>
                      <a:pt x="0" y="1937"/>
                      <a:pt x="0" y="1656"/>
                    </a:cubicBezTo>
                    <a:cubicBezTo>
                      <a:pt x="0" y="1340"/>
                      <a:pt x="51" y="1099"/>
                      <a:pt x="149" y="932"/>
                    </a:cubicBezTo>
                    <a:cubicBezTo>
                      <a:pt x="246" y="764"/>
                      <a:pt x="374" y="681"/>
                      <a:pt x="526" y="681"/>
                    </a:cubicBezTo>
                    <a:cubicBezTo>
                      <a:pt x="600" y="681"/>
                      <a:pt x="669" y="700"/>
                      <a:pt x="729" y="738"/>
                    </a:cubicBezTo>
                    <a:cubicBezTo>
                      <a:pt x="789" y="776"/>
                      <a:pt x="844" y="833"/>
                      <a:pt x="890" y="910"/>
                    </a:cubicBezTo>
                    <a:cubicBezTo>
                      <a:pt x="890" y="607"/>
                      <a:pt x="890" y="303"/>
                      <a:pt x="890" y="0"/>
                    </a:cubicBezTo>
                    <a:cubicBezTo>
                      <a:pt x="1051" y="0"/>
                      <a:pt x="1212" y="0"/>
                      <a:pt x="1373" y="0"/>
                    </a:cubicBezTo>
                    <a:close/>
                    <a:moveTo>
                      <a:pt x="894" y="1670"/>
                    </a:moveTo>
                    <a:cubicBezTo>
                      <a:pt x="894" y="1521"/>
                      <a:pt x="872" y="1409"/>
                      <a:pt x="832" y="1335"/>
                    </a:cubicBezTo>
                    <a:cubicBezTo>
                      <a:pt x="791" y="1261"/>
                      <a:pt x="737" y="1225"/>
                      <a:pt x="674" y="1225"/>
                    </a:cubicBezTo>
                    <a:cubicBezTo>
                      <a:pt x="619" y="1225"/>
                      <a:pt x="571" y="1261"/>
                      <a:pt x="535" y="1331"/>
                    </a:cubicBezTo>
                    <a:cubicBezTo>
                      <a:pt x="497" y="1401"/>
                      <a:pt x="478" y="1519"/>
                      <a:pt x="478" y="1686"/>
                    </a:cubicBezTo>
                    <a:cubicBezTo>
                      <a:pt x="478" y="1842"/>
                      <a:pt x="499" y="1954"/>
                      <a:pt x="537" y="2026"/>
                    </a:cubicBezTo>
                    <a:cubicBezTo>
                      <a:pt x="575" y="2100"/>
                      <a:pt x="622" y="2135"/>
                      <a:pt x="680" y="2135"/>
                    </a:cubicBezTo>
                    <a:cubicBezTo>
                      <a:pt x="741" y="2135"/>
                      <a:pt x="792" y="2100"/>
                      <a:pt x="832" y="2026"/>
                    </a:cubicBezTo>
                    <a:cubicBezTo>
                      <a:pt x="873" y="1953"/>
                      <a:pt x="894" y="1834"/>
                      <a:pt x="894" y="1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24"/>
              <p:cNvSpPr>
                <a:spLocks/>
              </p:cNvSpPr>
              <p:nvPr/>
            </p:nvSpPr>
            <p:spPr bwMode="auto">
              <a:xfrm>
                <a:off x="3700" y="1917"/>
                <a:ext cx="151" cy="222"/>
              </a:xfrm>
              <a:custGeom>
                <a:avLst/>
                <a:gdLst>
                  <a:gd name="T0" fmla="*/ 0 w 1318"/>
                  <a:gd name="T1" fmla="*/ 0 h 1945"/>
                  <a:gd name="T2" fmla="*/ 0 w 1318"/>
                  <a:gd name="T3" fmla="*/ 0 h 1945"/>
                  <a:gd name="T4" fmla="*/ 0 w 1318"/>
                  <a:gd name="T5" fmla="*/ 0 h 1945"/>
                  <a:gd name="T6" fmla="*/ 0 w 1318"/>
                  <a:gd name="T7" fmla="*/ 0 h 1945"/>
                  <a:gd name="T8" fmla="*/ 0 w 1318"/>
                  <a:gd name="T9" fmla="*/ 0 h 1945"/>
                  <a:gd name="T10" fmla="*/ 0 w 1318"/>
                  <a:gd name="T11" fmla="*/ 0 h 1945"/>
                  <a:gd name="T12" fmla="*/ 0 w 1318"/>
                  <a:gd name="T13" fmla="*/ 0 h 1945"/>
                  <a:gd name="T14" fmla="*/ 0 w 1318"/>
                  <a:gd name="T15" fmla="*/ 0 h 1945"/>
                  <a:gd name="T16" fmla="*/ 0 w 1318"/>
                  <a:gd name="T17" fmla="*/ 0 h 1945"/>
                  <a:gd name="T18" fmla="*/ 0 w 1318"/>
                  <a:gd name="T19" fmla="*/ 0 h 1945"/>
                  <a:gd name="T20" fmla="*/ 0 w 1318"/>
                  <a:gd name="T21" fmla="*/ 0 h 1945"/>
                  <a:gd name="T22" fmla="*/ 0 w 1318"/>
                  <a:gd name="T23" fmla="*/ 0 h 1945"/>
                  <a:gd name="T24" fmla="*/ 0 w 1318"/>
                  <a:gd name="T25" fmla="*/ 0 h 1945"/>
                  <a:gd name="T26" fmla="*/ 0 w 1318"/>
                  <a:gd name="T27" fmla="*/ 0 h 1945"/>
                  <a:gd name="T28" fmla="*/ 0 w 1318"/>
                  <a:gd name="T29" fmla="*/ 0 h 1945"/>
                  <a:gd name="T30" fmla="*/ 0 w 1318"/>
                  <a:gd name="T31" fmla="*/ 0 h 1945"/>
                  <a:gd name="T32" fmla="*/ 0 w 1318"/>
                  <a:gd name="T33" fmla="*/ 0 h 19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18"/>
                  <a:gd name="T52" fmla="*/ 0 h 1945"/>
                  <a:gd name="T53" fmla="*/ 1318 w 1318"/>
                  <a:gd name="T54" fmla="*/ 1945 h 19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18" h="1945">
                    <a:moveTo>
                      <a:pt x="1318" y="1902"/>
                    </a:moveTo>
                    <a:cubicBezTo>
                      <a:pt x="1169" y="1902"/>
                      <a:pt x="1021" y="1902"/>
                      <a:pt x="872" y="1902"/>
                    </a:cubicBezTo>
                    <a:cubicBezTo>
                      <a:pt x="872" y="1800"/>
                      <a:pt x="872" y="1697"/>
                      <a:pt x="872" y="1594"/>
                    </a:cubicBezTo>
                    <a:cubicBezTo>
                      <a:pt x="806" y="1722"/>
                      <a:pt x="737" y="1810"/>
                      <a:pt x="671" y="1865"/>
                    </a:cubicBezTo>
                    <a:cubicBezTo>
                      <a:pt x="604" y="1919"/>
                      <a:pt x="520" y="1945"/>
                      <a:pt x="421" y="1945"/>
                    </a:cubicBezTo>
                    <a:cubicBezTo>
                      <a:pt x="290" y="1945"/>
                      <a:pt x="185" y="1885"/>
                      <a:pt x="112" y="1764"/>
                    </a:cubicBezTo>
                    <a:cubicBezTo>
                      <a:pt x="38" y="1644"/>
                      <a:pt x="0" y="1460"/>
                      <a:pt x="0" y="1211"/>
                    </a:cubicBezTo>
                    <a:cubicBezTo>
                      <a:pt x="0" y="807"/>
                      <a:pt x="0" y="403"/>
                      <a:pt x="0" y="0"/>
                    </a:cubicBezTo>
                    <a:cubicBezTo>
                      <a:pt x="160" y="0"/>
                      <a:pt x="320" y="0"/>
                      <a:pt x="480" y="0"/>
                    </a:cubicBezTo>
                    <a:cubicBezTo>
                      <a:pt x="480" y="349"/>
                      <a:pt x="480" y="697"/>
                      <a:pt x="480" y="1046"/>
                    </a:cubicBezTo>
                    <a:cubicBezTo>
                      <a:pt x="480" y="1166"/>
                      <a:pt x="494" y="1250"/>
                      <a:pt x="523" y="1300"/>
                    </a:cubicBezTo>
                    <a:cubicBezTo>
                      <a:pt x="552" y="1351"/>
                      <a:pt x="593" y="1376"/>
                      <a:pt x="645" y="1376"/>
                    </a:cubicBezTo>
                    <a:cubicBezTo>
                      <a:pt x="703" y="1376"/>
                      <a:pt x="750" y="1342"/>
                      <a:pt x="786" y="1275"/>
                    </a:cubicBezTo>
                    <a:cubicBezTo>
                      <a:pt x="822" y="1209"/>
                      <a:pt x="840" y="1089"/>
                      <a:pt x="840" y="915"/>
                    </a:cubicBezTo>
                    <a:cubicBezTo>
                      <a:pt x="840" y="610"/>
                      <a:pt x="840" y="305"/>
                      <a:pt x="840" y="0"/>
                    </a:cubicBezTo>
                    <a:cubicBezTo>
                      <a:pt x="999" y="0"/>
                      <a:pt x="1159" y="0"/>
                      <a:pt x="1318" y="0"/>
                    </a:cubicBezTo>
                    <a:cubicBezTo>
                      <a:pt x="1318" y="634"/>
                      <a:pt x="1318" y="1268"/>
                      <a:pt x="1318" y="190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25"/>
              <p:cNvSpPr>
                <a:spLocks noEditPoints="1"/>
              </p:cNvSpPr>
              <p:nvPr/>
            </p:nvSpPr>
            <p:spPr bwMode="auto">
              <a:xfrm>
                <a:off x="3886" y="1834"/>
                <a:ext cx="55" cy="300"/>
              </a:xfrm>
              <a:custGeom>
                <a:avLst/>
                <a:gdLst>
                  <a:gd name="T0" fmla="*/ 0 w 239"/>
                  <a:gd name="T1" fmla="*/ 0 h 1313"/>
                  <a:gd name="T2" fmla="*/ 0 w 239"/>
                  <a:gd name="T3" fmla="*/ 0 h 1313"/>
                  <a:gd name="T4" fmla="*/ 0 w 239"/>
                  <a:gd name="T5" fmla="*/ 0 h 1313"/>
                  <a:gd name="T6" fmla="*/ 0 w 239"/>
                  <a:gd name="T7" fmla="*/ 0 h 1313"/>
                  <a:gd name="T8" fmla="*/ 0 w 239"/>
                  <a:gd name="T9" fmla="*/ 0 h 1313"/>
                  <a:gd name="T10" fmla="*/ 0 w 239"/>
                  <a:gd name="T11" fmla="*/ 0 h 1313"/>
                  <a:gd name="T12" fmla="*/ 0 w 239"/>
                  <a:gd name="T13" fmla="*/ 0 h 1313"/>
                  <a:gd name="T14" fmla="*/ 0 w 239"/>
                  <a:gd name="T15" fmla="*/ 0 h 1313"/>
                  <a:gd name="T16" fmla="*/ 0 w 239"/>
                  <a:gd name="T17" fmla="*/ 0 h 1313"/>
                  <a:gd name="T18" fmla="*/ 0 w 239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9"/>
                  <a:gd name="T31" fmla="*/ 0 h 1313"/>
                  <a:gd name="T32" fmla="*/ 239 w 239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9" h="1313">
                    <a:moveTo>
                      <a:pt x="0" y="0"/>
                    </a:moveTo>
                    <a:cubicBezTo>
                      <a:pt x="80" y="0"/>
                      <a:pt x="159" y="0"/>
                      <a:pt x="239" y="0"/>
                    </a:cubicBezTo>
                    <a:cubicBezTo>
                      <a:pt x="239" y="83"/>
                      <a:pt x="239" y="165"/>
                      <a:pt x="239" y="248"/>
                    </a:cubicBezTo>
                    <a:cubicBezTo>
                      <a:pt x="159" y="248"/>
                      <a:pt x="80" y="248"/>
                      <a:pt x="0" y="248"/>
                    </a:cubicBezTo>
                    <a:cubicBezTo>
                      <a:pt x="0" y="165"/>
                      <a:pt x="0" y="83"/>
                      <a:pt x="0" y="0"/>
                    </a:cubicBezTo>
                    <a:close/>
                    <a:moveTo>
                      <a:pt x="0" y="362"/>
                    </a:moveTo>
                    <a:cubicBezTo>
                      <a:pt x="80" y="362"/>
                      <a:pt x="159" y="362"/>
                      <a:pt x="239" y="362"/>
                    </a:cubicBezTo>
                    <a:cubicBezTo>
                      <a:pt x="239" y="679"/>
                      <a:pt x="239" y="996"/>
                      <a:pt x="239" y="1313"/>
                    </a:cubicBezTo>
                    <a:cubicBezTo>
                      <a:pt x="159" y="1313"/>
                      <a:pt x="80" y="1313"/>
                      <a:pt x="0" y="1313"/>
                    </a:cubicBezTo>
                    <a:cubicBezTo>
                      <a:pt x="0" y="996"/>
                      <a:pt x="0" y="679"/>
                      <a:pt x="0" y="3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26"/>
              <p:cNvSpPr>
                <a:spLocks/>
              </p:cNvSpPr>
              <p:nvPr/>
            </p:nvSpPr>
            <p:spPr bwMode="auto">
              <a:xfrm>
                <a:off x="3977" y="1912"/>
                <a:ext cx="112" cy="222"/>
              </a:xfrm>
              <a:custGeom>
                <a:avLst/>
                <a:gdLst>
                  <a:gd name="T0" fmla="*/ 0 w 490"/>
                  <a:gd name="T1" fmla="*/ 0 h 973"/>
                  <a:gd name="T2" fmla="*/ 0 w 490"/>
                  <a:gd name="T3" fmla="*/ 0 h 973"/>
                  <a:gd name="T4" fmla="*/ 0 w 490"/>
                  <a:gd name="T5" fmla="*/ 0 h 973"/>
                  <a:gd name="T6" fmla="*/ 0 w 490"/>
                  <a:gd name="T7" fmla="*/ 0 h 973"/>
                  <a:gd name="T8" fmla="*/ 0 w 490"/>
                  <a:gd name="T9" fmla="*/ 0 h 973"/>
                  <a:gd name="T10" fmla="*/ 0 w 490"/>
                  <a:gd name="T11" fmla="*/ 0 h 973"/>
                  <a:gd name="T12" fmla="*/ 0 w 490"/>
                  <a:gd name="T13" fmla="*/ 0 h 973"/>
                  <a:gd name="T14" fmla="*/ 0 w 490"/>
                  <a:gd name="T15" fmla="*/ 0 h 973"/>
                  <a:gd name="T16" fmla="*/ 0 w 490"/>
                  <a:gd name="T17" fmla="*/ 0 h 973"/>
                  <a:gd name="T18" fmla="*/ 0 w 490"/>
                  <a:gd name="T19" fmla="*/ 0 h 973"/>
                  <a:gd name="T20" fmla="*/ 0 w 490"/>
                  <a:gd name="T21" fmla="*/ 0 h 973"/>
                  <a:gd name="T22" fmla="*/ 0 w 490"/>
                  <a:gd name="T23" fmla="*/ 0 h 973"/>
                  <a:gd name="T24" fmla="*/ 0 w 490"/>
                  <a:gd name="T25" fmla="*/ 0 h 9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0"/>
                  <a:gd name="T40" fmla="*/ 0 h 973"/>
                  <a:gd name="T41" fmla="*/ 490 w 490"/>
                  <a:gd name="T42" fmla="*/ 973 h 9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0" h="973">
                    <a:moveTo>
                      <a:pt x="0" y="22"/>
                    </a:moveTo>
                    <a:cubicBezTo>
                      <a:pt x="74" y="22"/>
                      <a:pt x="149" y="22"/>
                      <a:pt x="223" y="22"/>
                    </a:cubicBezTo>
                    <a:cubicBezTo>
                      <a:pt x="223" y="74"/>
                      <a:pt x="223" y="126"/>
                      <a:pt x="223" y="178"/>
                    </a:cubicBezTo>
                    <a:cubicBezTo>
                      <a:pt x="245" y="110"/>
                      <a:pt x="267" y="64"/>
                      <a:pt x="290" y="38"/>
                    </a:cubicBezTo>
                    <a:cubicBezTo>
                      <a:pt x="313" y="12"/>
                      <a:pt x="341" y="0"/>
                      <a:pt x="375" y="0"/>
                    </a:cubicBezTo>
                    <a:cubicBezTo>
                      <a:pt x="410" y="0"/>
                      <a:pt x="449" y="17"/>
                      <a:pt x="490" y="50"/>
                    </a:cubicBezTo>
                    <a:cubicBezTo>
                      <a:pt x="466" y="137"/>
                      <a:pt x="441" y="223"/>
                      <a:pt x="416" y="310"/>
                    </a:cubicBezTo>
                    <a:cubicBezTo>
                      <a:pt x="388" y="292"/>
                      <a:pt x="366" y="283"/>
                      <a:pt x="349" y="283"/>
                    </a:cubicBezTo>
                    <a:cubicBezTo>
                      <a:pt x="318" y="283"/>
                      <a:pt x="293" y="303"/>
                      <a:pt x="277" y="342"/>
                    </a:cubicBezTo>
                    <a:cubicBezTo>
                      <a:pt x="252" y="398"/>
                      <a:pt x="240" y="502"/>
                      <a:pt x="240" y="654"/>
                    </a:cubicBezTo>
                    <a:cubicBezTo>
                      <a:pt x="240" y="760"/>
                      <a:pt x="240" y="867"/>
                      <a:pt x="240" y="973"/>
                    </a:cubicBezTo>
                    <a:cubicBezTo>
                      <a:pt x="160" y="973"/>
                      <a:pt x="80" y="973"/>
                      <a:pt x="0" y="973"/>
                    </a:cubicBezTo>
                    <a:cubicBezTo>
                      <a:pt x="0" y="656"/>
                      <a:pt x="0" y="339"/>
                      <a:pt x="0" y="22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27"/>
              <p:cNvSpPr>
                <a:spLocks noEditPoints="1"/>
              </p:cNvSpPr>
              <p:nvPr/>
            </p:nvSpPr>
            <p:spPr bwMode="auto">
              <a:xfrm>
                <a:off x="4095" y="1912"/>
                <a:ext cx="166" cy="227"/>
              </a:xfrm>
              <a:custGeom>
                <a:avLst/>
                <a:gdLst>
                  <a:gd name="T0" fmla="*/ 0 w 722"/>
                  <a:gd name="T1" fmla="*/ 0 h 994"/>
                  <a:gd name="T2" fmla="*/ 0 w 722"/>
                  <a:gd name="T3" fmla="*/ 0 h 994"/>
                  <a:gd name="T4" fmla="*/ 0 w 722"/>
                  <a:gd name="T5" fmla="*/ 0 h 994"/>
                  <a:gd name="T6" fmla="*/ 0 w 722"/>
                  <a:gd name="T7" fmla="*/ 0 h 994"/>
                  <a:gd name="T8" fmla="*/ 0 w 722"/>
                  <a:gd name="T9" fmla="*/ 0 h 994"/>
                  <a:gd name="T10" fmla="*/ 0 w 722"/>
                  <a:gd name="T11" fmla="*/ 0 h 994"/>
                  <a:gd name="T12" fmla="*/ 0 w 722"/>
                  <a:gd name="T13" fmla="*/ 0 h 994"/>
                  <a:gd name="T14" fmla="*/ 0 w 722"/>
                  <a:gd name="T15" fmla="*/ 0 h 994"/>
                  <a:gd name="T16" fmla="*/ 0 w 722"/>
                  <a:gd name="T17" fmla="*/ 0 h 994"/>
                  <a:gd name="T18" fmla="*/ 0 w 722"/>
                  <a:gd name="T19" fmla="*/ 0 h 994"/>
                  <a:gd name="T20" fmla="*/ 0 w 722"/>
                  <a:gd name="T21" fmla="*/ 0 h 994"/>
                  <a:gd name="T22" fmla="*/ 0 w 722"/>
                  <a:gd name="T23" fmla="*/ 0 h 994"/>
                  <a:gd name="T24" fmla="*/ 0 w 722"/>
                  <a:gd name="T25" fmla="*/ 0 h 994"/>
                  <a:gd name="T26" fmla="*/ 0 w 722"/>
                  <a:gd name="T27" fmla="*/ 0 h 994"/>
                  <a:gd name="T28" fmla="*/ 0 w 722"/>
                  <a:gd name="T29" fmla="*/ 0 h 994"/>
                  <a:gd name="T30" fmla="*/ 0 w 722"/>
                  <a:gd name="T31" fmla="*/ 0 h 994"/>
                  <a:gd name="T32" fmla="*/ 0 w 722"/>
                  <a:gd name="T33" fmla="*/ 0 h 994"/>
                  <a:gd name="T34" fmla="*/ 0 w 722"/>
                  <a:gd name="T35" fmla="*/ 0 h 994"/>
                  <a:gd name="T36" fmla="*/ 0 w 722"/>
                  <a:gd name="T37" fmla="*/ 0 h 994"/>
                  <a:gd name="T38" fmla="*/ 0 w 722"/>
                  <a:gd name="T39" fmla="*/ 0 h 994"/>
                  <a:gd name="T40" fmla="*/ 0 w 722"/>
                  <a:gd name="T41" fmla="*/ 0 h 994"/>
                  <a:gd name="T42" fmla="*/ 0 w 722"/>
                  <a:gd name="T43" fmla="*/ 0 h 994"/>
                  <a:gd name="T44" fmla="*/ 0 w 722"/>
                  <a:gd name="T45" fmla="*/ 0 h 994"/>
                  <a:gd name="T46" fmla="*/ 0 w 722"/>
                  <a:gd name="T47" fmla="*/ 0 h 9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2"/>
                  <a:gd name="T73" fmla="*/ 0 h 994"/>
                  <a:gd name="T74" fmla="*/ 722 w 722"/>
                  <a:gd name="T75" fmla="*/ 994 h 9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2" h="994">
                    <a:moveTo>
                      <a:pt x="722" y="588"/>
                    </a:moveTo>
                    <a:cubicBezTo>
                      <a:pt x="562" y="588"/>
                      <a:pt x="403" y="588"/>
                      <a:pt x="243" y="588"/>
                    </a:cubicBezTo>
                    <a:cubicBezTo>
                      <a:pt x="247" y="646"/>
                      <a:pt x="258" y="690"/>
                      <a:pt x="274" y="719"/>
                    </a:cubicBezTo>
                    <a:cubicBezTo>
                      <a:pt x="297" y="760"/>
                      <a:pt x="328" y="780"/>
                      <a:pt x="365" y="780"/>
                    </a:cubicBezTo>
                    <a:cubicBezTo>
                      <a:pt x="388" y="780"/>
                      <a:pt x="411" y="771"/>
                      <a:pt x="432" y="753"/>
                    </a:cubicBezTo>
                    <a:cubicBezTo>
                      <a:pt x="444" y="742"/>
                      <a:pt x="459" y="722"/>
                      <a:pt x="473" y="693"/>
                    </a:cubicBezTo>
                    <a:cubicBezTo>
                      <a:pt x="552" y="705"/>
                      <a:pt x="630" y="715"/>
                      <a:pt x="709" y="727"/>
                    </a:cubicBezTo>
                    <a:cubicBezTo>
                      <a:pt x="673" y="823"/>
                      <a:pt x="629" y="890"/>
                      <a:pt x="578" y="932"/>
                    </a:cubicBezTo>
                    <a:cubicBezTo>
                      <a:pt x="528" y="974"/>
                      <a:pt x="455" y="994"/>
                      <a:pt x="359" y="994"/>
                    </a:cubicBezTo>
                    <a:cubicBezTo>
                      <a:pt x="277" y="994"/>
                      <a:pt x="212" y="977"/>
                      <a:pt x="165" y="941"/>
                    </a:cubicBezTo>
                    <a:cubicBezTo>
                      <a:pt x="117" y="905"/>
                      <a:pt x="78" y="850"/>
                      <a:pt x="47" y="771"/>
                    </a:cubicBezTo>
                    <a:cubicBezTo>
                      <a:pt x="17" y="694"/>
                      <a:pt x="0" y="604"/>
                      <a:pt x="0" y="499"/>
                    </a:cubicBezTo>
                    <a:cubicBezTo>
                      <a:pt x="0" y="350"/>
                      <a:pt x="32" y="231"/>
                      <a:pt x="94" y="138"/>
                    </a:cubicBezTo>
                    <a:cubicBezTo>
                      <a:pt x="155" y="45"/>
                      <a:pt x="243" y="0"/>
                      <a:pt x="352" y="0"/>
                    </a:cubicBezTo>
                    <a:cubicBezTo>
                      <a:pt x="441" y="0"/>
                      <a:pt x="512" y="20"/>
                      <a:pt x="564" y="62"/>
                    </a:cubicBezTo>
                    <a:cubicBezTo>
                      <a:pt x="615" y="104"/>
                      <a:pt x="655" y="163"/>
                      <a:pt x="682" y="241"/>
                    </a:cubicBezTo>
                    <a:cubicBezTo>
                      <a:pt x="708" y="319"/>
                      <a:pt x="722" y="421"/>
                      <a:pt x="722" y="547"/>
                    </a:cubicBezTo>
                    <a:cubicBezTo>
                      <a:pt x="722" y="560"/>
                      <a:pt x="722" y="574"/>
                      <a:pt x="722" y="588"/>
                    </a:cubicBezTo>
                    <a:close/>
                    <a:moveTo>
                      <a:pt x="479" y="413"/>
                    </a:moveTo>
                    <a:cubicBezTo>
                      <a:pt x="474" y="342"/>
                      <a:pt x="462" y="292"/>
                      <a:pt x="442" y="262"/>
                    </a:cubicBezTo>
                    <a:cubicBezTo>
                      <a:pt x="422" y="231"/>
                      <a:pt x="395" y="216"/>
                      <a:pt x="362" y="216"/>
                    </a:cubicBezTo>
                    <a:cubicBezTo>
                      <a:pt x="324" y="216"/>
                      <a:pt x="294" y="239"/>
                      <a:pt x="271" y="285"/>
                    </a:cubicBezTo>
                    <a:cubicBezTo>
                      <a:pt x="257" y="314"/>
                      <a:pt x="248" y="357"/>
                      <a:pt x="244" y="413"/>
                    </a:cubicBezTo>
                    <a:cubicBezTo>
                      <a:pt x="322" y="413"/>
                      <a:pt x="401" y="413"/>
                      <a:pt x="479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28"/>
              <p:cNvSpPr>
                <a:spLocks/>
              </p:cNvSpPr>
              <p:nvPr/>
            </p:nvSpPr>
            <p:spPr bwMode="auto">
              <a:xfrm>
                <a:off x="4286" y="2051"/>
                <a:ext cx="58" cy="83"/>
              </a:xfrm>
              <a:custGeom>
                <a:avLst/>
                <a:gdLst>
                  <a:gd name="T0" fmla="*/ 0 w 256"/>
                  <a:gd name="T1" fmla="*/ 0 h 365"/>
                  <a:gd name="T2" fmla="*/ 0 w 256"/>
                  <a:gd name="T3" fmla="*/ 0 h 365"/>
                  <a:gd name="T4" fmla="*/ 0 w 256"/>
                  <a:gd name="T5" fmla="*/ 0 h 365"/>
                  <a:gd name="T6" fmla="*/ 0 w 256"/>
                  <a:gd name="T7" fmla="*/ 0 h 365"/>
                  <a:gd name="T8" fmla="*/ 0 w 256"/>
                  <a:gd name="T9" fmla="*/ 0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"/>
                  <a:gd name="T16" fmla="*/ 0 h 365"/>
                  <a:gd name="T17" fmla="*/ 256 w 256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" h="365">
                    <a:moveTo>
                      <a:pt x="0" y="0"/>
                    </a:moveTo>
                    <a:cubicBezTo>
                      <a:pt x="85" y="0"/>
                      <a:pt x="171" y="0"/>
                      <a:pt x="256" y="0"/>
                    </a:cubicBezTo>
                    <a:cubicBezTo>
                      <a:pt x="256" y="121"/>
                      <a:pt x="256" y="243"/>
                      <a:pt x="256" y="365"/>
                    </a:cubicBezTo>
                    <a:cubicBezTo>
                      <a:pt x="171" y="365"/>
                      <a:pt x="85" y="365"/>
                      <a:pt x="0" y="365"/>
                    </a:cubicBezTo>
                    <a:cubicBezTo>
                      <a:pt x="0" y="243"/>
                      <a:pt x="0" y="12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29"/>
              <p:cNvSpPr>
                <a:spLocks/>
              </p:cNvSpPr>
              <p:nvPr/>
            </p:nvSpPr>
            <p:spPr bwMode="auto">
              <a:xfrm>
                <a:off x="4377" y="2051"/>
                <a:ext cx="59" cy="83"/>
              </a:xfrm>
              <a:custGeom>
                <a:avLst/>
                <a:gdLst>
                  <a:gd name="T0" fmla="*/ 0 w 255"/>
                  <a:gd name="T1" fmla="*/ 0 h 365"/>
                  <a:gd name="T2" fmla="*/ 0 w 255"/>
                  <a:gd name="T3" fmla="*/ 0 h 365"/>
                  <a:gd name="T4" fmla="*/ 0 w 255"/>
                  <a:gd name="T5" fmla="*/ 0 h 365"/>
                  <a:gd name="T6" fmla="*/ 0 w 255"/>
                  <a:gd name="T7" fmla="*/ 0 h 365"/>
                  <a:gd name="T8" fmla="*/ 0 w 255"/>
                  <a:gd name="T9" fmla="*/ 0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365"/>
                  <a:gd name="T17" fmla="*/ 255 w 255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365">
                    <a:moveTo>
                      <a:pt x="0" y="0"/>
                    </a:moveTo>
                    <a:cubicBezTo>
                      <a:pt x="85" y="0"/>
                      <a:pt x="170" y="0"/>
                      <a:pt x="255" y="0"/>
                    </a:cubicBezTo>
                    <a:cubicBezTo>
                      <a:pt x="255" y="121"/>
                      <a:pt x="255" y="243"/>
                      <a:pt x="255" y="365"/>
                    </a:cubicBezTo>
                    <a:cubicBezTo>
                      <a:pt x="170" y="365"/>
                      <a:pt x="85" y="365"/>
                      <a:pt x="0" y="365"/>
                    </a:cubicBezTo>
                    <a:cubicBezTo>
                      <a:pt x="0" y="243"/>
                      <a:pt x="0" y="12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30"/>
              <p:cNvSpPr>
                <a:spLocks/>
              </p:cNvSpPr>
              <p:nvPr/>
            </p:nvSpPr>
            <p:spPr bwMode="auto">
              <a:xfrm>
                <a:off x="4469" y="2051"/>
                <a:ext cx="58" cy="83"/>
              </a:xfrm>
              <a:custGeom>
                <a:avLst/>
                <a:gdLst>
                  <a:gd name="T0" fmla="*/ 0 w 255"/>
                  <a:gd name="T1" fmla="*/ 0 h 365"/>
                  <a:gd name="T2" fmla="*/ 0 w 255"/>
                  <a:gd name="T3" fmla="*/ 0 h 365"/>
                  <a:gd name="T4" fmla="*/ 0 w 255"/>
                  <a:gd name="T5" fmla="*/ 0 h 365"/>
                  <a:gd name="T6" fmla="*/ 0 w 255"/>
                  <a:gd name="T7" fmla="*/ 0 h 365"/>
                  <a:gd name="T8" fmla="*/ 0 w 255"/>
                  <a:gd name="T9" fmla="*/ 0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5"/>
                  <a:gd name="T16" fmla="*/ 0 h 365"/>
                  <a:gd name="T17" fmla="*/ 255 w 255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5" h="365">
                    <a:moveTo>
                      <a:pt x="0" y="0"/>
                    </a:moveTo>
                    <a:cubicBezTo>
                      <a:pt x="85" y="0"/>
                      <a:pt x="170" y="0"/>
                      <a:pt x="255" y="0"/>
                    </a:cubicBezTo>
                    <a:cubicBezTo>
                      <a:pt x="255" y="121"/>
                      <a:pt x="255" y="243"/>
                      <a:pt x="255" y="365"/>
                    </a:cubicBezTo>
                    <a:cubicBezTo>
                      <a:pt x="170" y="365"/>
                      <a:pt x="85" y="365"/>
                      <a:pt x="0" y="365"/>
                    </a:cubicBezTo>
                    <a:cubicBezTo>
                      <a:pt x="0" y="243"/>
                      <a:pt x="0" y="12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31"/>
              <p:cNvSpPr>
                <a:spLocks/>
              </p:cNvSpPr>
              <p:nvPr/>
            </p:nvSpPr>
            <p:spPr bwMode="auto">
              <a:xfrm>
                <a:off x="1320" y="1834"/>
                <a:ext cx="158" cy="305"/>
              </a:xfrm>
              <a:custGeom>
                <a:avLst/>
                <a:gdLst>
                  <a:gd name="T0" fmla="*/ 97 w 158"/>
                  <a:gd name="T1" fmla="*/ 0 h 305"/>
                  <a:gd name="T2" fmla="*/ 158 w 158"/>
                  <a:gd name="T3" fmla="*/ 0 h 305"/>
                  <a:gd name="T4" fmla="*/ 158 w 158"/>
                  <a:gd name="T5" fmla="*/ 163 h 305"/>
                  <a:gd name="T6" fmla="*/ 152 w 158"/>
                  <a:gd name="T7" fmla="*/ 241 h 305"/>
                  <a:gd name="T8" fmla="*/ 128 w 158"/>
                  <a:gd name="T9" fmla="*/ 287 h 305"/>
                  <a:gd name="T10" fmla="*/ 82 w 158"/>
                  <a:gd name="T11" fmla="*/ 305 h 305"/>
                  <a:gd name="T12" fmla="*/ 35 w 158"/>
                  <a:gd name="T13" fmla="*/ 293 h 305"/>
                  <a:gd name="T14" fmla="*/ 10 w 158"/>
                  <a:gd name="T15" fmla="*/ 257 h 305"/>
                  <a:gd name="T16" fmla="*/ 0 w 158"/>
                  <a:gd name="T17" fmla="*/ 199 h 305"/>
                  <a:gd name="T18" fmla="*/ 58 w 158"/>
                  <a:gd name="T19" fmla="*/ 186 h 305"/>
                  <a:gd name="T20" fmla="*/ 60 w 158"/>
                  <a:gd name="T21" fmla="*/ 216 h 305"/>
                  <a:gd name="T22" fmla="*/ 67 w 158"/>
                  <a:gd name="T23" fmla="*/ 231 h 305"/>
                  <a:gd name="T24" fmla="*/ 77 w 158"/>
                  <a:gd name="T25" fmla="*/ 235 h 305"/>
                  <a:gd name="T26" fmla="*/ 92 w 158"/>
                  <a:gd name="T27" fmla="*/ 224 h 305"/>
                  <a:gd name="T28" fmla="*/ 97 w 158"/>
                  <a:gd name="T29" fmla="*/ 185 h 305"/>
                  <a:gd name="T30" fmla="*/ 97 w 158"/>
                  <a:gd name="T31" fmla="*/ 0 h 3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58"/>
                  <a:gd name="T49" fmla="*/ 0 h 305"/>
                  <a:gd name="T50" fmla="*/ 158 w 158"/>
                  <a:gd name="T51" fmla="*/ 305 h 3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58" h="305">
                    <a:moveTo>
                      <a:pt x="97" y="0"/>
                    </a:moveTo>
                    <a:cubicBezTo>
                      <a:pt x="117" y="0"/>
                      <a:pt x="137" y="0"/>
                      <a:pt x="158" y="0"/>
                    </a:cubicBezTo>
                    <a:cubicBezTo>
                      <a:pt x="158" y="54"/>
                      <a:pt x="158" y="109"/>
                      <a:pt x="158" y="163"/>
                    </a:cubicBezTo>
                    <a:cubicBezTo>
                      <a:pt x="158" y="197"/>
                      <a:pt x="156" y="223"/>
                      <a:pt x="152" y="241"/>
                    </a:cubicBezTo>
                    <a:cubicBezTo>
                      <a:pt x="148" y="259"/>
                      <a:pt x="140" y="274"/>
                      <a:pt x="128" y="287"/>
                    </a:cubicBezTo>
                    <a:cubicBezTo>
                      <a:pt x="116" y="299"/>
                      <a:pt x="100" y="305"/>
                      <a:pt x="82" y="305"/>
                    </a:cubicBezTo>
                    <a:cubicBezTo>
                      <a:pt x="62" y="305"/>
                      <a:pt x="46" y="301"/>
                      <a:pt x="35" y="293"/>
                    </a:cubicBezTo>
                    <a:cubicBezTo>
                      <a:pt x="25" y="285"/>
                      <a:pt x="16" y="273"/>
                      <a:pt x="10" y="257"/>
                    </a:cubicBezTo>
                    <a:cubicBezTo>
                      <a:pt x="4" y="241"/>
                      <a:pt x="1" y="222"/>
                      <a:pt x="0" y="199"/>
                    </a:cubicBezTo>
                    <a:cubicBezTo>
                      <a:pt x="19" y="194"/>
                      <a:pt x="38" y="191"/>
                      <a:pt x="58" y="186"/>
                    </a:cubicBezTo>
                    <a:cubicBezTo>
                      <a:pt x="58" y="200"/>
                      <a:pt x="58" y="210"/>
                      <a:pt x="60" y="216"/>
                    </a:cubicBezTo>
                    <a:cubicBezTo>
                      <a:pt x="61" y="222"/>
                      <a:pt x="64" y="228"/>
                      <a:pt x="67" y="231"/>
                    </a:cubicBezTo>
                    <a:cubicBezTo>
                      <a:pt x="69" y="234"/>
                      <a:pt x="73" y="235"/>
                      <a:pt x="77" y="235"/>
                    </a:cubicBezTo>
                    <a:cubicBezTo>
                      <a:pt x="84" y="235"/>
                      <a:pt x="89" y="232"/>
                      <a:pt x="92" y="224"/>
                    </a:cubicBezTo>
                    <a:cubicBezTo>
                      <a:pt x="95" y="216"/>
                      <a:pt x="97" y="203"/>
                      <a:pt x="97" y="185"/>
                    </a:cubicBezTo>
                    <a:cubicBezTo>
                      <a:pt x="97" y="123"/>
                      <a:pt x="97" y="62"/>
                      <a:pt x="97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32"/>
              <p:cNvSpPr>
                <a:spLocks noEditPoints="1"/>
              </p:cNvSpPr>
              <p:nvPr/>
            </p:nvSpPr>
            <p:spPr bwMode="auto">
              <a:xfrm>
                <a:off x="1501" y="1912"/>
                <a:ext cx="164" cy="227"/>
              </a:xfrm>
              <a:custGeom>
                <a:avLst/>
                <a:gdLst>
                  <a:gd name="T0" fmla="*/ 0 w 1433"/>
                  <a:gd name="T1" fmla="*/ 0 h 1988"/>
                  <a:gd name="T2" fmla="*/ 0 w 1433"/>
                  <a:gd name="T3" fmla="*/ 0 h 1988"/>
                  <a:gd name="T4" fmla="*/ 0 w 1433"/>
                  <a:gd name="T5" fmla="*/ 0 h 1988"/>
                  <a:gd name="T6" fmla="*/ 0 w 1433"/>
                  <a:gd name="T7" fmla="*/ 0 h 1988"/>
                  <a:gd name="T8" fmla="*/ 0 w 1433"/>
                  <a:gd name="T9" fmla="*/ 0 h 1988"/>
                  <a:gd name="T10" fmla="*/ 0 w 1433"/>
                  <a:gd name="T11" fmla="*/ 0 h 1988"/>
                  <a:gd name="T12" fmla="*/ 0 w 1433"/>
                  <a:gd name="T13" fmla="*/ 0 h 1988"/>
                  <a:gd name="T14" fmla="*/ 0 w 1433"/>
                  <a:gd name="T15" fmla="*/ 0 h 1988"/>
                  <a:gd name="T16" fmla="*/ 0 w 1433"/>
                  <a:gd name="T17" fmla="*/ 0 h 1988"/>
                  <a:gd name="T18" fmla="*/ 0 w 1433"/>
                  <a:gd name="T19" fmla="*/ 0 h 1988"/>
                  <a:gd name="T20" fmla="*/ 0 w 1433"/>
                  <a:gd name="T21" fmla="*/ 0 h 1988"/>
                  <a:gd name="T22" fmla="*/ 0 w 1433"/>
                  <a:gd name="T23" fmla="*/ 0 h 1988"/>
                  <a:gd name="T24" fmla="*/ 0 w 1433"/>
                  <a:gd name="T25" fmla="*/ 0 h 1988"/>
                  <a:gd name="T26" fmla="*/ 0 w 1433"/>
                  <a:gd name="T27" fmla="*/ 0 h 1988"/>
                  <a:gd name="T28" fmla="*/ 0 w 1433"/>
                  <a:gd name="T29" fmla="*/ 0 h 1988"/>
                  <a:gd name="T30" fmla="*/ 0 w 1433"/>
                  <a:gd name="T31" fmla="*/ 0 h 1988"/>
                  <a:gd name="T32" fmla="*/ 0 w 1433"/>
                  <a:gd name="T33" fmla="*/ 0 h 1988"/>
                  <a:gd name="T34" fmla="*/ 0 w 1433"/>
                  <a:gd name="T35" fmla="*/ 0 h 198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33"/>
                  <a:gd name="T55" fmla="*/ 0 h 1988"/>
                  <a:gd name="T56" fmla="*/ 1433 w 1433"/>
                  <a:gd name="T57" fmla="*/ 1988 h 198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33" h="1988">
                    <a:moveTo>
                      <a:pt x="0" y="999"/>
                    </a:moveTo>
                    <a:cubicBezTo>
                      <a:pt x="0" y="709"/>
                      <a:pt x="67" y="470"/>
                      <a:pt x="193" y="281"/>
                    </a:cubicBezTo>
                    <a:cubicBezTo>
                      <a:pt x="319" y="92"/>
                      <a:pt x="495" y="0"/>
                      <a:pt x="713" y="0"/>
                    </a:cubicBezTo>
                    <a:cubicBezTo>
                      <a:pt x="963" y="0"/>
                      <a:pt x="1153" y="110"/>
                      <a:pt x="1279" y="331"/>
                    </a:cubicBezTo>
                    <a:cubicBezTo>
                      <a:pt x="1379" y="510"/>
                      <a:pt x="1433" y="729"/>
                      <a:pt x="1433" y="989"/>
                    </a:cubicBezTo>
                    <a:cubicBezTo>
                      <a:pt x="1433" y="1281"/>
                      <a:pt x="1368" y="1520"/>
                      <a:pt x="1242" y="1707"/>
                    </a:cubicBezTo>
                    <a:cubicBezTo>
                      <a:pt x="1116" y="1896"/>
                      <a:pt x="938" y="1988"/>
                      <a:pt x="714" y="1988"/>
                    </a:cubicBezTo>
                    <a:cubicBezTo>
                      <a:pt x="514" y="1988"/>
                      <a:pt x="350" y="1912"/>
                      <a:pt x="228" y="1756"/>
                    </a:cubicBezTo>
                    <a:cubicBezTo>
                      <a:pt x="79" y="1562"/>
                      <a:pt x="0" y="1311"/>
                      <a:pt x="0" y="999"/>
                    </a:cubicBezTo>
                    <a:close/>
                    <a:moveTo>
                      <a:pt x="479" y="998"/>
                    </a:moveTo>
                    <a:cubicBezTo>
                      <a:pt x="479" y="1168"/>
                      <a:pt x="503" y="1293"/>
                      <a:pt x="547" y="1374"/>
                    </a:cubicBezTo>
                    <a:cubicBezTo>
                      <a:pt x="592" y="1455"/>
                      <a:pt x="648" y="1496"/>
                      <a:pt x="717" y="1496"/>
                    </a:cubicBezTo>
                    <a:cubicBezTo>
                      <a:pt x="786" y="1496"/>
                      <a:pt x="843" y="1456"/>
                      <a:pt x="887" y="1376"/>
                    </a:cubicBezTo>
                    <a:cubicBezTo>
                      <a:pt x="929" y="1295"/>
                      <a:pt x="952" y="1168"/>
                      <a:pt x="952" y="990"/>
                    </a:cubicBezTo>
                    <a:cubicBezTo>
                      <a:pt x="952" y="826"/>
                      <a:pt x="929" y="702"/>
                      <a:pt x="886" y="621"/>
                    </a:cubicBezTo>
                    <a:cubicBezTo>
                      <a:pt x="842" y="541"/>
                      <a:pt x="786" y="502"/>
                      <a:pt x="720" y="502"/>
                    </a:cubicBezTo>
                    <a:cubicBezTo>
                      <a:pt x="651" y="502"/>
                      <a:pt x="592" y="542"/>
                      <a:pt x="547" y="623"/>
                    </a:cubicBezTo>
                    <a:cubicBezTo>
                      <a:pt x="503" y="706"/>
                      <a:pt x="479" y="831"/>
                      <a:pt x="479" y="998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33"/>
              <p:cNvSpPr>
                <a:spLocks/>
              </p:cNvSpPr>
              <p:nvPr/>
            </p:nvSpPr>
            <p:spPr bwMode="auto">
              <a:xfrm>
                <a:off x="1684" y="1912"/>
                <a:ext cx="165" cy="227"/>
              </a:xfrm>
              <a:custGeom>
                <a:avLst/>
                <a:gdLst>
                  <a:gd name="T0" fmla="*/ 113 w 165"/>
                  <a:gd name="T1" fmla="*/ 137 h 227"/>
                  <a:gd name="T2" fmla="*/ 165 w 165"/>
                  <a:gd name="T3" fmla="*/ 146 h 227"/>
                  <a:gd name="T4" fmla="*/ 151 w 165"/>
                  <a:gd name="T5" fmla="*/ 189 h 227"/>
                  <a:gd name="T6" fmla="*/ 126 w 165"/>
                  <a:gd name="T7" fmla="*/ 217 h 227"/>
                  <a:gd name="T8" fmla="*/ 87 w 165"/>
                  <a:gd name="T9" fmla="*/ 227 h 227"/>
                  <a:gd name="T10" fmla="*/ 50 w 165"/>
                  <a:gd name="T11" fmla="*/ 221 h 227"/>
                  <a:gd name="T12" fmla="*/ 24 w 165"/>
                  <a:gd name="T13" fmla="*/ 200 h 227"/>
                  <a:gd name="T14" fmla="*/ 7 w 165"/>
                  <a:gd name="T15" fmla="*/ 166 h 227"/>
                  <a:gd name="T16" fmla="*/ 0 w 165"/>
                  <a:gd name="T17" fmla="*/ 114 h 227"/>
                  <a:gd name="T18" fmla="*/ 8 w 165"/>
                  <a:gd name="T19" fmla="*/ 58 h 227"/>
                  <a:gd name="T20" fmla="*/ 23 w 165"/>
                  <a:gd name="T21" fmla="*/ 29 h 227"/>
                  <a:gd name="T22" fmla="*/ 43 w 165"/>
                  <a:gd name="T23" fmla="*/ 10 h 227"/>
                  <a:gd name="T24" fmla="*/ 83 w 165"/>
                  <a:gd name="T25" fmla="*/ 0 h 227"/>
                  <a:gd name="T26" fmla="*/ 137 w 165"/>
                  <a:gd name="T27" fmla="*/ 19 h 227"/>
                  <a:gd name="T28" fmla="*/ 162 w 165"/>
                  <a:gd name="T29" fmla="*/ 74 h 227"/>
                  <a:gd name="T30" fmla="*/ 111 w 165"/>
                  <a:gd name="T31" fmla="*/ 85 h 227"/>
                  <a:gd name="T32" fmla="*/ 102 w 165"/>
                  <a:gd name="T33" fmla="*/ 64 h 227"/>
                  <a:gd name="T34" fmla="*/ 85 w 165"/>
                  <a:gd name="T35" fmla="*/ 57 h 227"/>
                  <a:gd name="T36" fmla="*/ 63 w 165"/>
                  <a:gd name="T37" fmla="*/ 72 h 227"/>
                  <a:gd name="T38" fmla="*/ 55 w 165"/>
                  <a:gd name="T39" fmla="*/ 117 h 227"/>
                  <a:gd name="T40" fmla="*/ 63 w 165"/>
                  <a:gd name="T41" fmla="*/ 157 h 227"/>
                  <a:gd name="T42" fmla="*/ 84 w 165"/>
                  <a:gd name="T43" fmla="*/ 171 h 227"/>
                  <a:gd name="T44" fmla="*/ 102 w 165"/>
                  <a:gd name="T45" fmla="*/ 163 h 227"/>
                  <a:gd name="T46" fmla="*/ 113 w 165"/>
                  <a:gd name="T47" fmla="*/ 137 h 2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5"/>
                  <a:gd name="T73" fmla="*/ 0 h 227"/>
                  <a:gd name="T74" fmla="*/ 165 w 165"/>
                  <a:gd name="T75" fmla="*/ 227 h 22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5" h="227">
                    <a:moveTo>
                      <a:pt x="113" y="137"/>
                    </a:moveTo>
                    <a:cubicBezTo>
                      <a:pt x="131" y="140"/>
                      <a:pt x="148" y="143"/>
                      <a:pt x="165" y="146"/>
                    </a:cubicBezTo>
                    <a:cubicBezTo>
                      <a:pt x="162" y="163"/>
                      <a:pt x="158" y="177"/>
                      <a:pt x="151" y="189"/>
                    </a:cubicBezTo>
                    <a:cubicBezTo>
                      <a:pt x="145" y="201"/>
                      <a:pt x="136" y="210"/>
                      <a:pt x="126" y="217"/>
                    </a:cubicBezTo>
                    <a:cubicBezTo>
                      <a:pt x="116" y="224"/>
                      <a:pt x="103" y="227"/>
                      <a:pt x="87" y="227"/>
                    </a:cubicBezTo>
                    <a:cubicBezTo>
                      <a:pt x="72" y="227"/>
                      <a:pt x="60" y="225"/>
                      <a:pt x="50" y="221"/>
                    </a:cubicBezTo>
                    <a:cubicBezTo>
                      <a:pt x="40" y="216"/>
                      <a:pt x="31" y="209"/>
                      <a:pt x="24" y="200"/>
                    </a:cubicBezTo>
                    <a:cubicBezTo>
                      <a:pt x="16" y="190"/>
                      <a:pt x="11" y="179"/>
                      <a:pt x="7" y="166"/>
                    </a:cubicBezTo>
                    <a:cubicBezTo>
                      <a:pt x="2" y="153"/>
                      <a:pt x="0" y="136"/>
                      <a:pt x="0" y="114"/>
                    </a:cubicBezTo>
                    <a:cubicBezTo>
                      <a:pt x="0" y="92"/>
                      <a:pt x="3" y="73"/>
                      <a:pt x="8" y="58"/>
                    </a:cubicBezTo>
                    <a:cubicBezTo>
                      <a:pt x="11" y="48"/>
                      <a:pt x="17" y="38"/>
                      <a:pt x="23" y="29"/>
                    </a:cubicBezTo>
                    <a:cubicBezTo>
                      <a:pt x="29" y="20"/>
                      <a:pt x="36" y="14"/>
                      <a:pt x="43" y="10"/>
                    </a:cubicBezTo>
                    <a:cubicBezTo>
                      <a:pt x="53" y="3"/>
                      <a:pt x="67" y="0"/>
                      <a:pt x="83" y="0"/>
                    </a:cubicBezTo>
                    <a:cubicBezTo>
                      <a:pt x="107" y="0"/>
                      <a:pt x="125" y="6"/>
                      <a:pt x="137" y="19"/>
                    </a:cubicBezTo>
                    <a:cubicBezTo>
                      <a:pt x="149" y="32"/>
                      <a:pt x="158" y="50"/>
                      <a:pt x="162" y="74"/>
                    </a:cubicBezTo>
                    <a:cubicBezTo>
                      <a:pt x="145" y="78"/>
                      <a:pt x="128" y="81"/>
                      <a:pt x="111" y="85"/>
                    </a:cubicBezTo>
                    <a:cubicBezTo>
                      <a:pt x="109" y="76"/>
                      <a:pt x="106" y="69"/>
                      <a:pt x="102" y="64"/>
                    </a:cubicBezTo>
                    <a:cubicBezTo>
                      <a:pt x="98" y="59"/>
                      <a:pt x="92" y="57"/>
                      <a:pt x="85" y="57"/>
                    </a:cubicBezTo>
                    <a:cubicBezTo>
                      <a:pt x="76" y="57"/>
                      <a:pt x="69" y="62"/>
                      <a:pt x="63" y="72"/>
                    </a:cubicBezTo>
                    <a:cubicBezTo>
                      <a:pt x="58" y="82"/>
                      <a:pt x="55" y="97"/>
                      <a:pt x="55" y="117"/>
                    </a:cubicBezTo>
                    <a:cubicBezTo>
                      <a:pt x="55" y="134"/>
                      <a:pt x="58" y="148"/>
                      <a:pt x="63" y="157"/>
                    </a:cubicBezTo>
                    <a:cubicBezTo>
                      <a:pt x="68" y="167"/>
                      <a:pt x="76" y="171"/>
                      <a:pt x="84" y="171"/>
                    </a:cubicBezTo>
                    <a:cubicBezTo>
                      <a:pt x="91" y="171"/>
                      <a:pt x="97" y="168"/>
                      <a:pt x="102" y="163"/>
                    </a:cubicBezTo>
                    <a:cubicBezTo>
                      <a:pt x="107" y="157"/>
                      <a:pt x="111" y="149"/>
                      <a:pt x="113" y="137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34"/>
              <p:cNvSpPr>
                <a:spLocks noEditPoints="1"/>
              </p:cNvSpPr>
              <p:nvPr/>
            </p:nvSpPr>
            <p:spPr bwMode="auto">
              <a:xfrm>
                <a:off x="1867" y="1912"/>
                <a:ext cx="166" cy="227"/>
              </a:xfrm>
              <a:custGeom>
                <a:avLst/>
                <a:gdLst>
                  <a:gd name="T0" fmla="*/ 0 w 1444"/>
                  <a:gd name="T1" fmla="*/ 0 h 1988"/>
                  <a:gd name="T2" fmla="*/ 0 w 1444"/>
                  <a:gd name="T3" fmla="*/ 0 h 1988"/>
                  <a:gd name="T4" fmla="*/ 0 w 1444"/>
                  <a:gd name="T5" fmla="*/ 0 h 1988"/>
                  <a:gd name="T6" fmla="*/ 0 w 1444"/>
                  <a:gd name="T7" fmla="*/ 0 h 1988"/>
                  <a:gd name="T8" fmla="*/ 0 w 1444"/>
                  <a:gd name="T9" fmla="*/ 0 h 1988"/>
                  <a:gd name="T10" fmla="*/ 0 w 1444"/>
                  <a:gd name="T11" fmla="*/ 0 h 1988"/>
                  <a:gd name="T12" fmla="*/ 0 w 1444"/>
                  <a:gd name="T13" fmla="*/ 0 h 1988"/>
                  <a:gd name="T14" fmla="*/ 0 w 1444"/>
                  <a:gd name="T15" fmla="*/ 0 h 1988"/>
                  <a:gd name="T16" fmla="*/ 0 w 1444"/>
                  <a:gd name="T17" fmla="*/ 0 h 1988"/>
                  <a:gd name="T18" fmla="*/ 0 w 1444"/>
                  <a:gd name="T19" fmla="*/ 0 h 1988"/>
                  <a:gd name="T20" fmla="*/ 0 w 1444"/>
                  <a:gd name="T21" fmla="*/ 0 h 1988"/>
                  <a:gd name="T22" fmla="*/ 0 w 1444"/>
                  <a:gd name="T23" fmla="*/ 0 h 1988"/>
                  <a:gd name="T24" fmla="*/ 0 w 1444"/>
                  <a:gd name="T25" fmla="*/ 0 h 1988"/>
                  <a:gd name="T26" fmla="*/ 0 w 1444"/>
                  <a:gd name="T27" fmla="*/ 0 h 1988"/>
                  <a:gd name="T28" fmla="*/ 0 w 1444"/>
                  <a:gd name="T29" fmla="*/ 0 h 1988"/>
                  <a:gd name="T30" fmla="*/ 0 w 1444"/>
                  <a:gd name="T31" fmla="*/ 0 h 1988"/>
                  <a:gd name="T32" fmla="*/ 0 w 1444"/>
                  <a:gd name="T33" fmla="*/ 0 h 1988"/>
                  <a:gd name="T34" fmla="*/ 0 w 1444"/>
                  <a:gd name="T35" fmla="*/ 0 h 1988"/>
                  <a:gd name="T36" fmla="*/ 0 w 1444"/>
                  <a:gd name="T37" fmla="*/ 0 h 1988"/>
                  <a:gd name="T38" fmla="*/ 0 w 1444"/>
                  <a:gd name="T39" fmla="*/ 0 h 1988"/>
                  <a:gd name="T40" fmla="*/ 0 w 1444"/>
                  <a:gd name="T41" fmla="*/ 0 h 1988"/>
                  <a:gd name="T42" fmla="*/ 0 w 1444"/>
                  <a:gd name="T43" fmla="*/ 0 h 1988"/>
                  <a:gd name="T44" fmla="*/ 0 w 1444"/>
                  <a:gd name="T45" fmla="*/ 0 h 1988"/>
                  <a:gd name="T46" fmla="*/ 0 w 1444"/>
                  <a:gd name="T47" fmla="*/ 0 h 198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4"/>
                  <a:gd name="T73" fmla="*/ 0 h 1988"/>
                  <a:gd name="T74" fmla="*/ 1444 w 1444"/>
                  <a:gd name="T75" fmla="*/ 1988 h 198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4" h="1988">
                    <a:moveTo>
                      <a:pt x="1444" y="1175"/>
                    </a:moveTo>
                    <a:cubicBezTo>
                      <a:pt x="1124" y="1175"/>
                      <a:pt x="805" y="1175"/>
                      <a:pt x="486" y="1175"/>
                    </a:cubicBezTo>
                    <a:cubicBezTo>
                      <a:pt x="494" y="1292"/>
                      <a:pt x="516" y="1379"/>
                      <a:pt x="548" y="1437"/>
                    </a:cubicBezTo>
                    <a:cubicBezTo>
                      <a:pt x="593" y="1519"/>
                      <a:pt x="655" y="1560"/>
                      <a:pt x="729" y="1560"/>
                    </a:cubicBezTo>
                    <a:cubicBezTo>
                      <a:pt x="776" y="1560"/>
                      <a:pt x="821" y="1542"/>
                      <a:pt x="863" y="1507"/>
                    </a:cubicBezTo>
                    <a:cubicBezTo>
                      <a:pt x="888" y="1483"/>
                      <a:pt x="917" y="1444"/>
                      <a:pt x="946" y="1386"/>
                    </a:cubicBezTo>
                    <a:cubicBezTo>
                      <a:pt x="1103" y="1409"/>
                      <a:pt x="1260" y="1430"/>
                      <a:pt x="1417" y="1453"/>
                    </a:cubicBezTo>
                    <a:cubicBezTo>
                      <a:pt x="1346" y="1645"/>
                      <a:pt x="1257" y="1780"/>
                      <a:pt x="1156" y="1863"/>
                    </a:cubicBezTo>
                    <a:cubicBezTo>
                      <a:pt x="1055" y="1948"/>
                      <a:pt x="909" y="1988"/>
                      <a:pt x="718" y="1988"/>
                    </a:cubicBezTo>
                    <a:cubicBezTo>
                      <a:pt x="553" y="1988"/>
                      <a:pt x="423" y="1953"/>
                      <a:pt x="329" y="1881"/>
                    </a:cubicBezTo>
                    <a:cubicBezTo>
                      <a:pt x="234" y="1810"/>
                      <a:pt x="155" y="1699"/>
                      <a:pt x="94" y="1542"/>
                    </a:cubicBezTo>
                    <a:cubicBezTo>
                      <a:pt x="33" y="1388"/>
                      <a:pt x="0" y="1207"/>
                      <a:pt x="0" y="998"/>
                    </a:cubicBezTo>
                    <a:cubicBezTo>
                      <a:pt x="0" y="700"/>
                      <a:pt x="64" y="461"/>
                      <a:pt x="188" y="276"/>
                    </a:cubicBezTo>
                    <a:cubicBezTo>
                      <a:pt x="311" y="90"/>
                      <a:pt x="485" y="0"/>
                      <a:pt x="704" y="0"/>
                    </a:cubicBezTo>
                    <a:cubicBezTo>
                      <a:pt x="882" y="0"/>
                      <a:pt x="1024" y="40"/>
                      <a:pt x="1127" y="124"/>
                    </a:cubicBezTo>
                    <a:cubicBezTo>
                      <a:pt x="1229" y="207"/>
                      <a:pt x="1310" y="326"/>
                      <a:pt x="1363" y="482"/>
                    </a:cubicBezTo>
                    <a:cubicBezTo>
                      <a:pt x="1416" y="638"/>
                      <a:pt x="1444" y="842"/>
                      <a:pt x="1444" y="1093"/>
                    </a:cubicBezTo>
                    <a:cubicBezTo>
                      <a:pt x="1444" y="1120"/>
                      <a:pt x="1444" y="1147"/>
                      <a:pt x="1444" y="1175"/>
                    </a:cubicBezTo>
                    <a:close/>
                    <a:moveTo>
                      <a:pt x="958" y="826"/>
                    </a:moveTo>
                    <a:cubicBezTo>
                      <a:pt x="948" y="684"/>
                      <a:pt x="923" y="584"/>
                      <a:pt x="884" y="523"/>
                    </a:cubicBezTo>
                    <a:cubicBezTo>
                      <a:pt x="843" y="462"/>
                      <a:pt x="790" y="432"/>
                      <a:pt x="724" y="432"/>
                    </a:cubicBezTo>
                    <a:cubicBezTo>
                      <a:pt x="648" y="432"/>
                      <a:pt x="587" y="478"/>
                      <a:pt x="542" y="570"/>
                    </a:cubicBezTo>
                    <a:cubicBezTo>
                      <a:pt x="513" y="627"/>
                      <a:pt x="495" y="713"/>
                      <a:pt x="487" y="826"/>
                    </a:cubicBezTo>
                    <a:cubicBezTo>
                      <a:pt x="644" y="826"/>
                      <a:pt x="801" y="826"/>
                      <a:pt x="958" y="826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35"/>
              <p:cNvSpPr>
                <a:spLocks/>
              </p:cNvSpPr>
              <p:nvPr/>
            </p:nvSpPr>
            <p:spPr bwMode="auto">
              <a:xfrm>
                <a:off x="2059" y="1834"/>
                <a:ext cx="55" cy="300"/>
              </a:xfrm>
              <a:custGeom>
                <a:avLst/>
                <a:gdLst>
                  <a:gd name="T0" fmla="*/ 0 w 55"/>
                  <a:gd name="T1" fmla="*/ 0 h 300"/>
                  <a:gd name="T2" fmla="*/ 55 w 55"/>
                  <a:gd name="T3" fmla="*/ 0 h 300"/>
                  <a:gd name="T4" fmla="*/ 55 w 55"/>
                  <a:gd name="T5" fmla="*/ 300 h 300"/>
                  <a:gd name="T6" fmla="*/ 0 w 55"/>
                  <a:gd name="T7" fmla="*/ 300 h 300"/>
                  <a:gd name="T8" fmla="*/ 0 w 55"/>
                  <a:gd name="T9" fmla="*/ 0 h 3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300"/>
                  <a:gd name="T17" fmla="*/ 55 w 55"/>
                  <a:gd name="T18" fmla="*/ 300 h 3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300">
                    <a:moveTo>
                      <a:pt x="0" y="0"/>
                    </a:moveTo>
                    <a:cubicBezTo>
                      <a:pt x="19" y="0"/>
                      <a:pt x="37" y="0"/>
                      <a:pt x="55" y="0"/>
                    </a:cubicBezTo>
                    <a:cubicBezTo>
                      <a:pt x="55" y="100"/>
                      <a:pt x="55" y="200"/>
                      <a:pt x="55" y="300"/>
                    </a:cubicBezTo>
                    <a:cubicBezTo>
                      <a:pt x="37" y="300"/>
                      <a:pt x="19" y="300"/>
                      <a:pt x="0" y="300"/>
                    </a:cubicBezTo>
                    <a:cubicBezTo>
                      <a:pt x="0" y="200"/>
                      <a:pt x="0" y="100"/>
                      <a:pt x="0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36"/>
              <p:cNvSpPr>
                <a:spLocks/>
              </p:cNvSpPr>
              <p:nvPr/>
            </p:nvSpPr>
            <p:spPr bwMode="auto">
              <a:xfrm>
                <a:off x="2138" y="1917"/>
                <a:ext cx="168" cy="305"/>
              </a:xfrm>
              <a:custGeom>
                <a:avLst/>
                <a:gdLst>
                  <a:gd name="T0" fmla="*/ 0 w 168"/>
                  <a:gd name="T1" fmla="*/ 0 h 305"/>
                  <a:gd name="T2" fmla="*/ 58 w 168"/>
                  <a:gd name="T3" fmla="*/ 0 h 305"/>
                  <a:gd name="T4" fmla="*/ 87 w 168"/>
                  <a:gd name="T5" fmla="*/ 144 h 305"/>
                  <a:gd name="T6" fmla="*/ 114 w 168"/>
                  <a:gd name="T7" fmla="*/ 0 h 305"/>
                  <a:gd name="T8" fmla="*/ 168 w 168"/>
                  <a:gd name="T9" fmla="*/ 0 h 305"/>
                  <a:gd name="T10" fmla="*/ 112 w 168"/>
                  <a:gd name="T11" fmla="*/ 232 h 305"/>
                  <a:gd name="T12" fmla="*/ 92 w 168"/>
                  <a:gd name="T13" fmla="*/ 286 h 305"/>
                  <a:gd name="T14" fmla="*/ 49 w 168"/>
                  <a:gd name="T15" fmla="*/ 305 h 305"/>
                  <a:gd name="T16" fmla="*/ 12 w 168"/>
                  <a:gd name="T17" fmla="*/ 301 h 305"/>
                  <a:gd name="T18" fmla="*/ 8 w 168"/>
                  <a:gd name="T19" fmla="*/ 242 h 305"/>
                  <a:gd name="T20" fmla="*/ 34 w 168"/>
                  <a:gd name="T21" fmla="*/ 248 h 305"/>
                  <a:gd name="T22" fmla="*/ 50 w 168"/>
                  <a:gd name="T23" fmla="*/ 241 h 305"/>
                  <a:gd name="T24" fmla="*/ 60 w 168"/>
                  <a:gd name="T25" fmla="*/ 217 h 305"/>
                  <a:gd name="T26" fmla="*/ 0 w 168"/>
                  <a:gd name="T27" fmla="*/ 0 h 3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8"/>
                  <a:gd name="T43" fmla="*/ 0 h 305"/>
                  <a:gd name="T44" fmla="*/ 168 w 168"/>
                  <a:gd name="T45" fmla="*/ 305 h 30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8" h="305">
                    <a:moveTo>
                      <a:pt x="0" y="0"/>
                    </a:moveTo>
                    <a:cubicBezTo>
                      <a:pt x="19" y="0"/>
                      <a:pt x="39" y="0"/>
                      <a:pt x="58" y="0"/>
                    </a:cubicBezTo>
                    <a:cubicBezTo>
                      <a:pt x="67" y="48"/>
                      <a:pt x="78" y="96"/>
                      <a:pt x="87" y="144"/>
                    </a:cubicBezTo>
                    <a:cubicBezTo>
                      <a:pt x="96" y="96"/>
                      <a:pt x="105" y="48"/>
                      <a:pt x="114" y="0"/>
                    </a:cubicBezTo>
                    <a:cubicBezTo>
                      <a:pt x="132" y="0"/>
                      <a:pt x="150" y="0"/>
                      <a:pt x="168" y="0"/>
                    </a:cubicBezTo>
                    <a:cubicBezTo>
                      <a:pt x="150" y="77"/>
                      <a:pt x="130" y="155"/>
                      <a:pt x="112" y="232"/>
                    </a:cubicBezTo>
                    <a:cubicBezTo>
                      <a:pt x="105" y="258"/>
                      <a:pt x="99" y="276"/>
                      <a:pt x="92" y="286"/>
                    </a:cubicBezTo>
                    <a:cubicBezTo>
                      <a:pt x="83" y="299"/>
                      <a:pt x="68" y="305"/>
                      <a:pt x="49" y="305"/>
                    </a:cubicBezTo>
                    <a:cubicBezTo>
                      <a:pt x="41" y="305"/>
                      <a:pt x="29" y="304"/>
                      <a:pt x="12" y="301"/>
                    </a:cubicBezTo>
                    <a:cubicBezTo>
                      <a:pt x="11" y="281"/>
                      <a:pt x="9" y="262"/>
                      <a:pt x="8" y="242"/>
                    </a:cubicBezTo>
                    <a:cubicBezTo>
                      <a:pt x="16" y="246"/>
                      <a:pt x="25" y="248"/>
                      <a:pt x="34" y="248"/>
                    </a:cubicBezTo>
                    <a:cubicBezTo>
                      <a:pt x="41" y="248"/>
                      <a:pt x="46" y="246"/>
                      <a:pt x="50" y="241"/>
                    </a:cubicBezTo>
                    <a:cubicBezTo>
                      <a:pt x="54" y="237"/>
                      <a:pt x="57" y="229"/>
                      <a:pt x="60" y="217"/>
                    </a:cubicBezTo>
                    <a:cubicBezTo>
                      <a:pt x="40" y="145"/>
                      <a:pt x="20" y="72"/>
                      <a:pt x="0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37"/>
              <p:cNvSpPr>
                <a:spLocks/>
              </p:cNvSpPr>
              <p:nvPr/>
            </p:nvSpPr>
            <p:spPr bwMode="auto">
              <a:xfrm>
                <a:off x="2322" y="1912"/>
                <a:ext cx="151" cy="222"/>
              </a:xfrm>
              <a:custGeom>
                <a:avLst/>
                <a:gdLst>
                  <a:gd name="T0" fmla="*/ 0 w 151"/>
                  <a:gd name="T1" fmla="*/ 5 h 222"/>
                  <a:gd name="T2" fmla="*/ 51 w 151"/>
                  <a:gd name="T3" fmla="*/ 5 h 222"/>
                  <a:gd name="T4" fmla="*/ 51 w 151"/>
                  <a:gd name="T5" fmla="*/ 40 h 222"/>
                  <a:gd name="T6" fmla="*/ 74 w 151"/>
                  <a:gd name="T7" fmla="*/ 9 h 222"/>
                  <a:gd name="T8" fmla="*/ 102 w 151"/>
                  <a:gd name="T9" fmla="*/ 0 h 222"/>
                  <a:gd name="T10" fmla="*/ 138 w 151"/>
                  <a:gd name="T11" fmla="*/ 20 h 222"/>
                  <a:gd name="T12" fmla="*/ 151 w 151"/>
                  <a:gd name="T13" fmla="*/ 84 h 222"/>
                  <a:gd name="T14" fmla="*/ 151 w 151"/>
                  <a:gd name="T15" fmla="*/ 222 h 222"/>
                  <a:gd name="T16" fmla="*/ 96 w 151"/>
                  <a:gd name="T17" fmla="*/ 222 h 222"/>
                  <a:gd name="T18" fmla="*/ 96 w 151"/>
                  <a:gd name="T19" fmla="*/ 102 h 222"/>
                  <a:gd name="T20" fmla="*/ 91 w 151"/>
                  <a:gd name="T21" fmla="*/ 73 h 222"/>
                  <a:gd name="T22" fmla="*/ 77 w 151"/>
                  <a:gd name="T23" fmla="*/ 65 h 222"/>
                  <a:gd name="T24" fmla="*/ 61 w 151"/>
                  <a:gd name="T25" fmla="*/ 77 h 222"/>
                  <a:gd name="T26" fmla="*/ 54 w 151"/>
                  <a:gd name="T27" fmla="*/ 118 h 222"/>
                  <a:gd name="T28" fmla="*/ 54 w 151"/>
                  <a:gd name="T29" fmla="*/ 222 h 222"/>
                  <a:gd name="T30" fmla="*/ 0 w 151"/>
                  <a:gd name="T31" fmla="*/ 222 h 222"/>
                  <a:gd name="T32" fmla="*/ 0 w 151"/>
                  <a:gd name="T33" fmla="*/ 5 h 2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1"/>
                  <a:gd name="T52" fmla="*/ 0 h 222"/>
                  <a:gd name="T53" fmla="*/ 151 w 151"/>
                  <a:gd name="T54" fmla="*/ 222 h 2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1" h="222">
                    <a:moveTo>
                      <a:pt x="0" y="5"/>
                    </a:moveTo>
                    <a:cubicBezTo>
                      <a:pt x="17" y="5"/>
                      <a:pt x="34" y="5"/>
                      <a:pt x="51" y="5"/>
                    </a:cubicBezTo>
                    <a:cubicBezTo>
                      <a:pt x="51" y="16"/>
                      <a:pt x="51" y="28"/>
                      <a:pt x="51" y="40"/>
                    </a:cubicBezTo>
                    <a:cubicBezTo>
                      <a:pt x="58" y="25"/>
                      <a:pt x="66" y="15"/>
                      <a:pt x="74" y="9"/>
                    </a:cubicBezTo>
                    <a:cubicBezTo>
                      <a:pt x="81" y="3"/>
                      <a:pt x="91" y="0"/>
                      <a:pt x="102" y="0"/>
                    </a:cubicBezTo>
                    <a:cubicBezTo>
                      <a:pt x="117" y="0"/>
                      <a:pt x="129" y="6"/>
                      <a:pt x="138" y="20"/>
                    </a:cubicBezTo>
                    <a:cubicBezTo>
                      <a:pt x="146" y="34"/>
                      <a:pt x="151" y="55"/>
                      <a:pt x="151" y="84"/>
                    </a:cubicBezTo>
                    <a:cubicBezTo>
                      <a:pt x="151" y="130"/>
                      <a:pt x="151" y="176"/>
                      <a:pt x="151" y="222"/>
                    </a:cubicBezTo>
                    <a:cubicBezTo>
                      <a:pt x="132" y="222"/>
                      <a:pt x="114" y="222"/>
                      <a:pt x="96" y="222"/>
                    </a:cubicBezTo>
                    <a:cubicBezTo>
                      <a:pt x="96" y="182"/>
                      <a:pt x="96" y="142"/>
                      <a:pt x="96" y="102"/>
                    </a:cubicBezTo>
                    <a:cubicBezTo>
                      <a:pt x="96" y="89"/>
                      <a:pt x="94" y="79"/>
                      <a:pt x="91" y="73"/>
                    </a:cubicBezTo>
                    <a:cubicBezTo>
                      <a:pt x="87" y="68"/>
                      <a:pt x="83" y="65"/>
                      <a:pt x="77" y="65"/>
                    </a:cubicBezTo>
                    <a:cubicBezTo>
                      <a:pt x="70" y="65"/>
                      <a:pt x="65" y="69"/>
                      <a:pt x="61" y="77"/>
                    </a:cubicBezTo>
                    <a:cubicBezTo>
                      <a:pt x="57" y="84"/>
                      <a:pt x="54" y="98"/>
                      <a:pt x="54" y="118"/>
                    </a:cubicBezTo>
                    <a:cubicBezTo>
                      <a:pt x="54" y="152"/>
                      <a:pt x="54" y="187"/>
                      <a:pt x="54" y="222"/>
                    </a:cubicBezTo>
                    <a:cubicBezTo>
                      <a:pt x="36" y="222"/>
                      <a:pt x="18" y="222"/>
                      <a:pt x="0" y="222"/>
                    </a:cubicBezTo>
                    <a:cubicBezTo>
                      <a:pt x="0" y="150"/>
                      <a:pt x="0" y="77"/>
                      <a:pt x="0" y="5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38"/>
              <p:cNvSpPr>
                <a:spLocks noEditPoints="1"/>
              </p:cNvSpPr>
              <p:nvPr/>
            </p:nvSpPr>
            <p:spPr bwMode="auto">
              <a:xfrm>
                <a:off x="2597" y="1917"/>
                <a:ext cx="58" cy="217"/>
              </a:xfrm>
              <a:custGeom>
                <a:avLst/>
                <a:gdLst>
                  <a:gd name="T0" fmla="*/ 0 w 511"/>
                  <a:gd name="T1" fmla="*/ 0 h 1902"/>
                  <a:gd name="T2" fmla="*/ 0 w 511"/>
                  <a:gd name="T3" fmla="*/ 0 h 1902"/>
                  <a:gd name="T4" fmla="*/ 0 w 511"/>
                  <a:gd name="T5" fmla="*/ 0 h 1902"/>
                  <a:gd name="T6" fmla="*/ 0 w 511"/>
                  <a:gd name="T7" fmla="*/ 0 h 1902"/>
                  <a:gd name="T8" fmla="*/ 0 w 511"/>
                  <a:gd name="T9" fmla="*/ 0 h 1902"/>
                  <a:gd name="T10" fmla="*/ 0 w 511"/>
                  <a:gd name="T11" fmla="*/ 0 h 1902"/>
                  <a:gd name="T12" fmla="*/ 0 w 511"/>
                  <a:gd name="T13" fmla="*/ 0 h 1902"/>
                  <a:gd name="T14" fmla="*/ 0 w 511"/>
                  <a:gd name="T15" fmla="*/ 0 h 1902"/>
                  <a:gd name="T16" fmla="*/ 0 w 511"/>
                  <a:gd name="T17" fmla="*/ 0 h 1902"/>
                  <a:gd name="T18" fmla="*/ 0 w 511"/>
                  <a:gd name="T19" fmla="*/ 0 h 190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11"/>
                  <a:gd name="T31" fmla="*/ 0 h 1902"/>
                  <a:gd name="T32" fmla="*/ 511 w 511"/>
                  <a:gd name="T33" fmla="*/ 1902 h 190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11" h="1902">
                    <a:moveTo>
                      <a:pt x="0" y="0"/>
                    </a:moveTo>
                    <a:cubicBezTo>
                      <a:pt x="170" y="0"/>
                      <a:pt x="340" y="0"/>
                      <a:pt x="511" y="0"/>
                    </a:cubicBezTo>
                    <a:cubicBezTo>
                      <a:pt x="511" y="244"/>
                      <a:pt x="511" y="487"/>
                      <a:pt x="511" y="731"/>
                    </a:cubicBezTo>
                    <a:cubicBezTo>
                      <a:pt x="340" y="731"/>
                      <a:pt x="170" y="731"/>
                      <a:pt x="0" y="731"/>
                    </a:cubicBezTo>
                    <a:cubicBezTo>
                      <a:pt x="0" y="487"/>
                      <a:pt x="0" y="244"/>
                      <a:pt x="0" y="0"/>
                    </a:cubicBezTo>
                    <a:close/>
                    <a:moveTo>
                      <a:pt x="0" y="1172"/>
                    </a:moveTo>
                    <a:cubicBezTo>
                      <a:pt x="170" y="1172"/>
                      <a:pt x="340" y="1172"/>
                      <a:pt x="511" y="1172"/>
                    </a:cubicBezTo>
                    <a:cubicBezTo>
                      <a:pt x="511" y="1415"/>
                      <a:pt x="511" y="1659"/>
                      <a:pt x="511" y="1902"/>
                    </a:cubicBezTo>
                    <a:cubicBezTo>
                      <a:pt x="340" y="1902"/>
                      <a:pt x="170" y="1902"/>
                      <a:pt x="0" y="1902"/>
                    </a:cubicBezTo>
                    <a:cubicBezTo>
                      <a:pt x="0" y="1659"/>
                      <a:pt x="0" y="1415"/>
                      <a:pt x="0" y="1172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39"/>
              <p:cNvSpPr>
                <a:spLocks noEditPoints="1"/>
              </p:cNvSpPr>
              <p:nvPr/>
            </p:nvSpPr>
            <p:spPr bwMode="auto">
              <a:xfrm>
                <a:off x="2764" y="1834"/>
                <a:ext cx="214" cy="300"/>
              </a:xfrm>
              <a:custGeom>
                <a:avLst/>
                <a:gdLst>
                  <a:gd name="T0" fmla="*/ 0 w 1873"/>
                  <a:gd name="T1" fmla="*/ 0 h 2626"/>
                  <a:gd name="T2" fmla="*/ 0 w 1873"/>
                  <a:gd name="T3" fmla="*/ 0 h 2626"/>
                  <a:gd name="T4" fmla="*/ 0 w 1873"/>
                  <a:gd name="T5" fmla="*/ 0 h 2626"/>
                  <a:gd name="T6" fmla="*/ 0 w 1873"/>
                  <a:gd name="T7" fmla="*/ 0 h 2626"/>
                  <a:gd name="T8" fmla="*/ 0 w 1873"/>
                  <a:gd name="T9" fmla="*/ 0 h 2626"/>
                  <a:gd name="T10" fmla="*/ 0 w 1873"/>
                  <a:gd name="T11" fmla="*/ 0 h 2626"/>
                  <a:gd name="T12" fmla="*/ 0 w 1873"/>
                  <a:gd name="T13" fmla="*/ 0 h 2626"/>
                  <a:gd name="T14" fmla="*/ 0 w 1873"/>
                  <a:gd name="T15" fmla="*/ 0 h 2626"/>
                  <a:gd name="T16" fmla="*/ 0 w 1873"/>
                  <a:gd name="T17" fmla="*/ 0 h 2626"/>
                  <a:gd name="T18" fmla="*/ 0 w 1873"/>
                  <a:gd name="T19" fmla="*/ 0 h 2626"/>
                  <a:gd name="T20" fmla="*/ 0 w 1873"/>
                  <a:gd name="T21" fmla="*/ 0 h 2626"/>
                  <a:gd name="T22" fmla="*/ 0 w 1873"/>
                  <a:gd name="T23" fmla="*/ 0 h 2626"/>
                  <a:gd name="T24" fmla="*/ 0 w 1873"/>
                  <a:gd name="T25" fmla="*/ 0 h 2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73"/>
                  <a:gd name="T40" fmla="*/ 0 h 2626"/>
                  <a:gd name="T41" fmla="*/ 1873 w 1873"/>
                  <a:gd name="T42" fmla="*/ 2626 h 2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73" h="2626">
                    <a:moveTo>
                      <a:pt x="1230" y="2193"/>
                    </a:moveTo>
                    <a:cubicBezTo>
                      <a:pt x="1028" y="2193"/>
                      <a:pt x="827" y="2193"/>
                      <a:pt x="626" y="2193"/>
                    </a:cubicBezTo>
                    <a:cubicBezTo>
                      <a:pt x="598" y="2337"/>
                      <a:pt x="570" y="2482"/>
                      <a:pt x="542" y="2626"/>
                    </a:cubicBezTo>
                    <a:cubicBezTo>
                      <a:pt x="361" y="2626"/>
                      <a:pt x="181" y="2626"/>
                      <a:pt x="0" y="2626"/>
                    </a:cubicBezTo>
                    <a:cubicBezTo>
                      <a:pt x="212" y="1750"/>
                      <a:pt x="435" y="877"/>
                      <a:pt x="647" y="0"/>
                    </a:cubicBezTo>
                    <a:cubicBezTo>
                      <a:pt x="840" y="0"/>
                      <a:pt x="1033" y="0"/>
                      <a:pt x="1227" y="0"/>
                    </a:cubicBezTo>
                    <a:cubicBezTo>
                      <a:pt x="1438" y="877"/>
                      <a:pt x="1662" y="1750"/>
                      <a:pt x="1873" y="2626"/>
                    </a:cubicBezTo>
                    <a:cubicBezTo>
                      <a:pt x="1687" y="2626"/>
                      <a:pt x="1502" y="2626"/>
                      <a:pt x="1316" y="2626"/>
                    </a:cubicBezTo>
                    <a:cubicBezTo>
                      <a:pt x="1288" y="2482"/>
                      <a:pt x="1258" y="2337"/>
                      <a:pt x="1230" y="2193"/>
                    </a:cubicBezTo>
                    <a:close/>
                    <a:moveTo>
                      <a:pt x="1119" y="1625"/>
                    </a:moveTo>
                    <a:cubicBezTo>
                      <a:pt x="1057" y="1310"/>
                      <a:pt x="992" y="996"/>
                      <a:pt x="929" y="681"/>
                    </a:cubicBezTo>
                    <a:cubicBezTo>
                      <a:pt x="868" y="996"/>
                      <a:pt x="803" y="1310"/>
                      <a:pt x="742" y="1625"/>
                    </a:cubicBezTo>
                    <a:cubicBezTo>
                      <a:pt x="868" y="1625"/>
                      <a:pt x="994" y="1625"/>
                      <a:pt x="1119" y="1625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"/>
              <p:cNvSpPr>
                <a:spLocks/>
              </p:cNvSpPr>
              <p:nvPr/>
            </p:nvSpPr>
            <p:spPr bwMode="auto">
              <a:xfrm>
                <a:off x="3077" y="1834"/>
                <a:ext cx="107" cy="305"/>
              </a:xfrm>
              <a:custGeom>
                <a:avLst/>
                <a:gdLst>
                  <a:gd name="T0" fmla="*/ 74 w 107"/>
                  <a:gd name="T1" fmla="*/ 0 h 305"/>
                  <a:gd name="T2" fmla="*/ 74 w 107"/>
                  <a:gd name="T3" fmla="*/ 83 h 305"/>
                  <a:gd name="T4" fmla="*/ 104 w 107"/>
                  <a:gd name="T5" fmla="*/ 83 h 305"/>
                  <a:gd name="T6" fmla="*/ 104 w 107"/>
                  <a:gd name="T7" fmla="*/ 144 h 305"/>
                  <a:gd name="T8" fmla="*/ 74 w 107"/>
                  <a:gd name="T9" fmla="*/ 144 h 305"/>
                  <a:gd name="T10" fmla="*/ 74 w 107"/>
                  <a:gd name="T11" fmla="*/ 221 h 305"/>
                  <a:gd name="T12" fmla="*/ 76 w 107"/>
                  <a:gd name="T13" fmla="*/ 239 h 305"/>
                  <a:gd name="T14" fmla="*/ 86 w 107"/>
                  <a:gd name="T15" fmla="*/ 246 h 305"/>
                  <a:gd name="T16" fmla="*/ 103 w 107"/>
                  <a:gd name="T17" fmla="*/ 241 h 305"/>
                  <a:gd name="T18" fmla="*/ 107 w 107"/>
                  <a:gd name="T19" fmla="*/ 298 h 305"/>
                  <a:gd name="T20" fmla="*/ 69 w 107"/>
                  <a:gd name="T21" fmla="*/ 305 h 305"/>
                  <a:gd name="T22" fmla="*/ 39 w 107"/>
                  <a:gd name="T23" fmla="*/ 297 h 305"/>
                  <a:gd name="T24" fmla="*/ 24 w 107"/>
                  <a:gd name="T25" fmla="*/ 273 h 305"/>
                  <a:gd name="T26" fmla="*/ 20 w 107"/>
                  <a:gd name="T27" fmla="*/ 220 h 305"/>
                  <a:gd name="T28" fmla="*/ 20 w 107"/>
                  <a:gd name="T29" fmla="*/ 144 h 305"/>
                  <a:gd name="T30" fmla="*/ 0 w 107"/>
                  <a:gd name="T31" fmla="*/ 144 h 305"/>
                  <a:gd name="T32" fmla="*/ 0 w 107"/>
                  <a:gd name="T33" fmla="*/ 83 h 305"/>
                  <a:gd name="T34" fmla="*/ 20 w 107"/>
                  <a:gd name="T35" fmla="*/ 83 h 305"/>
                  <a:gd name="T36" fmla="*/ 20 w 107"/>
                  <a:gd name="T37" fmla="*/ 43 h 305"/>
                  <a:gd name="T38" fmla="*/ 74 w 107"/>
                  <a:gd name="T39" fmla="*/ 0 h 3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305"/>
                  <a:gd name="T62" fmla="*/ 107 w 107"/>
                  <a:gd name="T63" fmla="*/ 305 h 3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305">
                    <a:moveTo>
                      <a:pt x="74" y="0"/>
                    </a:moveTo>
                    <a:cubicBezTo>
                      <a:pt x="74" y="27"/>
                      <a:pt x="74" y="55"/>
                      <a:pt x="74" y="83"/>
                    </a:cubicBezTo>
                    <a:cubicBezTo>
                      <a:pt x="84" y="83"/>
                      <a:pt x="95" y="83"/>
                      <a:pt x="104" y="83"/>
                    </a:cubicBezTo>
                    <a:cubicBezTo>
                      <a:pt x="104" y="103"/>
                      <a:pt x="104" y="123"/>
                      <a:pt x="104" y="144"/>
                    </a:cubicBezTo>
                    <a:cubicBezTo>
                      <a:pt x="95" y="144"/>
                      <a:pt x="84" y="144"/>
                      <a:pt x="74" y="144"/>
                    </a:cubicBezTo>
                    <a:cubicBezTo>
                      <a:pt x="74" y="169"/>
                      <a:pt x="74" y="195"/>
                      <a:pt x="74" y="221"/>
                    </a:cubicBezTo>
                    <a:cubicBezTo>
                      <a:pt x="74" y="230"/>
                      <a:pt x="75" y="236"/>
                      <a:pt x="76" y="239"/>
                    </a:cubicBezTo>
                    <a:cubicBezTo>
                      <a:pt x="78" y="244"/>
                      <a:pt x="81" y="246"/>
                      <a:pt x="86" y="246"/>
                    </a:cubicBezTo>
                    <a:cubicBezTo>
                      <a:pt x="90" y="246"/>
                      <a:pt x="95" y="245"/>
                      <a:pt x="103" y="241"/>
                    </a:cubicBezTo>
                    <a:cubicBezTo>
                      <a:pt x="104" y="260"/>
                      <a:pt x="105" y="279"/>
                      <a:pt x="107" y="298"/>
                    </a:cubicBezTo>
                    <a:cubicBezTo>
                      <a:pt x="93" y="303"/>
                      <a:pt x="80" y="305"/>
                      <a:pt x="69" y="305"/>
                    </a:cubicBezTo>
                    <a:cubicBezTo>
                      <a:pt x="55" y="305"/>
                      <a:pt x="45" y="302"/>
                      <a:pt x="39" y="297"/>
                    </a:cubicBezTo>
                    <a:cubicBezTo>
                      <a:pt x="32" y="292"/>
                      <a:pt x="27" y="284"/>
                      <a:pt x="24" y="273"/>
                    </a:cubicBezTo>
                    <a:cubicBezTo>
                      <a:pt x="21" y="262"/>
                      <a:pt x="20" y="245"/>
                      <a:pt x="20" y="220"/>
                    </a:cubicBezTo>
                    <a:cubicBezTo>
                      <a:pt x="20" y="195"/>
                      <a:pt x="20" y="169"/>
                      <a:pt x="20" y="144"/>
                    </a:cubicBezTo>
                    <a:cubicBezTo>
                      <a:pt x="13" y="144"/>
                      <a:pt x="6" y="144"/>
                      <a:pt x="0" y="144"/>
                    </a:cubicBezTo>
                    <a:cubicBezTo>
                      <a:pt x="0" y="123"/>
                      <a:pt x="0" y="103"/>
                      <a:pt x="0" y="83"/>
                    </a:cubicBezTo>
                    <a:cubicBezTo>
                      <a:pt x="6" y="83"/>
                      <a:pt x="13" y="83"/>
                      <a:pt x="20" y="83"/>
                    </a:cubicBezTo>
                    <a:cubicBezTo>
                      <a:pt x="20" y="69"/>
                      <a:pt x="20" y="56"/>
                      <a:pt x="20" y="43"/>
                    </a:cubicBezTo>
                    <a:cubicBezTo>
                      <a:pt x="38" y="28"/>
                      <a:pt x="56" y="14"/>
                      <a:pt x="74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1"/>
              <p:cNvSpPr>
                <a:spLocks/>
              </p:cNvSpPr>
              <p:nvPr/>
            </p:nvSpPr>
            <p:spPr bwMode="auto">
              <a:xfrm>
                <a:off x="3208" y="1912"/>
                <a:ext cx="112" cy="222"/>
              </a:xfrm>
              <a:custGeom>
                <a:avLst/>
                <a:gdLst>
                  <a:gd name="T0" fmla="*/ 0 w 112"/>
                  <a:gd name="T1" fmla="*/ 5 h 222"/>
                  <a:gd name="T2" fmla="*/ 51 w 112"/>
                  <a:gd name="T3" fmla="*/ 5 h 222"/>
                  <a:gd name="T4" fmla="*/ 51 w 112"/>
                  <a:gd name="T5" fmla="*/ 40 h 222"/>
                  <a:gd name="T6" fmla="*/ 67 w 112"/>
                  <a:gd name="T7" fmla="*/ 8 h 222"/>
                  <a:gd name="T8" fmla="*/ 86 w 112"/>
                  <a:gd name="T9" fmla="*/ 0 h 222"/>
                  <a:gd name="T10" fmla="*/ 112 w 112"/>
                  <a:gd name="T11" fmla="*/ 11 h 222"/>
                  <a:gd name="T12" fmla="*/ 95 w 112"/>
                  <a:gd name="T13" fmla="*/ 71 h 222"/>
                  <a:gd name="T14" fmla="*/ 80 w 112"/>
                  <a:gd name="T15" fmla="*/ 64 h 222"/>
                  <a:gd name="T16" fmla="*/ 63 w 112"/>
                  <a:gd name="T17" fmla="*/ 78 h 222"/>
                  <a:gd name="T18" fmla="*/ 55 w 112"/>
                  <a:gd name="T19" fmla="*/ 149 h 222"/>
                  <a:gd name="T20" fmla="*/ 55 w 112"/>
                  <a:gd name="T21" fmla="*/ 222 h 222"/>
                  <a:gd name="T22" fmla="*/ 0 w 112"/>
                  <a:gd name="T23" fmla="*/ 222 h 222"/>
                  <a:gd name="T24" fmla="*/ 0 w 112"/>
                  <a:gd name="T25" fmla="*/ 5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222"/>
                  <a:gd name="T41" fmla="*/ 112 w 112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222">
                    <a:moveTo>
                      <a:pt x="0" y="5"/>
                    </a:moveTo>
                    <a:cubicBezTo>
                      <a:pt x="17" y="5"/>
                      <a:pt x="34" y="5"/>
                      <a:pt x="51" y="5"/>
                    </a:cubicBezTo>
                    <a:cubicBezTo>
                      <a:pt x="51" y="17"/>
                      <a:pt x="51" y="28"/>
                      <a:pt x="51" y="40"/>
                    </a:cubicBezTo>
                    <a:cubicBezTo>
                      <a:pt x="56" y="25"/>
                      <a:pt x="61" y="14"/>
                      <a:pt x="67" y="8"/>
                    </a:cubicBezTo>
                    <a:cubicBezTo>
                      <a:pt x="72" y="2"/>
                      <a:pt x="78" y="0"/>
                      <a:pt x="86" y="0"/>
                    </a:cubicBezTo>
                    <a:cubicBezTo>
                      <a:pt x="94" y="0"/>
                      <a:pt x="103" y="3"/>
                      <a:pt x="112" y="11"/>
                    </a:cubicBezTo>
                    <a:cubicBezTo>
                      <a:pt x="107" y="31"/>
                      <a:pt x="101" y="51"/>
                      <a:pt x="95" y="71"/>
                    </a:cubicBezTo>
                    <a:cubicBezTo>
                      <a:pt x="89" y="66"/>
                      <a:pt x="84" y="64"/>
                      <a:pt x="80" y="64"/>
                    </a:cubicBezTo>
                    <a:cubicBezTo>
                      <a:pt x="73" y="64"/>
                      <a:pt x="67" y="69"/>
                      <a:pt x="63" y="78"/>
                    </a:cubicBezTo>
                    <a:cubicBezTo>
                      <a:pt x="58" y="91"/>
                      <a:pt x="55" y="114"/>
                      <a:pt x="55" y="149"/>
                    </a:cubicBezTo>
                    <a:cubicBezTo>
                      <a:pt x="55" y="173"/>
                      <a:pt x="55" y="198"/>
                      <a:pt x="55" y="222"/>
                    </a:cubicBezTo>
                    <a:cubicBezTo>
                      <a:pt x="37" y="222"/>
                      <a:pt x="18" y="222"/>
                      <a:pt x="0" y="222"/>
                    </a:cubicBezTo>
                    <a:cubicBezTo>
                      <a:pt x="0" y="150"/>
                      <a:pt x="0" y="77"/>
                      <a:pt x="0" y="5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2"/>
              <p:cNvSpPr>
                <a:spLocks noEditPoints="1"/>
              </p:cNvSpPr>
              <p:nvPr/>
            </p:nvSpPr>
            <p:spPr bwMode="auto">
              <a:xfrm>
                <a:off x="3328" y="1912"/>
                <a:ext cx="164" cy="227"/>
              </a:xfrm>
              <a:custGeom>
                <a:avLst/>
                <a:gdLst>
                  <a:gd name="T0" fmla="*/ 0 w 1436"/>
                  <a:gd name="T1" fmla="*/ 0 h 1988"/>
                  <a:gd name="T2" fmla="*/ 0 w 1436"/>
                  <a:gd name="T3" fmla="*/ 0 h 1988"/>
                  <a:gd name="T4" fmla="*/ 0 w 1436"/>
                  <a:gd name="T5" fmla="*/ 0 h 1988"/>
                  <a:gd name="T6" fmla="*/ 0 w 1436"/>
                  <a:gd name="T7" fmla="*/ 0 h 1988"/>
                  <a:gd name="T8" fmla="*/ 0 w 1436"/>
                  <a:gd name="T9" fmla="*/ 0 h 1988"/>
                  <a:gd name="T10" fmla="*/ 0 w 1436"/>
                  <a:gd name="T11" fmla="*/ 0 h 1988"/>
                  <a:gd name="T12" fmla="*/ 0 w 1436"/>
                  <a:gd name="T13" fmla="*/ 0 h 1988"/>
                  <a:gd name="T14" fmla="*/ 0 w 1436"/>
                  <a:gd name="T15" fmla="*/ 0 h 1988"/>
                  <a:gd name="T16" fmla="*/ 0 w 1436"/>
                  <a:gd name="T17" fmla="*/ 0 h 1988"/>
                  <a:gd name="T18" fmla="*/ 0 w 1436"/>
                  <a:gd name="T19" fmla="*/ 0 h 1988"/>
                  <a:gd name="T20" fmla="*/ 0 w 1436"/>
                  <a:gd name="T21" fmla="*/ 0 h 1988"/>
                  <a:gd name="T22" fmla="*/ 0 w 1436"/>
                  <a:gd name="T23" fmla="*/ 0 h 1988"/>
                  <a:gd name="T24" fmla="*/ 0 w 1436"/>
                  <a:gd name="T25" fmla="*/ 0 h 1988"/>
                  <a:gd name="T26" fmla="*/ 0 w 1436"/>
                  <a:gd name="T27" fmla="*/ 0 h 1988"/>
                  <a:gd name="T28" fmla="*/ 0 w 1436"/>
                  <a:gd name="T29" fmla="*/ 0 h 1988"/>
                  <a:gd name="T30" fmla="*/ 0 w 1436"/>
                  <a:gd name="T31" fmla="*/ 0 h 1988"/>
                  <a:gd name="T32" fmla="*/ 0 w 1436"/>
                  <a:gd name="T33" fmla="*/ 0 h 1988"/>
                  <a:gd name="T34" fmla="*/ 0 w 1436"/>
                  <a:gd name="T35" fmla="*/ 0 h 1988"/>
                  <a:gd name="T36" fmla="*/ 0 w 1436"/>
                  <a:gd name="T37" fmla="*/ 0 h 1988"/>
                  <a:gd name="T38" fmla="*/ 0 w 1436"/>
                  <a:gd name="T39" fmla="*/ 0 h 1988"/>
                  <a:gd name="T40" fmla="*/ 0 w 1436"/>
                  <a:gd name="T41" fmla="*/ 0 h 1988"/>
                  <a:gd name="T42" fmla="*/ 0 w 1436"/>
                  <a:gd name="T43" fmla="*/ 0 h 1988"/>
                  <a:gd name="T44" fmla="*/ 0 w 1436"/>
                  <a:gd name="T45" fmla="*/ 0 h 1988"/>
                  <a:gd name="T46" fmla="*/ 0 w 1436"/>
                  <a:gd name="T47" fmla="*/ 0 h 1988"/>
                  <a:gd name="T48" fmla="*/ 0 w 1436"/>
                  <a:gd name="T49" fmla="*/ 0 h 1988"/>
                  <a:gd name="T50" fmla="*/ 0 w 1436"/>
                  <a:gd name="T51" fmla="*/ 0 h 1988"/>
                  <a:gd name="T52" fmla="*/ 0 w 1436"/>
                  <a:gd name="T53" fmla="*/ 0 h 1988"/>
                  <a:gd name="T54" fmla="*/ 0 w 1436"/>
                  <a:gd name="T55" fmla="*/ 0 h 1988"/>
                  <a:gd name="T56" fmla="*/ 0 w 1436"/>
                  <a:gd name="T57" fmla="*/ 0 h 1988"/>
                  <a:gd name="T58" fmla="*/ 0 w 1436"/>
                  <a:gd name="T59" fmla="*/ 0 h 1988"/>
                  <a:gd name="T60" fmla="*/ 0 w 1436"/>
                  <a:gd name="T61" fmla="*/ 0 h 1988"/>
                  <a:gd name="T62" fmla="*/ 0 w 1436"/>
                  <a:gd name="T63" fmla="*/ 0 h 1988"/>
                  <a:gd name="T64" fmla="*/ 0 w 1436"/>
                  <a:gd name="T65" fmla="*/ 0 h 1988"/>
                  <a:gd name="T66" fmla="*/ 0 w 1436"/>
                  <a:gd name="T67" fmla="*/ 0 h 1988"/>
                  <a:gd name="T68" fmla="*/ 0 w 1436"/>
                  <a:gd name="T69" fmla="*/ 0 h 1988"/>
                  <a:gd name="T70" fmla="*/ 0 w 1436"/>
                  <a:gd name="T71" fmla="*/ 0 h 1988"/>
                  <a:gd name="T72" fmla="*/ 0 w 1436"/>
                  <a:gd name="T73" fmla="*/ 0 h 1988"/>
                  <a:gd name="T74" fmla="*/ 0 w 1436"/>
                  <a:gd name="T75" fmla="*/ 0 h 19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36"/>
                  <a:gd name="T115" fmla="*/ 0 h 1988"/>
                  <a:gd name="T116" fmla="*/ 1436 w 1436"/>
                  <a:gd name="T117" fmla="*/ 1988 h 19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36" h="1988">
                    <a:moveTo>
                      <a:pt x="494" y="659"/>
                    </a:moveTo>
                    <a:cubicBezTo>
                      <a:pt x="342" y="634"/>
                      <a:pt x="190" y="611"/>
                      <a:pt x="38" y="586"/>
                    </a:cubicBezTo>
                    <a:cubicBezTo>
                      <a:pt x="55" y="464"/>
                      <a:pt x="81" y="368"/>
                      <a:pt x="113" y="297"/>
                    </a:cubicBezTo>
                    <a:cubicBezTo>
                      <a:pt x="144" y="227"/>
                      <a:pt x="192" y="169"/>
                      <a:pt x="252" y="116"/>
                    </a:cubicBezTo>
                    <a:cubicBezTo>
                      <a:pt x="296" y="78"/>
                      <a:pt x="357" y="50"/>
                      <a:pt x="433" y="30"/>
                    </a:cubicBezTo>
                    <a:cubicBezTo>
                      <a:pt x="510" y="10"/>
                      <a:pt x="593" y="0"/>
                      <a:pt x="682" y="0"/>
                    </a:cubicBezTo>
                    <a:cubicBezTo>
                      <a:pt x="826" y="0"/>
                      <a:pt x="941" y="12"/>
                      <a:pt x="1027" y="36"/>
                    </a:cubicBezTo>
                    <a:cubicBezTo>
                      <a:pt x="1114" y="61"/>
                      <a:pt x="1188" y="112"/>
                      <a:pt x="1245" y="190"/>
                    </a:cubicBezTo>
                    <a:cubicBezTo>
                      <a:pt x="1285" y="244"/>
                      <a:pt x="1318" y="319"/>
                      <a:pt x="1341" y="417"/>
                    </a:cubicBezTo>
                    <a:cubicBezTo>
                      <a:pt x="1364" y="516"/>
                      <a:pt x="1376" y="611"/>
                      <a:pt x="1376" y="700"/>
                    </a:cubicBezTo>
                    <a:cubicBezTo>
                      <a:pt x="1376" y="981"/>
                      <a:pt x="1376" y="1260"/>
                      <a:pt x="1376" y="1540"/>
                    </a:cubicBezTo>
                    <a:cubicBezTo>
                      <a:pt x="1376" y="1630"/>
                      <a:pt x="1379" y="1700"/>
                      <a:pt x="1388" y="1750"/>
                    </a:cubicBezTo>
                    <a:cubicBezTo>
                      <a:pt x="1394" y="1802"/>
                      <a:pt x="1411" y="1866"/>
                      <a:pt x="1436" y="1945"/>
                    </a:cubicBezTo>
                    <a:cubicBezTo>
                      <a:pt x="1286" y="1945"/>
                      <a:pt x="1137" y="1945"/>
                      <a:pt x="987" y="1945"/>
                    </a:cubicBezTo>
                    <a:cubicBezTo>
                      <a:pt x="970" y="1897"/>
                      <a:pt x="958" y="1859"/>
                      <a:pt x="952" y="1833"/>
                    </a:cubicBezTo>
                    <a:cubicBezTo>
                      <a:pt x="946" y="1807"/>
                      <a:pt x="942" y="1768"/>
                      <a:pt x="936" y="1712"/>
                    </a:cubicBezTo>
                    <a:cubicBezTo>
                      <a:pt x="874" y="1804"/>
                      <a:pt x="811" y="1869"/>
                      <a:pt x="749" y="1909"/>
                    </a:cubicBezTo>
                    <a:cubicBezTo>
                      <a:pt x="665" y="1962"/>
                      <a:pt x="566" y="1988"/>
                      <a:pt x="454" y="1988"/>
                    </a:cubicBezTo>
                    <a:cubicBezTo>
                      <a:pt x="306" y="1988"/>
                      <a:pt x="192" y="1937"/>
                      <a:pt x="116" y="1831"/>
                    </a:cubicBezTo>
                    <a:cubicBezTo>
                      <a:pt x="40" y="1724"/>
                      <a:pt x="0" y="1596"/>
                      <a:pt x="0" y="1442"/>
                    </a:cubicBezTo>
                    <a:cubicBezTo>
                      <a:pt x="0" y="1297"/>
                      <a:pt x="29" y="1179"/>
                      <a:pt x="84" y="1085"/>
                    </a:cubicBezTo>
                    <a:cubicBezTo>
                      <a:pt x="138" y="992"/>
                      <a:pt x="242" y="923"/>
                      <a:pt x="391" y="878"/>
                    </a:cubicBezTo>
                    <a:cubicBezTo>
                      <a:pt x="570" y="821"/>
                      <a:pt x="687" y="785"/>
                      <a:pt x="740" y="761"/>
                    </a:cubicBezTo>
                    <a:cubicBezTo>
                      <a:pt x="793" y="740"/>
                      <a:pt x="849" y="712"/>
                      <a:pt x="909" y="675"/>
                    </a:cubicBezTo>
                    <a:cubicBezTo>
                      <a:pt x="909" y="586"/>
                      <a:pt x="897" y="523"/>
                      <a:pt x="872" y="487"/>
                    </a:cubicBezTo>
                    <a:cubicBezTo>
                      <a:pt x="848" y="451"/>
                      <a:pt x="805" y="434"/>
                      <a:pt x="744" y="434"/>
                    </a:cubicBezTo>
                    <a:cubicBezTo>
                      <a:pt x="666" y="434"/>
                      <a:pt x="607" y="453"/>
                      <a:pt x="568" y="491"/>
                    </a:cubicBezTo>
                    <a:cubicBezTo>
                      <a:pt x="538" y="522"/>
                      <a:pt x="513" y="576"/>
                      <a:pt x="494" y="659"/>
                    </a:cubicBezTo>
                    <a:close/>
                    <a:moveTo>
                      <a:pt x="909" y="1043"/>
                    </a:moveTo>
                    <a:cubicBezTo>
                      <a:pt x="844" y="1079"/>
                      <a:pt x="775" y="1110"/>
                      <a:pt x="703" y="1138"/>
                    </a:cubicBezTo>
                    <a:cubicBezTo>
                      <a:pt x="606" y="1177"/>
                      <a:pt x="544" y="1216"/>
                      <a:pt x="519" y="1254"/>
                    </a:cubicBezTo>
                    <a:cubicBezTo>
                      <a:pt x="493" y="1293"/>
                      <a:pt x="479" y="1338"/>
                      <a:pt x="479" y="1388"/>
                    </a:cubicBezTo>
                    <a:cubicBezTo>
                      <a:pt x="479" y="1445"/>
                      <a:pt x="493" y="1492"/>
                      <a:pt x="519" y="1528"/>
                    </a:cubicBezTo>
                    <a:cubicBezTo>
                      <a:pt x="544" y="1566"/>
                      <a:pt x="584" y="1584"/>
                      <a:pt x="634" y="1584"/>
                    </a:cubicBezTo>
                    <a:cubicBezTo>
                      <a:pt x="687" y="1584"/>
                      <a:pt x="738" y="1564"/>
                      <a:pt x="783" y="1525"/>
                    </a:cubicBezTo>
                    <a:cubicBezTo>
                      <a:pt x="829" y="1484"/>
                      <a:pt x="861" y="1437"/>
                      <a:pt x="881" y="1379"/>
                    </a:cubicBezTo>
                    <a:cubicBezTo>
                      <a:pt x="899" y="1324"/>
                      <a:pt x="909" y="1250"/>
                      <a:pt x="909" y="1159"/>
                    </a:cubicBezTo>
                    <a:cubicBezTo>
                      <a:pt x="909" y="1120"/>
                      <a:pt x="909" y="1081"/>
                      <a:pt x="909" y="1043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3"/>
              <p:cNvSpPr>
                <a:spLocks noEditPoints="1"/>
              </p:cNvSpPr>
              <p:nvPr/>
            </p:nvSpPr>
            <p:spPr bwMode="auto">
              <a:xfrm>
                <a:off x="3511" y="1834"/>
                <a:ext cx="157" cy="305"/>
              </a:xfrm>
              <a:custGeom>
                <a:avLst/>
                <a:gdLst>
                  <a:gd name="T0" fmla="*/ 0 w 1373"/>
                  <a:gd name="T1" fmla="*/ 0 h 2669"/>
                  <a:gd name="T2" fmla="*/ 0 w 1373"/>
                  <a:gd name="T3" fmla="*/ 0 h 2669"/>
                  <a:gd name="T4" fmla="*/ 0 w 1373"/>
                  <a:gd name="T5" fmla="*/ 0 h 2669"/>
                  <a:gd name="T6" fmla="*/ 0 w 1373"/>
                  <a:gd name="T7" fmla="*/ 0 h 2669"/>
                  <a:gd name="T8" fmla="*/ 0 w 1373"/>
                  <a:gd name="T9" fmla="*/ 0 h 2669"/>
                  <a:gd name="T10" fmla="*/ 0 w 1373"/>
                  <a:gd name="T11" fmla="*/ 0 h 2669"/>
                  <a:gd name="T12" fmla="*/ 0 w 1373"/>
                  <a:gd name="T13" fmla="*/ 0 h 2669"/>
                  <a:gd name="T14" fmla="*/ 0 w 1373"/>
                  <a:gd name="T15" fmla="*/ 0 h 2669"/>
                  <a:gd name="T16" fmla="*/ 0 w 1373"/>
                  <a:gd name="T17" fmla="*/ 0 h 2669"/>
                  <a:gd name="T18" fmla="*/ 0 w 1373"/>
                  <a:gd name="T19" fmla="*/ 0 h 2669"/>
                  <a:gd name="T20" fmla="*/ 0 w 1373"/>
                  <a:gd name="T21" fmla="*/ 0 h 2669"/>
                  <a:gd name="T22" fmla="*/ 0 w 1373"/>
                  <a:gd name="T23" fmla="*/ 0 h 2669"/>
                  <a:gd name="T24" fmla="*/ 0 w 1373"/>
                  <a:gd name="T25" fmla="*/ 0 h 2669"/>
                  <a:gd name="T26" fmla="*/ 0 w 1373"/>
                  <a:gd name="T27" fmla="*/ 0 h 2669"/>
                  <a:gd name="T28" fmla="*/ 0 w 1373"/>
                  <a:gd name="T29" fmla="*/ 0 h 2669"/>
                  <a:gd name="T30" fmla="*/ 0 w 1373"/>
                  <a:gd name="T31" fmla="*/ 0 h 2669"/>
                  <a:gd name="T32" fmla="*/ 0 w 1373"/>
                  <a:gd name="T33" fmla="*/ 0 h 2669"/>
                  <a:gd name="T34" fmla="*/ 0 w 1373"/>
                  <a:gd name="T35" fmla="*/ 0 h 2669"/>
                  <a:gd name="T36" fmla="*/ 0 w 1373"/>
                  <a:gd name="T37" fmla="*/ 0 h 2669"/>
                  <a:gd name="T38" fmla="*/ 0 w 1373"/>
                  <a:gd name="T39" fmla="*/ 0 h 2669"/>
                  <a:gd name="T40" fmla="*/ 0 w 1373"/>
                  <a:gd name="T41" fmla="*/ 0 h 2669"/>
                  <a:gd name="T42" fmla="*/ 0 w 1373"/>
                  <a:gd name="T43" fmla="*/ 0 h 2669"/>
                  <a:gd name="T44" fmla="*/ 0 w 1373"/>
                  <a:gd name="T45" fmla="*/ 0 h 26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73"/>
                  <a:gd name="T70" fmla="*/ 0 h 2669"/>
                  <a:gd name="T71" fmla="*/ 1373 w 1373"/>
                  <a:gd name="T72" fmla="*/ 2669 h 266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73" h="2669">
                    <a:moveTo>
                      <a:pt x="1373" y="0"/>
                    </a:moveTo>
                    <a:cubicBezTo>
                      <a:pt x="1373" y="876"/>
                      <a:pt x="1373" y="1751"/>
                      <a:pt x="1373" y="2626"/>
                    </a:cubicBezTo>
                    <a:cubicBezTo>
                      <a:pt x="1223" y="2626"/>
                      <a:pt x="1074" y="2626"/>
                      <a:pt x="925" y="2626"/>
                    </a:cubicBezTo>
                    <a:cubicBezTo>
                      <a:pt x="925" y="2532"/>
                      <a:pt x="925" y="2439"/>
                      <a:pt x="925" y="2345"/>
                    </a:cubicBezTo>
                    <a:cubicBezTo>
                      <a:pt x="864" y="2466"/>
                      <a:pt x="805" y="2545"/>
                      <a:pt x="754" y="2587"/>
                    </a:cubicBezTo>
                    <a:cubicBezTo>
                      <a:pt x="685" y="2643"/>
                      <a:pt x="608" y="2669"/>
                      <a:pt x="524" y="2669"/>
                    </a:cubicBezTo>
                    <a:cubicBezTo>
                      <a:pt x="353" y="2669"/>
                      <a:pt x="223" y="2571"/>
                      <a:pt x="135" y="2374"/>
                    </a:cubicBezTo>
                    <a:cubicBezTo>
                      <a:pt x="47" y="2176"/>
                      <a:pt x="0" y="1937"/>
                      <a:pt x="0" y="1656"/>
                    </a:cubicBezTo>
                    <a:cubicBezTo>
                      <a:pt x="0" y="1340"/>
                      <a:pt x="51" y="1099"/>
                      <a:pt x="149" y="932"/>
                    </a:cubicBezTo>
                    <a:cubicBezTo>
                      <a:pt x="246" y="764"/>
                      <a:pt x="374" y="681"/>
                      <a:pt x="526" y="681"/>
                    </a:cubicBezTo>
                    <a:cubicBezTo>
                      <a:pt x="600" y="681"/>
                      <a:pt x="669" y="700"/>
                      <a:pt x="729" y="738"/>
                    </a:cubicBezTo>
                    <a:cubicBezTo>
                      <a:pt x="789" y="776"/>
                      <a:pt x="844" y="833"/>
                      <a:pt x="890" y="910"/>
                    </a:cubicBezTo>
                    <a:cubicBezTo>
                      <a:pt x="890" y="607"/>
                      <a:pt x="890" y="303"/>
                      <a:pt x="890" y="0"/>
                    </a:cubicBezTo>
                    <a:cubicBezTo>
                      <a:pt x="1051" y="0"/>
                      <a:pt x="1212" y="0"/>
                      <a:pt x="1373" y="0"/>
                    </a:cubicBezTo>
                    <a:close/>
                    <a:moveTo>
                      <a:pt x="894" y="1670"/>
                    </a:moveTo>
                    <a:cubicBezTo>
                      <a:pt x="894" y="1521"/>
                      <a:pt x="872" y="1409"/>
                      <a:pt x="832" y="1335"/>
                    </a:cubicBezTo>
                    <a:cubicBezTo>
                      <a:pt x="791" y="1261"/>
                      <a:pt x="737" y="1225"/>
                      <a:pt x="674" y="1225"/>
                    </a:cubicBezTo>
                    <a:cubicBezTo>
                      <a:pt x="619" y="1225"/>
                      <a:pt x="571" y="1261"/>
                      <a:pt x="535" y="1331"/>
                    </a:cubicBezTo>
                    <a:cubicBezTo>
                      <a:pt x="497" y="1401"/>
                      <a:pt x="478" y="1519"/>
                      <a:pt x="478" y="1686"/>
                    </a:cubicBezTo>
                    <a:cubicBezTo>
                      <a:pt x="478" y="1842"/>
                      <a:pt x="499" y="1954"/>
                      <a:pt x="537" y="2026"/>
                    </a:cubicBezTo>
                    <a:cubicBezTo>
                      <a:pt x="575" y="2100"/>
                      <a:pt x="622" y="2135"/>
                      <a:pt x="680" y="2135"/>
                    </a:cubicBezTo>
                    <a:cubicBezTo>
                      <a:pt x="741" y="2135"/>
                      <a:pt x="792" y="2100"/>
                      <a:pt x="832" y="2026"/>
                    </a:cubicBezTo>
                    <a:cubicBezTo>
                      <a:pt x="873" y="1953"/>
                      <a:pt x="894" y="1834"/>
                      <a:pt x="894" y="1670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4"/>
              <p:cNvSpPr>
                <a:spLocks/>
              </p:cNvSpPr>
              <p:nvPr/>
            </p:nvSpPr>
            <p:spPr bwMode="auto">
              <a:xfrm>
                <a:off x="3700" y="1917"/>
                <a:ext cx="151" cy="222"/>
              </a:xfrm>
              <a:custGeom>
                <a:avLst/>
                <a:gdLst>
                  <a:gd name="T0" fmla="*/ 151 w 151"/>
                  <a:gd name="T1" fmla="*/ 217 h 222"/>
                  <a:gd name="T2" fmla="*/ 100 w 151"/>
                  <a:gd name="T3" fmla="*/ 217 h 222"/>
                  <a:gd name="T4" fmla="*/ 100 w 151"/>
                  <a:gd name="T5" fmla="*/ 182 h 222"/>
                  <a:gd name="T6" fmla="*/ 77 w 151"/>
                  <a:gd name="T7" fmla="*/ 213 h 222"/>
                  <a:gd name="T8" fmla="*/ 49 w 151"/>
                  <a:gd name="T9" fmla="*/ 222 h 222"/>
                  <a:gd name="T10" fmla="*/ 13 w 151"/>
                  <a:gd name="T11" fmla="*/ 201 h 222"/>
                  <a:gd name="T12" fmla="*/ 0 w 151"/>
                  <a:gd name="T13" fmla="*/ 138 h 222"/>
                  <a:gd name="T14" fmla="*/ 0 w 151"/>
                  <a:gd name="T15" fmla="*/ 0 h 222"/>
                  <a:gd name="T16" fmla="*/ 55 w 151"/>
                  <a:gd name="T17" fmla="*/ 0 h 222"/>
                  <a:gd name="T18" fmla="*/ 55 w 151"/>
                  <a:gd name="T19" fmla="*/ 119 h 222"/>
                  <a:gd name="T20" fmla="*/ 60 w 151"/>
                  <a:gd name="T21" fmla="*/ 148 h 222"/>
                  <a:gd name="T22" fmla="*/ 74 w 151"/>
                  <a:gd name="T23" fmla="*/ 157 h 222"/>
                  <a:gd name="T24" fmla="*/ 90 w 151"/>
                  <a:gd name="T25" fmla="*/ 145 h 222"/>
                  <a:gd name="T26" fmla="*/ 96 w 151"/>
                  <a:gd name="T27" fmla="*/ 104 h 222"/>
                  <a:gd name="T28" fmla="*/ 96 w 151"/>
                  <a:gd name="T29" fmla="*/ 0 h 222"/>
                  <a:gd name="T30" fmla="*/ 151 w 151"/>
                  <a:gd name="T31" fmla="*/ 0 h 222"/>
                  <a:gd name="T32" fmla="*/ 151 w 151"/>
                  <a:gd name="T33" fmla="*/ 217 h 2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1"/>
                  <a:gd name="T52" fmla="*/ 0 h 222"/>
                  <a:gd name="T53" fmla="*/ 151 w 151"/>
                  <a:gd name="T54" fmla="*/ 222 h 2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1" h="222">
                    <a:moveTo>
                      <a:pt x="151" y="217"/>
                    </a:moveTo>
                    <a:cubicBezTo>
                      <a:pt x="134" y="217"/>
                      <a:pt x="117" y="217"/>
                      <a:pt x="100" y="217"/>
                    </a:cubicBezTo>
                    <a:cubicBezTo>
                      <a:pt x="100" y="205"/>
                      <a:pt x="100" y="194"/>
                      <a:pt x="100" y="182"/>
                    </a:cubicBezTo>
                    <a:cubicBezTo>
                      <a:pt x="93" y="196"/>
                      <a:pt x="85" y="207"/>
                      <a:pt x="77" y="213"/>
                    </a:cubicBezTo>
                    <a:cubicBezTo>
                      <a:pt x="70" y="219"/>
                      <a:pt x="60" y="222"/>
                      <a:pt x="49" y="222"/>
                    </a:cubicBezTo>
                    <a:cubicBezTo>
                      <a:pt x="34" y="222"/>
                      <a:pt x="22" y="215"/>
                      <a:pt x="13" y="201"/>
                    </a:cubicBezTo>
                    <a:cubicBezTo>
                      <a:pt x="5" y="188"/>
                      <a:pt x="0" y="167"/>
                      <a:pt x="0" y="138"/>
                    </a:cubicBezTo>
                    <a:cubicBezTo>
                      <a:pt x="0" y="92"/>
                      <a:pt x="0" y="46"/>
                      <a:pt x="0" y="0"/>
                    </a:cubicBezTo>
                    <a:cubicBezTo>
                      <a:pt x="19" y="0"/>
                      <a:pt x="37" y="0"/>
                      <a:pt x="55" y="0"/>
                    </a:cubicBezTo>
                    <a:cubicBezTo>
                      <a:pt x="55" y="40"/>
                      <a:pt x="55" y="79"/>
                      <a:pt x="55" y="119"/>
                    </a:cubicBezTo>
                    <a:cubicBezTo>
                      <a:pt x="55" y="133"/>
                      <a:pt x="57" y="143"/>
                      <a:pt x="60" y="148"/>
                    </a:cubicBezTo>
                    <a:cubicBezTo>
                      <a:pt x="64" y="154"/>
                      <a:pt x="68" y="157"/>
                      <a:pt x="74" y="157"/>
                    </a:cubicBezTo>
                    <a:cubicBezTo>
                      <a:pt x="81" y="157"/>
                      <a:pt x="86" y="153"/>
                      <a:pt x="90" y="145"/>
                    </a:cubicBezTo>
                    <a:cubicBezTo>
                      <a:pt x="94" y="138"/>
                      <a:pt x="96" y="124"/>
                      <a:pt x="96" y="104"/>
                    </a:cubicBezTo>
                    <a:cubicBezTo>
                      <a:pt x="96" y="69"/>
                      <a:pt x="96" y="35"/>
                      <a:pt x="96" y="0"/>
                    </a:cubicBezTo>
                    <a:cubicBezTo>
                      <a:pt x="115" y="0"/>
                      <a:pt x="133" y="0"/>
                      <a:pt x="151" y="0"/>
                    </a:cubicBezTo>
                    <a:cubicBezTo>
                      <a:pt x="151" y="72"/>
                      <a:pt x="151" y="145"/>
                      <a:pt x="151" y="217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5"/>
              <p:cNvSpPr>
                <a:spLocks noEditPoints="1"/>
              </p:cNvSpPr>
              <p:nvPr/>
            </p:nvSpPr>
            <p:spPr bwMode="auto">
              <a:xfrm>
                <a:off x="3886" y="1834"/>
                <a:ext cx="55" cy="300"/>
              </a:xfrm>
              <a:custGeom>
                <a:avLst/>
                <a:gdLst>
                  <a:gd name="T0" fmla="*/ 0 w 239"/>
                  <a:gd name="T1" fmla="*/ 0 h 1313"/>
                  <a:gd name="T2" fmla="*/ 0 w 239"/>
                  <a:gd name="T3" fmla="*/ 0 h 1313"/>
                  <a:gd name="T4" fmla="*/ 0 w 239"/>
                  <a:gd name="T5" fmla="*/ 0 h 1313"/>
                  <a:gd name="T6" fmla="*/ 0 w 239"/>
                  <a:gd name="T7" fmla="*/ 0 h 1313"/>
                  <a:gd name="T8" fmla="*/ 0 w 239"/>
                  <a:gd name="T9" fmla="*/ 0 h 1313"/>
                  <a:gd name="T10" fmla="*/ 0 w 239"/>
                  <a:gd name="T11" fmla="*/ 0 h 1313"/>
                  <a:gd name="T12" fmla="*/ 0 w 239"/>
                  <a:gd name="T13" fmla="*/ 0 h 1313"/>
                  <a:gd name="T14" fmla="*/ 0 w 239"/>
                  <a:gd name="T15" fmla="*/ 0 h 1313"/>
                  <a:gd name="T16" fmla="*/ 0 w 239"/>
                  <a:gd name="T17" fmla="*/ 0 h 1313"/>
                  <a:gd name="T18" fmla="*/ 0 w 239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9"/>
                  <a:gd name="T31" fmla="*/ 0 h 1313"/>
                  <a:gd name="T32" fmla="*/ 239 w 239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9" h="1313">
                    <a:moveTo>
                      <a:pt x="0" y="0"/>
                    </a:moveTo>
                    <a:cubicBezTo>
                      <a:pt x="80" y="0"/>
                      <a:pt x="159" y="0"/>
                      <a:pt x="239" y="0"/>
                    </a:cubicBezTo>
                    <a:cubicBezTo>
                      <a:pt x="239" y="83"/>
                      <a:pt x="239" y="165"/>
                      <a:pt x="239" y="248"/>
                    </a:cubicBezTo>
                    <a:cubicBezTo>
                      <a:pt x="159" y="248"/>
                      <a:pt x="80" y="248"/>
                      <a:pt x="0" y="248"/>
                    </a:cubicBezTo>
                    <a:cubicBezTo>
                      <a:pt x="0" y="165"/>
                      <a:pt x="0" y="83"/>
                      <a:pt x="0" y="0"/>
                    </a:cubicBezTo>
                    <a:close/>
                    <a:moveTo>
                      <a:pt x="0" y="362"/>
                    </a:moveTo>
                    <a:cubicBezTo>
                      <a:pt x="80" y="362"/>
                      <a:pt x="159" y="362"/>
                      <a:pt x="239" y="362"/>
                    </a:cubicBezTo>
                    <a:cubicBezTo>
                      <a:pt x="239" y="679"/>
                      <a:pt x="239" y="996"/>
                      <a:pt x="239" y="1313"/>
                    </a:cubicBezTo>
                    <a:cubicBezTo>
                      <a:pt x="159" y="1313"/>
                      <a:pt x="80" y="1313"/>
                      <a:pt x="0" y="1313"/>
                    </a:cubicBezTo>
                    <a:cubicBezTo>
                      <a:pt x="0" y="996"/>
                      <a:pt x="0" y="679"/>
                      <a:pt x="0" y="362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6"/>
              <p:cNvSpPr>
                <a:spLocks/>
              </p:cNvSpPr>
              <p:nvPr/>
            </p:nvSpPr>
            <p:spPr bwMode="auto">
              <a:xfrm>
                <a:off x="3977" y="1912"/>
                <a:ext cx="112" cy="222"/>
              </a:xfrm>
              <a:custGeom>
                <a:avLst/>
                <a:gdLst>
                  <a:gd name="T0" fmla="*/ 0 w 112"/>
                  <a:gd name="T1" fmla="*/ 5 h 222"/>
                  <a:gd name="T2" fmla="*/ 51 w 112"/>
                  <a:gd name="T3" fmla="*/ 5 h 222"/>
                  <a:gd name="T4" fmla="*/ 51 w 112"/>
                  <a:gd name="T5" fmla="*/ 40 h 222"/>
                  <a:gd name="T6" fmla="*/ 66 w 112"/>
                  <a:gd name="T7" fmla="*/ 8 h 222"/>
                  <a:gd name="T8" fmla="*/ 85 w 112"/>
                  <a:gd name="T9" fmla="*/ 0 h 222"/>
                  <a:gd name="T10" fmla="*/ 112 w 112"/>
                  <a:gd name="T11" fmla="*/ 11 h 222"/>
                  <a:gd name="T12" fmla="*/ 95 w 112"/>
                  <a:gd name="T13" fmla="*/ 71 h 222"/>
                  <a:gd name="T14" fmla="*/ 79 w 112"/>
                  <a:gd name="T15" fmla="*/ 64 h 222"/>
                  <a:gd name="T16" fmla="*/ 63 w 112"/>
                  <a:gd name="T17" fmla="*/ 78 h 222"/>
                  <a:gd name="T18" fmla="*/ 54 w 112"/>
                  <a:gd name="T19" fmla="*/ 149 h 222"/>
                  <a:gd name="T20" fmla="*/ 54 w 112"/>
                  <a:gd name="T21" fmla="*/ 222 h 222"/>
                  <a:gd name="T22" fmla="*/ 0 w 112"/>
                  <a:gd name="T23" fmla="*/ 222 h 222"/>
                  <a:gd name="T24" fmla="*/ 0 w 112"/>
                  <a:gd name="T25" fmla="*/ 5 h 2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2"/>
                  <a:gd name="T40" fmla="*/ 0 h 222"/>
                  <a:gd name="T41" fmla="*/ 112 w 112"/>
                  <a:gd name="T42" fmla="*/ 222 h 2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2" h="222">
                    <a:moveTo>
                      <a:pt x="0" y="5"/>
                    </a:moveTo>
                    <a:cubicBezTo>
                      <a:pt x="16" y="5"/>
                      <a:pt x="34" y="5"/>
                      <a:pt x="51" y="5"/>
                    </a:cubicBezTo>
                    <a:cubicBezTo>
                      <a:pt x="51" y="17"/>
                      <a:pt x="51" y="29"/>
                      <a:pt x="51" y="40"/>
                    </a:cubicBezTo>
                    <a:cubicBezTo>
                      <a:pt x="56" y="25"/>
                      <a:pt x="61" y="14"/>
                      <a:pt x="66" y="8"/>
                    </a:cubicBezTo>
                    <a:cubicBezTo>
                      <a:pt x="71" y="2"/>
                      <a:pt x="77" y="0"/>
                      <a:pt x="85" y="0"/>
                    </a:cubicBezTo>
                    <a:cubicBezTo>
                      <a:pt x="93" y="0"/>
                      <a:pt x="102" y="4"/>
                      <a:pt x="112" y="11"/>
                    </a:cubicBezTo>
                    <a:cubicBezTo>
                      <a:pt x="106" y="31"/>
                      <a:pt x="100" y="51"/>
                      <a:pt x="95" y="71"/>
                    </a:cubicBezTo>
                    <a:cubicBezTo>
                      <a:pt x="88" y="66"/>
                      <a:pt x="83" y="64"/>
                      <a:pt x="79" y="64"/>
                    </a:cubicBezTo>
                    <a:cubicBezTo>
                      <a:pt x="72" y="64"/>
                      <a:pt x="67" y="69"/>
                      <a:pt x="63" y="78"/>
                    </a:cubicBezTo>
                    <a:cubicBezTo>
                      <a:pt x="57" y="91"/>
                      <a:pt x="54" y="114"/>
                      <a:pt x="54" y="149"/>
                    </a:cubicBezTo>
                    <a:cubicBezTo>
                      <a:pt x="54" y="173"/>
                      <a:pt x="54" y="198"/>
                      <a:pt x="54" y="222"/>
                    </a:cubicBezTo>
                    <a:cubicBezTo>
                      <a:pt x="36" y="222"/>
                      <a:pt x="18" y="222"/>
                      <a:pt x="0" y="222"/>
                    </a:cubicBezTo>
                    <a:cubicBezTo>
                      <a:pt x="0" y="150"/>
                      <a:pt x="0" y="77"/>
                      <a:pt x="0" y="5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7"/>
              <p:cNvSpPr>
                <a:spLocks noEditPoints="1"/>
              </p:cNvSpPr>
              <p:nvPr/>
            </p:nvSpPr>
            <p:spPr bwMode="auto">
              <a:xfrm>
                <a:off x="4095" y="1912"/>
                <a:ext cx="166" cy="227"/>
              </a:xfrm>
              <a:custGeom>
                <a:avLst/>
                <a:gdLst>
                  <a:gd name="T0" fmla="*/ 0 w 722"/>
                  <a:gd name="T1" fmla="*/ 0 h 994"/>
                  <a:gd name="T2" fmla="*/ 0 w 722"/>
                  <a:gd name="T3" fmla="*/ 0 h 994"/>
                  <a:gd name="T4" fmla="*/ 0 w 722"/>
                  <a:gd name="T5" fmla="*/ 0 h 994"/>
                  <a:gd name="T6" fmla="*/ 0 w 722"/>
                  <a:gd name="T7" fmla="*/ 0 h 994"/>
                  <a:gd name="T8" fmla="*/ 0 w 722"/>
                  <a:gd name="T9" fmla="*/ 0 h 994"/>
                  <a:gd name="T10" fmla="*/ 0 w 722"/>
                  <a:gd name="T11" fmla="*/ 0 h 994"/>
                  <a:gd name="T12" fmla="*/ 0 w 722"/>
                  <a:gd name="T13" fmla="*/ 0 h 994"/>
                  <a:gd name="T14" fmla="*/ 0 w 722"/>
                  <a:gd name="T15" fmla="*/ 0 h 994"/>
                  <a:gd name="T16" fmla="*/ 0 w 722"/>
                  <a:gd name="T17" fmla="*/ 0 h 994"/>
                  <a:gd name="T18" fmla="*/ 0 w 722"/>
                  <a:gd name="T19" fmla="*/ 0 h 994"/>
                  <a:gd name="T20" fmla="*/ 0 w 722"/>
                  <a:gd name="T21" fmla="*/ 0 h 994"/>
                  <a:gd name="T22" fmla="*/ 0 w 722"/>
                  <a:gd name="T23" fmla="*/ 0 h 994"/>
                  <a:gd name="T24" fmla="*/ 0 w 722"/>
                  <a:gd name="T25" fmla="*/ 0 h 994"/>
                  <a:gd name="T26" fmla="*/ 0 w 722"/>
                  <a:gd name="T27" fmla="*/ 0 h 994"/>
                  <a:gd name="T28" fmla="*/ 0 w 722"/>
                  <a:gd name="T29" fmla="*/ 0 h 994"/>
                  <a:gd name="T30" fmla="*/ 0 w 722"/>
                  <a:gd name="T31" fmla="*/ 0 h 994"/>
                  <a:gd name="T32" fmla="*/ 0 w 722"/>
                  <a:gd name="T33" fmla="*/ 0 h 994"/>
                  <a:gd name="T34" fmla="*/ 0 w 722"/>
                  <a:gd name="T35" fmla="*/ 0 h 994"/>
                  <a:gd name="T36" fmla="*/ 0 w 722"/>
                  <a:gd name="T37" fmla="*/ 0 h 994"/>
                  <a:gd name="T38" fmla="*/ 0 w 722"/>
                  <a:gd name="T39" fmla="*/ 0 h 994"/>
                  <a:gd name="T40" fmla="*/ 0 w 722"/>
                  <a:gd name="T41" fmla="*/ 0 h 994"/>
                  <a:gd name="T42" fmla="*/ 0 w 722"/>
                  <a:gd name="T43" fmla="*/ 0 h 994"/>
                  <a:gd name="T44" fmla="*/ 0 w 722"/>
                  <a:gd name="T45" fmla="*/ 0 h 994"/>
                  <a:gd name="T46" fmla="*/ 0 w 722"/>
                  <a:gd name="T47" fmla="*/ 0 h 9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22"/>
                  <a:gd name="T73" fmla="*/ 0 h 994"/>
                  <a:gd name="T74" fmla="*/ 722 w 722"/>
                  <a:gd name="T75" fmla="*/ 994 h 9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22" h="994">
                    <a:moveTo>
                      <a:pt x="722" y="588"/>
                    </a:moveTo>
                    <a:cubicBezTo>
                      <a:pt x="562" y="588"/>
                      <a:pt x="403" y="588"/>
                      <a:pt x="243" y="588"/>
                    </a:cubicBezTo>
                    <a:cubicBezTo>
                      <a:pt x="247" y="646"/>
                      <a:pt x="258" y="690"/>
                      <a:pt x="274" y="719"/>
                    </a:cubicBezTo>
                    <a:cubicBezTo>
                      <a:pt x="297" y="760"/>
                      <a:pt x="328" y="780"/>
                      <a:pt x="365" y="780"/>
                    </a:cubicBezTo>
                    <a:cubicBezTo>
                      <a:pt x="388" y="780"/>
                      <a:pt x="411" y="771"/>
                      <a:pt x="432" y="753"/>
                    </a:cubicBezTo>
                    <a:cubicBezTo>
                      <a:pt x="444" y="742"/>
                      <a:pt x="459" y="722"/>
                      <a:pt x="473" y="693"/>
                    </a:cubicBezTo>
                    <a:cubicBezTo>
                      <a:pt x="552" y="705"/>
                      <a:pt x="630" y="715"/>
                      <a:pt x="709" y="727"/>
                    </a:cubicBezTo>
                    <a:cubicBezTo>
                      <a:pt x="673" y="823"/>
                      <a:pt x="629" y="890"/>
                      <a:pt x="578" y="932"/>
                    </a:cubicBezTo>
                    <a:cubicBezTo>
                      <a:pt x="528" y="974"/>
                      <a:pt x="455" y="994"/>
                      <a:pt x="359" y="994"/>
                    </a:cubicBezTo>
                    <a:cubicBezTo>
                      <a:pt x="277" y="994"/>
                      <a:pt x="212" y="977"/>
                      <a:pt x="165" y="941"/>
                    </a:cubicBezTo>
                    <a:cubicBezTo>
                      <a:pt x="117" y="905"/>
                      <a:pt x="78" y="850"/>
                      <a:pt x="47" y="771"/>
                    </a:cubicBezTo>
                    <a:cubicBezTo>
                      <a:pt x="17" y="694"/>
                      <a:pt x="0" y="604"/>
                      <a:pt x="0" y="499"/>
                    </a:cubicBezTo>
                    <a:cubicBezTo>
                      <a:pt x="0" y="350"/>
                      <a:pt x="32" y="231"/>
                      <a:pt x="94" y="138"/>
                    </a:cubicBezTo>
                    <a:cubicBezTo>
                      <a:pt x="155" y="45"/>
                      <a:pt x="243" y="0"/>
                      <a:pt x="352" y="0"/>
                    </a:cubicBezTo>
                    <a:cubicBezTo>
                      <a:pt x="441" y="0"/>
                      <a:pt x="512" y="20"/>
                      <a:pt x="564" y="62"/>
                    </a:cubicBezTo>
                    <a:cubicBezTo>
                      <a:pt x="615" y="104"/>
                      <a:pt x="655" y="163"/>
                      <a:pt x="682" y="241"/>
                    </a:cubicBezTo>
                    <a:cubicBezTo>
                      <a:pt x="708" y="319"/>
                      <a:pt x="722" y="421"/>
                      <a:pt x="722" y="547"/>
                    </a:cubicBezTo>
                    <a:cubicBezTo>
                      <a:pt x="722" y="560"/>
                      <a:pt x="722" y="574"/>
                      <a:pt x="722" y="588"/>
                    </a:cubicBezTo>
                    <a:close/>
                    <a:moveTo>
                      <a:pt x="479" y="413"/>
                    </a:moveTo>
                    <a:cubicBezTo>
                      <a:pt x="474" y="342"/>
                      <a:pt x="462" y="292"/>
                      <a:pt x="442" y="262"/>
                    </a:cubicBezTo>
                    <a:cubicBezTo>
                      <a:pt x="422" y="231"/>
                      <a:pt x="395" y="216"/>
                      <a:pt x="362" y="216"/>
                    </a:cubicBezTo>
                    <a:cubicBezTo>
                      <a:pt x="324" y="216"/>
                      <a:pt x="294" y="239"/>
                      <a:pt x="271" y="285"/>
                    </a:cubicBezTo>
                    <a:cubicBezTo>
                      <a:pt x="257" y="314"/>
                      <a:pt x="248" y="357"/>
                      <a:pt x="244" y="413"/>
                    </a:cubicBezTo>
                    <a:cubicBezTo>
                      <a:pt x="322" y="413"/>
                      <a:pt x="401" y="413"/>
                      <a:pt x="479" y="413"/>
                    </a:cubicBez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8"/>
              <p:cNvSpPr>
                <a:spLocks/>
              </p:cNvSpPr>
              <p:nvPr/>
            </p:nvSpPr>
            <p:spPr bwMode="auto">
              <a:xfrm>
                <a:off x="4286" y="2051"/>
                <a:ext cx="58" cy="83"/>
              </a:xfrm>
              <a:custGeom>
                <a:avLst/>
                <a:gdLst>
                  <a:gd name="T0" fmla="*/ 0 w 58"/>
                  <a:gd name="T1" fmla="*/ 0 h 83"/>
                  <a:gd name="T2" fmla="*/ 58 w 58"/>
                  <a:gd name="T3" fmla="*/ 0 h 83"/>
                  <a:gd name="T4" fmla="*/ 58 w 58"/>
                  <a:gd name="T5" fmla="*/ 83 h 83"/>
                  <a:gd name="T6" fmla="*/ 0 w 58"/>
                  <a:gd name="T7" fmla="*/ 83 h 83"/>
                  <a:gd name="T8" fmla="*/ 0 w 58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3"/>
                  <a:gd name="T17" fmla="*/ 58 w 5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3">
                    <a:moveTo>
                      <a:pt x="0" y="0"/>
                    </a:moveTo>
                    <a:cubicBezTo>
                      <a:pt x="19" y="0"/>
                      <a:pt x="39" y="0"/>
                      <a:pt x="58" y="0"/>
                    </a:cubicBezTo>
                    <a:cubicBezTo>
                      <a:pt x="58" y="27"/>
                      <a:pt x="58" y="55"/>
                      <a:pt x="58" y="83"/>
                    </a:cubicBezTo>
                    <a:cubicBezTo>
                      <a:pt x="39" y="83"/>
                      <a:pt x="19" y="83"/>
                      <a:pt x="0" y="83"/>
                    </a:cubicBezTo>
                    <a:cubicBezTo>
                      <a:pt x="0" y="55"/>
                      <a:pt x="0" y="27"/>
                      <a:pt x="0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9"/>
              <p:cNvSpPr>
                <a:spLocks/>
              </p:cNvSpPr>
              <p:nvPr/>
            </p:nvSpPr>
            <p:spPr bwMode="auto">
              <a:xfrm>
                <a:off x="4377" y="2051"/>
                <a:ext cx="59" cy="83"/>
              </a:xfrm>
              <a:custGeom>
                <a:avLst/>
                <a:gdLst>
                  <a:gd name="T0" fmla="*/ 0 w 59"/>
                  <a:gd name="T1" fmla="*/ 0 h 83"/>
                  <a:gd name="T2" fmla="*/ 59 w 59"/>
                  <a:gd name="T3" fmla="*/ 0 h 83"/>
                  <a:gd name="T4" fmla="*/ 59 w 59"/>
                  <a:gd name="T5" fmla="*/ 83 h 83"/>
                  <a:gd name="T6" fmla="*/ 0 w 59"/>
                  <a:gd name="T7" fmla="*/ 83 h 83"/>
                  <a:gd name="T8" fmla="*/ 0 w 59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83"/>
                  <a:gd name="T17" fmla="*/ 59 w 59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83">
                    <a:moveTo>
                      <a:pt x="0" y="0"/>
                    </a:moveTo>
                    <a:cubicBezTo>
                      <a:pt x="20" y="0"/>
                      <a:pt x="39" y="0"/>
                      <a:pt x="59" y="0"/>
                    </a:cubicBezTo>
                    <a:cubicBezTo>
                      <a:pt x="59" y="27"/>
                      <a:pt x="59" y="55"/>
                      <a:pt x="59" y="83"/>
                    </a:cubicBezTo>
                    <a:cubicBezTo>
                      <a:pt x="39" y="83"/>
                      <a:pt x="20" y="83"/>
                      <a:pt x="0" y="83"/>
                    </a:cubicBezTo>
                    <a:cubicBezTo>
                      <a:pt x="0" y="55"/>
                      <a:pt x="0" y="27"/>
                      <a:pt x="0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50"/>
              <p:cNvSpPr>
                <a:spLocks/>
              </p:cNvSpPr>
              <p:nvPr/>
            </p:nvSpPr>
            <p:spPr bwMode="auto">
              <a:xfrm>
                <a:off x="4469" y="2051"/>
                <a:ext cx="58" cy="83"/>
              </a:xfrm>
              <a:custGeom>
                <a:avLst/>
                <a:gdLst>
                  <a:gd name="T0" fmla="*/ 0 w 58"/>
                  <a:gd name="T1" fmla="*/ 0 h 83"/>
                  <a:gd name="T2" fmla="*/ 58 w 58"/>
                  <a:gd name="T3" fmla="*/ 0 h 83"/>
                  <a:gd name="T4" fmla="*/ 58 w 58"/>
                  <a:gd name="T5" fmla="*/ 83 h 83"/>
                  <a:gd name="T6" fmla="*/ 0 w 58"/>
                  <a:gd name="T7" fmla="*/ 83 h 83"/>
                  <a:gd name="T8" fmla="*/ 0 w 58"/>
                  <a:gd name="T9" fmla="*/ 0 h 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"/>
                  <a:gd name="T16" fmla="*/ 0 h 83"/>
                  <a:gd name="T17" fmla="*/ 58 w 58"/>
                  <a:gd name="T18" fmla="*/ 83 h 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" h="83">
                    <a:moveTo>
                      <a:pt x="0" y="0"/>
                    </a:moveTo>
                    <a:cubicBezTo>
                      <a:pt x="19" y="0"/>
                      <a:pt x="39" y="0"/>
                      <a:pt x="58" y="0"/>
                    </a:cubicBezTo>
                    <a:cubicBezTo>
                      <a:pt x="58" y="27"/>
                      <a:pt x="58" y="55"/>
                      <a:pt x="58" y="83"/>
                    </a:cubicBezTo>
                    <a:cubicBezTo>
                      <a:pt x="39" y="83"/>
                      <a:pt x="19" y="83"/>
                      <a:pt x="0" y="83"/>
                    </a:cubicBezTo>
                    <a:cubicBezTo>
                      <a:pt x="0" y="55"/>
                      <a:pt x="0" y="27"/>
                      <a:pt x="0" y="0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18" name="Rectangle 52"/>
            <p:cNvSpPr>
              <a:spLocks noChangeArrowheads="1"/>
            </p:cNvSpPr>
            <p:nvPr/>
          </p:nvSpPr>
          <p:spPr bwMode="auto">
            <a:xfrm>
              <a:off x="2983" y="1361"/>
              <a:ext cx="2110" cy="1988"/>
            </a:xfrm>
            <a:prstGeom prst="rect">
              <a:avLst/>
            </a:prstGeom>
            <a:solidFill>
              <a:srgbClr val="805C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19" name="Rectangle 53"/>
            <p:cNvSpPr>
              <a:spLocks noChangeArrowheads="1"/>
            </p:cNvSpPr>
            <p:nvPr/>
          </p:nvSpPr>
          <p:spPr bwMode="auto">
            <a:xfrm>
              <a:off x="731" y="1361"/>
              <a:ext cx="2280" cy="1988"/>
            </a:xfrm>
            <a:prstGeom prst="rect">
              <a:avLst/>
            </a:prstGeom>
            <a:solidFill>
              <a:srgbClr val="B58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0" name="Rectangle 54"/>
            <p:cNvSpPr>
              <a:spLocks noChangeArrowheads="1"/>
            </p:cNvSpPr>
            <p:nvPr/>
          </p:nvSpPr>
          <p:spPr bwMode="auto">
            <a:xfrm>
              <a:off x="2802" y="1361"/>
              <a:ext cx="36" cy="1983"/>
            </a:xfrm>
            <a:prstGeom prst="rect">
              <a:avLst/>
            </a:prstGeom>
            <a:solidFill>
              <a:srgbClr val="B58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1" name="Rectangle 55"/>
            <p:cNvSpPr>
              <a:spLocks noChangeArrowheads="1"/>
            </p:cNvSpPr>
            <p:nvPr/>
          </p:nvSpPr>
          <p:spPr bwMode="auto">
            <a:xfrm>
              <a:off x="2838" y="1361"/>
              <a:ext cx="25" cy="1983"/>
            </a:xfrm>
            <a:prstGeom prst="rect">
              <a:avLst/>
            </a:prstGeom>
            <a:solidFill>
              <a:srgbClr val="B380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2" name="Rectangle 56"/>
            <p:cNvSpPr>
              <a:spLocks noChangeArrowheads="1"/>
            </p:cNvSpPr>
            <p:nvPr/>
          </p:nvSpPr>
          <p:spPr bwMode="auto">
            <a:xfrm>
              <a:off x="2863" y="1361"/>
              <a:ext cx="14" cy="1983"/>
            </a:xfrm>
            <a:prstGeom prst="rect">
              <a:avLst/>
            </a:prstGeom>
            <a:solidFill>
              <a:srgbClr val="B17F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3" name="Rectangle 57"/>
            <p:cNvSpPr>
              <a:spLocks noChangeArrowheads="1"/>
            </p:cNvSpPr>
            <p:nvPr/>
          </p:nvSpPr>
          <p:spPr bwMode="auto">
            <a:xfrm>
              <a:off x="2877" y="1361"/>
              <a:ext cx="13" cy="1983"/>
            </a:xfrm>
            <a:prstGeom prst="rect">
              <a:avLst/>
            </a:prstGeom>
            <a:solidFill>
              <a:srgbClr val="B07D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4" name="Rectangle 58"/>
            <p:cNvSpPr>
              <a:spLocks noChangeArrowheads="1"/>
            </p:cNvSpPr>
            <p:nvPr/>
          </p:nvSpPr>
          <p:spPr bwMode="auto">
            <a:xfrm>
              <a:off x="2890" y="1361"/>
              <a:ext cx="15" cy="1983"/>
            </a:xfrm>
            <a:prstGeom prst="rect">
              <a:avLst/>
            </a:prstGeom>
            <a:solidFill>
              <a:srgbClr val="AE7C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5" name="Rectangle 59"/>
            <p:cNvSpPr>
              <a:spLocks noChangeArrowheads="1"/>
            </p:cNvSpPr>
            <p:nvPr/>
          </p:nvSpPr>
          <p:spPr bwMode="auto">
            <a:xfrm>
              <a:off x="2905" y="1361"/>
              <a:ext cx="11" cy="1983"/>
            </a:xfrm>
            <a:prstGeom prst="rect">
              <a:avLst/>
            </a:prstGeom>
            <a:solidFill>
              <a:srgbClr val="AC7B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6" name="Rectangle 60"/>
            <p:cNvSpPr>
              <a:spLocks noChangeArrowheads="1"/>
            </p:cNvSpPr>
            <p:nvPr/>
          </p:nvSpPr>
          <p:spPr bwMode="auto">
            <a:xfrm>
              <a:off x="2916" y="1361"/>
              <a:ext cx="11" cy="1983"/>
            </a:xfrm>
            <a:prstGeom prst="rect">
              <a:avLst/>
            </a:prstGeom>
            <a:solidFill>
              <a:srgbClr val="AA79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7" name="Rectangle 61"/>
            <p:cNvSpPr>
              <a:spLocks noChangeArrowheads="1"/>
            </p:cNvSpPr>
            <p:nvPr/>
          </p:nvSpPr>
          <p:spPr bwMode="auto">
            <a:xfrm>
              <a:off x="2927" y="1361"/>
              <a:ext cx="10" cy="1983"/>
            </a:xfrm>
            <a:prstGeom prst="rect">
              <a:avLst/>
            </a:prstGeom>
            <a:solidFill>
              <a:srgbClr val="A878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8" name="Rectangle 62"/>
            <p:cNvSpPr>
              <a:spLocks noChangeArrowheads="1"/>
            </p:cNvSpPr>
            <p:nvPr/>
          </p:nvSpPr>
          <p:spPr bwMode="auto">
            <a:xfrm>
              <a:off x="2937" y="1361"/>
              <a:ext cx="7" cy="1983"/>
            </a:xfrm>
            <a:prstGeom prst="rect">
              <a:avLst/>
            </a:prstGeom>
            <a:solidFill>
              <a:srgbClr val="A677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29" name="Rectangle 63"/>
            <p:cNvSpPr>
              <a:spLocks noChangeArrowheads="1"/>
            </p:cNvSpPr>
            <p:nvPr/>
          </p:nvSpPr>
          <p:spPr bwMode="auto">
            <a:xfrm>
              <a:off x="2944" y="1361"/>
              <a:ext cx="6" cy="1983"/>
            </a:xfrm>
            <a:prstGeom prst="rect">
              <a:avLst/>
            </a:prstGeom>
            <a:solidFill>
              <a:srgbClr val="A575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0" name="Rectangle 64"/>
            <p:cNvSpPr>
              <a:spLocks noChangeArrowheads="1"/>
            </p:cNvSpPr>
            <p:nvPr/>
          </p:nvSpPr>
          <p:spPr bwMode="auto">
            <a:xfrm>
              <a:off x="2950" y="1361"/>
              <a:ext cx="8" cy="1983"/>
            </a:xfrm>
            <a:prstGeom prst="rect">
              <a:avLst/>
            </a:prstGeom>
            <a:solidFill>
              <a:srgbClr val="A375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1" name="Rectangle 65"/>
            <p:cNvSpPr>
              <a:spLocks noChangeArrowheads="1"/>
            </p:cNvSpPr>
            <p:nvPr/>
          </p:nvSpPr>
          <p:spPr bwMode="auto">
            <a:xfrm>
              <a:off x="2958" y="1361"/>
              <a:ext cx="6" cy="1983"/>
            </a:xfrm>
            <a:prstGeom prst="rect">
              <a:avLst/>
            </a:prstGeom>
            <a:solidFill>
              <a:srgbClr val="A27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2" name="Rectangle 66"/>
            <p:cNvSpPr>
              <a:spLocks noChangeArrowheads="1"/>
            </p:cNvSpPr>
            <p:nvPr/>
          </p:nvSpPr>
          <p:spPr bwMode="auto">
            <a:xfrm>
              <a:off x="2964" y="1361"/>
              <a:ext cx="5" cy="1983"/>
            </a:xfrm>
            <a:prstGeom prst="rect">
              <a:avLst/>
            </a:prstGeom>
            <a:solidFill>
              <a:srgbClr val="A07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3" name="Rectangle 67"/>
            <p:cNvSpPr>
              <a:spLocks noChangeArrowheads="1"/>
            </p:cNvSpPr>
            <p:nvPr/>
          </p:nvSpPr>
          <p:spPr bwMode="auto">
            <a:xfrm>
              <a:off x="2969" y="1361"/>
              <a:ext cx="7" cy="1983"/>
            </a:xfrm>
            <a:prstGeom prst="rect">
              <a:avLst/>
            </a:prstGeom>
            <a:solidFill>
              <a:srgbClr val="9F71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4" name="Rectangle 68"/>
            <p:cNvSpPr>
              <a:spLocks noChangeArrowheads="1"/>
            </p:cNvSpPr>
            <p:nvPr/>
          </p:nvSpPr>
          <p:spPr bwMode="auto">
            <a:xfrm>
              <a:off x="2976" y="1361"/>
              <a:ext cx="8" cy="1983"/>
            </a:xfrm>
            <a:prstGeom prst="rect">
              <a:avLst/>
            </a:prstGeom>
            <a:solidFill>
              <a:srgbClr val="9D70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5" name="Rectangle 69"/>
            <p:cNvSpPr>
              <a:spLocks noChangeArrowheads="1"/>
            </p:cNvSpPr>
            <p:nvPr/>
          </p:nvSpPr>
          <p:spPr bwMode="auto">
            <a:xfrm>
              <a:off x="2984" y="1361"/>
              <a:ext cx="8" cy="1983"/>
            </a:xfrm>
            <a:prstGeom prst="rect">
              <a:avLst/>
            </a:prstGeom>
            <a:solidFill>
              <a:srgbClr val="9B6F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6" name="Rectangle 70"/>
            <p:cNvSpPr>
              <a:spLocks noChangeArrowheads="1"/>
            </p:cNvSpPr>
            <p:nvPr/>
          </p:nvSpPr>
          <p:spPr bwMode="auto">
            <a:xfrm>
              <a:off x="2992" y="1361"/>
              <a:ext cx="7" cy="1983"/>
            </a:xfrm>
            <a:prstGeom prst="rect">
              <a:avLst/>
            </a:prstGeom>
            <a:solidFill>
              <a:srgbClr val="996D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7" name="Rectangle 71"/>
            <p:cNvSpPr>
              <a:spLocks noChangeArrowheads="1"/>
            </p:cNvSpPr>
            <p:nvPr/>
          </p:nvSpPr>
          <p:spPr bwMode="auto">
            <a:xfrm>
              <a:off x="2999" y="1361"/>
              <a:ext cx="8" cy="1983"/>
            </a:xfrm>
            <a:prstGeom prst="rect">
              <a:avLst/>
            </a:prstGeom>
            <a:solidFill>
              <a:srgbClr val="976C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8" name="Rectangle 72"/>
            <p:cNvSpPr>
              <a:spLocks noChangeArrowheads="1"/>
            </p:cNvSpPr>
            <p:nvPr/>
          </p:nvSpPr>
          <p:spPr bwMode="auto">
            <a:xfrm>
              <a:off x="3007" y="1361"/>
              <a:ext cx="9" cy="1983"/>
            </a:xfrm>
            <a:prstGeom prst="rect">
              <a:avLst/>
            </a:prstGeom>
            <a:solidFill>
              <a:srgbClr val="956B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39" name="Rectangle 73"/>
            <p:cNvSpPr>
              <a:spLocks noChangeArrowheads="1"/>
            </p:cNvSpPr>
            <p:nvPr/>
          </p:nvSpPr>
          <p:spPr bwMode="auto">
            <a:xfrm>
              <a:off x="3016" y="1361"/>
              <a:ext cx="7" cy="1983"/>
            </a:xfrm>
            <a:prstGeom prst="rect">
              <a:avLst/>
            </a:prstGeom>
            <a:solidFill>
              <a:srgbClr val="936A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0" name="Rectangle 74"/>
            <p:cNvSpPr>
              <a:spLocks noChangeArrowheads="1"/>
            </p:cNvSpPr>
            <p:nvPr/>
          </p:nvSpPr>
          <p:spPr bwMode="auto">
            <a:xfrm>
              <a:off x="3023" y="1361"/>
              <a:ext cx="5" cy="1983"/>
            </a:xfrm>
            <a:prstGeom prst="rect">
              <a:avLst/>
            </a:prstGeom>
            <a:solidFill>
              <a:srgbClr val="926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1" name="Rectangle 75"/>
            <p:cNvSpPr>
              <a:spLocks noChangeArrowheads="1"/>
            </p:cNvSpPr>
            <p:nvPr/>
          </p:nvSpPr>
          <p:spPr bwMode="auto">
            <a:xfrm>
              <a:off x="3028" y="1361"/>
              <a:ext cx="9" cy="1983"/>
            </a:xfrm>
            <a:prstGeom prst="rect">
              <a:avLst/>
            </a:prstGeom>
            <a:solidFill>
              <a:srgbClr val="9067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2" name="Rectangle 76"/>
            <p:cNvSpPr>
              <a:spLocks noChangeArrowheads="1"/>
            </p:cNvSpPr>
            <p:nvPr/>
          </p:nvSpPr>
          <p:spPr bwMode="auto">
            <a:xfrm>
              <a:off x="3037" y="1361"/>
              <a:ext cx="9" cy="1983"/>
            </a:xfrm>
            <a:prstGeom prst="rect">
              <a:avLst/>
            </a:prstGeom>
            <a:solidFill>
              <a:srgbClr val="8E66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3" name="Rectangle 77"/>
            <p:cNvSpPr>
              <a:spLocks noChangeArrowheads="1"/>
            </p:cNvSpPr>
            <p:nvPr/>
          </p:nvSpPr>
          <p:spPr bwMode="auto">
            <a:xfrm>
              <a:off x="3046" y="1361"/>
              <a:ext cx="8" cy="1983"/>
            </a:xfrm>
            <a:prstGeom prst="rect">
              <a:avLst/>
            </a:prstGeom>
            <a:solidFill>
              <a:srgbClr val="8C65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4" name="Rectangle 78"/>
            <p:cNvSpPr>
              <a:spLocks noChangeArrowheads="1"/>
            </p:cNvSpPr>
            <p:nvPr/>
          </p:nvSpPr>
          <p:spPr bwMode="auto">
            <a:xfrm>
              <a:off x="3054" y="1361"/>
              <a:ext cx="8" cy="1983"/>
            </a:xfrm>
            <a:prstGeom prst="rect">
              <a:avLst/>
            </a:prstGeom>
            <a:solidFill>
              <a:srgbClr val="8B63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5" name="Rectangle 79"/>
            <p:cNvSpPr>
              <a:spLocks noChangeArrowheads="1"/>
            </p:cNvSpPr>
            <p:nvPr/>
          </p:nvSpPr>
          <p:spPr bwMode="auto">
            <a:xfrm>
              <a:off x="3062" y="1361"/>
              <a:ext cx="11" cy="1983"/>
            </a:xfrm>
            <a:prstGeom prst="rect">
              <a:avLst/>
            </a:prstGeom>
            <a:solidFill>
              <a:srgbClr val="8962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6" name="Rectangle 80"/>
            <p:cNvSpPr>
              <a:spLocks noChangeArrowheads="1"/>
            </p:cNvSpPr>
            <p:nvPr/>
          </p:nvSpPr>
          <p:spPr bwMode="auto">
            <a:xfrm>
              <a:off x="3073" y="1361"/>
              <a:ext cx="13" cy="1983"/>
            </a:xfrm>
            <a:prstGeom prst="rect">
              <a:avLst/>
            </a:prstGeom>
            <a:solidFill>
              <a:srgbClr val="8761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7" name="Rectangle 81"/>
            <p:cNvSpPr>
              <a:spLocks noChangeArrowheads="1"/>
            </p:cNvSpPr>
            <p:nvPr/>
          </p:nvSpPr>
          <p:spPr bwMode="auto">
            <a:xfrm>
              <a:off x="3086" y="1361"/>
              <a:ext cx="14" cy="1983"/>
            </a:xfrm>
            <a:prstGeom prst="rect">
              <a:avLst/>
            </a:prstGeom>
            <a:solidFill>
              <a:srgbClr val="8560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8" name="Rectangle 82"/>
            <p:cNvSpPr>
              <a:spLocks noChangeArrowheads="1"/>
            </p:cNvSpPr>
            <p:nvPr/>
          </p:nvSpPr>
          <p:spPr bwMode="auto">
            <a:xfrm>
              <a:off x="3100" y="1361"/>
              <a:ext cx="12" cy="1983"/>
            </a:xfrm>
            <a:prstGeom prst="rect">
              <a:avLst/>
            </a:prstGeom>
            <a:solidFill>
              <a:srgbClr val="845E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49" name="Rectangle 83"/>
            <p:cNvSpPr>
              <a:spLocks noChangeArrowheads="1"/>
            </p:cNvSpPr>
            <p:nvPr/>
          </p:nvSpPr>
          <p:spPr bwMode="auto">
            <a:xfrm>
              <a:off x="3112" y="1361"/>
              <a:ext cx="28" cy="1983"/>
            </a:xfrm>
            <a:prstGeom prst="rect">
              <a:avLst/>
            </a:prstGeom>
            <a:solidFill>
              <a:srgbClr val="825E3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0" name="Rectangle 84"/>
            <p:cNvSpPr>
              <a:spLocks noChangeArrowheads="1"/>
            </p:cNvSpPr>
            <p:nvPr/>
          </p:nvSpPr>
          <p:spPr bwMode="auto">
            <a:xfrm>
              <a:off x="3140" y="1361"/>
              <a:ext cx="10" cy="1983"/>
            </a:xfrm>
            <a:prstGeom prst="rect">
              <a:avLst/>
            </a:prstGeom>
            <a:solidFill>
              <a:srgbClr val="805C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1" name="Rectangle 85"/>
            <p:cNvSpPr>
              <a:spLocks noChangeArrowheads="1"/>
            </p:cNvSpPr>
            <p:nvPr/>
          </p:nvSpPr>
          <p:spPr bwMode="auto">
            <a:xfrm>
              <a:off x="2802" y="1361"/>
              <a:ext cx="36" cy="1983"/>
            </a:xfrm>
            <a:prstGeom prst="rect">
              <a:avLst/>
            </a:prstGeom>
            <a:solidFill>
              <a:srgbClr val="B581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2" name="Rectangle 86"/>
            <p:cNvSpPr>
              <a:spLocks noChangeArrowheads="1"/>
            </p:cNvSpPr>
            <p:nvPr/>
          </p:nvSpPr>
          <p:spPr bwMode="auto">
            <a:xfrm>
              <a:off x="2838" y="1361"/>
              <a:ext cx="25" cy="1983"/>
            </a:xfrm>
            <a:prstGeom prst="rect">
              <a:avLst/>
            </a:prstGeom>
            <a:solidFill>
              <a:srgbClr val="B380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3" name="Rectangle 87"/>
            <p:cNvSpPr>
              <a:spLocks noChangeArrowheads="1"/>
            </p:cNvSpPr>
            <p:nvPr/>
          </p:nvSpPr>
          <p:spPr bwMode="auto">
            <a:xfrm>
              <a:off x="2863" y="1361"/>
              <a:ext cx="14" cy="1983"/>
            </a:xfrm>
            <a:prstGeom prst="rect">
              <a:avLst/>
            </a:prstGeom>
            <a:solidFill>
              <a:srgbClr val="B17F4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4" name="Rectangle 88"/>
            <p:cNvSpPr>
              <a:spLocks noChangeArrowheads="1"/>
            </p:cNvSpPr>
            <p:nvPr/>
          </p:nvSpPr>
          <p:spPr bwMode="auto">
            <a:xfrm>
              <a:off x="2877" y="1361"/>
              <a:ext cx="13" cy="1983"/>
            </a:xfrm>
            <a:prstGeom prst="rect">
              <a:avLst/>
            </a:prstGeom>
            <a:solidFill>
              <a:srgbClr val="B07D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5" name="Rectangle 89"/>
            <p:cNvSpPr>
              <a:spLocks noChangeArrowheads="1"/>
            </p:cNvSpPr>
            <p:nvPr/>
          </p:nvSpPr>
          <p:spPr bwMode="auto">
            <a:xfrm>
              <a:off x="2890" y="1361"/>
              <a:ext cx="15" cy="1983"/>
            </a:xfrm>
            <a:prstGeom prst="rect">
              <a:avLst/>
            </a:prstGeom>
            <a:solidFill>
              <a:srgbClr val="AE7C4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6" name="Rectangle 90"/>
            <p:cNvSpPr>
              <a:spLocks noChangeArrowheads="1"/>
            </p:cNvSpPr>
            <p:nvPr/>
          </p:nvSpPr>
          <p:spPr bwMode="auto">
            <a:xfrm>
              <a:off x="2905" y="1361"/>
              <a:ext cx="11" cy="1983"/>
            </a:xfrm>
            <a:prstGeom prst="rect">
              <a:avLst/>
            </a:prstGeom>
            <a:solidFill>
              <a:srgbClr val="AC7B4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7" name="Rectangle 91"/>
            <p:cNvSpPr>
              <a:spLocks noChangeArrowheads="1"/>
            </p:cNvSpPr>
            <p:nvPr/>
          </p:nvSpPr>
          <p:spPr bwMode="auto">
            <a:xfrm>
              <a:off x="2916" y="1361"/>
              <a:ext cx="11" cy="1983"/>
            </a:xfrm>
            <a:prstGeom prst="rect">
              <a:avLst/>
            </a:prstGeom>
            <a:solidFill>
              <a:srgbClr val="AA793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8" name="Rectangle 92"/>
            <p:cNvSpPr>
              <a:spLocks noChangeArrowheads="1"/>
            </p:cNvSpPr>
            <p:nvPr/>
          </p:nvSpPr>
          <p:spPr bwMode="auto">
            <a:xfrm>
              <a:off x="2927" y="1361"/>
              <a:ext cx="10" cy="1983"/>
            </a:xfrm>
            <a:prstGeom prst="rect">
              <a:avLst/>
            </a:prstGeom>
            <a:solidFill>
              <a:srgbClr val="A878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59" name="Rectangle 93"/>
            <p:cNvSpPr>
              <a:spLocks noChangeArrowheads="1"/>
            </p:cNvSpPr>
            <p:nvPr/>
          </p:nvSpPr>
          <p:spPr bwMode="auto">
            <a:xfrm>
              <a:off x="2937" y="1361"/>
              <a:ext cx="7" cy="1983"/>
            </a:xfrm>
            <a:prstGeom prst="rect">
              <a:avLst/>
            </a:prstGeom>
            <a:solidFill>
              <a:srgbClr val="A6773E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0" name="Rectangle 94"/>
            <p:cNvSpPr>
              <a:spLocks noChangeArrowheads="1"/>
            </p:cNvSpPr>
            <p:nvPr/>
          </p:nvSpPr>
          <p:spPr bwMode="auto">
            <a:xfrm>
              <a:off x="2944" y="1361"/>
              <a:ext cx="6" cy="1983"/>
            </a:xfrm>
            <a:prstGeom prst="rect">
              <a:avLst/>
            </a:prstGeom>
            <a:solidFill>
              <a:srgbClr val="A5753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1" name="Rectangle 95"/>
            <p:cNvSpPr>
              <a:spLocks noChangeArrowheads="1"/>
            </p:cNvSpPr>
            <p:nvPr/>
          </p:nvSpPr>
          <p:spPr bwMode="auto">
            <a:xfrm>
              <a:off x="2950" y="1361"/>
              <a:ext cx="8" cy="1983"/>
            </a:xfrm>
            <a:prstGeom prst="rect">
              <a:avLst/>
            </a:prstGeom>
            <a:solidFill>
              <a:srgbClr val="A375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2" name="Rectangle 96"/>
            <p:cNvSpPr>
              <a:spLocks noChangeArrowheads="1"/>
            </p:cNvSpPr>
            <p:nvPr/>
          </p:nvSpPr>
          <p:spPr bwMode="auto">
            <a:xfrm>
              <a:off x="2958" y="1361"/>
              <a:ext cx="6" cy="1983"/>
            </a:xfrm>
            <a:prstGeom prst="rect">
              <a:avLst/>
            </a:prstGeom>
            <a:solidFill>
              <a:srgbClr val="A27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3" name="Rectangle 97"/>
            <p:cNvSpPr>
              <a:spLocks noChangeArrowheads="1"/>
            </p:cNvSpPr>
            <p:nvPr/>
          </p:nvSpPr>
          <p:spPr bwMode="auto">
            <a:xfrm>
              <a:off x="2964" y="1361"/>
              <a:ext cx="5" cy="1983"/>
            </a:xfrm>
            <a:prstGeom prst="rect">
              <a:avLst/>
            </a:prstGeom>
            <a:solidFill>
              <a:srgbClr val="A0733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4" name="Rectangle 98"/>
            <p:cNvSpPr>
              <a:spLocks noChangeArrowheads="1"/>
            </p:cNvSpPr>
            <p:nvPr/>
          </p:nvSpPr>
          <p:spPr bwMode="auto">
            <a:xfrm>
              <a:off x="2969" y="1361"/>
              <a:ext cx="7" cy="1983"/>
            </a:xfrm>
            <a:prstGeom prst="rect">
              <a:avLst/>
            </a:prstGeom>
            <a:solidFill>
              <a:srgbClr val="9F713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5" name="Rectangle 99"/>
            <p:cNvSpPr>
              <a:spLocks noChangeArrowheads="1"/>
            </p:cNvSpPr>
            <p:nvPr/>
          </p:nvSpPr>
          <p:spPr bwMode="auto">
            <a:xfrm>
              <a:off x="2976" y="1361"/>
              <a:ext cx="8" cy="1983"/>
            </a:xfrm>
            <a:prstGeom prst="rect">
              <a:avLst/>
            </a:prstGeom>
            <a:solidFill>
              <a:srgbClr val="9D70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6" name="Rectangle 100"/>
            <p:cNvSpPr>
              <a:spLocks noChangeArrowheads="1"/>
            </p:cNvSpPr>
            <p:nvPr/>
          </p:nvSpPr>
          <p:spPr bwMode="auto">
            <a:xfrm>
              <a:off x="2984" y="1361"/>
              <a:ext cx="8" cy="1983"/>
            </a:xfrm>
            <a:prstGeom prst="rect">
              <a:avLst/>
            </a:prstGeom>
            <a:solidFill>
              <a:srgbClr val="9B6F3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7" name="Rectangle 101"/>
            <p:cNvSpPr>
              <a:spLocks noChangeArrowheads="1"/>
            </p:cNvSpPr>
            <p:nvPr/>
          </p:nvSpPr>
          <p:spPr bwMode="auto">
            <a:xfrm>
              <a:off x="2992" y="1361"/>
              <a:ext cx="7" cy="1983"/>
            </a:xfrm>
            <a:prstGeom prst="rect">
              <a:avLst/>
            </a:prstGeom>
            <a:solidFill>
              <a:srgbClr val="996D3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8" name="Rectangle 102"/>
            <p:cNvSpPr>
              <a:spLocks noChangeArrowheads="1"/>
            </p:cNvSpPr>
            <p:nvPr/>
          </p:nvSpPr>
          <p:spPr bwMode="auto">
            <a:xfrm>
              <a:off x="2999" y="1361"/>
              <a:ext cx="8" cy="1983"/>
            </a:xfrm>
            <a:prstGeom prst="rect">
              <a:avLst/>
            </a:prstGeom>
            <a:solidFill>
              <a:srgbClr val="976C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69" name="Rectangle 103"/>
            <p:cNvSpPr>
              <a:spLocks noChangeArrowheads="1"/>
            </p:cNvSpPr>
            <p:nvPr/>
          </p:nvSpPr>
          <p:spPr bwMode="auto">
            <a:xfrm>
              <a:off x="3007" y="1361"/>
              <a:ext cx="9" cy="1983"/>
            </a:xfrm>
            <a:prstGeom prst="rect">
              <a:avLst/>
            </a:prstGeom>
            <a:solidFill>
              <a:srgbClr val="956B3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0" name="Rectangle 104"/>
            <p:cNvSpPr>
              <a:spLocks noChangeArrowheads="1"/>
            </p:cNvSpPr>
            <p:nvPr/>
          </p:nvSpPr>
          <p:spPr bwMode="auto">
            <a:xfrm>
              <a:off x="3016" y="1361"/>
              <a:ext cx="7" cy="1983"/>
            </a:xfrm>
            <a:prstGeom prst="rect">
              <a:avLst/>
            </a:prstGeom>
            <a:solidFill>
              <a:srgbClr val="936A3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1" name="Rectangle 105"/>
            <p:cNvSpPr>
              <a:spLocks noChangeArrowheads="1"/>
            </p:cNvSpPr>
            <p:nvPr/>
          </p:nvSpPr>
          <p:spPr bwMode="auto">
            <a:xfrm>
              <a:off x="3023" y="1361"/>
              <a:ext cx="5" cy="1983"/>
            </a:xfrm>
            <a:prstGeom prst="rect">
              <a:avLst/>
            </a:prstGeom>
            <a:solidFill>
              <a:srgbClr val="9268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2" name="Rectangle 106"/>
            <p:cNvSpPr>
              <a:spLocks noChangeArrowheads="1"/>
            </p:cNvSpPr>
            <p:nvPr/>
          </p:nvSpPr>
          <p:spPr bwMode="auto">
            <a:xfrm>
              <a:off x="3028" y="1361"/>
              <a:ext cx="9" cy="1983"/>
            </a:xfrm>
            <a:prstGeom prst="rect">
              <a:avLst/>
            </a:prstGeom>
            <a:solidFill>
              <a:srgbClr val="90673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3" name="Rectangle 107"/>
            <p:cNvSpPr>
              <a:spLocks noChangeArrowheads="1"/>
            </p:cNvSpPr>
            <p:nvPr/>
          </p:nvSpPr>
          <p:spPr bwMode="auto">
            <a:xfrm>
              <a:off x="3037" y="1361"/>
              <a:ext cx="9" cy="1983"/>
            </a:xfrm>
            <a:prstGeom prst="rect">
              <a:avLst/>
            </a:prstGeom>
            <a:solidFill>
              <a:srgbClr val="8E663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4" name="Rectangle 108"/>
            <p:cNvSpPr>
              <a:spLocks noChangeArrowheads="1"/>
            </p:cNvSpPr>
            <p:nvPr/>
          </p:nvSpPr>
          <p:spPr bwMode="auto">
            <a:xfrm>
              <a:off x="3046" y="1361"/>
              <a:ext cx="8" cy="1983"/>
            </a:xfrm>
            <a:prstGeom prst="rect">
              <a:avLst/>
            </a:prstGeom>
            <a:solidFill>
              <a:srgbClr val="8C65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5" name="Rectangle 109"/>
            <p:cNvSpPr>
              <a:spLocks noChangeArrowheads="1"/>
            </p:cNvSpPr>
            <p:nvPr/>
          </p:nvSpPr>
          <p:spPr bwMode="auto">
            <a:xfrm>
              <a:off x="3054" y="1361"/>
              <a:ext cx="8" cy="1983"/>
            </a:xfrm>
            <a:prstGeom prst="rect">
              <a:avLst/>
            </a:prstGeom>
            <a:solidFill>
              <a:srgbClr val="8B6334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6" name="Rectangle 110"/>
            <p:cNvSpPr>
              <a:spLocks noChangeArrowheads="1"/>
            </p:cNvSpPr>
            <p:nvPr/>
          </p:nvSpPr>
          <p:spPr bwMode="auto">
            <a:xfrm>
              <a:off x="3062" y="1361"/>
              <a:ext cx="11" cy="1983"/>
            </a:xfrm>
            <a:prstGeom prst="rect">
              <a:avLst/>
            </a:prstGeom>
            <a:solidFill>
              <a:srgbClr val="8962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7" name="Rectangle 111"/>
            <p:cNvSpPr>
              <a:spLocks noChangeArrowheads="1"/>
            </p:cNvSpPr>
            <p:nvPr/>
          </p:nvSpPr>
          <p:spPr bwMode="auto">
            <a:xfrm>
              <a:off x="3073" y="1361"/>
              <a:ext cx="13" cy="1983"/>
            </a:xfrm>
            <a:prstGeom prst="rect">
              <a:avLst/>
            </a:prstGeom>
            <a:solidFill>
              <a:srgbClr val="8761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8" name="Rectangle 112"/>
            <p:cNvSpPr>
              <a:spLocks noChangeArrowheads="1"/>
            </p:cNvSpPr>
            <p:nvPr/>
          </p:nvSpPr>
          <p:spPr bwMode="auto">
            <a:xfrm>
              <a:off x="3086" y="1361"/>
              <a:ext cx="14" cy="1983"/>
            </a:xfrm>
            <a:prstGeom prst="rect">
              <a:avLst/>
            </a:prstGeom>
            <a:solidFill>
              <a:srgbClr val="8560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79" name="Rectangle 113"/>
            <p:cNvSpPr>
              <a:spLocks noChangeArrowheads="1"/>
            </p:cNvSpPr>
            <p:nvPr/>
          </p:nvSpPr>
          <p:spPr bwMode="auto">
            <a:xfrm>
              <a:off x="3100" y="1361"/>
              <a:ext cx="12" cy="1983"/>
            </a:xfrm>
            <a:prstGeom prst="rect">
              <a:avLst/>
            </a:prstGeom>
            <a:solidFill>
              <a:srgbClr val="845E3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0" name="Rectangle 114"/>
            <p:cNvSpPr>
              <a:spLocks noChangeArrowheads="1"/>
            </p:cNvSpPr>
            <p:nvPr/>
          </p:nvSpPr>
          <p:spPr bwMode="auto">
            <a:xfrm>
              <a:off x="3112" y="1361"/>
              <a:ext cx="28" cy="1983"/>
            </a:xfrm>
            <a:prstGeom prst="rect">
              <a:avLst/>
            </a:prstGeom>
            <a:solidFill>
              <a:srgbClr val="825E3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1" name="Rectangle 115"/>
            <p:cNvSpPr>
              <a:spLocks noChangeArrowheads="1"/>
            </p:cNvSpPr>
            <p:nvPr/>
          </p:nvSpPr>
          <p:spPr bwMode="auto">
            <a:xfrm>
              <a:off x="3140" y="1361"/>
              <a:ext cx="10" cy="1983"/>
            </a:xfrm>
            <a:prstGeom prst="rect">
              <a:avLst/>
            </a:prstGeom>
            <a:solidFill>
              <a:srgbClr val="805C3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2" name="Rectangle 116"/>
            <p:cNvSpPr>
              <a:spLocks noChangeArrowheads="1"/>
            </p:cNvSpPr>
            <p:nvPr/>
          </p:nvSpPr>
          <p:spPr bwMode="auto">
            <a:xfrm>
              <a:off x="1768" y="1417"/>
              <a:ext cx="2256" cy="1841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3" name="Rectangle 117"/>
            <p:cNvSpPr>
              <a:spLocks noChangeArrowheads="1"/>
            </p:cNvSpPr>
            <p:nvPr/>
          </p:nvSpPr>
          <p:spPr bwMode="auto">
            <a:xfrm>
              <a:off x="1768" y="1417"/>
              <a:ext cx="2256" cy="1841"/>
            </a:xfrm>
            <a:prstGeom prst="rect">
              <a:avLst/>
            </a:prstGeom>
            <a:noFill/>
            <a:ln w="19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4" name="Rectangle 118"/>
            <p:cNvSpPr>
              <a:spLocks noChangeArrowheads="1"/>
            </p:cNvSpPr>
            <p:nvPr/>
          </p:nvSpPr>
          <p:spPr bwMode="auto">
            <a:xfrm>
              <a:off x="1768" y="1417"/>
              <a:ext cx="2256" cy="1841"/>
            </a:xfrm>
            <a:prstGeom prst="rect">
              <a:avLst/>
            </a:prstGeom>
            <a:solidFill>
              <a:srgbClr val="66663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5" name="Rectangle 119"/>
            <p:cNvSpPr>
              <a:spLocks noChangeArrowheads="1"/>
            </p:cNvSpPr>
            <p:nvPr/>
          </p:nvSpPr>
          <p:spPr bwMode="auto">
            <a:xfrm>
              <a:off x="1768" y="1417"/>
              <a:ext cx="2256" cy="1841"/>
            </a:xfrm>
            <a:prstGeom prst="rect">
              <a:avLst/>
            </a:prstGeom>
            <a:noFill/>
            <a:ln w="19" cap="rnd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6" name="Rectangle 120"/>
            <p:cNvSpPr>
              <a:spLocks noChangeArrowheads="1"/>
            </p:cNvSpPr>
            <p:nvPr/>
          </p:nvSpPr>
          <p:spPr bwMode="auto">
            <a:xfrm>
              <a:off x="731" y="919"/>
              <a:ext cx="4359" cy="419"/>
            </a:xfrm>
            <a:prstGeom prst="rect">
              <a:avLst/>
            </a:prstGeom>
            <a:solidFill>
              <a:srgbClr val="0046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487" name="Rectangle 121"/>
            <p:cNvSpPr>
              <a:spLocks noChangeArrowheads="1"/>
            </p:cNvSpPr>
            <p:nvPr/>
          </p:nvSpPr>
          <p:spPr bwMode="auto">
            <a:xfrm>
              <a:off x="2669" y="906"/>
              <a:ext cx="70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FFFF"/>
                  </a:solidFill>
                  <a:latin typeface="Arial Black" pitchFamily="34" charset="0"/>
                </a:rPr>
                <a:t>SUPPORT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88" name="Rectangle 122"/>
            <p:cNvSpPr>
              <a:spLocks noChangeArrowheads="1"/>
            </p:cNvSpPr>
            <p:nvPr/>
          </p:nvSpPr>
          <p:spPr bwMode="auto">
            <a:xfrm>
              <a:off x="821" y="1133"/>
              <a:ext cx="40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D3D3E1"/>
                  </a:solidFill>
                  <a:latin typeface="Calibri" pitchFamily="34" charset="0"/>
                </a:rPr>
                <a:t>Helpdesk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89" name="Rectangle 123"/>
            <p:cNvSpPr>
              <a:spLocks noChangeArrowheads="1"/>
            </p:cNvSpPr>
            <p:nvPr/>
          </p:nvSpPr>
          <p:spPr bwMode="auto">
            <a:xfrm>
              <a:off x="1522" y="1133"/>
              <a:ext cx="45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D3D3E1"/>
                  </a:solidFill>
                  <a:latin typeface="Calibri" pitchFamily="34" charset="0"/>
                </a:rPr>
                <a:t>Monitoring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0" name="Rectangle 124"/>
            <p:cNvSpPr>
              <a:spLocks noChangeArrowheads="1"/>
            </p:cNvSpPr>
            <p:nvPr/>
          </p:nvSpPr>
          <p:spPr bwMode="auto">
            <a:xfrm>
              <a:off x="2257" y="1133"/>
              <a:ext cx="1104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D3D3E1"/>
                  </a:solidFill>
                  <a:latin typeface="Calibri" pitchFamily="34" charset="0"/>
                </a:rPr>
                <a:t>Service Level Management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1" name="Rectangle 125"/>
            <p:cNvSpPr>
              <a:spLocks noChangeArrowheads="1"/>
            </p:cNvSpPr>
            <p:nvPr/>
          </p:nvSpPr>
          <p:spPr bwMode="auto">
            <a:xfrm>
              <a:off x="1031" y="1468"/>
              <a:ext cx="39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Business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2" name="Rectangle 126"/>
            <p:cNvSpPr>
              <a:spLocks noChangeArrowheads="1"/>
            </p:cNvSpPr>
            <p:nvPr/>
          </p:nvSpPr>
          <p:spPr bwMode="auto">
            <a:xfrm>
              <a:off x="1031" y="1567"/>
              <a:ext cx="3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Process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3" name="Rectangle 127"/>
            <p:cNvSpPr>
              <a:spLocks noChangeArrowheads="1"/>
            </p:cNvSpPr>
            <p:nvPr/>
          </p:nvSpPr>
          <p:spPr bwMode="auto">
            <a:xfrm>
              <a:off x="1031" y="1666"/>
              <a:ext cx="41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Modelling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4" name="Rectangle 128"/>
            <p:cNvSpPr>
              <a:spLocks noChangeArrowheads="1"/>
            </p:cNvSpPr>
            <p:nvPr/>
          </p:nvSpPr>
          <p:spPr bwMode="auto">
            <a:xfrm>
              <a:off x="1031" y="2247"/>
              <a:ext cx="35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Training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5" name="Rectangle 129"/>
            <p:cNvSpPr>
              <a:spLocks noChangeArrowheads="1"/>
            </p:cNvSpPr>
            <p:nvPr/>
          </p:nvSpPr>
          <p:spPr bwMode="auto">
            <a:xfrm rot="-5400000">
              <a:off x="513" y="2171"/>
              <a:ext cx="6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003300"/>
                  </a:solidFill>
                  <a:latin typeface="Arial Black" pitchFamily="34" charset="0"/>
                </a:rPr>
                <a:t>Services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6" name="Rectangle 130"/>
            <p:cNvSpPr>
              <a:spLocks noChangeArrowheads="1"/>
            </p:cNvSpPr>
            <p:nvPr/>
          </p:nvSpPr>
          <p:spPr bwMode="auto">
            <a:xfrm>
              <a:off x="1031" y="1943"/>
              <a:ext cx="156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On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7" name="Rectangle 131"/>
            <p:cNvSpPr>
              <a:spLocks noChangeArrowheads="1"/>
            </p:cNvSpPr>
            <p:nvPr/>
          </p:nvSpPr>
          <p:spPr bwMode="auto">
            <a:xfrm>
              <a:off x="1143" y="1943"/>
              <a:ext cx="6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-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8" name="Rectangle 132"/>
            <p:cNvSpPr>
              <a:spLocks noChangeArrowheads="1"/>
            </p:cNvSpPr>
            <p:nvPr/>
          </p:nvSpPr>
          <p:spPr bwMode="auto">
            <a:xfrm>
              <a:off x="1171" y="1943"/>
              <a:ext cx="52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Site Support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499" name="Rectangle 133"/>
            <p:cNvSpPr>
              <a:spLocks noChangeArrowheads="1"/>
            </p:cNvSpPr>
            <p:nvPr/>
          </p:nvSpPr>
          <p:spPr bwMode="auto">
            <a:xfrm>
              <a:off x="4481" y="1133"/>
              <a:ext cx="53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D3D3E1"/>
                  </a:solidFill>
                  <a:latin typeface="Calibri" pitchFamily="34" charset="0"/>
                </a:rPr>
                <a:t>Legal watch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0" name="Rectangle 134"/>
            <p:cNvSpPr>
              <a:spLocks noChangeArrowheads="1"/>
            </p:cNvSpPr>
            <p:nvPr/>
          </p:nvSpPr>
          <p:spPr bwMode="auto">
            <a:xfrm>
              <a:off x="1031" y="2909"/>
              <a:ext cx="57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Management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1" name="Rectangle 135"/>
            <p:cNvSpPr>
              <a:spLocks noChangeArrowheads="1"/>
            </p:cNvSpPr>
            <p:nvPr/>
          </p:nvSpPr>
          <p:spPr bwMode="auto">
            <a:xfrm>
              <a:off x="1031" y="3010"/>
              <a:ext cx="11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of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2" name="Rectangle 136"/>
            <p:cNvSpPr>
              <a:spLocks noChangeArrowheads="1"/>
            </p:cNvSpPr>
            <p:nvPr/>
          </p:nvSpPr>
          <p:spPr bwMode="auto">
            <a:xfrm>
              <a:off x="1031" y="3108"/>
              <a:ext cx="70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physical archives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3" name="Rectangle 137"/>
            <p:cNvSpPr>
              <a:spLocks noChangeArrowheads="1"/>
            </p:cNvSpPr>
            <p:nvPr/>
          </p:nvSpPr>
          <p:spPr bwMode="auto">
            <a:xfrm>
              <a:off x="3627" y="1133"/>
              <a:ext cx="391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D3D3E1"/>
                  </a:solidFill>
                  <a:latin typeface="Calibri" pitchFamily="34" charset="0"/>
                </a:rPr>
                <a:t>Statistics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4" name="Rectangle 138"/>
            <p:cNvSpPr>
              <a:spLocks noChangeArrowheads="1"/>
            </p:cNvSpPr>
            <p:nvPr/>
          </p:nvSpPr>
          <p:spPr bwMode="auto">
            <a:xfrm>
              <a:off x="1031" y="2539"/>
              <a:ext cx="655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Resumption of 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5" name="Rectangle 139"/>
            <p:cNvSpPr>
              <a:spLocks noChangeArrowheads="1"/>
            </p:cNvSpPr>
            <p:nvPr/>
          </p:nvSpPr>
          <p:spPr bwMode="auto">
            <a:xfrm>
              <a:off x="1031" y="2638"/>
              <a:ext cx="47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003300"/>
                  </a:solidFill>
                  <a:latin typeface="Calibri" pitchFamily="34" charset="0"/>
                </a:rPr>
                <a:t>documents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6" name="Rectangle 140"/>
            <p:cNvSpPr>
              <a:spLocks noChangeArrowheads="1"/>
            </p:cNvSpPr>
            <p:nvPr/>
          </p:nvSpPr>
          <p:spPr bwMode="auto">
            <a:xfrm rot="-5400000">
              <a:off x="3744" y="2115"/>
              <a:ext cx="826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C2C184"/>
                  </a:solidFill>
                  <a:latin typeface="Arial Black" pitchFamily="34" charset="0"/>
                </a:rPr>
                <a:t>Technology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7" name="Rectangle 141"/>
            <p:cNvSpPr>
              <a:spLocks noChangeArrowheads="1"/>
            </p:cNvSpPr>
            <p:nvPr/>
          </p:nvSpPr>
          <p:spPr bwMode="auto">
            <a:xfrm>
              <a:off x="4503" y="1601"/>
              <a:ext cx="48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DRP / BCP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8" name="Rectangle 142"/>
            <p:cNvSpPr>
              <a:spLocks noChangeArrowheads="1"/>
            </p:cNvSpPr>
            <p:nvPr/>
          </p:nvSpPr>
          <p:spPr bwMode="auto">
            <a:xfrm>
              <a:off x="4503" y="1916"/>
              <a:ext cx="54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Maintenance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09" name="Rectangle 143"/>
            <p:cNvSpPr>
              <a:spLocks noChangeArrowheads="1"/>
            </p:cNvSpPr>
            <p:nvPr/>
          </p:nvSpPr>
          <p:spPr bwMode="auto">
            <a:xfrm>
              <a:off x="4503" y="2310"/>
              <a:ext cx="49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Technology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10" name="Rectangle 144"/>
            <p:cNvSpPr>
              <a:spLocks noChangeArrowheads="1"/>
            </p:cNvSpPr>
            <p:nvPr/>
          </p:nvSpPr>
          <p:spPr bwMode="auto">
            <a:xfrm>
              <a:off x="4503" y="2409"/>
              <a:ext cx="26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watch</a:t>
              </a:r>
              <a:endParaRPr lang="fr-FR">
                <a:latin typeface="Calibri" pitchFamily="34" charset="0"/>
              </a:endParaRPr>
            </a:p>
          </p:txBody>
        </p:sp>
        <p:grpSp>
          <p:nvGrpSpPr>
            <p:cNvPr id="17511" name="Group 147"/>
            <p:cNvGrpSpPr>
              <a:grpSpLocks/>
            </p:cNvGrpSpPr>
            <p:nvPr/>
          </p:nvGrpSpPr>
          <p:grpSpPr bwMode="auto">
            <a:xfrm>
              <a:off x="2054" y="1643"/>
              <a:ext cx="1663" cy="1398"/>
              <a:chOff x="2054" y="1643"/>
              <a:chExt cx="1663" cy="1398"/>
            </a:xfrm>
          </p:grpSpPr>
          <p:sp>
            <p:nvSpPr>
              <p:cNvPr id="17554" name="Freeform 145"/>
              <p:cNvSpPr>
                <a:spLocks/>
              </p:cNvSpPr>
              <p:nvPr/>
            </p:nvSpPr>
            <p:spPr bwMode="auto">
              <a:xfrm>
                <a:off x="2054" y="1643"/>
                <a:ext cx="1663" cy="1398"/>
              </a:xfrm>
              <a:custGeom>
                <a:avLst/>
                <a:gdLst>
                  <a:gd name="T0" fmla="*/ 0 w 14542"/>
                  <a:gd name="T1" fmla="*/ 0 h 12225"/>
                  <a:gd name="T2" fmla="*/ 0 w 14542"/>
                  <a:gd name="T3" fmla="*/ 0 h 12225"/>
                  <a:gd name="T4" fmla="*/ 0 w 14542"/>
                  <a:gd name="T5" fmla="*/ 0 h 12225"/>
                  <a:gd name="T6" fmla="*/ 0 w 14542"/>
                  <a:gd name="T7" fmla="*/ 0 h 12225"/>
                  <a:gd name="T8" fmla="*/ 0 w 14542"/>
                  <a:gd name="T9" fmla="*/ 0 h 12225"/>
                  <a:gd name="T10" fmla="*/ 0 w 14542"/>
                  <a:gd name="T11" fmla="*/ 0 h 12225"/>
                  <a:gd name="T12" fmla="*/ 0 w 14542"/>
                  <a:gd name="T13" fmla="*/ 0 h 12225"/>
                  <a:gd name="T14" fmla="*/ 0 w 14542"/>
                  <a:gd name="T15" fmla="*/ 0 h 12225"/>
                  <a:gd name="T16" fmla="*/ 0 w 14542"/>
                  <a:gd name="T17" fmla="*/ 0 h 12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42"/>
                  <a:gd name="T28" fmla="*/ 0 h 12225"/>
                  <a:gd name="T29" fmla="*/ 14542 w 14542"/>
                  <a:gd name="T30" fmla="*/ 12225 h 12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42" h="12225">
                    <a:moveTo>
                      <a:pt x="2038" y="0"/>
                    </a:moveTo>
                    <a:cubicBezTo>
                      <a:pt x="913" y="0"/>
                      <a:pt x="0" y="913"/>
                      <a:pt x="0" y="2037"/>
                    </a:cubicBezTo>
                    <a:lnTo>
                      <a:pt x="0" y="10187"/>
                    </a:lnTo>
                    <a:cubicBezTo>
                      <a:pt x="0" y="11313"/>
                      <a:pt x="913" y="12225"/>
                      <a:pt x="2038" y="12225"/>
                    </a:cubicBezTo>
                    <a:lnTo>
                      <a:pt x="12504" y="12225"/>
                    </a:lnTo>
                    <a:cubicBezTo>
                      <a:pt x="13629" y="12225"/>
                      <a:pt x="14542" y="11313"/>
                      <a:pt x="14542" y="10187"/>
                    </a:cubicBezTo>
                    <a:lnTo>
                      <a:pt x="14542" y="2037"/>
                    </a:lnTo>
                    <a:cubicBezTo>
                      <a:pt x="14542" y="913"/>
                      <a:pt x="13629" y="0"/>
                      <a:pt x="12504" y="0"/>
                    </a:cubicBezTo>
                    <a:lnTo>
                      <a:pt x="20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146"/>
              <p:cNvSpPr>
                <a:spLocks/>
              </p:cNvSpPr>
              <p:nvPr/>
            </p:nvSpPr>
            <p:spPr bwMode="auto">
              <a:xfrm>
                <a:off x="2054" y="1643"/>
                <a:ext cx="1663" cy="1398"/>
              </a:xfrm>
              <a:custGeom>
                <a:avLst/>
                <a:gdLst>
                  <a:gd name="T0" fmla="*/ 0 w 14542"/>
                  <a:gd name="T1" fmla="*/ 0 h 12225"/>
                  <a:gd name="T2" fmla="*/ 0 w 14542"/>
                  <a:gd name="T3" fmla="*/ 0 h 12225"/>
                  <a:gd name="T4" fmla="*/ 0 w 14542"/>
                  <a:gd name="T5" fmla="*/ 0 h 12225"/>
                  <a:gd name="T6" fmla="*/ 0 w 14542"/>
                  <a:gd name="T7" fmla="*/ 0 h 12225"/>
                  <a:gd name="T8" fmla="*/ 0 w 14542"/>
                  <a:gd name="T9" fmla="*/ 0 h 12225"/>
                  <a:gd name="T10" fmla="*/ 0 w 14542"/>
                  <a:gd name="T11" fmla="*/ 0 h 12225"/>
                  <a:gd name="T12" fmla="*/ 0 w 14542"/>
                  <a:gd name="T13" fmla="*/ 0 h 12225"/>
                  <a:gd name="T14" fmla="*/ 0 w 14542"/>
                  <a:gd name="T15" fmla="*/ 0 h 12225"/>
                  <a:gd name="T16" fmla="*/ 0 w 14542"/>
                  <a:gd name="T17" fmla="*/ 0 h 12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42"/>
                  <a:gd name="T28" fmla="*/ 0 h 12225"/>
                  <a:gd name="T29" fmla="*/ 14542 w 14542"/>
                  <a:gd name="T30" fmla="*/ 12225 h 12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42" h="12225">
                    <a:moveTo>
                      <a:pt x="2038" y="0"/>
                    </a:moveTo>
                    <a:cubicBezTo>
                      <a:pt x="913" y="0"/>
                      <a:pt x="0" y="913"/>
                      <a:pt x="0" y="2037"/>
                    </a:cubicBezTo>
                    <a:lnTo>
                      <a:pt x="0" y="10187"/>
                    </a:lnTo>
                    <a:cubicBezTo>
                      <a:pt x="0" y="11313"/>
                      <a:pt x="913" y="12225"/>
                      <a:pt x="2038" y="12225"/>
                    </a:cubicBezTo>
                    <a:lnTo>
                      <a:pt x="12504" y="12225"/>
                    </a:lnTo>
                    <a:cubicBezTo>
                      <a:pt x="13629" y="12225"/>
                      <a:pt x="14542" y="11313"/>
                      <a:pt x="14542" y="10187"/>
                    </a:cubicBezTo>
                    <a:lnTo>
                      <a:pt x="14542" y="2037"/>
                    </a:lnTo>
                    <a:cubicBezTo>
                      <a:pt x="14542" y="913"/>
                      <a:pt x="13629" y="0"/>
                      <a:pt x="12504" y="0"/>
                    </a:cubicBezTo>
                    <a:lnTo>
                      <a:pt x="2038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2" name="Freeform 148"/>
            <p:cNvSpPr>
              <a:spLocks/>
            </p:cNvSpPr>
            <p:nvPr/>
          </p:nvSpPr>
          <p:spPr bwMode="auto">
            <a:xfrm>
              <a:off x="2054" y="1643"/>
              <a:ext cx="1663" cy="1398"/>
            </a:xfrm>
            <a:custGeom>
              <a:avLst/>
              <a:gdLst>
                <a:gd name="T0" fmla="*/ 0 w 14542"/>
                <a:gd name="T1" fmla="*/ 0 h 12225"/>
                <a:gd name="T2" fmla="*/ 0 w 14542"/>
                <a:gd name="T3" fmla="*/ 0 h 12225"/>
                <a:gd name="T4" fmla="*/ 0 w 14542"/>
                <a:gd name="T5" fmla="*/ 0 h 12225"/>
                <a:gd name="T6" fmla="*/ 0 w 14542"/>
                <a:gd name="T7" fmla="*/ 0 h 12225"/>
                <a:gd name="T8" fmla="*/ 0 w 14542"/>
                <a:gd name="T9" fmla="*/ 0 h 12225"/>
                <a:gd name="T10" fmla="*/ 0 w 14542"/>
                <a:gd name="T11" fmla="*/ 0 h 12225"/>
                <a:gd name="T12" fmla="*/ 0 w 14542"/>
                <a:gd name="T13" fmla="*/ 0 h 12225"/>
                <a:gd name="T14" fmla="*/ 0 w 14542"/>
                <a:gd name="T15" fmla="*/ 0 h 12225"/>
                <a:gd name="T16" fmla="*/ 0 w 14542"/>
                <a:gd name="T17" fmla="*/ 0 h 12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42"/>
                <a:gd name="T28" fmla="*/ 0 h 12225"/>
                <a:gd name="T29" fmla="*/ 14542 w 14542"/>
                <a:gd name="T30" fmla="*/ 12225 h 12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42" h="12225">
                  <a:moveTo>
                    <a:pt x="2038" y="0"/>
                  </a:moveTo>
                  <a:cubicBezTo>
                    <a:pt x="913" y="0"/>
                    <a:pt x="0" y="913"/>
                    <a:pt x="0" y="2037"/>
                  </a:cubicBezTo>
                  <a:lnTo>
                    <a:pt x="0" y="10187"/>
                  </a:lnTo>
                  <a:cubicBezTo>
                    <a:pt x="0" y="11313"/>
                    <a:pt x="913" y="12225"/>
                    <a:pt x="2038" y="12225"/>
                  </a:cubicBezTo>
                  <a:lnTo>
                    <a:pt x="12504" y="12225"/>
                  </a:lnTo>
                  <a:cubicBezTo>
                    <a:pt x="13629" y="12225"/>
                    <a:pt x="14542" y="11313"/>
                    <a:pt x="14542" y="10187"/>
                  </a:cubicBezTo>
                  <a:lnTo>
                    <a:pt x="14542" y="2037"/>
                  </a:lnTo>
                  <a:cubicBezTo>
                    <a:pt x="14542" y="913"/>
                    <a:pt x="13629" y="0"/>
                    <a:pt x="12504" y="0"/>
                  </a:cubicBezTo>
                  <a:lnTo>
                    <a:pt x="2038" y="0"/>
                  </a:lnTo>
                  <a:close/>
                </a:path>
              </a:pathLst>
            </a:custGeom>
            <a:noFill/>
            <a:ln w="9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3" name="Group 151"/>
            <p:cNvGrpSpPr>
              <a:grpSpLocks/>
            </p:cNvGrpSpPr>
            <p:nvPr/>
          </p:nvGrpSpPr>
          <p:grpSpPr bwMode="auto">
            <a:xfrm>
              <a:off x="2054" y="1643"/>
              <a:ext cx="1663" cy="1398"/>
              <a:chOff x="2054" y="1643"/>
              <a:chExt cx="1663" cy="1398"/>
            </a:xfrm>
          </p:grpSpPr>
          <p:sp>
            <p:nvSpPr>
              <p:cNvPr id="17552" name="Freeform 149"/>
              <p:cNvSpPr>
                <a:spLocks/>
              </p:cNvSpPr>
              <p:nvPr/>
            </p:nvSpPr>
            <p:spPr bwMode="auto">
              <a:xfrm>
                <a:off x="2054" y="1643"/>
                <a:ext cx="1663" cy="1398"/>
              </a:xfrm>
              <a:custGeom>
                <a:avLst/>
                <a:gdLst>
                  <a:gd name="T0" fmla="*/ 0 w 14542"/>
                  <a:gd name="T1" fmla="*/ 0 h 12225"/>
                  <a:gd name="T2" fmla="*/ 0 w 14542"/>
                  <a:gd name="T3" fmla="*/ 0 h 12225"/>
                  <a:gd name="T4" fmla="*/ 0 w 14542"/>
                  <a:gd name="T5" fmla="*/ 0 h 12225"/>
                  <a:gd name="T6" fmla="*/ 0 w 14542"/>
                  <a:gd name="T7" fmla="*/ 0 h 12225"/>
                  <a:gd name="T8" fmla="*/ 0 w 14542"/>
                  <a:gd name="T9" fmla="*/ 0 h 12225"/>
                  <a:gd name="T10" fmla="*/ 0 w 14542"/>
                  <a:gd name="T11" fmla="*/ 0 h 12225"/>
                  <a:gd name="T12" fmla="*/ 0 w 14542"/>
                  <a:gd name="T13" fmla="*/ 0 h 12225"/>
                  <a:gd name="T14" fmla="*/ 0 w 14542"/>
                  <a:gd name="T15" fmla="*/ 0 h 12225"/>
                  <a:gd name="T16" fmla="*/ 0 w 14542"/>
                  <a:gd name="T17" fmla="*/ 0 h 12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42"/>
                  <a:gd name="T28" fmla="*/ 0 h 12225"/>
                  <a:gd name="T29" fmla="*/ 14542 w 14542"/>
                  <a:gd name="T30" fmla="*/ 12225 h 12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42" h="12225">
                    <a:moveTo>
                      <a:pt x="2038" y="0"/>
                    </a:moveTo>
                    <a:cubicBezTo>
                      <a:pt x="913" y="0"/>
                      <a:pt x="0" y="913"/>
                      <a:pt x="0" y="2037"/>
                    </a:cubicBezTo>
                    <a:lnTo>
                      <a:pt x="0" y="10187"/>
                    </a:lnTo>
                    <a:cubicBezTo>
                      <a:pt x="0" y="11313"/>
                      <a:pt x="913" y="12225"/>
                      <a:pt x="2038" y="12225"/>
                    </a:cubicBezTo>
                    <a:lnTo>
                      <a:pt x="12504" y="12225"/>
                    </a:lnTo>
                    <a:cubicBezTo>
                      <a:pt x="13629" y="12225"/>
                      <a:pt x="14542" y="11313"/>
                      <a:pt x="14542" y="10187"/>
                    </a:cubicBezTo>
                    <a:lnTo>
                      <a:pt x="14542" y="2037"/>
                    </a:lnTo>
                    <a:cubicBezTo>
                      <a:pt x="14542" y="913"/>
                      <a:pt x="13629" y="0"/>
                      <a:pt x="12504" y="0"/>
                    </a:cubicBezTo>
                    <a:lnTo>
                      <a:pt x="203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150"/>
              <p:cNvSpPr>
                <a:spLocks/>
              </p:cNvSpPr>
              <p:nvPr/>
            </p:nvSpPr>
            <p:spPr bwMode="auto">
              <a:xfrm>
                <a:off x="2054" y="1643"/>
                <a:ext cx="1663" cy="1398"/>
              </a:xfrm>
              <a:custGeom>
                <a:avLst/>
                <a:gdLst>
                  <a:gd name="T0" fmla="*/ 0 w 14542"/>
                  <a:gd name="T1" fmla="*/ 0 h 12225"/>
                  <a:gd name="T2" fmla="*/ 0 w 14542"/>
                  <a:gd name="T3" fmla="*/ 0 h 12225"/>
                  <a:gd name="T4" fmla="*/ 0 w 14542"/>
                  <a:gd name="T5" fmla="*/ 0 h 12225"/>
                  <a:gd name="T6" fmla="*/ 0 w 14542"/>
                  <a:gd name="T7" fmla="*/ 0 h 12225"/>
                  <a:gd name="T8" fmla="*/ 0 w 14542"/>
                  <a:gd name="T9" fmla="*/ 0 h 12225"/>
                  <a:gd name="T10" fmla="*/ 0 w 14542"/>
                  <a:gd name="T11" fmla="*/ 0 h 12225"/>
                  <a:gd name="T12" fmla="*/ 0 w 14542"/>
                  <a:gd name="T13" fmla="*/ 0 h 12225"/>
                  <a:gd name="T14" fmla="*/ 0 w 14542"/>
                  <a:gd name="T15" fmla="*/ 0 h 12225"/>
                  <a:gd name="T16" fmla="*/ 0 w 14542"/>
                  <a:gd name="T17" fmla="*/ 0 h 12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542"/>
                  <a:gd name="T28" fmla="*/ 0 h 12225"/>
                  <a:gd name="T29" fmla="*/ 14542 w 14542"/>
                  <a:gd name="T30" fmla="*/ 12225 h 12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542" h="12225">
                    <a:moveTo>
                      <a:pt x="2038" y="0"/>
                    </a:moveTo>
                    <a:cubicBezTo>
                      <a:pt x="913" y="0"/>
                      <a:pt x="0" y="913"/>
                      <a:pt x="0" y="2037"/>
                    </a:cubicBezTo>
                    <a:lnTo>
                      <a:pt x="0" y="10187"/>
                    </a:lnTo>
                    <a:cubicBezTo>
                      <a:pt x="0" y="11313"/>
                      <a:pt x="913" y="12225"/>
                      <a:pt x="2038" y="12225"/>
                    </a:cubicBezTo>
                    <a:lnTo>
                      <a:pt x="12504" y="12225"/>
                    </a:lnTo>
                    <a:cubicBezTo>
                      <a:pt x="13629" y="12225"/>
                      <a:pt x="14542" y="11313"/>
                      <a:pt x="14542" y="10187"/>
                    </a:cubicBezTo>
                    <a:lnTo>
                      <a:pt x="14542" y="2037"/>
                    </a:lnTo>
                    <a:cubicBezTo>
                      <a:pt x="14542" y="913"/>
                      <a:pt x="13629" y="0"/>
                      <a:pt x="12504" y="0"/>
                    </a:cubicBezTo>
                    <a:lnTo>
                      <a:pt x="2038" y="0"/>
                    </a:ln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4" name="Freeform 152"/>
            <p:cNvSpPr>
              <a:spLocks/>
            </p:cNvSpPr>
            <p:nvPr/>
          </p:nvSpPr>
          <p:spPr bwMode="auto">
            <a:xfrm>
              <a:off x="2054" y="1643"/>
              <a:ext cx="1663" cy="1398"/>
            </a:xfrm>
            <a:custGeom>
              <a:avLst/>
              <a:gdLst>
                <a:gd name="T0" fmla="*/ 0 w 14542"/>
                <a:gd name="T1" fmla="*/ 0 h 12225"/>
                <a:gd name="T2" fmla="*/ 0 w 14542"/>
                <a:gd name="T3" fmla="*/ 0 h 12225"/>
                <a:gd name="T4" fmla="*/ 0 w 14542"/>
                <a:gd name="T5" fmla="*/ 0 h 12225"/>
                <a:gd name="T6" fmla="*/ 0 w 14542"/>
                <a:gd name="T7" fmla="*/ 0 h 12225"/>
                <a:gd name="T8" fmla="*/ 0 w 14542"/>
                <a:gd name="T9" fmla="*/ 0 h 12225"/>
                <a:gd name="T10" fmla="*/ 0 w 14542"/>
                <a:gd name="T11" fmla="*/ 0 h 12225"/>
                <a:gd name="T12" fmla="*/ 0 w 14542"/>
                <a:gd name="T13" fmla="*/ 0 h 12225"/>
                <a:gd name="T14" fmla="*/ 0 w 14542"/>
                <a:gd name="T15" fmla="*/ 0 h 12225"/>
                <a:gd name="T16" fmla="*/ 0 w 14542"/>
                <a:gd name="T17" fmla="*/ 0 h 12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542"/>
                <a:gd name="T28" fmla="*/ 0 h 12225"/>
                <a:gd name="T29" fmla="*/ 14542 w 14542"/>
                <a:gd name="T30" fmla="*/ 12225 h 12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542" h="12225">
                  <a:moveTo>
                    <a:pt x="2038" y="0"/>
                  </a:moveTo>
                  <a:cubicBezTo>
                    <a:pt x="913" y="0"/>
                    <a:pt x="0" y="913"/>
                    <a:pt x="0" y="2037"/>
                  </a:cubicBezTo>
                  <a:lnTo>
                    <a:pt x="0" y="10187"/>
                  </a:lnTo>
                  <a:cubicBezTo>
                    <a:pt x="0" y="11313"/>
                    <a:pt x="913" y="12225"/>
                    <a:pt x="2038" y="12225"/>
                  </a:cubicBezTo>
                  <a:lnTo>
                    <a:pt x="12504" y="12225"/>
                  </a:lnTo>
                  <a:cubicBezTo>
                    <a:pt x="13629" y="12225"/>
                    <a:pt x="14542" y="11313"/>
                    <a:pt x="14542" y="10187"/>
                  </a:cubicBezTo>
                  <a:lnTo>
                    <a:pt x="14542" y="2037"/>
                  </a:lnTo>
                  <a:cubicBezTo>
                    <a:pt x="14542" y="913"/>
                    <a:pt x="13629" y="0"/>
                    <a:pt x="12504" y="0"/>
                  </a:cubicBezTo>
                  <a:lnTo>
                    <a:pt x="2038" y="0"/>
                  </a:lnTo>
                  <a:close/>
                </a:path>
              </a:pathLst>
            </a:custGeom>
            <a:noFill/>
            <a:ln w="9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5" name="Group 155"/>
            <p:cNvGrpSpPr>
              <a:grpSpLocks/>
            </p:cNvGrpSpPr>
            <p:nvPr/>
          </p:nvGrpSpPr>
          <p:grpSpPr bwMode="auto">
            <a:xfrm>
              <a:off x="2657" y="2041"/>
              <a:ext cx="473" cy="634"/>
              <a:chOff x="2657" y="2041"/>
              <a:chExt cx="473" cy="634"/>
            </a:xfrm>
          </p:grpSpPr>
          <p:sp>
            <p:nvSpPr>
              <p:cNvPr id="17550" name="Freeform 153"/>
              <p:cNvSpPr>
                <a:spLocks/>
              </p:cNvSpPr>
              <p:nvPr/>
            </p:nvSpPr>
            <p:spPr bwMode="auto">
              <a:xfrm>
                <a:off x="2657" y="2041"/>
                <a:ext cx="473" cy="634"/>
              </a:xfrm>
              <a:custGeom>
                <a:avLst/>
                <a:gdLst>
                  <a:gd name="T0" fmla="*/ 0 w 4141"/>
                  <a:gd name="T1" fmla="*/ 0 h 5550"/>
                  <a:gd name="T2" fmla="*/ 0 w 4141"/>
                  <a:gd name="T3" fmla="*/ 0 h 5550"/>
                  <a:gd name="T4" fmla="*/ 0 w 4141"/>
                  <a:gd name="T5" fmla="*/ 0 h 5550"/>
                  <a:gd name="T6" fmla="*/ 0 w 4141"/>
                  <a:gd name="T7" fmla="*/ 0 h 5550"/>
                  <a:gd name="T8" fmla="*/ 0 w 4141"/>
                  <a:gd name="T9" fmla="*/ 0 h 5550"/>
                  <a:gd name="T10" fmla="*/ 0 w 4141"/>
                  <a:gd name="T11" fmla="*/ 0 h 5550"/>
                  <a:gd name="T12" fmla="*/ 0 w 4141"/>
                  <a:gd name="T13" fmla="*/ 0 h 5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1"/>
                  <a:gd name="T22" fmla="*/ 0 h 5550"/>
                  <a:gd name="T23" fmla="*/ 4141 w 4141"/>
                  <a:gd name="T24" fmla="*/ 5550 h 55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1" h="5550">
                    <a:moveTo>
                      <a:pt x="2071" y="0"/>
                    </a:moveTo>
                    <a:cubicBezTo>
                      <a:pt x="927" y="0"/>
                      <a:pt x="0" y="311"/>
                      <a:pt x="0" y="694"/>
                    </a:cubicBezTo>
                    <a:lnTo>
                      <a:pt x="0" y="4857"/>
                    </a:lnTo>
                    <a:cubicBezTo>
                      <a:pt x="0" y="5240"/>
                      <a:pt x="927" y="5550"/>
                      <a:pt x="2071" y="5550"/>
                    </a:cubicBezTo>
                    <a:cubicBezTo>
                      <a:pt x="3215" y="5550"/>
                      <a:pt x="4141" y="5240"/>
                      <a:pt x="4141" y="4857"/>
                    </a:cubicBezTo>
                    <a:lnTo>
                      <a:pt x="4141" y="694"/>
                    </a:lnTo>
                    <a:cubicBezTo>
                      <a:pt x="4141" y="311"/>
                      <a:pt x="3215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154"/>
              <p:cNvSpPr>
                <a:spLocks/>
              </p:cNvSpPr>
              <p:nvPr/>
            </p:nvSpPr>
            <p:spPr bwMode="auto">
              <a:xfrm>
                <a:off x="2657" y="2041"/>
                <a:ext cx="473" cy="634"/>
              </a:xfrm>
              <a:custGeom>
                <a:avLst/>
                <a:gdLst>
                  <a:gd name="T0" fmla="*/ 0 w 4141"/>
                  <a:gd name="T1" fmla="*/ 0 h 5550"/>
                  <a:gd name="T2" fmla="*/ 0 w 4141"/>
                  <a:gd name="T3" fmla="*/ 0 h 5550"/>
                  <a:gd name="T4" fmla="*/ 0 w 4141"/>
                  <a:gd name="T5" fmla="*/ 0 h 5550"/>
                  <a:gd name="T6" fmla="*/ 0 w 4141"/>
                  <a:gd name="T7" fmla="*/ 0 h 5550"/>
                  <a:gd name="T8" fmla="*/ 0 w 4141"/>
                  <a:gd name="T9" fmla="*/ 0 h 5550"/>
                  <a:gd name="T10" fmla="*/ 0 w 4141"/>
                  <a:gd name="T11" fmla="*/ 0 h 5550"/>
                  <a:gd name="T12" fmla="*/ 0 w 4141"/>
                  <a:gd name="T13" fmla="*/ 0 h 5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1"/>
                  <a:gd name="T22" fmla="*/ 0 h 5550"/>
                  <a:gd name="T23" fmla="*/ 4141 w 4141"/>
                  <a:gd name="T24" fmla="*/ 5550 h 55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1" h="5550">
                    <a:moveTo>
                      <a:pt x="2071" y="0"/>
                    </a:moveTo>
                    <a:cubicBezTo>
                      <a:pt x="927" y="0"/>
                      <a:pt x="0" y="311"/>
                      <a:pt x="0" y="694"/>
                    </a:cubicBezTo>
                    <a:lnTo>
                      <a:pt x="0" y="4857"/>
                    </a:lnTo>
                    <a:cubicBezTo>
                      <a:pt x="0" y="5240"/>
                      <a:pt x="927" y="5550"/>
                      <a:pt x="2071" y="5550"/>
                    </a:cubicBezTo>
                    <a:cubicBezTo>
                      <a:pt x="3215" y="5550"/>
                      <a:pt x="4141" y="5240"/>
                      <a:pt x="4141" y="4857"/>
                    </a:cubicBezTo>
                    <a:lnTo>
                      <a:pt x="4141" y="694"/>
                    </a:lnTo>
                    <a:cubicBezTo>
                      <a:pt x="4141" y="311"/>
                      <a:pt x="3215" y="0"/>
                      <a:pt x="2071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16" name="Group 158"/>
            <p:cNvGrpSpPr>
              <a:grpSpLocks/>
            </p:cNvGrpSpPr>
            <p:nvPr/>
          </p:nvGrpSpPr>
          <p:grpSpPr bwMode="auto">
            <a:xfrm>
              <a:off x="2657" y="2041"/>
              <a:ext cx="473" cy="159"/>
              <a:chOff x="2657" y="2041"/>
              <a:chExt cx="473" cy="159"/>
            </a:xfrm>
          </p:grpSpPr>
          <p:sp>
            <p:nvSpPr>
              <p:cNvPr id="17548" name="Oval 156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473" cy="15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>
                  <a:latin typeface="Calibri" pitchFamily="34" charset="0"/>
                </a:endParaRPr>
              </a:p>
            </p:txBody>
          </p:sp>
          <p:sp>
            <p:nvSpPr>
              <p:cNvPr id="17549" name="Oval 157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473" cy="159"/>
              </a:xfrm>
              <a:prstGeom prst="ellipse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>
                  <a:latin typeface="Calibri" pitchFamily="34" charset="0"/>
                </a:endParaRPr>
              </a:p>
            </p:txBody>
          </p:sp>
        </p:grpSp>
        <p:sp>
          <p:nvSpPr>
            <p:cNvPr id="17517" name="Freeform 159"/>
            <p:cNvSpPr>
              <a:spLocks/>
            </p:cNvSpPr>
            <p:nvPr/>
          </p:nvSpPr>
          <p:spPr bwMode="auto">
            <a:xfrm>
              <a:off x="2657" y="2041"/>
              <a:ext cx="473" cy="634"/>
            </a:xfrm>
            <a:custGeom>
              <a:avLst/>
              <a:gdLst>
                <a:gd name="T0" fmla="*/ 0 w 4141"/>
                <a:gd name="T1" fmla="*/ 0 h 5550"/>
                <a:gd name="T2" fmla="*/ 0 w 4141"/>
                <a:gd name="T3" fmla="*/ 0 h 5550"/>
                <a:gd name="T4" fmla="*/ 0 w 4141"/>
                <a:gd name="T5" fmla="*/ 0 h 5550"/>
                <a:gd name="T6" fmla="*/ 0 w 4141"/>
                <a:gd name="T7" fmla="*/ 0 h 5550"/>
                <a:gd name="T8" fmla="*/ 0 w 4141"/>
                <a:gd name="T9" fmla="*/ 0 h 5550"/>
                <a:gd name="T10" fmla="*/ 0 w 4141"/>
                <a:gd name="T11" fmla="*/ 0 h 5550"/>
                <a:gd name="T12" fmla="*/ 0 w 4141"/>
                <a:gd name="T13" fmla="*/ 0 h 5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41"/>
                <a:gd name="T22" fmla="*/ 0 h 5550"/>
                <a:gd name="T23" fmla="*/ 4141 w 4141"/>
                <a:gd name="T24" fmla="*/ 5550 h 5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41" h="5550">
                  <a:moveTo>
                    <a:pt x="2071" y="0"/>
                  </a:moveTo>
                  <a:cubicBezTo>
                    <a:pt x="927" y="0"/>
                    <a:pt x="0" y="311"/>
                    <a:pt x="0" y="694"/>
                  </a:cubicBezTo>
                  <a:lnTo>
                    <a:pt x="0" y="4857"/>
                  </a:lnTo>
                  <a:cubicBezTo>
                    <a:pt x="0" y="5240"/>
                    <a:pt x="927" y="5550"/>
                    <a:pt x="2071" y="5550"/>
                  </a:cubicBezTo>
                  <a:cubicBezTo>
                    <a:pt x="3215" y="5550"/>
                    <a:pt x="4141" y="5240"/>
                    <a:pt x="4141" y="4857"/>
                  </a:cubicBezTo>
                  <a:lnTo>
                    <a:pt x="4141" y="694"/>
                  </a:lnTo>
                  <a:cubicBezTo>
                    <a:pt x="4141" y="311"/>
                    <a:pt x="3215" y="0"/>
                    <a:pt x="2071" y="0"/>
                  </a:cubicBezTo>
                  <a:close/>
                </a:path>
              </a:pathLst>
            </a:custGeom>
            <a:noFill/>
            <a:ln w="9" cap="rnd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Freeform 160"/>
            <p:cNvSpPr>
              <a:spLocks/>
            </p:cNvSpPr>
            <p:nvPr/>
          </p:nvSpPr>
          <p:spPr bwMode="auto">
            <a:xfrm>
              <a:off x="2657" y="2121"/>
              <a:ext cx="473" cy="79"/>
            </a:xfrm>
            <a:custGeom>
              <a:avLst/>
              <a:gdLst>
                <a:gd name="T0" fmla="*/ 0 w 473"/>
                <a:gd name="T1" fmla="*/ 0 h 79"/>
                <a:gd name="T2" fmla="*/ 236 w 473"/>
                <a:gd name="T3" fmla="*/ 79 h 79"/>
                <a:gd name="T4" fmla="*/ 473 w 473"/>
                <a:gd name="T5" fmla="*/ 0 h 79"/>
                <a:gd name="T6" fmla="*/ 0 60000 65536"/>
                <a:gd name="T7" fmla="*/ 0 60000 65536"/>
                <a:gd name="T8" fmla="*/ 0 60000 65536"/>
                <a:gd name="T9" fmla="*/ 0 w 473"/>
                <a:gd name="T10" fmla="*/ 0 h 79"/>
                <a:gd name="T11" fmla="*/ 473 w 473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3" h="79">
                  <a:moveTo>
                    <a:pt x="0" y="0"/>
                  </a:moveTo>
                  <a:cubicBezTo>
                    <a:pt x="0" y="43"/>
                    <a:pt x="105" y="79"/>
                    <a:pt x="236" y="79"/>
                  </a:cubicBezTo>
                  <a:cubicBezTo>
                    <a:pt x="367" y="79"/>
                    <a:pt x="473" y="43"/>
                    <a:pt x="473" y="0"/>
                  </a:cubicBezTo>
                </a:path>
              </a:pathLst>
            </a:custGeom>
            <a:noFill/>
            <a:ln w="9" cap="flat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9" name="Group 163"/>
            <p:cNvGrpSpPr>
              <a:grpSpLocks/>
            </p:cNvGrpSpPr>
            <p:nvPr/>
          </p:nvGrpSpPr>
          <p:grpSpPr bwMode="auto">
            <a:xfrm>
              <a:off x="2657" y="2041"/>
              <a:ext cx="473" cy="634"/>
              <a:chOff x="2657" y="2041"/>
              <a:chExt cx="473" cy="634"/>
            </a:xfrm>
          </p:grpSpPr>
          <p:sp>
            <p:nvSpPr>
              <p:cNvPr id="17546" name="Freeform 161"/>
              <p:cNvSpPr>
                <a:spLocks/>
              </p:cNvSpPr>
              <p:nvPr/>
            </p:nvSpPr>
            <p:spPr bwMode="auto">
              <a:xfrm>
                <a:off x="2657" y="2041"/>
                <a:ext cx="473" cy="634"/>
              </a:xfrm>
              <a:custGeom>
                <a:avLst/>
                <a:gdLst>
                  <a:gd name="T0" fmla="*/ 0 w 4141"/>
                  <a:gd name="T1" fmla="*/ 0 h 5550"/>
                  <a:gd name="T2" fmla="*/ 0 w 4141"/>
                  <a:gd name="T3" fmla="*/ 0 h 5550"/>
                  <a:gd name="T4" fmla="*/ 0 w 4141"/>
                  <a:gd name="T5" fmla="*/ 0 h 5550"/>
                  <a:gd name="T6" fmla="*/ 0 w 4141"/>
                  <a:gd name="T7" fmla="*/ 0 h 5550"/>
                  <a:gd name="T8" fmla="*/ 0 w 4141"/>
                  <a:gd name="T9" fmla="*/ 0 h 5550"/>
                  <a:gd name="T10" fmla="*/ 0 w 4141"/>
                  <a:gd name="T11" fmla="*/ 0 h 5550"/>
                  <a:gd name="T12" fmla="*/ 0 w 4141"/>
                  <a:gd name="T13" fmla="*/ 0 h 5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1"/>
                  <a:gd name="T22" fmla="*/ 0 h 5550"/>
                  <a:gd name="T23" fmla="*/ 4141 w 4141"/>
                  <a:gd name="T24" fmla="*/ 5550 h 55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1" h="5550">
                    <a:moveTo>
                      <a:pt x="2071" y="0"/>
                    </a:moveTo>
                    <a:cubicBezTo>
                      <a:pt x="927" y="0"/>
                      <a:pt x="0" y="311"/>
                      <a:pt x="0" y="694"/>
                    </a:cubicBezTo>
                    <a:lnTo>
                      <a:pt x="0" y="4857"/>
                    </a:lnTo>
                    <a:cubicBezTo>
                      <a:pt x="0" y="5240"/>
                      <a:pt x="927" y="5550"/>
                      <a:pt x="2071" y="5550"/>
                    </a:cubicBezTo>
                    <a:cubicBezTo>
                      <a:pt x="3215" y="5550"/>
                      <a:pt x="4141" y="5240"/>
                      <a:pt x="4141" y="4857"/>
                    </a:cubicBezTo>
                    <a:lnTo>
                      <a:pt x="4141" y="694"/>
                    </a:lnTo>
                    <a:cubicBezTo>
                      <a:pt x="4141" y="311"/>
                      <a:pt x="3215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62"/>
              <p:cNvSpPr>
                <a:spLocks/>
              </p:cNvSpPr>
              <p:nvPr/>
            </p:nvSpPr>
            <p:spPr bwMode="auto">
              <a:xfrm>
                <a:off x="2657" y="2041"/>
                <a:ext cx="473" cy="634"/>
              </a:xfrm>
              <a:custGeom>
                <a:avLst/>
                <a:gdLst>
                  <a:gd name="T0" fmla="*/ 0 w 4141"/>
                  <a:gd name="T1" fmla="*/ 0 h 5550"/>
                  <a:gd name="T2" fmla="*/ 0 w 4141"/>
                  <a:gd name="T3" fmla="*/ 0 h 5550"/>
                  <a:gd name="T4" fmla="*/ 0 w 4141"/>
                  <a:gd name="T5" fmla="*/ 0 h 5550"/>
                  <a:gd name="T6" fmla="*/ 0 w 4141"/>
                  <a:gd name="T7" fmla="*/ 0 h 5550"/>
                  <a:gd name="T8" fmla="*/ 0 w 4141"/>
                  <a:gd name="T9" fmla="*/ 0 h 5550"/>
                  <a:gd name="T10" fmla="*/ 0 w 4141"/>
                  <a:gd name="T11" fmla="*/ 0 h 5550"/>
                  <a:gd name="T12" fmla="*/ 0 w 4141"/>
                  <a:gd name="T13" fmla="*/ 0 h 55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41"/>
                  <a:gd name="T22" fmla="*/ 0 h 5550"/>
                  <a:gd name="T23" fmla="*/ 4141 w 4141"/>
                  <a:gd name="T24" fmla="*/ 5550 h 55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41" h="5550">
                    <a:moveTo>
                      <a:pt x="2071" y="0"/>
                    </a:moveTo>
                    <a:cubicBezTo>
                      <a:pt x="927" y="0"/>
                      <a:pt x="0" y="311"/>
                      <a:pt x="0" y="694"/>
                    </a:cubicBezTo>
                    <a:lnTo>
                      <a:pt x="0" y="4857"/>
                    </a:lnTo>
                    <a:cubicBezTo>
                      <a:pt x="0" y="5240"/>
                      <a:pt x="927" y="5550"/>
                      <a:pt x="2071" y="5550"/>
                    </a:cubicBezTo>
                    <a:cubicBezTo>
                      <a:pt x="3215" y="5550"/>
                      <a:pt x="4141" y="5240"/>
                      <a:pt x="4141" y="4857"/>
                    </a:cubicBezTo>
                    <a:lnTo>
                      <a:pt x="4141" y="694"/>
                    </a:lnTo>
                    <a:cubicBezTo>
                      <a:pt x="4141" y="311"/>
                      <a:pt x="3215" y="0"/>
                      <a:pt x="2071" y="0"/>
                    </a:cubicBezTo>
                    <a:close/>
                  </a:path>
                </a:pathLst>
              </a:custGeom>
              <a:noFill/>
              <a:ln w="1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20" name="Group 166"/>
            <p:cNvGrpSpPr>
              <a:grpSpLocks/>
            </p:cNvGrpSpPr>
            <p:nvPr/>
          </p:nvGrpSpPr>
          <p:grpSpPr bwMode="auto">
            <a:xfrm>
              <a:off x="2657" y="2041"/>
              <a:ext cx="473" cy="159"/>
              <a:chOff x="2657" y="2041"/>
              <a:chExt cx="473" cy="159"/>
            </a:xfrm>
          </p:grpSpPr>
          <p:sp>
            <p:nvSpPr>
              <p:cNvPr id="17544" name="Oval 164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473" cy="15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>
                  <a:latin typeface="Calibri" pitchFamily="34" charset="0"/>
                </a:endParaRPr>
              </a:p>
            </p:txBody>
          </p:sp>
          <p:sp>
            <p:nvSpPr>
              <p:cNvPr id="17545" name="Oval 165"/>
              <p:cNvSpPr>
                <a:spLocks noChangeArrowheads="1"/>
              </p:cNvSpPr>
              <p:nvPr/>
            </p:nvSpPr>
            <p:spPr bwMode="auto">
              <a:xfrm>
                <a:off x="2657" y="2041"/>
                <a:ext cx="473" cy="159"/>
              </a:xfrm>
              <a:prstGeom prst="ellipse">
                <a:avLst/>
              </a:prstGeom>
              <a:noFill/>
              <a:ln w="1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BE">
                  <a:latin typeface="Calibri" pitchFamily="34" charset="0"/>
                </a:endParaRPr>
              </a:p>
            </p:txBody>
          </p:sp>
        </p:grpSp>
        <p:sp>
          <p:nvSpPr>
            <p:cNvPr id="17521" name="Freeform 167"/>
            <p:cNvSpPr>
              <a:spLocks/>
            </p:cNvSpPr>
            <p:nvPr/>
          </p:nvSpPr>
          <p:spPr bwMode="auto">
            <a:xfrm>
              <a:off x="2657" y="2041"/>
              <a:ext cx="473" cy="634"/>
            </a:xfrm>
            <a:custGeom>
              <a:avLst/>
              <a:gdLst>
                <a:gd name="T0" fmla="*/ 0 w 4141"/>
                <a:gd name="T1" fmla="*/ 0 h 5550"/>
                <a:gd name="T2" fmla="*/ 0 w 4141"/>
                <a:gd name="T3" fmla="*/ 0 h 5550"/>
                <a:gd name="T4" fmla="*/ 0 w 4141"/>
                <a:gd name="T5" fmla="*/ 0 h 5550"/>
                <a:gd name="T6" fmla="*/ 0 w 4141"/>
                <a:gd name="T7" fmla="*/ 0 h 5550"/>
                <a:gd name="T8" fmla="*/ 0 w 4141"/>
                <a:gd name="T9" fmla="*/ 0 h 5550"/>
                <a:gd name="T10" fmla="*/ 0 w 4141"/>
                <a:gd name="T11" fmla="*/ 0 h 5550"/>
                <a:gd name="T12" fmla="*/ 0 w 4141"/>
                <a:gd name="T13" fmla="*/ 0 h 55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41"/>
                <a:gd name="T22" fmla="*/ 0 h 5550"/>
                <a:gd name="T23" fmla="*/ 4141 w 4141"/>
                <a:gd name="T24" fmla="*/ 5550 h 55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41" h="5550">
                  <a:moveTo>
                    <a:pt x="2071" y="0"/>
                  </a:moveTo>
                  <a:cubicBezTo>
                    <a:pt x="927" y="0"/>
                    <a:pt x="0" y="311"/>
                    <a:pt x="0" y="694"/>
                  </a:cubicBezTo>
                  <a:lnTo>
                    <a:pt x="0" y="4857"/>
                  </a:lnTo>
                  <a:cubicBezTo>
                    <a:pt x="0" y="5240"/>
                    <a:pt x="927" y="5550"/>
                    <a:pt x="2071" y="5550"/>
                  </a:cubicBezTo>
                  <a:cubicBezTo>
                    <a:pt x="3215" y="5550"/>
                    <a:pt x="4141" y="5240"/>
                    <a:pt x="4141" y="4857"/>
                  </a:cubicBezTo>
                  <a:lnTo>
                    <a:pt x="4141" y="694"/>
                  </a:lnTo>
                  <a:cubicBezTo>
                    <a:pt x="4141" y="311"/>
                    <a:pt x="3215" y="0"/>
                    <a:pt x="2071" y="0"/>
                  </a:cubicBezTo>
                  <a:close/>
                </a:path>
              </a:pathLst>
            </a:custGeom>
            <a:noFill/>
            <a:ln w="9" cap="rnd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Freeform 168"/>
            <p:cNvSpPr>
              <a:spLocks/>
            </p:cNvSpPr>
            <p:nvPr/>
          </p:nvSpPr>
          <p:spPr bwMode="auto">
            <a:xfrm>
              <a:off x="2657" y="2121"/>
              <a:ext cx="473" cy="79"/>
            </a:xfrm>
            <a:custGeom>
              <a:avLst/>
              <a:gdLst>
                <a:gd name="T0" fmla="*/ 0 w 473"/>
                <a:gd name="T1" fmla="*/ 0 h 79"/>
                <a:gd name="T2" fmla="*/ 236 w 473"/>
                <a:gd name="T3" fmla="*/ 79 h 79"/>
                <a:gd name="T4" fmla="*/ 473 w 473"/>
                <a:gd name="T5" fmla="*/ 0 h 79"/>
                <a:gd name="T6" fmla="*/ 0 60000 65536"/>
                <a:gd name="T7" fmla="*/ 0 60000 65536"/>
                <a:gd name="T8" fmla="*/ 0 60000 65536"/>
                <a:gd name="T9" fmla="*/ 0 w 473"/>
                <a:gd name="T10" fmla="*/ 0 h 79"/>
                <a:gd name="T11" fmla="*/ 473 w 473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3" h="79">
                  <a:moveTo>
                    <a:pt x="0" y="0"/>
                  </a:moveTo>
                  <a:cubicBezTo>
                    <a:pt x="0" y="43"/>
                    <a:pt x="105" y="79"/>
                    <a:pt x="236" y="79"/>
                  </a:cubicBezTo>
                  <a:cubicBezTo>
                    <a:pt x="367" y="79"/>
                    <a:pt x="473" y="43"/>
                    <a:pt x="473" y="0"/>
                  </a:cubicBezTo>
                </a:path>
              </a:pathLst>
            </a:custGeom>
            <a:noFill/>
            <a:ln w="9" cap="flat">
              <a:solidFill>
                <a:srgbClr val="00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Rectangle 169"/>
            <p:cNvSpPr>
              <a:spLocks noChangeArrowheads="1"/>
            </p:cNvSpPr>
            <p:nvPr/>
          </p:nvSpPr>
          <p:spPr bwMode="auto">
            <a:xfrm>
              <a:off x="2758" y="2360"/>
              <a:ext cx="28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</a:rPr>
                <a:t>Storage</a:t>
              </a:r>
            </a:p>
          </p:txBody>
        </p:sp>
        <p:sp>
          <p:nvSpPr>
            <p:cNvPr id="17524" name="Rectangle 170"/>
            <p:cNvSpPr>
              <a:spLocks noChangeArrowheads="1"/>
            </p:cNvSpPr>
            <p:nvPr/>
          </p:nvSpPr>
          <p:spPr bwMode="auto">
            <a:xfrm>
              <a:off x="2799" y="2714"/>
              <a:ext cx="21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b="1">
                  <a:solidFill>
                    <a:srgbClr val="003300"/>
                  </a:solidFill>
                  <a:latin typeface="Calibri" pitchFamily="34" charset="0"/>
                </a:rPr>
                <a:t>IRIS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25" name="Rectangle 171"/>
            <p:cNvSpPr>
              <a:spLocks noChangeArrowheads="1"/>
            </p:cNvSpPr>
            <p:nvPr/>
          </p:nvSpPr>
          <p:spPr bwMode="auto">
            <a:xfrm>
              <a:off x="2778" y="2930"/>
              <a:ext cx="38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b="1">
                  <a:solidFill>
                    <a:srgbClr val="003300"/>
                  </a:solidFill>
                  <a:latin typeface="Calibri" pitchFamily="34" charset="0"/>
                </a:rPr>
                <a:t>Delivery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26" name="Rectangle 172"/>
            <p:cNvSpPr>
              <a:spLocks noChangeArrowheads="1"/>
            </p:cNvSpPr>
            <p:nvPr/>
          </p:nvSpPr>
          <p:spPr bwMode="auto">
            <a:xfrm>
              <a:off x="2738" y="1691"/>
              <a:ext cx="37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b="1">
                  <a:solidFill>
                    <a:srgbClr val="003300"/>
                  </a:solidFill>
                  <a:latin typeface="Calibri" pitchFamily="34" charset="0"/>
                </a:rPr>
                <a:t>Capture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27" name="Rectangle 173"/>
            <p:cNvSpPr>
              <a:spLocks noChangeArrowheads="1"/>
            </p:cNvSpPr>
            <p:nvPr/>
          </p:nvSpPr>
          <p:spPr bwMode="auto">
            <a:xfrm>
              <a:off x="2051" y="1898"/>
              <a:ext cx="306" cy="942"/>
            </a:xfrm>
            <a:prstGeom prst="rect">
              <a:avLst/>
            </a:prstGeom>
            <a:solidFill>
              <a:srgbClr val="AEAC5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528" name="Rectangle 174"/>
            <p:cNvSpPr>
              <a:spLocks noChangeArrowheads="1"/>
            </p:cNvSpPr>
            <p:nvPr/>
          </p:nvSpPr>
          <p:spPr bwMode="auto">
            <a:xfrm rot="-5400000">
              <a:off x="2044" y="2291"/>
              <a:ext cx="28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b="1">
                  <a:solidFill>
                    <a:srgbClr val="003300"/>
                  </a:solidFill>
                  <a:latin typeface="Calibri" pitchFamily="34" charset="0"/>
                </a:rPr>
                <a:t>E.C.M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29" name="Rectangle 175"/>
            <p:cNvSpPr>
              <a:spLocks noChangeArrowheads="1"/>
            </p:cNvSpPr>
            <p:nvPr/>
          </p:nvSpPr>
          <p:spPr bwMode="auto">
            <a:xfrm>
              <a:off x="3418" y="1897"/>
              <a:ext cx="308" cy="958"/>
            </a:xfrm>
            <a:prstGeom prst="rect">
              <a:avLst/>
            </a:prstGeom>
            <a:solidFill>
              <a:srgbClr val="D4D3A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530" name="Rectangle 176"/>
            <p:cNvSpPr>
              <a:spLocks noChangeArrowheads="1"/>
            </p:cNvSpPr>
            <p:nvPr/>
          </p:nvSpPr>
          <p:spPr bwMode="auto">
            <a:xfrm rot="-5400000">
              <a:off x="3304" y="2265"/>
              <a:ext cx="541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 b="1">
                  <a:solidFill>
                    <a:srgbClr val="003300"/>
                  </a:solidFill>
                  <a:latin typeface="Calibri" pitchFamily="34" charset="0"/>
                </a:rPr>
                <a:t>Compliance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1" name="Line 177"/>
            <p:cNvSpPr>
              <a:spLocks noChangeShapeType="1"/>
            </p:cNvSpPr>
            <p:nvPr/>
          </p:nvSpPr>
          <p:spPr bwMode="auto">
            <a:xfrm>
              <a:off x="2048" y="2847"/>
              <a:ext cx="1677" cy="1"/>
            </a:xfrm>
            <a:prstGeom prst="line">
              <a:avLst/>
            </a:prstGeom>
            <a:noFill/>
            <a:ln w="19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Rectangle 178"/>
            <p:cNvSpPr>
              <a:spLocks noChangeArrowheads="1"/>
            </p:cNvSpPr>
            <p:nvPr/>
          </p:nvSpPr>
          <p:spPr bwMode="auto">
            <a:xfrm>
              <a:off x="731" y="918"/>
              <a:ext cx="4360" cy="2872"/>
            </a:xfrm>
            <a:prstGeom prst="rect">
              <a:avLst/>
            </a:prstGeom>
            <a:noFill/>
            <a:ln w="17" cap="rnd">
              <a:solidFill>
                <a:srgbClr val="0028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533" name="Rectangle 179"/>
            <p:cNvSpPr>
              <a:spLocks noChangeArrowheads="1"/>
            </p:cNvSpPr>
            <p:nvPr/>
          </p:nvSpPr>
          <p:spPr bwMode="auto">
            <a:xfrm>
              <a:off x="4490" y="2696"/>
              <a:ext cx="362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Network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4" name="Rectangle 180"/>
            <p:cNvSpPr>
              <a:spLocks noChangeArrowheads="1"/>
            </p:cNvSpPr>
            <p:nvPr/>
          </p:nvSpPr>
          <p:spPr bwMode="auto">
            <a:xfrm>
              <a:off x="4822" y="2696"/>
              <a:ext cx="230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high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5" name="Rectangle 181"/>
            <p:cNvSpPr>
              <a:spLocks noChangeArrowheads="1"/>
            </p:cNvSpPr>
            <p:nvPr/>
          </p:nvSpPr>
          <p:spPr bwMode="auto">
            <a:xfrm>
              <a:off x="4490" y="2796"/>
              <a:ext cx="445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availability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6" name="Rectangle 182"/>
            <p:cNvSpPr>
              <a:spLocks noChangeArrowheads="1"/>
            </p:cNvSpPr>
            <p:nvPr/>
          </p:nvSpPr>
          <p:spPr bwMode="auto">
            <a:xfrm>
              <a:off x="4509" y="3114"/>
              <a:ext cx="55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File Transfer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7" name="Rectangle 183"/>
            <p:cNvSpPr>
              <a:spLocks noChangeArrowheads="1"/>
            </p:cNvSpPr>
            <p:nvPr/>
          </p:nvSpPr>
          <p:spPr bwMode="auto">
            <a:xfrm>
              <a:off x="4509" y="3020"/>
              <a:ext cx="367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C2C184"/>
                  </a:solidFill>
                  <a:latin typeface="Calibri" pitchFamily="34" charset="0"/>
                </a:rPr>
                <a:t>Secured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38" name="Rectangle 184"/>
            <p:cNvSpPr>
              <a:spLocks noChangeArrowheads="1"/>
            </p:cNvSpPr>
            <p:nvPr/>
          </p:nvSpPr>
          <p:spPr bwMode="auto">
            <a:xfrm>
              <a:off x="736" y="3371"/>
              <a:ext cx="4356" cy="420"/>
            </a:xfrm>
            <a:prstGeom prst="rect">
              <a:avLst/>
            </a:prstGeom>
            <a:solidFill>
              <a:srgbClr val="4D4C2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BE">
                <a:latin typeface="Calibri" pitchFamily="34" charset="0"/>
              </a:endParaRPr>
            </a:p>
          </p:txBody>
        </p:sp>
        <p:sp>
          <p:nvSpPr>
            <p:cNvPr id="17539" name="Rectangle 185"/>
            <p:cNvSpPr>
              <a:spLocks noChangeArrowheads="1"/>
            </p:cNvSpPr>
            <p:nvPr/>
          </p:nvSpPr>
          <p:spPr bwMode="auto">
            <a:xfrm>
              <a:off x="2674" y="3357"/>
              <a:ext cx="565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400">
                  <a:solidFill>
                    <a:srgbClr val="FFFFFF"/>
                  </a:solidFill>
                  <a:latin typeface="Arial Black" pitchFamily="34" charset="0"/>
                </a:rPr>
                <a:t>Mission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40" name="Rectangle 186"/>
            <p:cNvSpPr>
              <a:spLocks noChangeArrowheads="1"/>
            </p:cNvSpPr>
            <p:nvPr/>
          </p:nvSpPr>
          <p:spPr bwMode="auto">
            <a:xfrm>
              <a:off x="955" y="3566"/>
              <a:ext cx="241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E0E0EA"/>
                  </a:solidFill>
                  <a:latin typeface="Calibri" pitchFamily="34" charset="0"/>
                </a:rPr>
                <a:t>Provide to local and international institutions a highly secured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41" name="Rectangle 187"/>
            <p:cNvSpPr>
              <a:spLocks noChangeArrowheads="1"/>
            </p:cNvSpPr>
            <p:nvPr/>
          </p:nvSpPr>
          <p:spPr bwMode="auto">
            <a:xfrm>
              <a:off x="3364" y="3562"/>
              <a:ext cx="1729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E0E0EA"/>
                  </a:solidFill>
                  <a:latin typeface="Calibri" pitchFamily="34" charset="0"/>
                </a:rPr>
                <a:t>archiving solution, in line with all regulatory 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42" name="Rectangle 188"/>
            <p:cNvSpPr>
              <a:spLocks noChangeArrowheads="1"/>
            </p:cNvSpPr>
            <p:nvPr/>
          </p:nvSpPr>
          <p:spPr bwMode="auto">
            <a:xfrm>
              <a:off x="1746" y="3666"/>
              <a:ext cx="2454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sz="1100">
                  <a:solidFill>
                    <a:srgbClr val="E0E0EA"/>
                  </a:solidFill>
                  <a:latin typeface="Calibri" pitchFamily="34" charset="0"/>
                </a:rPr>
                <a:t>requirements, based on a real business added value solutions</a:t>
              </a:r>
              <a:endParaRPr lang="fr-FR">
                <a:latin typeface="Calibri" pitchFamily="34" charset="0"/>
              </a:endParaRPr>
            </a:p>
          </p:txBody>
        </p:sp>
        <p:sp>
          <p:nvSpPr>
            <p:cNvPr id="17543" name="Line 189"/>
            <p:cNvSpPr>
              <a:spLocks noChangeShapeType="1"/>
            </p:cNvSpPr>
            <p:nvPr/>
          </p:nvSpPr>
          <p:spPr bwMode="auto">
            <a:xfrm>
              <a:off x="2050" y="1895"/>
              <a:ext cx="1676" cy="1"/>
            </a:xfrm>
            <a:prstGeom prst="line">
              <a:avLst/>
            </a:prstGeom>
            <a:noFill/>
            <a:ln w="19">
              <a:solidFill>
                <a:srgbClr val="6666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A235397A-E1A2-4FCF-8E35-7E8E8D9662C9}" type="slidenum">
              <a:rPr lang="de-CH" smtClean="0"/>
              <a:pPr algn="l">
                <a:defRPr/>
              </a:pPr>
              <a:t>11</a:t>
            </a:fld>
            <a:endParaRPr lang="de-DE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6686550" cy="725488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Functional Components – </a:t>
            </a:r>
            <a:br>
              <a:rPr lang="fr-LU" sz="3200" smtClean="0">
                <a:solidFill>
                  <a:srgbClr val="10253F"/>
                </a:solidFill>
              </a:rPr>
            </a:br>
            <a:r>
              <a:rPr lang="fr-LU" sz="3200" smtClean="0">
                <a:solidFill>
                  <a:srgbClr val="10253F"/>
                </a:solidFill>
              </a:rPr>
              <a:t>3 levels of core services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43063"/>
            <a:ext cx="7772400" cy="4413250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Char char="n"/>
            </a:pPr>
            <a:endParaRPr lang="en-US" sz="22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2200" smtClean="0">
                <a:solidFill>
                  <a:srgbClr val="10253F"/>
                </a:solidFill>
              </a:rPr>
              <a:t>Standard archiving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22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2200" smtClean="0">
                <a:solidFill>
                  <a:srgbClr val="10253F"/>
                </a:solidFill>
              </a:rPr>
              <a:t>Content management and archiving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22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2200" smtClean="0">
                <a:solidFill>
                  <a:srgbClr val="10253F"/>
                </a:solidFill>
              </a:rPr>
              <a:t>Content management and legal archiving </a:t>
            </a:r>
            <a:br>
              <a:rPr lang="en-US" sz="2200" smtClean="0">
                <a:solidFill>
                  <a:srgbClr val="10253F"/>
                </a:solidFill>
              </a:rPr>
            </a:br>
            <a:r>
              <a:rPr lang="en-US" sz="2200" smtClean="0">
                <a:solidFill>
                  <a:srgbClr val="10253F"/>
                </a:solidFill>
              </a:rPr>
              <a:t>including records management</a:t>
            </a:r>
          </a:p>
        </p:txBody>
      </p:sp>
      <p:sp>
        <p:nvSpPr>
          <p:cNvPr id="18437" name="Rectangle 8"/>
          <p:cNvSpPr>
            <a:spLocks noChangeArrowheads="1"/>
          </p:cNvSpPr>
          <p:nvPr/>
        </p:nvSpPr>
        <p:spPr bwMode="auto">
          <a:xfrm>
            <a:off x="7602538" y="1157288"/>
            <a:ext cx="1414462" cy="1500187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7602538" y="2644775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7602538" y="4146550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18440" name="Picture 2" descr="http://www.dcs-equipements.com/images/mobilier-de-securite/coffre-fort-gf-2.jpg"/>
          <p:cNvPicPr>
            <a:picLocks noChangeAspect="1" noChangeArrowheads="1"/>
          </p:cNvPicPr>
          <p:nvPr/>
        </p:nvPicPr>
        <p:blipFill>
          <a:blip r:embed="rId2" cstate="print"/>
          <a:srcRect l="11876" t="10785" r="12387" b="13721"/>
          <a:stretch>
            <a:fillRect/>
          </a:stretch>
        </p:blipFill>
        <p:spPr bwMode="auto">
          <a:xfrm>
            <a:off x="7727950" y="1266825"/>
            <a:ext cx="11858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" descr="http://static-p3.fotolia.com/jpg/00/06/20/26/400_F_6202659_Fq4d0zJFQSYs50cnWK0jtCMAmLh93z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2944813"/>
            <a:ext cx="1336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4357688"/>
            <a:ext cx="1266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7602538" y="4146550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715250" y="4357688"/>
            <a:ext cx="1266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81433CB1-922E-4ADB-AD8A-A9A4EAC2EF1C}" type="slidenum">
              <a:rPr lang="de-CH" smtClean="0"/>
              <a:pPr algn="l">
                <a:defRPr/>
              </a:pPr>
              <a:t>12</a:t>
            </a:fld>
            <a:endParaRPr lang="de-DE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Functional Components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43000"/>
            <a:ext cx="6408737" cy="5105400"/>
          </a:xfrm>
        </p:spPr>
        <p:txBody>
          <a:bodyPr/>
          <a:lstStyle/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Information that will not be subject to modifications.</a:t>
            </a: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800" dirty="0" smtClean="0">
              <a:solidFill>
                <a:srgbClr val="10253F"/>
              </a:solidFill>
            </a:endParaRPr>
          </a:p>
          <a:p>
            <a:pPr marL="357188" indent="-357188" algn="just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Ability to archive multiple sources of information (COLD, email, scanned documents, archived collaborative spaces,…).</a:t>
            </a: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800" dirty="0" smtClean="0">
              <a:solidFill>
                <a:srgbClr val="10253F"/>
              </a:solidFill>
            </a:endParaRPr>
          </a:p>
          <a:p>
            <a:pPr marL="357188" indent="-357188" algn="just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Secured (standard PKI certificates and signatures) and centralized archiving space with long-term storage management capabilities.</a:t>
            </a:r>
          </a:p>
          <a:p>
            <a:pPr marL="357188" indent="-357188" eaLnBrk="1" hangingPunct="1">
              <a:lnSpc>
                <a:spcPct val="90000"/>
              </a:lnSpc>
              <a:buFont typeface="Arial" charset="0"/>
              <a:buNone/>
            </a:pPr>
            <a:endParaRPr lang="en-US" sz="1800" dirty="0" smtClean="0">
              <a:solidFill>
                <a:srgbClr val="10253F"/>
              </a:solidFill>
            </a:endParaRP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Search and browse through a classic web interface with full traceability and secured authentication.</a:t>
            </a: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800" dirty="0" smtClean="0">
              <a:solidFill>
                <a:srgbClr val="10253F"/>
              </a:solidFill>
            </a:endParaRP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Integration capabilities with your legacy application.</a:t>
            </a: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800" dirty="0" smtClean="0">
              <a:solidFill>
                <a:srgbClr val="10253F"/>
              </a:solidFill>
            </a:endParaRPr>
          </a:p>
          <a:p>
            <a:pPr marL="357188" indent="-357188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1800" dirty="0" smtClean="0">
                <a:solidFill>
                  <a:srgbClr val="10253F"/>
                </a:solidFill>
              </a:rPr>
              <a:t>Reliable (24x24x7).</a:t>
            </a:r>
          </a:p>
          <a:p>
            <a:pPr marL="357188" indent="-357188" eaLnBrk="1" hangingPunct="1">
              <a:lnSpc>
                <a:spcPct val="90000"/>
              </a:lnSpc>
            </a:pPr>
            <a:endParaRPr lang="fr-LU" sz="1800" dirty="0" smtClean="0">
              <a:solidFill>
                <a:srgbClr val="10253F"/>
              </a:solidFill>
            </a:endParaRP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7132638" y="31750"/>
            <a:ext cx="1781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 b="1">
                <a:solidFill>
                  <a:srgbClr val="426A7D"/>
                </a:solidFill>
                <a:latin typeface="Calibri" pitchFamily="34" charset="0"/>
              </a:rPr>
              <a:t>Standard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Content management and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Content management and legal archiving including records management</a:t>
            </a:r>
          </a:p>
          <a:p>
            <a:pPr algn="r"/>
            <a:endParaRPr lang="fr-LU" sz="600">
              <a:latin typeface="Calibri" pitchFamily="34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602538" y="1157288"/>
            <a:ext cx="1414462" cy="1500187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7602538" y="2644775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19466" name="Picture 2" descr="http://www.dcs-equipements.com/images/mobilier-de-securite/coffre-fort-gf-2.jpg"/>
          <p:cNvPicPr>
            <a:picLocks noChangeAspect="1" noChangeArrowheads="1"/>
          </p:cNvPicPr>
          <p:nvPr/>
        </p:nvPicPr>
        <p:blipFill>
          <a:blip r:embed="rId3" cstate="print"/>
          <a:srcRect l="11876" t="10785" r="12387" b="13721"/>
          <a:stretch>
            <a:fillRect/>
          </a:stretch>
        </p:blipFill>
        <p:spPr bwMode="auto">
          <a:xfrm>
            <a:off x="7727950" y="1266825"/>
            <a:ext cx="11858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http://static-p3.fotolia.com/jpg/00/06/20/26/400_F_6202659_Fq4d0zJFQSYs50cnWK0jtCMAmLh93z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2225" y="2944813"/>
            <a:ext cx="1336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7635875" y="2679700"/>
            <a:ext cx="1357313" cy="1320800"/>
          </a:xfrm>
          <a:prstGeom prst="rect">
            <a:avLst/>
          </a:prstGeom>
          <a:solidFill>
            <a:srgbClr val="FFFFFF">
              <a:alpha val="8313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FC448CDB-B9B6-4CB0-A6B8-75797511D407}" type="slidenum">
              <a:rPr lang="de-CH" smtClean="0"/>
              <a:pPr algn="l">
                <a:defRPr/>
              </a:pPr>
              <a:t>13</a:t>
            </a:fld>
            <a:endParaRPr lang="de-DE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575" y="914400"/>
            <a:ext cx="6829425" cy="4943475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Includes Standard archiving</a:t>
            </a: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Allow productive work with information (versioning, collaboration, reservation, document flow, annotations, dynamic file plan and more)</a:t>
            </a: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Integrated with desktop applications such as Microsoft office and open office</a:t>
            </a: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Allow storage of emails in business case with an added toolbar within Outlook</a:t>
            </a: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Enable export into self-running CD/DVD/USB Key to share information with third parties in a secured way</a:t>
            </a: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Offer multiple predefined set of vertical cases (HR, Customer files, etc) with associated workflows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fr-LU" sz="1800" smtClean="0">
              <a:solidFill>
                <a:srgbClr val="10253F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02538" y="1157288"/>
            <a:ext cx="1414462" cy="1500187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602538" y="2644775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602538" y="4146550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20487" name="Picture 2" descr="http://www.dcs-equipements.com/images/mobilier-de-securite/coffre-fort-gf-2.jpg"/>
          <p:cNvPicPr>
            <a:picLocks noChangeAspect="1" noChangeArrowheads="1"/>
          </p:cNvPicPr>
          <p:nvPr/>
        </p:nvPicPr>
        <p:blipFill>
          <a:blip r:embed="rId2" cstate="print"/>
          <a:srcRect l="11876" t="10785" r="12387" b="13721"/>
          <a:stretch>
            <a:fillRect/>
          </a:stretch>
        </p:blipFill>
        <p:spPr bwMode="auto">
          <a:xfrm>
            <a:off x="7727950" y="1266825"/>
            <a:ext cx="11858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http://static-p3.fotolia.com/jpg/00/06/20/26/400_F_6202659_Fq4d0zJFQSYs50cnWK0jtCMAmLh93z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2944813"/>
            <a:ext cx="1336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Functional Components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7132638" y="31750"/>
            <a:ext cx="1781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Standard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 b="1">
                <a:solidFill>
                  <a:srgbClr val="426A7D"/>
                </a:solidFill>
                <a:latin typeface="Calibri" pitchFamily="34" charset="0"/>
              </a:rPr>
              <a:t>Content management and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Content management and legal archiving including records management</a:t>
            </a:r>
          </a:p>
          <a:p>
            <a:pPr algn="r"/>
            <a:endParaRPr lang="fr-LU" sz="600">
              <a:latin typeface="Calibri" pitchFamily="34" charset="0"/>
            </a:endParaRP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3813" y="4357688"/>
            <a:ext cx="1266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B011F3CB-B01E-424B-89AC-5FFA58B2FABF}" type="slidenum">
              <a:rPr lang="de-CH" smtClean="0"/>
              <a:pPr algn="l">
                <a:defRPr/>
              </a:pPr>
              <a:t>14</a:t>
            </a:fld>
            <a:endParaRPr lang="de-DE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143000"/>
            <a:ext cx="6100763" cy="5105400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Includes Content management and standard archiving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Allow context linking with content for e-discovery and records management 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Compliant with local regulation, norms and directives allowing you to destruct the physical version (coming in 2010)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Offer predefined set of retention/disposition rules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Store content on a legal storage space (compliant hardware and software)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en-US" sz="1800" smtClean="0">
                <a:solidFill>
                  <a:srgbClr val="10253F"/>
                </a:solidFill>
              </a:rPr>
              <a:t>Deliver certified processes for legal archiving and records management</a:t>
            </a:r>
          </a:p>
          <a:p>
            <a:pPr marL="357188" indent="-357188" eaLnBrk="1" hangingPunct="1">
              <a:buFont typeface="Wingdings" pitchFamily="2" charset="2"/>
              <a:buChar char="n"/>
            </a:pPr>
            <a:endParaRPr lang="fr-LU" sz="1800" smtClean="0">
              <a:solidFill>
                <a:srgbClr val="10253F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02538" y="1157288"/>
            <a:ext cx="1414462" cy="1500187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602538" y="2644775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602538" y="4146550"/>
            <a:ext cx="1414462" cy="1500188"/>
          </a:xfrm>
          <a:prstGeom prst="rect">
            <a:avLst/>
          </a:prstGeom>
          <a:solidFill>
            <a:srgbClr val="FFFFFF"/>
          </a:solidFill>
          <a:ln w="34925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21511" name="Picture 2" descr="http://www.dcs-equipements.com/images/mobilier-de-securite/coffre-fort-gf-2.jpg"/>
          <p:cNvPicPr>
            <a:picLocks noChangeAspect="1" noChangeArrowheads="1"/>
          </p:cNvPicPr>
          <p:nvPr/>
        </p:nvPicPr>
        <p:blipFill>
          <a:blip r:embed="rId2" cstate="print"/>
          <a:srcRect l="11876" t="10785" r="12387" b="13721"/>
          <a:stretch>
            <a:fillRect/>
          </a:stretch>
        </p:blipFill>
        <p:spPr bwMode="auto">
          <a:xfrm>
            <a:off x="7727950" y="1266825"/>
            <a:ext cx="1185863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 descr="http://static-p3.fotolia.com/jpg/00/06/20/26/400_F_6202659_Fq4d0zJFQSYs50cnWK0jtCMAmLh93z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2225" y="2944813"/>
            <a:ext cx="1336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Functional Components</a:t>
            </a:r>
          </a:p>
        </p:txBody>
      </p:sp>
      <p:sp>
        <p:nvSpPr>
          <p:cNvPr id="21514" name="Text Box 12"/>
          <p:cNvSpPr txBox="1">
            <a:spLocks noChangeArrowheads="1"/>
          </p:cNvSpPr>
          <p:nvPr/>
        </p:nvSpPr>
        <p:spPr bwMode="auto">
          <a:xfrm>
            <a:off x="7132638" y="31750"/>
            <a:ext cx="178117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Standard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>
                <a:latin typeface="Calibri" pitchFamily="34" charset="0"/>
              </a:rPr>
              <a:t>Content management and archiving</a:t>
            </a:r>
          </a:p>
          <a:p>
            <a:pPr algn="r"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600" b="1">
                <a:solidFill>
                  <a:srgbClr val="426A7D"/>
                </a:solidFill>
                <a:latin typeface="Calibri" pitchFamily="34" charset="0"/>
              </a:rPr>
              <a:t>Content management and legal archiving including records management</a:t>
            </a:r>
          </a:p>
          <a:p>
            <a:pPr algn="r"/>
            <a:endParaRPr lang="fr-LU" sz="600">
              <a:solidFill>
                <a:srgbClr val="426A7D"/>
              </a:solidFill>
              <a:latin typeface="Calibri" pitchFamily="34" charset="0"/>
            </a:endParaRPr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4357688"/>
            <a:ext cx="12668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CA0DF9C9-18C7-456A-8A41-66B5983867B5}" type="slidenum">
              <a:rPr lang="de-CH" smtClean="0"/>
              <a:pPr algn="l">
                <a:defRPr/>
              </a:pPr>
              <a:t>15</a:t>
            </a:fld>
            <a:endParaRPr lang="de-DE" smtClean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Functional Components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000125" y="1143000"/>
            <a:ext cx="2628900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solidFill>
                  <a:srgbClr val="426A7D"/>
                </a:solidFill>
                <a:latin typeface="Calibri" pitchFamily="34" charset="0"/>
              </a:rPr>
              <a:t>Vertical ECM services</a:t>
            </a:r>
          </a:p>
        </p:txBody>
      </p:sp>
      <p:pic>
        <p:nvPicPr>
          <p:cNvPr id="22533" name="Picture 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722438"/>
            <a:ext cx="7772400" cy="3716337"/>
          </a:xfrm>
        </p:spPr>
      </p:pic>
      <p:sp>
        <p:nvSpPr>
          <p:cNvPr id="22534" name="Rectangle 25"/>
          <p:cNvSpPr>
            <a:spLocks noChangeArrowheads="1"/>
          </p:cNvSpPr>
          <p:nvPr/>
        </p:nvSpPr>
        <p:spPr bwMode="auto">
          <a:xfrm>
            <a:off x="268288" y="2900363"/>
            <a:ext cx="8766175" cy="677862"/>
          </a:xfrm>
          <a:prstGeom prst="rect">
            <a:avLst/>
          </a:prstGeom>
          <a:solidFill>
            <a:schemeClr val="bg2">
              <a:alpha val="45882"/>
            </a:schemeClr>
          </a:solidFill>
          <a:ln w="12700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2535" name="Rectangle 26"/>
          <p:cNvSpPr>
            <a:spLocks noChangeArrowheads="1"/>
          </p:cNvSpPr>
          <p:nvPr/>
        </p:nvSpPr>
        <p:spPr bwMode="auto">
          <a:xfrm>
            <a:off x="268288" y="3714750"/>
            <a:ext cx="8766175" cy="677863"/>
          </a:xfrm>
          <a:prstGeom prst="rect">
            <a:avLst/>
          </a:prstGeom>
          <a:solidFill>
            <a:schemeClr val="bg2">
              <a:alpha val="45882"/>
            </a:schemeClr>
          </a:solidFill>
          <a:ln w="12700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2536" name="Rectangle 27"/>
          <p:cNvSpPr>
            <a:spLocks noChangeArrowheads="1"/>
          </p:cNvSpPr>
          <p:nvPr/>
        </p:nvSpPr>
        <p:spPr bwMode="auto">
          <a:xfrm>
            <a:off x="268288" y="4554538"/>
            <a:ext cx="8766175" cy="677862"/>
          </a:xfrm>
          <a:prstGeom prst="rect">
            <a:avLst/>
          </a:prstGeom>
          <a:solidFill>
            <a:schemeClr val="bg2">
              <a:alpha val="45882"/>
            </a:schemeClr>
          </a:solidFill>
          <a:ln w="12700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36538" y="2906713"/>
            <a:ext cx="879475" cy="56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r>
              <a:rPr lang="fr-LU" sz="1400">
                <a:latin typeface="Calibri" pitchFamily="34" charset="0"/>
              </a:rPr>
              <a:t>Standard Archiving</a:t>
            </a:r>
          </a:p>
        </p:txBody>
      </p:sp>
      <p:sp>
        <p:nvSpPr>
          <p:cNvPr id="22538" name="Text Box 29"/>
          <p:cNvSpPr txBox="1">
            <a:spLocks noChangeArrowheads="1"/>
          </p:cNvSpPr>
          <p:nvPr/>
        </p:nvSpPr>
        <p:spPr bwMode="auto">
          <a:xfrm>
            <a:off x="236538" y="3575050"/>
            <a:ext cx="879475" cy="782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r>
              <a:rPr lang="fr-LU" sz="1400">
                <a:latin typeface="Calibri" pitchFamily="34" charset="0"/>
              </a:rPr>
              <a:t>Content Mngt &amp; archiving</a:t>
            </a:r>
          </a:p>
        </p:txBody>
      </p:sp>
      <p:sp>
        <p:nvSpPr>
          <p:cNvPr id="22539" name="Text Box 30"/>
          <p:cNvSpPr txBox="1">
            <a:spLocks noChangeArrowheads="1"/>
          </p:cNvSpPr>
          <p:nvPr/>
        </p:nvSpPr>
        <p:spPr bwMode="auto">
          <a:xfrm>
            <a:off x="236538" y="4576763"/>
            <a:ext cx="879475" cy="569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r>
              <a:rPr lang="fr-LU" sz="1400">
                <a:latin typeface="Calibri" pitchFamily="34" charset="0"/>
              </a:rPr>
              <a:t>Legal Archiving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20B5AB89-219A-43FD-A52F-4C4398C6B9BB}" type="slidenum">
              <a:rPr lang="de-CH" smtClean="0"/>
              <a:pPr algn="l">
                <a:defRPr/>
              </a:pPr>
              <a:t>16</a:t>
            </a:fld>
            <a:endParaRPr lang="de-DE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Technical Infrastructure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0"/>
            <a:ext cx="8451850" cy="4922838"/>
          </a:xfrm>
        </p:spPr>
        <p:txBody>
          <a:bodyPr/>
          <a:lstStyle/>
          <a:p>
            <a:pPr marL="357188" indent="-357188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Fully segregated software infrastructure</a:t>
            </a:r>
          </a:p>
          <a:p>
            <a:pPr marL="357188" indent="-357188" eaLnBrk="1" hangingPunct="1">
              <a:buFont typeface="Arial" charset="0"/>
              <a:buNone/>
            </a:pPr>
            <a:r>
              <a:rPr lang="fr-LU" sz="2000" smtClean="0">
                <a:solidFill>
                  <a:srgbClr val="10253F"/>
                </a:solidFill>
              </a:rPr>
              <a:t>	 ensures confidentiality of information</a:t>
            </a:r>
          </a:p>
          <a:p>
            <a:pPr marL="357188" indent="-357188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357188" indent="-357188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BCP/DRP infrastructure in cluster mode</a:t>
            </a:r>
          </a:p>
          <a:p>
            <a:pPr marL="357188" indent="-357188" algn="just" eaLnBrk="1" hangingPunct="1">
              <a:buFont typeface="Arial" charset="0"/>
              <a:buNone/>
            </a:pPr>
            <a:r>
              <a:rPr lang="fr-LU" sz="2000" smtClean="0">
                <a:solidFill>
                  <a:srgbClr val="10253F"/>
                </a:solidFill>
              </a:rPr>
              <a:t>	Service 24/24 on two remote sites</a:t>
            </a:r>
          </a:p>
          <a:p>
            <a:pPr marL="357188" indent="-357188" algn="just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357188" indent="-357188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High availability solution based on 2 </a:t>
            </a:r>
          </a:p>
          <a:p>
            <a:pPr marL="357188" indent="-357188" algn="just" eaLnBrk="1" hangingPunct="1">
              <a:buFont typeface="Arial" charset="0"/>
              <a:buNone/>
            </a:pPr>
            <a:r>
              <a:rPr lang="fr-LU" sz="2000" smtClean="0">
                <a:solidFill>
                  <a:srgbClr val="10253F"/>
                </a:solidFill>
              </a:rPr>
              <a:t>	applications running in parallel (BCL /Cetrel)</a:t>
            </a:r>
          </a:p>
          <a:p>
            <a:pPr marL="357188" indent="-357188" algn="just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357188" indent="-357188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24/7 Monitoring and support and</a:t>
            </a:r>
          </a:p>
          <a:p>
            <a:pPr marL="357188" indent="-357188" eaLnBrk="1" hangingPunct="1">
              <a:buFont typeface="Arial" charset="0"/>
              <a:buNone/>
            </a:pPr>
            <a:r>
              <a:rPr lang="fr-LU" sz="2000" smtClean="0">
                <a:solidFill>
                  <a:srgbClr val="10253F"/>
                </a:solidFill>
              </a:rPr>
              <a:t>	dedicated service desk</a:t>
            </a:r>
          </a:p>
        </p:txBody>
      </p:sp>
      <p:pic>
        <p:nvPicPr>
          <p:cNvPr id="23557" name="Image 2" descr="CETREL-IRIS-Global-Grap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538" y="1428750"/>
            <a:ext cx="3814762" cy="4606925"/>
          </a:xfrm>
          <a:prstGeom prst="rect">
            <a:avLst/>
          </a:prstGeom>
          <a:noFill/>
          <a:ln w="25400">
            <a:solidFill>
              <a:srgbClr val="426A7D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Our Offering – Pricing Strategy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rgbClr val="10253F"/>
                </a:solidFill>
              </a:rPr>
              <a:t>Monthly fee vs. Heavy investment (hard, soft, maintenance, internal costs)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smtClean="0">
              <a:solidFill>
                <a:srgbClr val="10253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rgbClr val="10253F"/>
                </a:solidFill>
              </a:rPr>
              <a:t>Based on actual usage (document volume only) and not on user licenses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1800" smtClean="0">
              <a:solidFill>
                <a:srgbClr val="10253F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rgbClr val="10253F"/>
                </a:solidFill>
              </a:rPr>
              <a:t>All level of services based on the same infrastructure warranties (DRP, clustered,…)</a:t>
            </a:r>
          </a:p>
          <a:p>
            <a:pPr eaLnBrk="1" hangingPunct="1">
              <a:buFont typeface="Wingdings" pitchFamily="2" charset="2"/>
              <a:buChar char="§"/>
            </a:pPr>
            <a:endParaRPr lang="fr-LU" sz="1800" smtClean="0">
              <a:solidFill>
                <a:srgbClr val="10253F"/>
              </a:solidFill>
            </a:endParaRPr>
          </a:p>
        </p:txBody>
      </p:sp>
      <p:sp>
        <p:nvSpPr>
          <p:cNvPr id="410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B3F3808F-3A6A-4CE1-97B9-1D0E96C7734D}" type="slidenum">
              <a:rPr lang="de-CH" smtClean="0"/>
              <a:pPr algn="l">
                <a:defRPr/>
              </a:pPr>
              <a:t>17</a:t>
            </a:fld>
            <a:endParaRPr lang="de-DE" smtClean="0"/>
          </a:p>
        </p:txBody>
      </p:sp>
      <p:pic>
        <p:nvPicPr>
          <p:cNvPr id="41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429000"/>
            <a:ext cx="6483350" cy="273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103" name="Rectangle 11"/>
          <p:cNvSpPr>
            <a:spLocks noChangeArrowheads="1"/>
          </p:cNvSpPr>
          <p:nvPr/>
        </p:nvSpPr>
        <p:spPr bwMode="auto">
          <a:xfrm>
            <a:off x="1285875" y="3429000"/>
            <a:ext cx="1714500" cy="250031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4104" name="Rectangle 12"/>
          <p:cNvSpPr>
            <a:spLocks noChangeArrowheads="1"/>
          </p:cNvSpPr>
          <p:nvPr/>
        </p:nvSpPr>
        <p:spPr bwMode="auto">
          <a:xfrm>
            <a:off x="6357938" y="3429000"/>
            <a:ext cx="1571625" cy="2500313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426A7D"/>
            </a:solidFill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1500188" y="4357688"/>
            <a:ext cx="9906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r>
              <a:rPr lang="fr-LU" sz="2400" b="1">
                <a:solidFill>
                  <a:srgbClr val="426A7D"/>
                </a:solidFill>
                <a:latin typeface="Calibri" pitchFamily="34" charset="0"/>
              </a:rPr>
              <a:t>Client</a:t>
            </a:r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6643688" y="3929063"/>
          <a:ext cx="1112837" cy="339725"/>
        </p:xfrm>
        <a:graphic>
          <a:graphicData uri="http://schemas.openxmlformats.org/presentationml/2006/ole">
            <p:oleObj spid="_x0000_s4098" name="Photo Editor Photo" r:id="rId4" imgW="19123810" imgH="5847619" progId="">
              <p:embed/>
            </p:oleObj>
          </a:graphicData>
        </a:graphic>
      </p:graphicFrame>
      <p:pic>
        <p:nvPicPr>
          <p:cNvPr id="4106" name="Picture 6" descr="IRIS-ECM-PPT-cover.jpg"/>
          <p:cNvPicPr>
            <a:picLocks noChangeAspect="1"/>
          </p:cNvPicPr>
          <p:nvPr/>
        </p:nvPicPr>
        <p:blipFill>
          <a:blip r:embed="rId5" cstate="print"/>
          <a:srcRect t="81250" r="79532" b="4445"/>
          <a:stretch>
            <a:fillRect/>
          </a:stretch>
        </p:blipFill>
        <p:spPr bwMode="auto">
          <a:xfrm>
            <a:off x="6643688" y="5000625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C16D9F9D-F75C-4E4A-BB5C-4190C58A7FC6}" type="slidenum">
              <a:rPr lang="de-CH" smtClean="0"/>
              <a:pPr algn="l">
                <a:defRPr/>
              </a:pPr>
              <a:t>18</a:t>
            </a:fld>
            <a:endParaRPr lang="de-DE" smtClean="0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746750" y="85725"/>
          <a:ext cx="3400425" cy="6057900"/>
        </p:xfrm>
        <a:graphic>
          <a:graphicData uri="http://schemas.openxmlformats.org/presentationml/2006/ole">
            <p:oleObj spid="_x0000_s5122" name="Photo Editor Photo" r:id="rId3" imgW="15238095" imgH="10161905" progId="">
              <p:embed/>
            </p:oleObj>
          </a:graphicData>
        </a:graphic>
      </p:graphicFrame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285750" y="912813"/>
            <a:ext cx="5137150" cy="760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44000" tIns="144000" rIns="0" bIns="0">
            <a:spAutoFit/>
          </a:bodyPr>
          <a:lstStyle/>
          <a:p>
            <a:pPr>
              <a:spcBef>
                <a:spcPct val="30000"/>
              </a:spcBef>
              <a:spcAft>
                <a:spcPct val="15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en-US" sz="2000">
                <a:latin typeface="Calibri" pitchFamily="34" charset="0"/>
              </a:rPr>
              <a:t>CETREL &amp; IRIS provide together a unique proposition in terms of SaaS ECM offering: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642938" y="1928813"/>
            <a:ext cx="48577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ECM and Business experience of IRIS</a:t>
            </a: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Infrastructure, security and reliability of CETREL</a:t>
            </a: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Comprehensive ECM services and offering</a:t>
            </a: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fr-LU" sz="2000">
                <a:solidFill>
                  <a:srgbClr val="000000"/>
                </a:solidFill>
                <a:latin typeface="Calibri" pitchFamily="34" charset="0"/>
              </a:rPr>
              <a:t>Reduced operational risk</a:t>
            </a:r>
            <a:endParaRPr lang="en-US" sz="2000">
              <a:solidFill>
                <a:srgbClr val="000000"/>
              </a:solidFill>
              <a:latin typeface="Calibri" pitchFamily="34" charset="0"/>
            </a:endParaRP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Clear ROI and cost/productivity control</a:t>
            </a: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fr-LU" sz="2000">
                <a:solidFill>
                  <a:srgbClr val="000000"/>
                </a:solidFill>
                <a:latin typeface="Calibri" pitchFamily="34" charset="0"/>
              </a:rPr>
              <a:t>Increased Ease of Mind</a:t>
            </a:r>
            <a:endParaRPr lang="en-US" sz="2200" b="1">
              <a:solidFill>
                <a:srgbClr val="000000"/>
              </a:solidFill>
              <a:latin typeface="Calibri" pitchFamily="34" charset="0"/>
            </a:endParaRPr>
          </a:p>
          <a:p>
            <a:pPr marL="357188" indent="-357188" algn="ctr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None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r>
              <a:rPr lang="en-US" sz="2200" b="1">
                <a:solidFill>
                  <a:srgbClr val="000000"/>
                </a:solidFill>
                <a:latin typeface="Calibri" pitchFamily="34" charset="0"/>
              </a:rPr>
              <a:t>Focus on your business, we take care of your information!</a:t>
            </a:r>
          </a:p>
          <a:p>
            <a:pPr marL="357188" indent="-357188">
              <a:spcBef>
                <a:spcPct val="30000"/>
              </a:spcBef>
              <a:spcAft>
                <a:spcPct val="15000"/>
              </a:spcAft>
              <a:buClr>
                <a:srgbClr val="426A7D"/>
              </a:buClr>
              <a:buFont typeface="Wingdings" pitchFamily="2" charset="2"/>
              <a:buChar char="n"/>
              <a:tabLst>
                <a:tab pos="241300" algn="l"/>
                <a:tab pos="495300" algn="l"/>
                <a:tab pos="755650" algn="l"/>
                <a:tab pos="2290763" algn="l"/>
                <a:tab pos="4094163" algn="l"/>
              </a:tabLst>
            </a:pPr>
            <a:endParaRPr lang="fr-LU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1785938" y="304800"/>
            <a:ext cx="7129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0"/>
          <a:lstStyle/>
          <a:p>
            <a:pPr>
              <a:lnSpc>
                <a:spcPct val="90000"/>
              </a:lnSpc>
            </a:pPr>
            <a:r>
              <a:rPr lang="fr-LU" sz="3200" b="1">
                <a:latin typeface="Calibri" pitchFamily="34" charset="0"/>
              </a:rPr>
              <a:t>Conclusion</a:t>
            </a:r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5624513" y="0"/>
            <a:ext cx="0" cy="6394450"/>
          </a:xfrm>
          <a:prstGeom prst="line">
            <a:avLst/>
          </a:prstGeom>
          <a:noFill/>
          <a:ln w="25400">
            <a:solidFill>
              <a:srgbClr val="426A7D"/>
            </a:solidFill>
            <a:round/>
            <a:headEnd/>
            <a:tailEnd/>
          </a:ln>
        </p:spPr>
        <p:txBody>
          <a:bodyPr lIns="144000" tIns="144000" rIns="0" bIns="0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How to face your major challenge: </a:t>
            </a:r>
            <a:br>
              <a:rPr lang="en-US" sz="2400" smtClean="0"/>
            </a:br>
            <a:r>
              <a:rPr lang="en-US" sz="2400" smtClean="0"/>
              <a:t>Do more with less, while reducing your carbon footprint 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fr-BE" sz="1800" b="1" i="1" u="sng" dirty="0" smtClean="0">
                <a:solidFill>
                  <a:srgbClr val="C00000"/>
                </a:solidFill>
              </a:rPr>
              <a:t>Do more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with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less</a:t>
            </a:r>
            <a:r>
              <a:rPr lang="fr-BE" sz="1800" i="1" dirty="0" smtClean="0">
                <a:solidFill>
                  <a:srgbClr val="C00000"/>
                </a:solidFill>
              </a:rPr>
              <a:t> by sharing a </a:t>
            </a:r>
            <a:r>
              <a:rPr lang="fr-BE" sz="1800" i="1" dirty="0" err="1" smtClean="0">
                <a:solidFill>
                  <a:srgbClr val="C00000"/>
                </a:solidFill>
              </a:rPr>
              <a:t>common</a:t>
            </a:r>
            <a:r>
              <a:rPr lang="fr-BE" sz="1800" i="1" dirty="0" smtClean="0">
                <a:solidFill>
                  <a:srgbClr val="C00000"/>
                </a:solidFill>
              </a:rPr>
              <a:t> ECM solution :</a:t>
            </a:r>
          </a:p>
          <a:p>
            <a:pPr lvl="1" algn="just" eaLnBrk="1" hangingPunct="1"/>
            <a:r>
              <a:rPr lang="fr-BE" sz="1400" i="1" dirty="0" err="1" smtClean="0">
                <a:solidFill>
                  <a:srgbClr val="C00000"/>
                </a:solidFill>
              </a:rPr>
              <a:t>Benefit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from</a:t>
            </a:r>
            <a:r>
              <a:rPr lang="fr-BE" sz="1400" i="1" dirty="0" smtClean="0">
                <a:solidFill>
                  <a:srgbClr val="C00000"/>
                </a:solidFill>
              </a:rPr>
              <a:t> best-of-</a:t>
            </a:r>
            <a:r>
              <a:rPr lang="fr-BE" sz="1400" i="1" dirty="0" err="1" smtClean="0">
                <a:solidFill>
                  <a:srgbClr val="C00000"/>
                </a:solidFill>
              </a:rPr>
              <a:t>breed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functionalities</a:t>
            </a:r>
            <a:r>
              <a:rPr lang="fr-BE" sz="1400" i="1" dirty="0" smtClean="0">
                <a:solidFill>
                  <a:srgbClr val="C00000"/>
                </a:solidFill>
              </a:rPr>
              <a:t>, </a:t>
            </a:r>
            <a:r>
              <a:rPr lang="fr-BE" sz="1400" i="1" dirty="0" err="1" smtClean="0">
                <a:solidFill>
                  <a:srgbClr val="C00000"/>
                </a:solidFill>
              </a:rPr>
              <a:t>highest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level</a:t>
            </a:r>
            <a:r>
              <a:rPr lang="fr-BE" sz="1400" i="1" dirty="0" smtClean="0">
                <a:solidFill>
                  <a:srgbClr val="C00000"/>
                </a:solidFill>
              </a:rPr>
              <a:t> of service and </a:t>
            </a:r>
            <a:r>
              <a:rPr lang="fr-BE" sz="1400" i="1" dirty="0" err="1" smtClean="0">
                <a:solidFill>
                  <a:srgbClr val="C00000"/>
                </a:solidFill>
              </a:rPr>
              <a:t>security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that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you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could</a:t>
            </a:r>
            <a:r>
              <a:rPr lang="fr-BE" sz="1400" i="1" dirty="0" smtClean="0">
                <a:solidFill>
                  <a:srgbClr val="C00000"/>
                </a:solidFill>
              </a:rPr>
              <a:t> not </a:t>
            </a:r>
            <a:r>
              <a:rPr lang="fr-BE" sz="1400" i="1" dirty="0" err="1" smtClean="0">
                <a:solidFill>
                  <a:srgbClr val="C00000"/>
                </a:solidFill>
              </a:rPr>
              <a:t>purchase</a:t>
            </a:r>
            <a:r>
              <a:rPr lang="fr-BE" sz="1400" i="1" dirty="0" smtClean="0">
                <a:solidFill>
                  <a:srgbClr val="C00000"/>
                </a:solidFill>
              </a:rPr>
              <a:t> and </a:t>
            </a:r>
            <a:r>
              <a:rPr lang="fr-BE" sz="1400" i="1" dirty="0" err="1" smtClean="0">
                <a:solidFill>
                  <a:srgbClr val="C00000"/>
                </a:solidFill>
              </a:rPr>
              <a:t>maintain</a:t>
            </a:r>
            <a:r>
              <a:rPr lang="fr-BE" sz="1400" i="1" dirty="0" smtClean="0">
                <a:solidFill>
                  <a:srgbClr val="C00000"/>
                </a:solidFill>
              </a:rPr>
              <a:t> on </a:t>
            </a:r>
            <a:r>
              <a:rPr lang="fr-BE" sz="1400" i="1" dirty="0" err="1" smtClean="0">
                <a:solidFill>
                  <a:srgbClr val="C00000"/>
                </a:solidFill>
              </a:rPr>
              <a:t>your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own</a:t>
            </a:r>
            <a:r>
              <a:rPr lang="fr-BE" sz="1400" i="1" dirty="0" smtClean="0">
                <a:solidFill>
                  <a:srgbClr val="C00000"/>
                </a:solidFill>
              </a:rPr>
              <a:t>.</a:t>
            </a:r>
          </a:p>
          <a:p>
            <a:pPr lvl="1" algn="just" eaLnBrk="1" hangingPunct="1"/>
            <a:r>
              <a:rPr lang="fr-BE" sz="1400" i="1" dirty="0" err="1" smtClean="0">
                <a:solidFill>
                  <a:srgbClr val="C00000"/>
                </a:solidFill>
              </a:rPr>
              <a:t>Avoid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investing</a:t>
            </a:r>
            <a:r>
              <a:rPr lang="fr-BE" sz="1400" i="1" dirty="0" smtClean="0">
                <a:solidFill>
                  <a:srgbClr val="C00000"/>
                </a:solidFill>
              </a:rPr>
              <a:t> in extra hardware, software and </a:t>
            </a:r>
            <a:r>
              <a:rPr lang="fr-BE" sz="1400" i="1" dirty="0" err="1" smtClean="0">
                <a:solidFill>
                  <a:srgbClr val="C00000"/>
                </a:solidFill>
              </a:rPr>
              <a:t>additional</a:t>
            </a:r>
            <a:r>
              <a:rPr lang="fr-BE" sz="1400" i="1" dirty="0" smtClean="0">
                <a:solidFill>
                  <a:srgbClr val="C00000"/>
                </a:solidFill>
              </a:rPr>
              <a:t> IT ressources.</a:t>
            </a:r>
          </a:p>
          <a:p>
            <a:pPr lvl="1" algn="just" eaLnBrk="1" hangingPunct="1"/>
            <a:r>
              <a:rPr lang="fr-BE" sz="1400" i="1" dirty="0" err="1" smtClean="0">
                <a:solidFill>
                  <a:srgbClr val="C00000"/>
                </a:solidFill>
              </a:rPr>
              <a:t>Reduce</a:t>
            </a:r>
            <a:r>
              <a:rPr lang="fr-BE" sz="1400" i="1" dirty="0" smtClean="0">
                <a:solidFill>
                  <a:srgbClr val="C00000"/>
                </a:solidFill>
              </a:rPr>
              <a:t> time-to-business for new </a:t>
            </a:r>
            <a:r>
              <a:rPr lang="fr-BE" sz="1400" i="1" dirty="0" err="1" smtClean="0">
                <a:solidFill>
                  <a:srgbClr val="C00000"/>
                </a:solidFill>
              </a:rPr>
              <a:t>functionalities</a:t>
            </a:r>
            <a:r>
              <a:rPr lang="fr-BE" sz="1400" i="1" dirty="0" smtClean="0">
                <a:solidFill>
                  <a:srgbClr val="C00000"/>
                </a:solidFill>
              </a:rPr>
              <a:t> or extra information volume.</a:t>
            </a:r>
          </a:p>
          <a:p>
            <a:pPr lvl="1" algn="just" eaLnBrk="1" hangingPunct="1"/>
            <a:endParaRPr lang="fr-BE" sz="1400" i="1" dirty="0" smtClean="0">
              <a:solidFill>
                <a:srgbClr val="C00000"/>
              </a:solidFill>
            </a:endParaRPr>
          </a:p>
          <a:p>
            <a:pPr algn="just" eaLnBrk="1" hangingPunct="1"/>
            <a:r>
              <a:rPr lang="fr-BE" sz="1800" b="1" i="1" dirty="0" smtClean="0">
                <a:solidFill>
                  <a:srgbClr val="C00000"/>
                </a:solidFill>
              </a:rPr>
              <a:t>…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While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reducing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your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carbon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</a:t>
            </a:r>
            <a:r>
              <a:rPr lang="fr-BE" sz="1800" b="1" i="1" u="sng" dirty="0" err="1" smtClean="0">
                <a:solidFill>
                  <a:srgbClr val="C00000"/>
                </a:solidFill>
              </a:rPr>
              <a:t>footprint</a:t>
            </a:r>
            <a:r>
              <a:rPr lang="fr-BE" sz="1800" b="1" i="1" u="sng" dirty="0" smtClean="0">
                <a:solidFill>
                  <a:srgbClr val="C00000"/>
                </a:solidFill>
              </a:rPr>
              <a:t> :</a:t>
            </a:r>
          </a:p>
          <a:p>
            <a:pPr lvl="1" algn="just" eaLnBrk="1" hangingPunct="1"/>
            <a:r>
              <a:rPr lang="fr-BE" sz="1400" i="1" dirty="0" smtClean="0">
                <a:solidFill>
                  <a:srgbClr val="C00000"/>
                </a:solidFill>
              </a:rPr>
              <a:t>No </a:t>
            </a:r>
            <a:r>
              <a:rPr lang="fr-BE" sz="1400" i="1" dirty="0" err="1" smtClean="0">
                <a:solidFill>
                  <a:srgbClr val="C00000"/>
                </a:solidFill>
              </a:rPr>
              <a:t>need</a:t>
            </a:r>
            <a:r>
              <a:rPr lang="fr-BE" sz="1400" i="1" dirty="0" smtClean="0">
                <a:solidFill>
                  <a:srgbClr val="C00000"/>
                </a:solidFill>
              </a:rPr>
              <a:t> for extra hardware ressources </a:t>
            </a:r>
            <a:r>
              <a:rPr lang="fr-BE" sz="1400" i="1" dirty="0" err="1" smtClean="0">
                <a:solidFill>
                  <a:srgbClr val="C00000"/>
                </a:solidFill>
              </a:rPr>
              <a:t>this</a:t>
            </a:r>
            <a:r>
              <a:rPr lang="fr-BE" sz="1400" i="1" dirty="0" smtClean="0">
                <a:solidFill>
                  <a:srgbClr val="C00000"/>
                </a:solidFill>
              </a:rPr>
              <a:t> extra </a:t>
            </a:r>
            <a:r>
              <a:rPr lang="fr-BE" sz="1400" i="1" dirty="0" err="1" smtClean="0">
                <a:solidFill>
                  <a:srgbClr val="C00000"/>
                </a:solidFill>
              </a:rPr>
              <a:t>energy</a:t>
            </a:r>
            <a:r>
              <a:rPr lang="fr-BE" sz="1400" i="1" dirty="0" smtClean="0">
                <a:solidFill>
                  <a:srgbClr val="C00000"/>
                </a:solidFill>
              </a:rPr>
              <a:t>..</a:t>
            </a:r>
          </a:p>
          <a:p>
            <a:pPr lvl="1" algn="just" eaLnBrk="1" hangingPunct="1"/>
            <a:r>
              <a:rPr lang="fr-BE" sz="1400" i="1" dirty="0" smtClean="0">
                <a:solidFill>
                  <a:srgbClr val="C00000"/>
                </a:solidFill>
              </a:rPr>
              <a:t>Access information </a:t>
            </a:r>
            <a:r>
              <a:rPr lang="fr-BE" sz="1400" i="1" dirty="0" err="1" smtClean="0">
                <a:solidFill>
                  <a:srgbClr val="C00000"/>
                </a:solidFill>
              </a:rPr>
              <a:t>anytime</a:t>
            </a:r>
            <a:r>
              <a:rPr lang="fr-BE" sz="1400" i="1" dirty="0" smtClean="0">
                <a:solidFill>
                  <a:srgbClr val="C00000"/>
                </a:solidFill>
              </a:rPr>
              <a:t>, </a:t>
            </a:r>
            <a:r>
              <a:rPr lang="fr-BE" sz="1400" i="1" dirty="0" err="1" smtClean="0">
                <a:solidFill>
                  <a:srgbClr val="C00000"/>
                </a:solidFill>
              </a:rPr>
              <a:t>anywhere</a:t>
            </a:r>
            <a:endParaRPr lang="fr-BE" sz="1400" i="1" dirty="0" smtClean="0">
              <a:solidFill>
                <a:srgbClr val="C00000"/>
              </a:solidFill>
            </a:endParaRPr>
          </a:p>
          <a:p>
            <a:pPr lvl="1" algn="just" eaLnBrk="1" hangingPunct="1"/>
            <a:r>
              <a:rPr lang="fr-BE" sz="1400" i="1" dirty="0" smtClean="0">
                <a:solidFill>
                  <a:srgbClr val="C00000"/>
                </a:solidFill>
              </a:rPr>
              <a:t>Save </a:t>
            </a:r>
            <a:r>
              <a:rPr lang="fr-BE" sz="1400" i="1" dirty="0" err="1" smtClean="0">
                <a:solidFill>
                  <a:srgbClr val="C00000"/>
                </a:solidFill>
              </a:rPr>
              <a:t>paper</a:t>
            </a:r>
            <a:r>
              <a:rPr lang="fr-BE" sz="1400" i="1" dirty="0" smtClean="0">
                <a:solidFill>
                  <a:srgbClr val="C00000"/>
                </a:solidFill>
              </a:rPr>
              <a:t> by </a:t>
            </a:r>
            <a:r>
              <a:rPr lang="fr-BE" sz="1400" i="1" dirty="0" err="1" smtClean="0">
                <a:solidFill>
                  <a:srgbClr val="C00000"/>
                </a:solidFill>
              </a:rPr>
              <a:t>optimizing</a:t>
            </a:r>
            <a:r>
              <a:rPr lang="fr-BE" sz="1400" i="1" dirty="0" smtClean="0">
                <a:solidFill>
                  <a:srgbClr val="C00000"/>
                </a:solidFill>
              </a:rPr>
              <a:t> </a:t>
            </a:r>
            <a:r>
              <a:rPr lang="fr-BE" sz="1400" i="1" dirty="0" err="1" smtClean="0">
                <a:solidFill>
                  <a:srgbClr val="C00000"/>
                </a:solidFill>
              </a:rPr>
              <a:t>electronic</a:t>
            </a:r>
            <a:r>
              <a:rPr lang="fr-BE" sz="1400" i="1" dirty="0" smtClean="0">
                <a:solidFill>
                  <a:srgbClr val="C00000"/>
                </a:solidFill>
              </a:rPr>
              <a:t> content management.</a:t>
            </a:r>
          </a:p>
          <a:p>
            <a:pPr lvl="2" algn="just" eaLnBrk="1" hangingPunct="1"/>
            <a:endParaRPr lang="fr-BE" sz="1000" i="1" dirty="0" smtClean="0">
              <a:solidFill>
                <a:srgbClr val="C00000"/>
              </a:solidFill>
            </a:endParaRPr>
          </a:p>
          <a:p>
            <a:pPr lvl="1" algn="just" eaLnBrk="1" hangingPunct="1"/>
            <a:endParaRPr lang="fr-BE" sz="1400" i="1" dirty="0" smtClean="0">
              <a:solidFill>
                <a:srgbClr val="C00000"/>
              </a:solidFill>
            </a:endParaRPr>
          </a:p>
          <a:p>
            <a:pPr algn="just" eaLnBrk="1" hangingPunct="1"/>
            <a:endParaRPr lang="fr-BE" sz="1800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fr-BE" i="1" dirty="0" smtClean="0">
              <a:solidFill>
                <a:srgbClr val="C00000"/>
              </a:solidFill>
            </a:endParaRPr>
          </a:p>
          <a:p>
            <a:pPr eaLnBrk="1" hangingPunct="1"/>
            <a:endParaRPr lang="en-US" i="1" dirty="0" smtClean="0">
              <a:solidFill>
                <a:srgbClr val="C0000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4580" name="Picture 5" descr="IRIS-label-DoMoreWithLes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72125"/>
            <a:ext cx="1554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IRIS-green-lab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5388" y="5572125"/>
            <a:ext cx="16525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4F87573D-EF1E-43AC-B882-46A07EB49A41}" type="slidenum">
              <a:rPr lang="de-CH" smtClean="0"/>
              <a:pPr algn="l">
                <a:defRPr/>
              </a:pPr>
              <a:t>2</a:t>
            </a:fld>
            <a:endParaRPr lang="de-DE" smtClean="0"/>
          </a:p>
        </p:txBody>
      </p:sp>
      <p:sp>
        <p:nvSpPr>
          <p:cNvPr id="806915" name="Rectangle 3"/>
          <p:cNvSpPr>
            <a:spLocks noChangeArrowheads="1"/>
          </p:cNvSpPr>
          <p:nvPr/>
        </p:nvSpPr>
        <p:spPr bwMode="auto">
          <a:xfrm>
            <a:off x="573088" y="1608138"/>
            <a:ext cx="3944937" cy="218598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26A7D">
                <a:alpha val="50000"/>
              </a:srgbClr>
            </a:outerShdw>
          </a:effectLst>
        </p:spPr>
        <p:txBody>
          <a:bodyPr wrap="none" lIns="144000" tIns="14400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</a:endParaRPr>
          </a:p>
        </p:txBody>
      </p:sp>
      <p:pic>
        <p:nvPicPr>
          <p:cNvPr id="3077" name="Picture 6" descr="IRIS-ECM-PPT-cover.jpg"/>
          <p:cNvPicPr>
            <a:picLocks noChangeAspect="1"/>
          </p:cNvPicPr>
          <p:nvPr/>
        </p:nvPicPr>
        <p:blipFill>
          <a:blip r:embed="rId3" cstate="print"/>
          <a:srcRect t="81250" r="79532" b="4445"/>
          <a:stretch>
            <a:fillRect/>
          </a:stretch>
        </p:blipFill>
        <p:spPr bwMode="auto">
          <a:xfrm>
            <a:off x="646113" y="1657350"/>
            <a:ext cx="1196975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812063" y="1785926"/>
            <a:ext cx="2503424" cy="4993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pPr algn="ctr"/>
            <a:r>
              <a:rPr lang="fr-LU" sz="1200" b="1" dirty="0">
                <a:solidFill>
                  <a:srgbClr val="000000"/>
                </a:solidFill>
                <a:latin typeface="Calibri" pitchFamily="34" charset="0"/>
              </a:rPr>
              <a:t>Eric BALZER</a:t>
            </a:r>
          </a:p>
          <a:p>
            <a:pPr algn="ctr"/>
            <a:r>
              <a:rPr lang="fr-LU" sz="1100" dirty="0">
                <a:solidFill>
                  <a:srgbClr val="000000"/>
                </a:solidFill>
                <a:latin typeface="Calibri" pitchFamily="34" charset="0"/>
              </a:rPr>
              <a:t>Business </a:t>
            </a:r>
            <a:r>
              <a:rPr lang="fr-LU" sz="1100" dirty="0" err="1" smtClean="0">
                <a:solidFill>
                  <a:srgbClr val="000000"/>
                </a:solidFill>
                <a:latin typeface="Calibri" pitchFamily="34" charset="0"/>
              </a:rPr>
              <a:t>Developer</a:t>
            </a:r>
            <a:r>
              <a:rPr lang="fr-LU" sz="1100" dirty="0" smtClean="0">
                <a:solidFill>
                  <a:srgbClr val="000000"/>
                </a:solidFill>
                <a:latin typeface="Calibri" pitchFamily="34" charset="0"/>
              </a:rPr>
              <a:t> ECM </a:t>
            </a:r>
            <a:r>
              <a:rPr lang="fr-LU" sz="1100" dirty="0" err="1" smtClean="0">
                <a:solidFill>
                  <a:srgbClr val="000000"/>
                </a:solidFill>
                <a:latin typeface="Calibri" pitchFamily="34" charset="0"/>
              </a:rPr>
              <a:t>Verticals</a:t>
            </a:r>
            <a:r>
              <a:rPr lang="fr-LU" sz="1100" dirty="0" smtClean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fr-LU" sz="1100" dirty="0" err="1" smtClean="0">
                <a:solidFill>
                  <a:srgbClr val="000000"/>
                </a:solidFill>
                <a:latin typeface="Calibri" pitchFamily="34" charset="0"/>
              </a:rPr>
              <a:t>SaaS</a:t>
            </a:r>
            <a:endParaRPr lang="fr-LU" sz="11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23875" y="2646363"/>
            <a:ext cx="1776413" cy="96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r>
              <a:rPr lang="fr-LU" sz="900" b="1">
                <a:solidFill>
                  <a:srgbClr val="000000"/>
                </a:solidFill>
                <a:latin typeface="Calibri" pitchFamily="34" charset="0"/>
              </a:rPr>
              <a:t>I.R.I.S. Financial Services S.A.</a:t>
            </a:r>
          </a:p>
          <a:p>
            <a:r>
              <a:rPr lang="fr-LU" sz="900" b="1">
                <a:solidFill>
                  <a:srgbClr val="000000"/>
                </a:solidFill>
                <a:latin typeface="Calibri" pitchFamily="34" charset="0"/>
              </a:rPr>
              <a:t>I.R.I.S. (Luxembourg) S.A.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11, route des 3 cantons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Bâtiment Alto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L-8399 Windhof  Luxembourg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www.irislink.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58813" y="2640013"/>
            <a:ext cx="3763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44000" tIns="144000" rIns="0" bIns="0"/>
          <a:lstStyle/>
          <a:p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43150" y="2646363"/>
            <a:ext cx="1566863" cy="70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Tel: +352 39 03 26 1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Fax: +352 39 03 26 99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Eric.Balzer@iriscorporate.com</a:t>
            </a:r>
          </a:p>
          <a:p>
            <a:endParaRPr lang="fr-LU" sz="9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06922" name="Rectangle 10"/>
          <p:cNvSpPr>
            <a:spLocks noChangeArrowheads="1"/>
          </p:cNvSpPr>
          <p:nvPr/>
        </p:nvSpPr>
        <p:spPr bwMode="auto">
          <a:xfrm>
            <a:off x="4860925" y="1601788"/>
            <a:ext cx="3944938" cy="2185987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426A7D">
                <a:alpha val="50000"/>
              </a:srgbClr>
            </a:outerShdw>
          </a:effectLst>
        </p:spPr>
        <p:txBody>
          <a:bodyPr wrap="none" lIns="144000" tIns="14400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BE">
              <a:latin typeface="+mn-lt"/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6073775" y="2274888"/>
            <a:ext cx="1509713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pPr algn="ctr"/>
            <a:r>
              <a:rPr lang="fr-LU" sz="1200">
                <a:solidFill>
                  <a:srgbClr val="000000"/>
                </a:solidFill>
                <a:latin typeface="Calibri" pitchFamily="34" charset="0"/>
              </a:rPr>
              <a:t>Esther NEFF</a:t>
            </a:r>
          </a:p>
          <a:p>
            <a:pPr algn="ctr"/>
            <a:r>
              <a:rPr lang="fr-LU" sz="1200">
                <a:solidFill>
                  <a:srgbClr val="000000"/>
                </a:solidFill>
                <a:latin typeface="Calibri" pitchFamily="34" charset="0"/>
              </a:rPr>
              <a:t>Key Account Manager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4779963" y="3025775"/>
            <a:ext cx="3529012" cy="700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144000" tIns="144000" rIns="0" bIns="0">
            <a:spAutoFit/>
          </a:bodyPr>
          <a:lstStyle/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CETREL S.A.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10, parc d’Activité Syrdall – L-5365 Munsbach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Tel : +352 355 66 225 </a:t>
            </a:r>
            <a:r>
              <a:rPr lang="fr-LU" sz="9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</a:t>
            </a:r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Fax : +352 355 66 7313 </a:t>
            </a:r>
            <a:r>
              <a:rPr lang="fr-LU" sz="9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</a:t>
            </a:r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GSM : +352 621 328841</a:t>
            </a:r>
          </a:p>
          <a:p>
            <a:r>
              <a:rPr lang="fr-LU" sz="900">
                <a:solidFill>
                  <a:srgbClr val="000000"/>
                </a:solidFill>
                <a:latin typeface="Calibri" pitchFamily="34" charset="0"/>
              </a:rPr>
              <a:t>E-mail: esther.neff@cetrel.lu	www.cetrel.lu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4940300" y="1743075"/>
          <a:ext cx="1533525" cy="468313"/>
        </p:xfrm>
        <a:graphic>
          <a:graphicData uri="http://schemas.openxmlformats.org/presentationml/2006/ole">
            <p:oleObj spid="_x0000_s3074" name="Photo Editor Photo" r:id="rId4" imgW="19123810" imgH="5847619" progId="">
              <p:embed/>
            </p:oleObj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IRISLink2010-PPT-cover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ctrTitle"/>
          </p:nvPr>
        </p:nvSpPr>
        <p:spPr>
          <a:xfrm>
            <a:off x="714375" y="292893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Thanks for your attention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Q &amp;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19A15920-1D9D-4334-AB77-E7DB6A808372}" type="slidenum">
              <a:rPr lang="de-CH" smtClean="0"/>
              <a:pPr algn="l">
                <a:defRPr/>
              </a:pPr>
              <a:t>3</a:t>
            </a:fld>
            <a:endParaRPr lang="de-DE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82594"/>
          </a:xfrm>
        </p:spPr>
        <p:txBody>
          <a:bodyPr tIns="0"/>
          <a:lstStyle/>
          <a:p>
            <a:pPr eaLnBrk="1" hangingPunct="1"/>
            <a:r>
              <a:rPr lang="fr-LU" sz="3200" dirty="0" smtClean="0"/>
              <a:t>Agenda</a:t>
            </a:r>
            <a:endParaRPr lang="en-US" sz="3200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822325" y="714356"/>
            <a:ext cx="7392988" cy="4419600"/>
          </a:xfrm>
        </p:spPr>
        <p:txBody>
          <a:bodyPr/>
          <a:lstStyle/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Setting the </a:t>
            </a:r>
            <a:r>
              <a:rPr lang="fr-LU" sz="2000" dirty="0" err="1" smtClean="0"/>
              <a:t>Scene</a:t>
            </a:r>
            <a:endParaRPr lang="en-US" sz="2000" dirty="0" smtClean="0"/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Today’s</a:t>
            </a:r>
            <a:r>
              <a:rPr lang="fr-LU" sz="2000" dirty="0" smtClean="0"/>
              <a:t> challenges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CETREL S.A.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Why</a:t>
            </a:r>
            <a:r>
              <a:rPr lang="fr-LU" sz="2000" dirty="0" smtClean="0"/>
              <a:t> CETREL and IRIS?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Why</a:t>
            </a:r>
            <a:r>
              <a:rPr lang="fr-LU" sz="2000" dirty="0" smtClean="0"/>
              <a:t> </a:t>
            </a:r>
            <a:r>
              <a:rPr lang="fr-LU" sz="2000" dirty="0" err="1" smtClean="0"/>
              <a:t>Saas</a:t>
            </a:r>
            <a:r>
              <a:rPr lang="fr-LU" sz="2000" dirty="0" smtClean="0"/>
              <a:t>?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Our Vision and Values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</a:t>
            </a:r>
            <a:endParaRPr lang="en-US" sz="2000" dirty="0" smtClean="0"/>
          </a:p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Our </a:t>
            </a:r>
            <a:r>
              <a:rPr lang="fr-LU" sz="2000" dirty="0" err="1" smtClean="0"/>
              <a:t>Offering</a:t>
            </a:r>
            <a:r>
              <a:rPr lang="en-US" sz="2000" dirty="0" smtClean="0"/>
              <a:t> 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Functional</a:t>
            </a:r>
            <a:r>
              <a:rPr lang="fr-LU" sz="2000" dirty="0" smtClean="0"/>
              <a:t> Components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Technical</a:t>
            </a:r>
            <a:r>
              <a:rPr lang="fr-LU" sz="2000" dirty="0" smtClean="0"/>
              <a:t> Infrastructure</a:t>
            </a:r>
          </a:p>
          <a:p>
            <a:pPr marL="265113" indent="-265113" eaLnBrk="1" hangingPunct="1">
              <a:buFont typeface="Arial" charset="0"/>
              <a:buNone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fr-LU" sz="2000" dirty="0" smtClean="0"/>
              <a:t>				</a:t>
            </a:r>
            <a:r>
              <a:rPr lang="fr-LU" sz="2000" dirty="0" err="1" smtClean="0"/>
              <a:t>Pricing</a:t>
            </a:r>
            <a:r>
              <a:rPr lang="fr-LU" sz="2000" dirty="0" smtClean="0"/>
              <a:t> </a:t>
            </a:r>
            <a:r>
              <a:rPr lang="fr-LU" sz="2000" dirty="0" err="1" smtClean="0"/>
              <a:t>Strategy</a:t>
            </a:r>
            <a:endParaRPr lang="en-US" sz="2000" dirty="0" smtClean="0"/>
          </a:p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endParaRPr lang="en-US" sz="2000" dirty="0" smtClean="0"/>
          </a:p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en-US" sz="2000" dirty="0" smtClean="0"/>
              <a:t>Conclusion</a:t>
            </a:r>
          </a:p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endParaRPr lang="en-US" sz="2000" dirty="0" smtClean="0"/>
          </a:p>
          <a:p>
            <a:pPr marL="265113" indent="-265113" eaLnBrk="1" hangingPunct="1">
              <a:buFont typeface="Wingdings" pitchFamily="2" charset="2"/>
              <a:buChar char="n"/>
              <a:tabLst>
                <a:tab pos="287338" algn="l"/>
                <a:tab pos="576263" algn="l"/>
                <a:tab pos="855663" algn="l"/>
                <a:tab pos="1338263" algn="l"/>
                <a:tab pos="1524000" algn="l"/>
                <a:tab pos="2286000" algn="l"/>
                <a:tab pos="6370638" algn="l"/>
              </a:tabLst>
            </a:pPr>
            <a:r>
              <a:rPr lang="en-US" sz="2000" dirty="0" smtClean="0"/>
              <a:t>Q&amp;A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00616010-F92E-42CA-9396-EE814A24BDB2}" type="slidenum">
              <a:rPr lang="de-CH" smtClean="0"/>
              <a:pPr algn="l">
                <a:defRPr/>
              </a:pPr>
              <a:t>4</a:t>
            </a:fld>
            <a:endParaRPr lang="de-DE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Today’s challenges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500188"/>
            <a:ext cx="7772400" cy="3265487"/>
          </a:xfrm>
        </p:spPr>
        <p:txBody>
          <a:bodyPr/>
          <a:lstStyle/>
          <a:p>
            <a:pPr marL="271463" indent="-271463" eaLnBrk="1" hangingPunct="1">
              <a:buFont typeface="Wingdings" pitchFamily="2" charset="2"/>
              <a:buChar char="n"/>
            </a:pPr>
            <a:endParaRPr lang="en-US" sz="1800" smtClean="0">
              <a:solidFill>
                <a:srgbClr val="10253F"/>
              </a:solidFill>
            </a:endParaRPr>
          </a:p>
          <a:p>
            <a:pPr marL="271463" indent="-271463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Intelligent management of constantly increasing information to be received, processed and archived</a:t>
            </a:r>
          </a:p>
          <a:p>
            <a:pPr marL="271463" indent="-271463" algn="just" eaLnBrk="1" hangingPunct="1">
              <a:buFont typeface="Wingdings" pitchFamily="2" charset="2"/>
              <a:buChar char="n"/>
            </a:pPr>
            <a:endParaRPr lang="fr-LU" sz="2000" smtClean="0">
              <a:solidFill>
                <a:srgbClr val="10253F"/>
              </a:solidFill>
            </a:endParaRPr>
          </a:p>
          <a:p>
            <a:pPr marL="271463" indent="-271463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Increasing regulatory pressure and risk management requirements to make documents and workflows available upon request</a:t>
            </a:r>
          </a:p>
          <a:p>
            <a:pPr marL="271463" indent="-271463" algn="just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271463" indent="-271463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Cost and productivity management to focus on core business</a:t>
            </a:r>
          </a:p>
          <a:p>
            <a:pPr marL="271463" indent="-271463" algn="just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271463" indent="-271463" algn="just" eaLnBrk="1" hangingPunct="1">
              <a:buFont typeface="Arial" charset="0"/>
              <a:buNone/>
            </a:pPr>
            <a:r>
              <a:rPr lang="fr-LU" sz="2000" b="1" smtClean="0">
                <a:solidFill>
                  <a:srgbClr val="10253F"/>
                </a:solidFill>
              </a:rPr>
              <a:t>		</a:t>
            </a:r>
            <a:r>
              <a:rPr lang="en-US" sz="2000" b="1" smtClean="0">
                <a:solidFill>
                  <a:srgbClr val="10253F"/>
                </a:solidFill>
              </a:rPr>
              <a:t>CETREL and IRIS have set up an ECM system to offer to local 		and international institutions a sustainable leveraged solution.</a:t>
            </a:r>
          </a:p>
          <a:p>
            <a:pPr marL="271463" indent="-271463" eaLnBrk="1" hangingPunct="1">
              <a:buFont typeface="Arial" charset="0"/>
              <a:buNone/>
            </a:pPr>
            <a:endParaRPr lang="fr-LU" sz="1800" smtClean="0">
              <a:solidFill>
                <a:srgbClr val="10253F"/>
              </a:solidFill>
            </a:endParaRP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572000"/>
            <a:ext cx="1362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ECA87E42-82B7-4842-9C77-04CF04983B37}" type="slidenum">
              <a:rPr lang="de-CH" smtClean="0"/>
              <a:pPr algn="l">
                <a:defRPr/>
              </a:pPr>
              <a:t>5</a:t>
            </a:fld>
            <a:endParaRPr lang="de-DE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Introduction - CETREL S.A.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57375"/>
            <a:ext cx="7929563" cy="3908425"/>
          </a:xfrm>
        </p:spPr>
        <p:txBody>
          <a:bodyPr/>
          <a:lstStyle/>
          <a:p>
            <a:pPr marL="271463" indent="-271463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Founded in 1985, Turnover of 35 Mil. EUR in 2008, 180 employees</a:t>
            </a:r>
          </a:p>
          <a:p>
            <a:pPr marL="271463" indent="-271463" eaLnBrk="1" hangingPunct="1">
              <a:buFont typeface="Arial" charset="0"/>
              <a:buNone/>
            </a:pPr>
            <a:endParaRPr lang="en-US" sz="2000" smtClean="0">
              <a:solidFill>
                <a:srgbClr val="10253F"/>
              </a:solidFill>
            </a:endParaRPr>
          </a:p>
          <a:p>
            <a:pPr marL="271463" indent="-271463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Ownership: 50% by SIX Group and 50% with the original founders of CETREL such as BCEE, BGL-BNP-Paribas, Dexia, Entreprise des Postes et Télécommunications, Banque Raiffeisen, ING et Banque de Luxembourg</a:t>
            </a:r>
          </a:p>
          <a:p>
            <a:pPr marL="271463" indent="-271463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  <a:p>
            <a:pPr marL="271463" indent="-271463" algn="just" eaLnBrk="1" hangingPunct="1">
              <a:buFont typeface="Wingdings" pitchFamily="2" charset="2"/>
              <a:buChar char="n"/>
            </a:pPr>
            <a:r>
              <a:rPr lang="fr-LU" sz="2000" smtClean="0">
                <a:solidFill>
                  <a:srgbClr val="10253F"/>
                </a:solidFill>
              </a:rPr>
              <a:t>Status PSF (Professionnel du Secteur Financier) granted by the CSSF (</a:t>
            </a:r>
            <a:r>
              <a:rPr lang="en-US" sz="2000" smtClean="0">
                <a:solidFill>
                  <a:srgbClr val="10253F"/>
                </a:solidFill>
              </a:rPr>
              <a:t>Luxembourg Financial Markets Authority) guarantees a secure and confidential processing of outsourced services and commitment (Discrepancies to SLAs brings to a tailored action plan, and eventually penalties) </a:t>
            </a:r>
          </a:p>
          <a:p>
            <a:pPr marL="271463" indent="-271463" eaLnBrk="1" hangingPunct="1">
              <a:buFont typeface="Arial" charset="0"/>
              <a:buNone/>
            </a:pPr>
            <a:endParaRPr lang="fr-LU" sz="2000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571625"/>
            <a:ext cx="6572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FDBC1E2F-2753-42E2-8552-F41EA23E3DA5}" type="slidenum">
              <a:rPr lang="de-CH" smtClean="0"/>
              <a:pPr algn="l">
                <a:defRPr/>
              </a:pPr>
              <a:t>6</a:t>
            </a:fld>
            <a:endParaRPr lang="de-DE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pPr eaLnBrk="1" hangingPunct="1"/>
            <a:r>
              <a:rPr lang="fr-LU" sz="3200" smtClean="0">
                <a:solidFill>
                  <a:srgbClr val="10253F"/>
                </a:solidFill>
              </a:rPr>
              <a:t>Introduction - CETREL S.A. </a:t>
            </a:r>
          </a:p>
        </p:txBody>
      </p:sp>
      <p:pic>
        <p:nvPicPr>
          <p:cNvPr id="1331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3929063"/>
            <a:ext cx="65722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14"/>
          <p:cNvSpPr>
            <a:spLocks noChangeArrowheads="1"/>
          </p:cNvSpPr>
          <p:nvPr/>
        </p:nvSpPr>
        <p:spPr bwMode="auto">
          <a:xfrm>
            <a:off x="2000250" y="4071938"/>
            <a:ext cx="66436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Collection and filing of legal reporting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Integration of Financial Data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Specialized IT services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Technical operator and user contact center for Multline and LuxTrust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Service provider for National and International Direct Debit solutions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Service provider for e-Archiving and e-Invoicing solutions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2071688" y="1857375"/>
            <a:ext cx="657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Full Business Process Management for Payment Cards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Issuer and Acquirer Processing for Major Payment Cards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Specialized Premium Card Processor for Private Banking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r>
              <a:rPr lang="en-US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Merchant service provider for Card Acceptance and POS Terminals</a:t>
            </a:r>
            <a:endParaRPr lang="en-US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357688"/>
            <a:ext cx="17145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00250"/>
            <a:ext cx="17145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357188" y="4357688"/>
            <a:ext cx="8296275" cy="1570037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LU" sz="2400" b="1" dirty="0" err="1"/>
              <a:t>Dskalfjalfjdkasl</a:t>
            </a:r>
            <a:endParaRPr lang="fr-LU" sz="2400" b="1" dirty="0"/>
          </a:p>
          <a:p>
            <a:pPr algn="ctr">
              <a:defRPr/>
            </a:pPr>
            <a:endParaRPr lang="fr-LU" sz="2400" b="1" dirty="0"/>
          </a:p>
          <a:p>
            <a:pPr algn="ctr">
              <a:defRPr/>
            </a:pPr>
            <a:endParaRPr lang="fr-LU" sz="2400" b="1" dirty="0"/>
          </a:p>
          <a:p>
            <a:pPr algn="ctr">
              <a:defRPr/>
            </a:pPr>
            <a:endParaRPr lang="en-US" sz="2400" b="1" dirty="0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4229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325" y="1571625"/>
            <a:ext cx="4083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Why </a:t>
            </a:r>
            <a:r>
              <a:rPr lang="en-US" sz="3200" dirty="0" err="1" smtClean="0">
                <a:solidFill>
                  <a:schemeClr val="tx1"/>
                </a:solidFill>
              </a:rPr>
              <a:t>Cetrel</a:t>
            </a:r>
            <a:r>
              <a:rPr lang="en-US" sz="3200" dirty="0" smtClean="0">
                <a:solidFill>
                  <a:schemeClr val="tx1"/>
                </a:solidFill>
              </a:rPr>
              <a:t> and IRIS ?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42" name="Text Placeholder 10"/>
          <p:cNvSpPr>
            <a:spLocks noGrp="1"/>
          </p:cNvSpPr>
          <p:nvPr>
            <p:ph type="body" idx="1"/>
          </p:nvPr>
        </p:nvSpPr>
        <p:spPr>
          <a:xfrm>
            <a:off x="500063" y="1000125"/>
            <a:ext cx="3968750" cy="571500"/>
          </a:xfrm>
        </p:spPr>
        <p:txBody>
          <a:bodyPr/>
          <a:lstStyle/>
          <a:p>
            <a:pPr eaLnBrk="1" hangingPunct="1"/>
            <a:r>
              <a:rPr lang="en-US" smtClean="0"/>
              <a:t>CETREL</a:t>
            </a:r>
          </a:p>
        </p:txBody>
      </p:sp>
      <p:sp>
        <p:nvSpPr>
          <p:cNvPr id="1434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3438" y="928688"/>
            <a:ext cx="4041775" cy="639762"/>
          </a:xfrm>
        </p:spPr>
        <p:txBody>
          <a:bodyPr/>
          <a:lstStyle/>
          <a:p>
            <a:pPr eaLnBrk="1" hangingPunct="1"/>
            <a:r>
              <a:rPr lang="en-US" smtClean="0"/>
              <a:t>IRIS</a:t>
            </a:r>
          </a:p>
        </p:txBody>
      </p:sp>
      <p:sp>
        <p:nvSpPr>
          <p:cNvPr id="14344" name="Content Placeholder 13"/>
          <p:cNvSpPr>
            <a:spLocks noGrp="1"/>
          </p:cNvSpPr>
          <p:nvPr>
            <p:ph sz="quarter" idx="4"/>
          </p:nvPr>
        </p:nvSpPr>
        <p:spPr>
          <a:xfrm>
            <a:off x="4714875" y="1714500"/>
            <a:ext cx="3929063" cy="25003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chemeClr val="bg1"/>
                </a:solidFill>
              </a:rPr>
              <a:t>Key player in the field of ECM and IDR in different industry sectors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chemeClr val="bg1"/>
                </a:solidFill>
              </a:rPr>
              <a:t>Combination of Software Editor</a:t>
            </a:r>
          </a:p>
          <a:p>
            <a:pPr algn="just" eaLnBrk="1" hangingPunct="1">
              <a:buFont typeface="Arial" charset="0"/>
              <a:buNone/>
            </a:pPr>
            <a:r>
              <a:rPr lang="en-US" sz="1800" smtClean="0">
                <a:solidFill>
                  <a:schemeClr val="bg1"/>
                </a:solidFill>
              </a:rPr>
              <a:t>	 and Integrator competencies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en-US" sz="1800" smtClean="0">
                <a:solidFill>
                  <a:schemeClr val="bg1"/>
                </a:solidFill>
              </a:rPr>
              <a:t>Strong local and international presence for consulting and delivering technical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A52DF27D-02A0-4A26-A680-EC11ECA2F235}" type="slidenum">
              <a:rPr lang="de-CH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28625" y="4429125"/>
            <a:ext cx="8143875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/>
              <a:t>PSF Status: Establishing and maintaining a high-level standard of service quality, security and confidentiality.</a:t>
            </a:r>
          </a:p>
          <a:p>
            <a:pPr algn="ctr">
              <a:defRPr/>
            </a:pPr>
            <a:endParaRPr lang="en-US" sz="1200" b="1" dirty="0"/>
          </a:p>
          <a:p>
            <a:pPr algn="ctr">
              <a:defRPr/>
            </a:pPr>
            <a:r>
              <a:rPr lang="en-US" sz="2400" b="1" dirty="0"/>
              <a:t>A strong partnership combining complementary strengths.</a:t>
            </a:r>
          </a:p>
        </p:txBody>
      </p:sp>
      <p:sp>
        <p:nvSpPr>
          <p:cNvPr id="14347" name="Content Placeholder 11"/>
          <p:cNvSpPr>
            <a:spLocks noGrp="1"/>
          </p:cNvSpPr>
          <p:nvPr>
            <p:ph sz="half" idx="2"/>
          </p:nvPr>
        </p:nvSpPr>
        <p:spPr>
          <a:xfrm>
            <a:off x="428625" y="1785938"/>
            <a:ext cx="3929063" cy="1571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fr-LU" sz="2000" smtClean="0">
                <a:solidFill>
                  <a:schemeClr val="bg1"/>
                </a:solidFill>
              </a:rPr>
              <a:t>Security of systems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LU" sz="2000" smtClean="0">
                <a:solidFill>
                  <a:schemeClr val="bg1"/>
                </a:solidFill>
              </a:rPr>
              <a:t>Confidentiality of information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LU" sz="2000" smtClean="0">
                <a:solidFill>
                  <a:schemeClr val="bg1"/>
                </a:solidFill>
              </a:rPr>
              <a:t>State of the art IT infrastructure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fr-LU" sz="2000" smtClean="0">
                <a:solidFill>
                  <a:schemeClr val="bg1"/>
                </a:solidFill>
              </a:rPr>
              <a:t>Sophisticated support and help desk services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000" smtClean="0">
                <a:solidFill>
                  <a:schemeClr val="bg1"/>
                </a:solidFill>
              </a:rPr>
              <a:t>Enforceable SLAs </a:t>
            </a:r>
          </a:p>
          <a:p>
            <a:pPr eaLnBrk="1" hangingPunct="1">
              <a:buFont typeface="Wingdings" pitchFamily="2" charset="2"/>
              <a:buChar char="§"/>
            </a:pPr>
            <a:endParaRPr lang="fr-L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543925" cy="58261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10253F"/>
                </a:solidFill>
              </a:rPr>
              <a:t>Why SaaS ?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611188" y="928688"/>
            <a:ext cx="8104187" cy="5183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fr-LU" sz="2800" smtClean="0">
              <a:solidFill>
                <a:srgbClr val="10253F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200" smtClean="0">
                <a:solidFill>
                  <a:srgbClr val="10253F"/>
                </a:solidFill>
              </a:rPr>
              <a:t>	Software as a Service (Saas) is a model of software deployment whereby a provider licenses an application to customers for a use of service on demand.</a:t>
            </a:r>
          </a:p>
          <a:p>
            <a:pPr eaLnBrk="1" hangingPunct="1">
              <a:buFont typeface="Arial" charset="0"/>
              <a:buNone/>
            </a:pPr>
            <a:endParaRPr lang="fr-LU" sz="1700" smtClean="0">
              <a:solidFill>
                <a:srgbClr val="10253F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10253F"/>
                </a:solidFill>
              </a:rPr>
              <a:t>Focus Budget on competitive advantage rather than infrastructure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10253F"/>
                </a:solidFill>
              </a:rPr>
              <a:t>Pay as you go – predictable costs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fr-LU" sz="2200" smtClean="0">
                <a:solidFill>
                  <a:srgbClr val="10253F"/>
                </a:solidFill>
              </a:rPr>
              <a:t>Add modules based on your requirements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smtClean="0">
                <a:solidFill>
                  <a:srgbClr val="10253F"/>
                </a:solidFill>
              </a:rPr>
              <a:t>Save money and time through Flexibility and scalability </a:t>
            </a:r>
          </a:p>
          <a:p>
            <a:pPr eaLnBrk="1" hangingPunct="1">
              <a:buFont typeface="Arial" charset="0"/>
              <a:buNone/>
            </a:pPr>
            <a:endParaRPr lang="en-US" sz="2200" smtClean="0">
              <a:solidFill>
                <a:srgbClr val="10253F"/>
              </a:solidFill>
            </a:endParaRPr>
          </a:p>
          <a:p>
            <a:pPr eaLnBrk="1" hangingPunct="1">
              <a:buFont typeface="Arial" charset="0"/>
              <a:buNone/>
            </a:pPr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fr-LU" sz="2800" smtClean="0">
              <a:solidFill>
                <a:srgbClr val="10253F"/>
              </a:solidFill>
            </a:endParaRPr>
          </a:p>
          <a:p>
            <a:pPr eaLnBrk="1" hangingPunct="1"/>
            <a:endParaRPr lang="en-US" sz="2800" smtClean="0">
              <a:solidFill>
                <a:srgbClr val="10253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00F496D3-944E-4A81-8D5E-498841E10A63}" type="slidenum">
              <a:rPr lang="de-CH" smtClean="0"/>
              <a:pPr algn="l"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</a:t>
            </a:r>
            <a:r>
              <a:rPr lang="de-CH" smtClean="0"/>
              <a:t> </a:t>
            </a:r>
            <a:fld id="{DDFA3CB6-EAE3-4A3F-A0DF-ED5745E606E8}" type="slidenum">
              <a:rPr lang="de-CH" smtClean="0"/>
              <a:pPr>
                <a:defRPr/>
              </a:pPr>
              <a:t>9</a:t>
            </a:fld>
            <a:endParaRPr lang="de-DE" smtClean="0"/>
          </a:p>
        </p:txBody>
      </p:sp>
      <p:sp>
        <p:nvSpPr>
          <p:cNvPr id="16387" name="Rectangle 9"/>
          <p:cNvSpPr>
            <a:spLocks noChangeArrowheads="1"/>
          </p:cNvSpPr>
          <p:nvPr/>
        </p:nvSpPr>
        <p:spPr bwMode="auto">
          <a:xfrm>
            <a:off x="5035550" y="173038"/>
            <a:ext cx="4108450" cy="6357937"/>
          </a:xfrm>
          <a:prstGeom prst="rect">
            <a:avLst/>
          </a:prstGeom>
          <a:solidFill>
            <a:srgbClr val="FFFFFF"/>
          </a:solidFill>
          <a:ln w="22225" algn="ctr">
            <a:noFill/>
            <a:miter lim="800000"/>
            <a:headEnd/>
            <a:tailEnd/>
          </a:ln>
        </p:spPr>
        <p:txBody>
          <a:bodyPr wrap="none" lIns="144000" tIns="144000" rIns="0" bIns="0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5357813" cy="381000"/>
          </a:xfrm>
        </p:spPr>
        <p:txBody>
          <a:bodyPr/>
          <a:lstStyle/>
          <a:p>
            <a:pPr eaLnBrk="1" hangingPunct="1"/>
            <a:r>
              <a:rPr lang="fr-LU" sz="3200" smtClean="0"/>
              <a:t>Our Vision and Values</a:t>
            </a:r>
          </a:p>
        </p:txBody>
      </p:sp>
      <p:pic>
        <p:nvPicPr>
          <p:cNvPr id="1638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124450" y="1377950"/>
            <a:ext cx="4038600" cy="4019550"/>
          </a:xfrm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570538" y="3289300"/>
            <a:ext cx="1223962" cy="576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5929313" y="3001963"/>
            <a:ext cx="865187" cy="576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BE">
              <a:latin typeface="Calibri" pitchFamily="34" charset="0"/>
            </a:endParaRPr>
          </a:p>
        </p:txBody>
      </p:sp>
      <p:pic>
        <p:nvPicPr>
          <p:cNvPr id="16392" name="Picture 6" descr="IRIS-ECM-PPT-cover.jpg"/>
          <p:cNvPicPr>
            <a:picLocks noChangeAspect="1"/>
          </p:cNvPicPr>
          <p:nvPr/>
        </p:nvPicPr>
        <p:blipFill>
          <a:blip r:embed="rId3" cstate="print"/>
          <a:srcRect t="81250" r="79532" b="4445"/>
          <a:stretch>
            <a:fillRect/>
          </a:stretch>
        </p:blipFill>
        <p:spPr bwMode="auto">
          <a:xfrm>
            <a:off x="7259638" y="4005263"/>
            <a:ext cx="36036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6405562" y="3244851"/>
            <a:ext cx="936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029200" y="0"/>
            <a:ext cx="0" cy="6394450"/>
          </a:xfrm>
          <a:prstGeom prst="line">
            <a:avLst/>
          </a:prstGeom>
          <a:noFill/>
          <a:ln w="25400">
            <a:solidFill>
              <a:srgbClr val="426A7D"/>
            </a:solidFill>
            <a:round/>
            <a:headEnd/>
            <a:tailEnd/>
          </a:ln>
        </p:spPr>
        <p:txBody>
          <a:bodyPr lIns="144000" tIns="144000" rIns="0" bIns="0"/>
          <a:lstStyle/>
          <a:p>
            <a:endParaRPr lang="en-US"/>
          </a:p>
        </p:txBody>
      </p:sp>
      <p:sp>
        <p:nvSpPr>
          <p:cNvPr id="16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071563"/>
            <a:ext cx="4330700" cy="4525962"/>
          </a:xfrm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600" smtClean="0"/>
          </a:p>
          <a:p>
            <a:pPr marL="271463" indent="-271463" algn="just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000" smtClean="0"/>
              <a:t>Our vision: One stop shop application with modular and evolutive ECM environment in SaaS mode.</a:t>
            </a:r>
          </a:p>
          <a:p>
            <a:pPr marL="271463" indent="-271463" eaLnBrk="1" hangingPunct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marL="271463" indent="-271463"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en-US" sz="2000" smtClean="0"/>
              <a:t>Our values:</a:t>
            </a:r>
          </a:p>
          <a:p>
            <a:pPr marL="1144588" lvl="2" eaLnBrk="1" hangingPunct="1">
              <a:lnSpc>
                <a:spcPct val="90000"/>
              </a:lnSpc>
            </a:pPr>
            <a:r>
              <a:rPr lang="en-US" sz="2000" smtClean="0"/>
              <a:t>Optimization and industrialization of our clients’ non core activities</a:t>
            </a:r>
          </a:p>
          <a:p>
            <a:pPr marL="1144588" lvl="2" eaLnBrk="1" hangingPunct="1">
              <a:lnSpc>
                <a:spcPct val="90000"/>
              </a:lnSpc>
            </a:pPr>
            <a:r>
              <a:rPr lang="en-US" sz="2000" smtClean="0"/>
              <a:t>Standardization</a:t>
            </a:r>
          </a:p>
          <a:p>
            <a:pPr marL="1144588" lvl="2" eaLnBrk="1" hangingPunct="1">
              <a:lnSpc>
                <a:spcPct val="90000"/>
              </a:lnSpc>
            </a:pPr>
            <a:r>
              <a:rPr lang="en-US" sz="2000" smtClean="0"/>
              <a:t>Economies of scale</a:t>
            </a:r>
          </a:p>
          <a:p>
            <a:pPr marL="1144588" lvl="2" eaLnBrk="1" hangingPunct="1">
              <a:lnSpc>
                <a:spcPct val="90000"/>
              </a:lnSpc>
            </a:pPr>
            <a:r>
              <a:rPr lang="en-US" sz="2000" smtClean="0"/>
              <a:t>Security and High availability </a:t>
            </a:r>
            <a:br>
              <a:rPr lang="en-US" sz="2000" smtClean="0"/>
            </a:br>
            <a:r>
              <a:rPr lang="en-US" sz="2000" smtClean="0"/>
              <a:t>(24x7 culture)</a:t>
            </a:r>
          </a:p>
          <a:p>
            <a:pPr marL="1144588" lvl="2" eaLnBrk="1" hangingPunct="1">
              <a:lnSpc>
                <a:spcPct val="90000"/>
              </a:lnSpc>
            </a:pPr>
            <a:r>
              <a:rPr lang="en-US" sz="2000" smtClean="0"/>
              <a:t>Flexible pricing structure</a:t>
            </a:r>
          </a:p>
          <a:p>
            <a:pPr marL="271463" indent="-271463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en-US" sz="1600" smtClean="0"/>
          </a:p>
          <a:p>
            <a:pPr marL="271463" indent="-271463" eaLnBrk="1" hangingPunct="1">
              <a:lnSpc>
                <a:spcPct val="90000"/>
              </a:lnSpc>
              <a:buFont typeface="Wingdings" pitchFamily="2" charset="2"/>
              <a:buChar char="n"/>
            </a:pPr>
            <a:endParaRPr lang="fr-LU" sz="16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1073</Words>
  <Application>Microsoft Office PowerPoint</Application>
  <PresentationFormat>On-screen Show (4:3)</PresentationFormat>
  <Paragraphs>276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Custom Design</vt:lpstr>
      <vt:lpstr>1_Custom Design</vt:lpstr>
      <vt:lpstr>Photo Editor Photo</vt:lpstr>
      <vt:lpstr>Added-Value Entreprise Content Management</vt:lpstr>
      <vt:lpstr>Slide 2</vt:lpstr>
      <vt:lpstr>Agenda</vt:lpstr>
      <vt:lpstr>Today’s challenges</vt:lpstr>
      <vt:lpstr>Introduction - CETREL S.A. </vt:lpstr>
      <vt:lpstr>Introduction - CETREL S.A. </vt:lpstr>
      <vt:lpstr>Why Cetrel and IRIS ? </vt:lpstr>
      <vt:lpstr>Why SaaS ?</vt:lpstr>
      <vt:lpstr>Our Vision and Values</vt:lpstr>
      <vt:lpstr>Our offering</vt:lpstr>
      <vt:lpstr>Functional Components –  3 levels of core services</vt:lpstr>
      <vt:lpstr>Our Offering – Functional Components</vt:lpstr>
      <vt:lpstr>Our Offering – Functional Components</vt:lpstr>
      <vt:lpstr>Our Offering – Functional Components</vt:lpstr>
      <vt:lpstr>Our Offering – Functional Components</vt:lpstr>
      <vt:lpstr>Our Offering – Technical Infrastructure</vt:lpstr>
      <vt:lpstr>Our Offering – Pricing Strategy</vt:lpstr>
      <vt:lpstr>Slide 18</vt:lpstr>
      <vt:lpstr>How to face your major challenge:  Do more with less, while reducing your carbon footprint </vt:lpstr>
      <vt:lpstr>Thanks for your attention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balzere</cp:lastModifiedBy>
  <cp:revision>74</cp:revision>
  <dcterms:created xsi:type="dcterms:W3CDTF">2010-01-05T13:17:27Z</dcterms:created>
  <dcterms:modified xsi:type="dcterms:W3CDTF">2010-02-04T13:25:44Z</dcterms:modified>
</cp:coreProperties>
</file>