
<file path=[Content_Types].xml><?xml version="1.0" encoding="utf-8"?>
<Types xmlns="http://schemas.openxmlformats.org/package/2006/content-types">
  <Override PartName="/ppt/slides/slide12.xml" ContentType="application/vnd.openxmlformats-officedocument.presentationml.slide+xml"/>
  <Override PartName="/ppt/slides/slide46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22.xml" ContentType="application/vnd.openxmlformats-officedocument.presentationml.slide+xml"/>
  <Override PartName="/ppt/slides/slide28.xml" ContentType="application/vnd.openxmlformats-officedocument.presentationml.slide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s/slide30.xml" ContentType="application/vnd.openxmlformats-officedocument.presentationml.slide+xml"/>
  <Override PartName="/ppt/slides/slide35.xml" ContentType="application/vnd.openxmlformats-officedocument.presentationml.slide+xml"/>
  <Override PartName="/ppt/slides/slide42.xml" ContentType="application/vnd.openxmlformats-officedocument.presentationml.slide+xml"/>
  <Override PartName="/ppt/slides/slide36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47.xml" ContentType="application/vnd.openxmlformats-officedocument.presentationml.slide+xml"/>
  <Override PartName="/ppt/slides/slide45.xml" ContentType="application/vnd.openxmlformats-officedocument.presentationml.slide+xml"/>
  <Override PartName="/ppt/charts/chart1.xml" ContentType="application/vnd.openxmlformats-officedocument.drawingml.chart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s/slide50.xml" ContentType="application/vnd.openxmlformats-officedocument.presentationml.slide+xml"/>
  <Override PartName="/ppt/slides/slide23.xml" ContentType="application/vnd.openxmlformats-officedocument.presentationml.slide+xml"/>
  <Override PartName="/ppt/slides/slide5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52.xml" ContentType="application/vnd.openxmlformats-officedocument.presentationml.slide+xml"/>
  <Override PartName="/ppt/slides/slide1.xml" ContentType="application/vnd.openxmlformats-officedocument.presentationml.slide+xml"/>
  <Override PartName="/ppt/slides/slide51.xml" ContentType="application/vnd.openxmlformats-officedocument.presentationml.slide+xml"/>
  <Default Extension="xml" ContentType="application/xml"/>
  <Override PartName="/ppt/slides/slide7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25.xml" ContentType="application/vnd.openxmlformats-officedocument.presentationml.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slides/slide13.xml" ContentType="application/vnd.openxmlformats-officedocument.presentationml.slide+xml"/>
  <Override PartName="/ppt/slides/slide40.xml" ContentType="application/vnd.openxmlformats-officedocument.presentationml.slide+xml"/>
  <Override PartName="/ppt/slides/slide14.xml" ContentType="application/vnd.openxmlformats-officedocument.presentationml.slide+xml"/>
  <Override PartName="/ppt/slides/slide34.xml" ContentType="application/vnd.openxmlformats-officedocument.presentationml.slide+xml"/>
  <Override PartName="/ppt/slides/slide4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49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43.xml" ContentType="application/vnd.openxmlformats-officedocument.presentationml.slide+xml"/>
  <Override PartName="/ppt/slides/slide48.xml" ContentType="application/vnd.openxmlformats-officedocument.presentationml.slide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37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3.xml" ContentType="application/vnd.openxmlformats-officedocument.presentationml.slide+xml"/>
  <Override PartName="/ppt/charts/chart4.xml" ContentType="application/vnd.openxmlformats-officedocument.drawingml.chart+xml"/>
  <Override PartName="/ppt/presProps.xml" ContentType="application/vnd.openxmlformats-officedocument.presentationml.presProps+xml"/>
  <Default Extension="jpeg" ContentType="image/jpeg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7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5.xml" ContentType="application/vnd.openxmlformats-officedocument.drawingml.chart+xml"/>
  <Override PartName="/docProps/core.xml" ContentType="application/vnd.openxmlformats-package.core-properties+xml"/>
  <Override PartName="/ppt/slides/slide8.xml" ContentType="application/vnd.openxmlformats-officedocument.presentationml.slide+xml"/>
  <Override PartName="/ppt/slides/slide31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53.xml" ContentType="application/vnd.openxmlformats-officedocument.presentationml.slide+xml"/>
  <Override PartName="/ppt/slides/slide24.xml" ContentType="application/vnd.openxmlformats-officedocument.presentationml.slide+xml"/>
  <Override PartName="/ppt/slides/slide39.xml" ContentType="application/vnd.openxmlformats-officedocument.presentationml.slide+xml"/>
  <Override PartName="/ppt/slides/slide32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38.xml" ContentType="application/vnd.openxmlformats-officedocument.presentationml.slide+xml"/>
  <Default Extension="pdf" ContentType="application/pdf"/>
  <Override PartName="/ppt/slides/slide19.xml" ContentType="application/vnd.openxmlformats-officedocument.presentationml.slide+xml"/>
  <Override PartName="/ppt/slides/slide41.xml" ContentType="application/vnd.openxmlformats-officedocument.presentationml.slide+xml"/>
  <Override PartName="/ppt/slides/slide2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r:id="rId1"/>
  </p:sldMasterIdLst>
  <p:notesMasterIdLst>
    <p:notesMasterId r:id="rId5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-6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60" Type="http://schemas.openxmlformats.org/officeDocument/2006/relationships/theme" Target="theme/theme1.xml"/><Relationship Id="rId39" Type="http://schemas.openxmlformats.org/officeDocument/2006/relationships/slide" Target="slides/slide38.xml"/><Relationship Id="rId7" Type="http://schemas.openxmlformats.org/officeDocument/2006/relationships/slide" Target="slides/slide6.xml"/><Relationship Id="rId43" Type="http://schemas.openxmlformats.org/officeDocument/2006/relationships/slide" Target="slides/slide42.xml"/><Relationship Id="rId25" Type="http://schemas.openxmlformats.org/officeDocument/2006/relationships/slide" Target="slides/slide24.xml"/><Relationship Id="rId10" Type="http://schemas.openxmlformats.org/officeDocument/2006/relationships/slide" Target="slides/slide9.xml"/><Relationship Id="rId50" Type="http://schemas.openxmlformats.org/officeDocument/2006/relationships/slide" Target="slides/slide49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27" Type="http://schemas.openxmlformats.org/officeDocument/2006/relationships/slide" Target="slides/slide26.xml"/><Relationship Id="rId14" Type="http://schemas.openxmlformats.org/officeDocument/2006/relationships/slide" Target="slides/slide13.xml"/><Relationship Id="rId4" Type="http://schemas.openxmlformats.org/officeDocument/2006/relationships/slide" Target="slides/slide3.xml"/><Relationship Id="rId28" Type="http://schemas.openxmlformats.org/officeDocument/2006/relationships/slide" Target="slides/slide27.xml"/><Relationship Id="rId45" Type="http://schemas.openxmlformats.org/officeDocument/2006/relationships/slide" Target="slides/slide44.xml"/><Relationship Id="rId58" Type="http://schemas.openxmlformats.org/officeDocument/2006/relationships/presProps" Target="presProps.xml"/><Relationship Id="rId42" Type="http://schemas.openxmlformats.org/officeDocument/2006/relationships/slide" Target="slides/slide41.xml"/><Relationship Id="rId6" Type="http://schemas.openxmlformats.org/officeDocument/2006/relationships/slide" Target="slides/slide5.xml"/><Relationship Id="rId49" Type="http://schemas.openxmlformats.org/officeDocument/2006/relationships/slide" Target="slides/slide48.xml"/><Relationship Id="rId44" Type="http://schemas.openxmlformats.org/officeDocument/2006/relationships/slide" Target="slides/slide43.xml"/><Relationship Id="rId19" Type="http://schemas.openxmlformats.org/officeDocument/2006/relationships/slide" Target="slides/slide18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2" Type="http://schemas.openxmlformats.org/officeDocument/2006/relationships/slide" Target="slides/slide1.xml"/><Relationship Id="rId46" Type="http://schemas.openxmlformats.org/officeDocument/2006/relationships/slide" Target="slides/slide45.xml"/><Relationship Id="rId57" Type="http://schemas.openxmlformats.org/officeDocument/2006/relationships/printerSettings" Target="printerSettings/printerSettings1.bin"/><Relationship Id="rId59" Type="http://schemas.openxmlformats.org/officeDocument/2006/relationships/viewProps" Target="viewProps.xml"/><Relationship Id="rId35" Type="http://schemas.openxmlformats.org/officeDocument/2006/relationships/slide" Target="slides/slide34.xml"/><Relationship Id="rId51" Type="http://schemas.openxmlformats.org/officeDocument/2006/relationships/slide" Target="slides/slide50.xml"/><Relationship Id="rId55" Type="http://schemas.openxmlformats.org/officeDocument/2006/relationships/slide" Target="slides/slide54.xml"/><Relationship Id="rId31" Type="http://schemas.openxmlformats.org/officeDocument/2006/relationships/slide" Target="slides/slide30.xml"/><Relationship Id="rId34" Type="http://schemas.openxmlformats.org/officeDocument/2006/relationships/slide" Target="slides/slide33.xml"/><Relationship Id="rId40" Type="http://schemas.openxmlformats.org/officeDocument/2006/relationships/slide" Target="slides/slide39.xml"/><Relationship Id="rId36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3.xml"/><Relationship Id="rId47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2" Type="http://schemas.openxmlformats.org/officeDocument/2006/relationships/slide" Target="slides/slide51.xml"/><Relationship Id="rId54" Type="http://schemas.openxmlformats.org/officeDocument/2006/relationships/slide" Target="slides/slide53.xml"/><Relationship Id="rId12" Type="http://schemas.openxmlformats.org/officeDocument/2006/relationships/slide" Target="slides/slide11.xml"/><Relationship Id="rId3" Type="http://schemas.openxmlformats.org/officeDocument/2006/relationships/slide" Target="slides/slide2.xml"/><Relationship Id="rId23" Type="http://schemas.openxmlformats.org/officeDocument/2006/relationships/slide" Target="slides/slide22.xml"/><Relationship Id="rId61" Type="http://schemas.openxmlformats.org/officeDocument/2006/relationships/tableStyles" Target="tableStyles.xml"/><Relationship Id="rId53" Type="http://schemas.openxmlformats.org/officeDocument/2006/relationships/slide" Target="slides/slide52.xml"/><Relationship Id="rId26" Type="http://schemas.openxmlformats.org/officeDocument/2006/relationships/slide" Target="slides/slide25.xml"/><Relationship Id="rId30" Type="http://schemas.openxmlformats.org/officeDocument/2006/relationships/slide" Target="slides/slide29.xml"/><Relationship Id="rId11" Type="http://schemas.openxmlformats.org/officeDocument/2006/relationships/slide" Target="slides/slide10.xml"/><Relationship Id="rId29" Type="http://schemas.openxmlformats.org/officeDocument/2006/relationships/slide" Target="slides/slide28.xml"/><Relationship Id="rId16" Type="http://schemas.openxmlformats.org/officeDocument/2006/relationships/slide" Target="slides/slide15.xml"/><Relationship Id="rId33" Type="http://schemas.openxmlformats.org/officeDocument/2006/relationships/slide" Target="slides/slide32.xml"/><Relationship Id="rId41" Type="http://schemas.openxmlformats.org/officeDocument/2006/relationships/slide" Target="slides/slide4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2" Type="http://schemas.openxmlformats.org/officeDocument/2006/relationships/slide" Target="slides/slide21.xml"/><Relationship Id="rId21" Type="http://schemas.openxmlformats.org/officeDocument/2006/relationships/slide" Target="slides/slide2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yDocuments\Projects\IRIS%20VDI\03.%20Reports\network_requirements_sta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yDocuments\Projects\IRIS%20VDI\03.%20Reports\network_requirements_sta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Before Server Consolidation</a:t>
            </a:r>
          </a:p>
        </c:rich>
      </c:tx>
      <c:layout>
        <c:manualLayout>
          <c:xMode val="edge"/>
          <c:yMode val="edge"/>
          <c:x val="0.244374762169599"/>
          <c:y val="0.0892857142857143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09538243128531"/>
          <c:y val="0.180617500937383"/>
          <c:w val="0.71197582179551"/>
          <c:h val="0.729836426696663"/>
        </c:manualLayout>
      </c:layout>
      <c:pie3DChart>
        <c:varyColors val="1"/>
        <c:ser>
          <c:idx val="0"/>
          <c:order val="0"/>
          <c:spPr>
            <a:solidFill>
              <a:srgbClr val="E16321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explosion val="13"/>
          <c:dPt>
            <c:idx val="0"/>
            <c:explosion val="7"/>
            <c:spPr>
              <a:solidFill>
                <a:srgbClr val="558ED5"/>
              </a:soli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spPr>
              <a:solidFill>
                <a:srgbClr val="E16321"/>
              </a:soli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Percent val="1"/>
          </c:dLbls>
          <c:cat>
            <c:strRef>
              <c:f>[Workbook1]Sheet1!$B$8:$C$8</c:f>
              <c:strCache>
                <c:ptCount val="2"/>
                <c:pt idx="0">
                  <c:v>Server TCO</c:v>
                </c:pt>
                <c:pt idx="1">
                  <c:v>Desktop TCO</c:v>
                </c:pt>
              </c:strCache>
            </c:strRef>
          </c:cat>
          <c:val>
            <c:numRef>
              <c:f>[Workbook1]Sheet1!$B$9:$C$9</c:f>
              <c:numCache>
                <c:formatCode>0%</c:formatCode>
                <c:ptCount val="2"/>
                <c:pt idx="0">
                  <c:v>0.53</c:v>
                </c:pt>
                <c:pt idx="1">
                  <c:v>0.47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After</a:t>
            </a:r>
            <a:endParaRPr lang="en-US" dirty="0"/>
          </a:p>
        </c:rich>
      </c:tx>
      <c:layout>
        <c:manualLayout>
          <c:xMode val="edge"/>
          <c:yMode val="edge"/>
          <c:x val="0.296309281012005"/>
          <c:y val="0.06299212598425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293013553633665"/>
          <c:y val="0.286581106495546"/>
          <c:w val="0.39399302955983"/>
          <c:h val="0.419488705644078"/>
        </c:manualLayout>
      </c:layout>
      <c:pie3DChart>
        <c:varyColors val="1"/>
        <c:ser>
          <c:idx val="0"/>
          <c:order val="0"/>
          <c:spPr>
            <a:gradFill rotWithShape="1">
              <a:gsLst>
                <a:gs pos="0">
                  <a:schemeClr val="accent1">
                    <a:tint val="100000"/>
                    <a:shade val="100000"/>
                    <a:satMod val="130000"/>
                  </a:schemeClr>
                </a:gs>
                <a:gs pos="100000">
                  <a:schemeClr val="accent1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explosion val="6"/>
          <c:dPt>
            <c:idx val="0"/>
            <c:spPr>
              <a:solidFill>
                <a:srgbClr val="558ED5"/>
              </a:solidFill>
              <a:ln w="9525" cap="flat" cmpd="sng" algn="ctr">
                <a:solidFill>
                  <a:srgbClr val="4F81BD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explosion val="21"/>
            <c:spPr>
              <a:solidFill>
                <a:srgbClr val="E16321"/>
              </a:soli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Percent val="1"/>
          </c:dLbls>
          <c:cat>
            <c:strRef>
              <c:f>[Workbook1]Sheet1!$B$8:$C$8</c:f>
              <c:strCache>
                <c:ptCount val="2"/>
                <c:pt idx="0">
                  <c:v>Server TCO</c:v>
                </c:pt>
                <c:pt idx="1">
                  <c:v>Desktop TCO</c:v>
                </c:pt>
              </c:strCache>
            </c:strRef>
          </c:cat>
          <c:val>
            <c:numRef>
              <c:f>[Workbook1]Sheet1!$B$9:$C$9</c:f>
              <c:numCache>
                <c:formatCode>0%</c:formatCode>
                <c:ptCount val="2"/>
                <c:pt idx="0">
                  <c:v>0.24</c:v>
                </c:pt>
                <c:pt idx="1">
                  <c:v>0.76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586577513876339"/>
          <c:y val="0.695365284063901"/>
          <c:w val="0.295389699238415"/>
          <c:h val="0.279085704838076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Before</a:t>
            </a:r>
            <a:endParaRPr lang="en-US" dirty="0"/>
          </a:p>
        </c:rich>
      </c:tx>
      <c:layout>
        <c:manualLayout>
          <c:xMode val="edge"/>
          <c:yMode val="edge"/>
          <c:x val="0.141135284918653"/>
          <c:y val="0.0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22801722955362"/>
          <c:y val="0.162970112606892"/>
          <c:w val="0.750585201240089"/>
          <c:h val="0.724126661586656"/>
        </c:manualLayout>
      </c:layout>
      <c:pie3DChart>
        <c:varyColors val="1"/>
        <c:ser>
          <c:idx val="0"/>
          <c:order val="0"/>
          <c:spPr>
            <a:gradFill rotWithShape="1">
              <a:gsLst>
                <a:gs pos="0">
                  <a:schemeClr val="accent1">
                    <a:tint val="100000"/>
                    <a:shade val="100000"/>
                    <a:satMod val="130000"/>
                  </a:schemeClr>
                </a:gs>
                <a:gs pos="100000">
                  <a:schemeClr val="accent1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explosion val="13"/>
          <c:dPt>
            <c:idx val="0"/>
            <c:explosion val="7"/>
            <c:spPr>
              <a:solidFill>
                <a:srgbClr val="558ED5"/>
              </a:solidFill>
              <a:ln w="9525" cap="flat" cmpd="sng" algn="ctr">
                <a:solidFill>
                  <a:srgbClr val="4F81BD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spPr>
              <a:solidFill>
                <a:srgbClr val="E16321"/>
              </a:soli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Percent val="1"/>
          </c:dLbls>
          <c:cat>
            <c:strRef>
              <c:f>[Workbook1]Sheet1!$B$8:$C$8</c:f>
              <c:strCache>
                <c:ptCount val="2"/>
                <c:pt idx="0">
                  <c:v>Server TCO</c:v>
                </c:pt>
                <c:pt idx="1">
                  <c:v>Desktop TCO</c:v>
                </c:pt>
              </c:strCache>
            </c:strRef>
          </c:cat>
          <c:val>
            <c:numRef>
              <c:f>[Workbook1]Sheet1!$B$9:$C$9</c:f>
              <c:numCache>
                <c:formatCode>0%</c:formatCode>
                <c:ptCount val="2"/>
                <c:pt idx="0">
                  <c:v>0.53</c:v>
                </c:pt>
                <c:pt idx="1">
                  <c:v>0.47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4864605338967"/>
          <c:y val="0.743102616205232"/>
          <c:w val="0.265135394661033"/>
          <c:h val="0.253579713826094"/>
        </c:manualLayout>
      </c:layout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title>
      <c:tx>
        <c:rich>
          <a:bodyPr/>
          <a:lstStyle/>
          <a:p>
            <a:pPr>
              <a:defRPr lang="fr-BE"/>
            </a:pPr>
            <a:r>
              <a:rPr lang="en-US"/>
              <a:t>Bandwidth vs copy time</a:t>
            </a:r>
          </a:p>
        </c:rich>
      </c:tx>
      <c:layout/>
      <c:overlay val="1"/>
    </c:title>
    <c:plotArea>
      <c:layout>
        <c:manualLayout>
          <c:layoutTarget val="inner"/>
          <c:xMode val="edge"/>
          <c:yMode val="edge"/>
          <c:x val="0.242359989255407"/>
          <c:y val="0.157222560802191"/>
          <c:w val="0.754862306531124"/>
          <c:h val="0.768547238331705"/>
        </c:manualLayout>
      </c:layout>
      <c:lineChart>
        <c:grouping val="standard"/>
        <c:ser>
          <c:idx val="0"/>
          <c:order val="0"/>
          <c:tx>
            <c:strRef>
              <c:f>'copy - bw - 2'!$C$1</c:f>
              <c:strCache>
                <c:ptCount val="1"/>
                <c:pt idx="0">
                  <c:v>Time to copy 500mb to the USB HDD (s)</c:v>
                </c:pt>
              </c:strCache>
            </c:strRef>
          </c:tx>
          <c:marker>
            <c:symbol val="none"/>
          </c:marker>
          <c:cat>
            <c:numRef>
              <c:f>'copy - bw - 2'!$A$2:$A$6</c:f>
              <c:numCache>
                <c:formatCode>General</c:formatCode>
                <c:ptCount val="5"/>
                <c:pt idx="0">
                  <c:v>1.0E6</c:v>
                </c:pt>
                <c:pt idx="1">
                  <c:v>5.0E6</c:v>
                </c:pt>
                <c:pt idx="2">
                  <c:v>1.0E7</c:v>
                </c:pt>
                <c:pt idx="3">
                  <c:v>5.0E7</c:v>
                </c:pt>
                <c:pt idx="4">
                  <c:v>1.0E8</c:v>
                </c:pt>
              </c:numCache>
            </c:numRef>
          </c:cat>
          <c:val>
            <c:numRef>
              <c:f>'copy - bw - 2'!$C$2:$C$6</c:f>
              <c:numCache>
                <c:formatCode>General</c:formatCode>
                <c:ptCount val="5"/>
                <c:pt idx="0">
                  <c:v>4174.25</c:v>
                </c:pt>
                <c:pt idx="1">
                  <c:v>864.444</c:v>
                </c:pt>
                <c:pt idx="2">
                  <c:v>461.2959999999991</c:v>
                </c:pt>
                <c:pt idx="3">
                  <c:v>149.984</c:v>
                </c:pt>
                <c:pt idx="4">
                  <c:v>121.329</c:v>
                </c:pt>
              </c:numCache>
            </c:numRef>
          </c:val>
        </c:ser>
        <c:ser>
          <c:idx val="1"/>
          <c:order val="1"/>
          <c:tx>
            <c:strRef>
              <c:f>'copy - bw - 2'!$D$1</c:f>
              <c:strCache>
                <c:ptCount val="1"/>
                <c:pt idx="0">
                  <c:v>Time to copy 500mb from the USB HDD (s)</c:v>
                </c:pt>
              </c:strCache>
            </c:strRef>
          </c:tx>
          <c:marker>
            <c:symbol val="none"/>
          </c:marker>
          <c:cat>
            <c:numRef>
              <c:f>'copy - bw - 2'!$A$2:$A$6</c:f>
              <c:numCache>
                <c:formatCode>General</c:formatCode>
                <c:ptCount val="5"/>
                <c:pt idx="0">
                  <c:v>1.0E6</c:v>
                </c:pt>
                <c:pt idx="1">
                  <c:v>5.0E6</c:v>
                </c:pt>
                <c:pt idx="2">
                  <c:v>1.0E7</c:v>
                </c:pt>
                <c:pt idx="3">
                  <c:v>5.0E7</c:v>
                </c:pt>
                <c:pt idx="4">
                  <c:v>1.0E8</c:v>
                </c:pt>
              </c:numCache>
            </c:numRef>
          </c:cat>
          <c:val>
            <c:numRef>
              <c:f>'copy - bw - 2'!$D$2:$D$6</c:f>
              <c:numCache>
                <c:formatCode>General</c:formatCode>
                <c:ptCount val="5"/>
                <c:pt idx="0">
                  <c:v>4396.359</c:v>
                </c:pt>
                <c:pt idx="1">
                  <c:v>891.742</c:v>
                </c:pt>
                <c:pt idx="2">
                  <c:v>469.577</c:v>
                </c:pt>
                <c:pt idx="3">
                  <c:v>119.89</c:v>
                </c:pt>
                <c:pt idx="4">
                  <c:v>120.125</c:v>
                </c:pt>
              </c:numCache>
            </c:numRef>
          </c:val>
        </c:ser>
        <c:marker val="1"/>
        <c:axId val="616913480"/>
        <c:axId val="616921800"/>
      </c:lineChart>
      <c:catAx>
        <c:axId val="61691348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lang="fr-BE"/>
                </a:pPr>
                <a:r>
                  <a:rPr lang="fr-BE"/>
                  <a:t>Bandwidth</a:t>
                </a:r>
                <a:r>
                  <a:rPr lang="fr-BE" baseline="0"/>
                  <a:t> (bps)</a:t>
                </a:r>
                <a:endParaRPr lang="fr-BE"/>
              </a:p>
            </c:rich>
          </c:tx>
          <c:layout>
            <c:manualLayout>
              <c:xMode val="edge"/>
              <c:yMode val="edge"/>
              <c:x val="0.496676025961872"/>
              <c:y val="0.779874105852636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lang="fr-BE"/>
            </a:pPr>
            <a:endParaRPr lang="en-US"/>
          </a:p>
        </c:txPr>
        <c:crossAx val="616921800"/>
        <c:crosses val="autoZero"/>
        <c:auto val="1"/>
        <c:lblAlgn val="ctr"/>
        <c:lblOffset val="100"/>
      </c:catAx>
      <c:valAx>
        <c:axId val="61692180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lang="fr-BE"/>
                </a:pPr>
                <a:r>
                  <a:rPr lang="fr-BE"/>
                  <a:t>Copty time(s)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lang="fr-BE"/>
            </a:pPr>
            <a:endParaRPr lang="en-US"/>
          </a:p>
        </c:txPr>
        <c:crossAx val="6169134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52552029933527"/>
          <c:y val="0.404761377468323"/>
          <c:w val="0.447447970066473"/>
          <c:h val="0.125302649862266"/>
        </c:manualLayout>
      </c:layout>
      <c:txPr>
        <a:bodyPr/>
        <a:lstStyle/>
        <a:p>
          <a:pPr>
            <a:defRPr lang="fr-BE"/>
          </a:pPr>
          <a:endParaRPr lang="en-US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title>
      <c:tx>
        <c:rich>
          <a:bodyPr/>
          <a:lstStyle/>
          <a:p>
            <a:pPr>
              <a:defRPr lang="fr-BE"/>
            </a:pPr>
            <a:r>
              <a:rPr lang="fr-BE"/>
              <a:t>Copy</a:t>
            </a:r>
            <a:r>
              <a:rPr lang="fr-BE" baseline="0"/>
              <a:t> time vs delay</a:t>
            </a:r>
            <a:endParaRPr lang="fr-BE"/>
          </a:p>
        </c:rich>
      </c:tx>
      <c:layout/>
    </c:title>
    <c:plotArea>
      <c:layout>
        <c:manualLayout>
          <c:layoutTarget val="inner"/>
          <c:xMode val="edge"/>
          <c:yMode val="edge"/>
          <c:x val="0.196780276371826"/>
          <c:y val="0.146484128844968"/>
          <c:w val="0.837855694047213"/>
          <c:h val="0.740440643353002"/>
        </c:manualLayout>
      </c:layout>
      <c:lineChart>
        <c:grouping val="standard"/>
        <c:ser>
          <c:idx val="0"/>
          <c:order val="0"/>
          <c:tx>
            <c:strRef>
              <c:f>'copy - delay -2'!$C$1</c:f>
              <c:strCache>
                <c:ptCount val="1"/>
                <c:pt idx="0">
                  <c:v>Time to copy 500mb to the USB HDD (s)</c:v>
                </c:pt>
              </c:strCache>
            </c:strRef>
          </c:tx>
          <c:marker>
            <c:symbol val="none"/>
          </c:marker>
          <c:cat>
            <c:numRef>
              <c:f>'copy - delay -2'!$B$2:$B$6</c:f>
              <c:numCache>
                <c:formatCode>0</c:formatCode>
                <c:ptCount val="5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10.0</c:v>
                </c:pt>
                <c:pt idx="4">
                  <c:v>20.0</c:v>
                </c:pt>
              </c:numCache>
            </c:numRef>
          </c:cat>
          <c:val>
            <c:numRef>
              <c:f>'copy - delay -2'!$C$2:$C$6</c:f>
              <c:numCache>
                <c:formatCode>0.000</c:formatCode>
                <c:ptCount val="5"/>
                <c:pt idx="0">
                  <c:v>121.329</c:v>
                </c:pt>
                <c:pt idx="1">
                  <c:v>338.7189999999991</c:v>
                </c:pt>
                <c:pt idx="2">
                  <c:v>326.125</c:v>
                </c:pt>
                <c:pt idx="3">
                  <c:v>582.9369999999989</c:v>
                </c:pt>
                <c:pt idx="4">
                  <c:v>824.734</c:v>
                </c:pt>
              </c:numCache>
            </c:numRef>
          </c:val>
        </c:ser>
        <c:ser>
          <c:idx val="1"/>
          <c:order val="1"/>
          <c:tx>
            <c:strRef>
              <c:f>'copy - delay -2'!$D$1</c:f>
              <c:strCache>
                <c:ptCount val="1"/>
                <c:pt idx="0">
                  <c:v>Time to copy 500mb from the USB HDD (s)</c:v>
                </c:pt>
              </c:strCache>
            </c:strRef>
          </c:tx>
          <c:marker>
            <c:symbol val="none"/>
          </c:marker>
          <c:cat>
            <c:numRef>
              <c:f>'copy - delay -2'!$B$2:$B$6</c:f>
              <c:numCache>
                <c:formatCode>0</c:formatCode>
                <c:ptCount val="5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10.0</c:v>
                </c:pt>
                <c:pt idx="4">
                  <c:v>20.0</c:v>
                </c:pt>
              </c:numCache>
            </c:numRef>
          </c:cat>
          <c:val>
            <c:numRef>
              <c:f>'copy - delay -2'!$D$2:$D$6</c:f>
              <c:numCache>
                <c:formatCode>0.000</c:formatCode>
                <c:ptCount val="5"/>
                <c:pt idx="0">
                  <c:v>120.125</c:v>
                </c:pt>
                <c:pt idx="1">
                  <c:v>340.4059999999996</c:v>
                </c:pt>
                <c:pt idx="2">
                  <c:v>331.562</c:v>
                </c:pt>
                <c:pt idx="3">
                  <c:v>591.3439999999994</c:v>
                </c:pt>
                <c:pt idx="4">
                  <c:v>869.593</c:v>
                </c:pt>
              </c:numCache>
            </c:numRef>
          </c:val>
        </c:ser>
        <c:marker val="1"/>
        <c:axId val="616979000"/>
        <c:axId val="616970008"/>
      </c:lineChart>
      <c:catAx>
        <c:axId val="616979000"/>
        <c:scaling>
          <c:orientation val="minMax"/>
        </c:scaling>
        <c:axPos val="b"/>
        <c:numFmt formatCode="0" sourceLinked="1"/>
        <c:tickLblPos val="nextTo"/>
        <c:txPr>
          <a:bodyPr/>
          <a:lstStyle/>
          <a:p>
            <a:pPr>
              <a:defRPr lang="fr-BE"/>
            </a:pPr>
            <a:endParaRPr lang="en-US"/>
          </a:p>
        </c:txPr>
        <c:crossAx val="616970008"/>
        <c:crosses val="autoZero"/>
        <c:auto val="1"/>
        <c:lblAlgn val="ctr"/>
        <c:lblOffset val="100"/>
      </c:catAx>
      <c:valAx>
        <c:axId val="61697000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lang="fr-BE"/>
                </a:pPr>
                <a:r>
                  <a:rPr lang="fr-BE"/>
                  <a:t>Time (s)</a:t>
                </a:r>
              </a:p>
            </c:rich>
          </c:tx>
          <c:layout/>
        </c:title>
        <c:numFmt formatCode="0.000" sourceLinked="1"/>
        <c:tickLblPos val="nextTo"/>
        <c:txPr>
          <a:bodyPr/>
          <a:lstStyle/>
          <a:p>
            <a:pPr>
              <a:defRPr lang="fr-BE"/>
            </a:pPr>
            <a:endParaRPr lang="en-US"/>
          </a:p>
        </c:txPr>
        <c:crossAx val="6169790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7488703950095"/>
          <c:y val="0.601619986161827"/>
          <c:w val="0.338594917787744"/>
          <c:h val="0.210031866121174"/>
        </c:manualLayout>
      </c:layout>
      <c:txPr>
        <a:bodyPr/>
        <a:lstStyle/>
        <a:p>
          <a:pPr>
            <a:defRPr lang="fr-BE"/>
          </a:pPr>
          <a:endParaRPr lang="en-US"/>
        </a:p>
      </c:txPr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29B95-A87D-DC40-8405-E64436817C75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17434-E896-7743-9343-C5A7F677E2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7434-E896-7743-9343-C5A7F677E2A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2E74-2DE1-42B0-9FC4-5526261A199B}" type="datetimeFigureOut">
              <a:rPr lang="en-US" smtClean="0"/>
              <a:pPr/>
              <a:t>1/26/09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3" Type="http://schemas.openxmlformats.org/officeDocument/2006/relationships/hyperlink" Target="mailto:Pieter.van.den.abeele@irislink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4" Type="http://schemas.openxmlformats.org/officeDocument/2006/relationships/image" Target="../media/image9.jpeg"/><Relationship Id="rId10" Type="http://schemas.openxmlformats.org/officeDocument/2006/relationships/image" Target="../media/image15.jpeg"/><Relationship Id="rId5" Type="http://schemas.openxmlformats.org/officeDocument/2006/relationships/image" Target="../media/image10.jpeg"/><Relationship Id="rId7" Type="http://schemas.openxmlformats.org/officeDocument/2006/relationships/image" Target="../media/image12.jpeg"/><Relationship Id="rId11" Type="http://schemas.openxmlformats.org/officeDocument/2006/relationships/image" Target="../media/image16.pn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9" Type="http://schemas.openxmlformats.org/officeDocument/2006/relationships/image" Target="../media/image14.png"/><Relationship Id="rId3" Type="http://schemas.openxmlformats.org/officeDocument/2006/relationships/image" Target="../media/image8.jpeg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3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7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9" Type="http://schemas.openxmlformats.org/officeDocument/2006/relationships/image" Target="../media/image27.jpeg"/><Relationship Id="rId3" Type="http://schemas.openxmlformats.org/officeDocument/2006/relationships/image" Target="../media/image21.png"/><Relationship Id="rId6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4" Type="http://schemas.openxmlformats.org/officeDocument/2006/relationships/image" Target="../media/image30.jpeg"/><Relationship Id="rId10" Type="http://schemas.openxmlformats.org/officeDocument/2006/relationships/image" Target="../media/image36.jpeg"/><Relationship Id="rId5" Type="http://schemas.openxmlformats.org/officeDocument/2006/relationships/image" Target="../media/image31.jpeg"/><Relationship Id="rId7" Type="http://schemas.openxmlformats.org/officeDocument/2006/relationships/image" Target="../media/image33.pdf"/><Relationship Id="rId11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9" Type="http://schemas.openxmlformats.org/officeDocument/2006/relationships/image" Target="../media/image35.jpeg"/><Relationship Id="rId3" Type="http://schemas.openxmlformats.org/officeDocument/2006/relationships/image" Target="../media/image29.jpeg"/><Relationship Id="rId6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image" Target="../media/image39.jpeg"/><Relationship Id="rId5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4" Type="http://schemas.openxmlformats.org/officeDocument/2006/relationships/slide" Target="slide31.xml"/><Relationship Id="rId5" Type="http://schemas.openxmlformats.org/officeDocument/2006/relationships/image" Target="../media/image45.jpeg"/><Relationship Id="rId7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eg"/><Relationship Id="rId3" Type="http://schemas.openxmlformats.org/officeDocument/2006/relationships/slide" Target="slide41.xml"/><Relationship Id="rId6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3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3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3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3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3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3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3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19600" y="3352800"/>
            <a:ext cx="2514600" cy="838200"/>
          </a:xfrm>
        </p:spPr>
        <p:txBody>
          <a:bodyPr>
            <a:normAutofit/>
          </a:bodyPr>
          <a:lstStyle/>
          <a:p>
            <a:pPr algn="l"/>
            <a:r>
              <a:rPr lang="en-US" sz="1500" dirty="0" smtClean="0"/>
              <a:t>Pieter Van den Abeele</a:t>
            </a:r>
          </a:p>
          <a:p>
            <a:pPr algn="l"/>
            <a:r>
              <a:rPr lang="en-US" sz="1200" dirty="0" smtClean="0"/>
              <a:t>Chief Architect</a:t>
            </a:r>
          </a:p>
          <a:p>
            <a:pPr algn="l"/>
            <a:r>
              <a:rPr lang="en-US" sz="1200" dirty="0" smtClean="0">
                <a:hlinkClick r:id="rId3"/>
              </a:rPr>
              <a:t>pieter.van.den.abeele@irislink.com</a:t>
            </a:r>
            <a:endParaRPr lang="en-US" sz="1200" dirty="0" smtClean="0"/>
          </a:p>
          <a:p>
            <a:pPr algn="l"/>
            <a:endParaRPr lang="en-US" sz="1800" dirty="0" smtClean="0"/>
          </a:p>
          <a:p>
            <a:pPr algn="l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905000"/>
            <a:ext cx="5181600" cy="1524000"/>
          </a:xfrm>
        </p:spPr>
        <p:txBody>
          <a:bodyPr>
            <a:normAutofit/>
          </a:bodyPr>
          <a:lstStyle/>
          <a:p>
            <a:r>
              <a:rPr lang="en-US" dirty="0" smtClean="0"/>
              <a:t>IRIS Virtual Desktop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pic>
        <p:nvPicPr>
          <p:cNvPr id="5" name="Picture 4" descr="Picture 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1600"/>
            <a:ext cx="5549341" cy="52578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7800" y="1600200"/>
            <a:ext cx="3581400" cy="3124200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2"/>
              </a:buClr>
            </a:pPr>
            <a:r>
              <a:rPr lang="en-US" sz="2000" dirty="0" smtClean="0"/>
              <a:t>Introduction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Announcements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Solution Roadmap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Services &amp; Experience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Technical deep-</a:t>
            </a:r>
            <a:r>
              <a:rPr lang="en-US" sz="2000" dirty="0" smtClean="0"/>
              <a:t>dive</a:t>
            </a:r>
          </a:p>
          <a:p>
            <a:pPr>
              <a:buClr>
                <a:schemeClr val="accent2"/>
              </a:buClr>
              <a:buNone/>
            </a:pPr>
            <a:endParaRPr lang="en-US" sz="1800" dirty="0" smtClean="0"/>
          </a:p>
          <a:p>
            <a:pPr lvl="1">
              <a:buClr>
                <a:schemeClr val="accent1"/>
              </a:buClr>
            </a:pPr>
            <a:r>
              <a:rPr lang="en-US" sz="1400" dirty="0" smtClean="0"/>
              <a:t>Application management</a:t>
            </a:r>
          </a:p>
          <a:p>
            <a:pPr lvl="1">
              <a:buClr>
                <a:schemeClr val="accent1"/>
              </a:buClr>
            </a:pPr>
            <a:r>
              <a:rPr lang="en-US" sz="1400" dirty="0" smtClean="0"/>
              <a:t>Desktop management</a:t>
            </a:r>
          </a:p>
          <a:p>
            <a:pPr lvl="1">
              <a:buClr>
                <a:schemeClr val="accent1"/>
              </a:buClr>
            </a:pPr>
            <a:r>
              <a:rPr lang="en-US" sz="1400" dirty="0" smtClean="0"/>
              <a:t>Storage optimization</a:t>
            </a:r>
          </a:p>
          <a:p>
            <a:pPr lvl="1">
              <a:buClr>
                <a:schemeClr val="accent1"/>
              </a:buClr>
            </a:pPr>
            <a:r>
              <a:rPr lang="en-US" sz="1400" dirty="0" smtClean="0"/>
              <a:t>Network optimization</a:t>
            </a:r>
          </a:p>
          <a:p>
            <a:pPr lvl="1"/>
            <a:endParaRPr lang="en-US" sz="1400" dirty="0" smtClean="0"/>
          </a:p>
          <a:p>
            <a:pPr lvl="1">
              <a:buNone/>
            </a:pPr>
            <a:endParaRPr lang="en-US" sz="1400" dirty="0" smtClean="0"/>
          </a:p>
          <a:p>
            <a:pPr lvl="1"/>
            <a:endParaRPr lang="en-US" sz="14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virtualization?</a:t>
            </a:r>
            <a:endParaRPr lang="en-US" dirty="0"/>
          </a:p>
        </p:txBody>
      </p:sp>
      <p:grpSp>
        <p:nvGrpSpPr>
          <p:cNvPr id="4" name="Group 61"/>
          <p:cNvGrpSpPr>
            <a:grpSpLocks/>
          </p:cNvGrpSpPr>
          <p:nvPr/>
        </p:nvGrpSpPr>
        <p:grpSpPr bwMode="auto">
          <a:xfrm>
            <a:off x="1066800" y="4495800"/>
            <a:ext cx="6934200" cy="457200"/>
            <a:chOff x="1066800" y="4495800"/>
            <a:chExt cx="6933600" cy="457200"/>
          </a:xfrm>
        </p:grpSpPr>
        <p:sp>
          <p:nvSpPr>
            <p:cNvPr id="5" name="Rounded Rectangle 4"/>
            <p:cNvSpPr/>
            <p:nvPr/>
          </p:nvSpPr>
          <p:spPr bwMode="auto">
            <a:xfrm>
              <a:off x="3885956" y="4495800"/>
              <a:ext cx="1295288" cy="457200"/>
            </a:xfrm>
            <a:prstGeom prst="roundRect">
              <a:avLst/>
            </a:prstGeom>
            <a:solidFill>
              <a:srgbClr val="FF330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>
              <a:prstTxWarp prst="textNoShape">
                <a:avLst/>
              </a:prstTxWarp>
            </a:bodyPr>
            <a:lstStyle/>
            <a:p>
              <a:pPr>
                <a:defRPr/>
              </a:pPr>
              <a:r>
                <a:rPr lang="en-US">
                  <a:solidFill>
                    <a:srgbClr val="FFFFFF"/>
                  </a:solidFill>
                  <a:ea typeface="ＭＳ Ｐゴシック" pitchFamily="-65" charset="-128"/>
                  <a:cs typeface="ＭＳ Ｐゴシック" pitchFamily="-65" charset="-128"/>
                </a:rPr>
                <a:t>CPU:10%</a:t>
              </a:r>
            </a:p>
          </p:txBody>
        </p:sp>
        <p:sp>
          <p:nvSpPr>
            <p:cNvPr id="6" name="Rounded Rectangle 5"/>
            <p:cNvSpPr/>
            <p:nvPr/>
          </p:nvSpPr>
          <p:spPr bwMode="auto">
            <a:xfrm>
              <a:off x="6705112" y="4495800"/>
              <a:ext cx="1295288" cy="457200"/>
            </a:xfrm>
            <a:prstGeom prst="roundRect">
              <a:avLst/>
            </a:prstGeom>
            <a:solidFill>
              <a:srgbClr val="FF330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>
              <a:prstTxWarp prst="textNoShape">
                <a:avLst/>
              </a:prstTxWarp>
            </a:bodyPr>
            <a:lstStyle/>
            <a:p>
              <a:pPr>
                <a:defRPr/>
              </a:pPr>
              <a:r>
                <a:rPr lang="en-US">
                  <a:solidFill>
                    <a:srgbClr val="FFFFFF"/>
                  </a:solidFill>
                  <a:ea typeface="ＭＳ Ｐゴシック" pitchFamily="-65" charset="-128"/>
                  <a:cs typeface="ＭＳ Ｐゴシック" pitchFamily="-65" charset="-128"/>
                </a:rPr>
                <a:t>CPU:10%</a:t>
              </a:r>
            </a:p>
          </p:txBody>
        </p:sp>
        <p:sp>
          <p:nvSpPr>
            <p:cNvPr id="7" name="Rounded Rectangle 6"/>
            <p:cNvSpPr/>
            <p:nvPr/>
          </p:nvSpPr>
          <p:spPr bwMode="auto">
            <a:xfrm>
              <a:off x="1066800" y="4495800"/>
              <a:ext cx="1295288" cy="457200"/>
            </a:xfrm>
            <a:prstGeom prst="roundRect">
              <a:avLst/>
            </a:prstGeom>
            <a:solidFill>
              <a:srgbClr val="FF330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>
              <a:prstTxWarp prst="textNoShape">
                <a:avLst/>
              </a:prstTxWarp>
            </a:bodyPr>
            <a:lstStyle/>
            <a:p>
              <a:pPr>
                <a:defRPr/>
              </a:pPr>
              <a:r>
                <a:rPr lang="en-US">
                  <a:solidFill>
                    <a:srgbClr val="FFFFFF"/>
                  </a:solidFill>
                  <a:ea typeface="ＭＳ Ｐゴシック" pitchFamily="-65" charset="-128"/>
                  <a:cs typeface="ＭＳ Ｐゴシック" pitchFamily="-65" charset="-128"/>
                </a:rPr>
                <a:t>CPU:10%</a:t>
              </a:r>
            </a:p>
          </p:txBody>
        </p:sp>
      </p:grpSp>
      <p:pic>
        <p:nvPicPr>
          <p:cNvPr id="8" name="Picture 7" descr="x3550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286000"/>
            <a:ext cx="266700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x3550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2286000"/>
            <a:ext cx="266700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x3550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9800" y="2286000"/>
            <a:ext cx="266700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linux-online-in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8600" y="1828800"/>
            <a:ext cx="663575" cy="7953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11" descr="windows ic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3600" y="1905000"/>
            <a:ext cx="820738" cy="774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icture 12" descr="windows ic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1905000"/>
            <a:ext cx="820738" cy="774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virtualization?</a:t>
            </a:r>
            <a:endParaRPr lang="en-US" dirty="0"/>
          </a:p>
        </p:txBody>
      </p:sp>
      <p:pic>
        <p:nvPicPr>
          <p:cNvPr id="4" name="Picture 3" descr="x3550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2209800"/>
            <a:ext cx="13716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ed Rectangle 4"/>
          <p:cNvSpPr/>
          <p:nvPr/>
        </p:nvSpPr>
        <p:spPr>
          <a:xfrm>
            <a:off x="5105400" y="1752600"/>
            <a:ext cx="533400" cy="38862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4F81BD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H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Y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P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E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R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V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I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S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O</a:t>
            </a:r>
          </a:p>
          <a:p>
            <a:pPr algn="ctr">
              <a:defRPr/>
            </a:pPr>
            <a:r>
              <a:rPr lang="en-US" dirty="0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R</a:t>
            </a:r>
          </a:p>
        </p:txBody>
      </p:sp>
      <p:grpSp>
        <p:nvGrpSpPr>
          <p:cNvPr id="6" name="Group 55"/>
          <p:cNvGrpSpPr>
            <a:grpSpLocks/>
          </p:cNvGrpSpPr>
          <p:nvPr/>
        </p:nvGrpSpPr>
        <p:grpSpPr bwMode="auto">
          <a:xfrm>
            <a:off x="1981200" y="1752600"/>
            <a:ext cx="4379913" cy="609600"/>
            <a:chOff x="1447800" y="1524000"/>
            <a:chExt cx="4379471" cy="609600"/>
          </a:xfrm>
        </p:grpSpPr>
        <p:pic>
          <p:nvPicPr>
            <p:cNvPr id="7" name="Picture 4" descr="windows icon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81600" y="1524000"/>
              <a:ext cx="645671" cy="609600"/>
            </a:xfrm>
            <a:prstGeom prst="rect">
              <a:avLst/>
            </a:prstGeom>
            <a:noFill/>
            <a:ln w="0">
              <a:noFill/>
              <a:round/>
              <a:headEnd/>
              <a:tailEnd/>
            </a:ln>
          </p:spPr>
        </p:pic>
        <p:sp>
          <p:nvSpPr>
            <p:cNvPr id="8" name="Rounded Rectangle 7"/>
            <p:cNvSpPr/>
            <p:nvPr/>
          </p:nvSpPr>
          <p:spPr>
            <a:xfrm>
              <a:off x="1447800" y="1600200"/>
              <a:ext cx="1371462" cy="457200"/>
            </a:xfrm>
            <a:prstGeom prst="roundRect">
              <a:avLst/>
            </a:prstGeom>
            <a:solidFill>
              <a:srgbClr val="FF33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CPU:10%</a:t>
              </a:r>
            </a:p>
          </p:txBody>
        </p:sp>
      </p:grpSp>
      <p:grpSp>
        <p:nvGrpSpPr>
          <p:cNvPr id="9" name="Group 62"/>
          <p:cNvGrpSpPr>
            <a:grpSpLocks/>
          </p:cNvGrpSpPr>
          <p:nvPr/>
        </p:nvGrpSpPr>
        <p:grpSpPr bwMode="auto">
          <a:xfrm>
            <a:off x="1981200" y="1828800"/>
            <a:ext cx="4379913" cy="1219200"/>
            <a:chOff x="1447800" y="1600200"/>
            <a:chExt cx="4379471" cy="1219200"/>
          </a:xfrm>
        </p:grpSpPr>
        <p:pic>
          <p:nvPicPr>
            <p:cNvPr id="10" name="Picture 26" descr="windows icon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81600" y="2209800"/>
              <a:ext cx="645671" cy="609600"/>
            </a:xfrm>
            <a:prstGeom prst="rect">
              <a:avLst/>
            </a:prstGeom>
            <a:noFill/>
            <a:ln w="0">
              <a:noFill/>
              <a:round/>
              <a:headEnd/>
              <a:tailEnd/>
            </a:ln>
          </p:spPr>
        </p:pic>
        <p:sp>
          <p:nvSpPr>
            <p:cNvPr id="11" name="Rounded Rectangle 10"/>
            <p:cNvSpPr/>
            <p:nvPr/>
          </p:nvSpPr>
          <p:spPr>
            <a:xfrm>
              <a:off x="1447800" y="1600200"/>
              <a:ext cx="1371462" cy="457200"/>
            </a:xfrm>
            <a:prstGeom prst="roundRect">
              <a:avLst/>
            </a:prstGeom>
            <a:solidFill>
              <a:srgbClr val="E89049"/>
            </a:solidFill>
            <a:ln>
              <a:solidFill>
                <a:srgbClr val="E89049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CPU:20%</a:t>
              </a:r>
            </a:p>
          </p:txBody>
        </p:sp>
      </p:grpSp>
      <p:grpSp>
        <p:nvGrpSpPr>
          <p:cNvPr id="12" name="Group 57"/>
          <p:cNvGrpSpPr>
            <a:grpSpLocks/>
          </p:cNvGrpSpPr>
          <p:nvPr/>
        </p:nvGrpSpPr>
        <p:grpSpPr bwMode="auto">
          <a:xfrm>
            <a:off x="1981200" y="1828800"/>
            <a:ext cx="4379913" cy="1905000"/>
            <a:chOff x="838200" y="1828800"/>
            <a:chExt cx="4379471" cy="1905000"/>
          </a:xfrm>
        </p:grpSpPr>
        <p:pic>
          <p:nvPicPr>
            <p:cNvPr id="13" name="Picture 27" descr="windows icon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72000" y="3124200"/>
              <a:ext cx="645671" cy="609600"/>
            </a:xfrm>
            <a:prstGeom prst="rect">
              <a:avLst/>
            </a:prstGeom>
            <a:noFill/>
            <a:ln w="0">
              <a:noFill/>
              <a:round/>
              <a:headEnd/>
              <a:tailEnd/>
            </a:ln>
          </p:spPr>
        </p:pic>
        <p:sp>
          <p:nvSpPr>
            <p:cNvPr id="14" name="Rounded Rectangle 13"/>
            <p:cNvSpPr/>
            <p:nvPr/>
          </p:nvSpPr>
          <p:spPr>
            <a:xfrm>
              <a:off x="838200" y="1828800"/>
              <a:ext cx="1371462" cy="457200"/>
            </a:xfrm>
            <a:prstGeom prst="roundRect">
              <a:avLst/>
            </a:prstGeom>
            <a:solidFill>
              <a:srgbClr val="90CD6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CPU:30%</a:t>
              </a:r>
            </a:p>
          </p:txBody>
        </p:sp>
      </p:grpSp>
      <p:grpSp>
        <p:nvGrpSpPr>
          <p:cNvPr id="15" name="Group 59"/>
          <p:cNvGrpSpPr>
            <a:grpSpLocks/>
          </p:cNvGrpSpPr>
          <p:nvPr/>
        </p:nvGrpSpPr>
        <p:grpSpPr bwMode="auto">
          <a:xfrm>
            <a:off x="1981200" y="1828800"/>
            <a:ext cx="4267200" cy="2528888"/>
            <a:chOff x="1447800" y="1600200"/>
            <a:chExt cx="4267200" cy="2528964"/>
          </a:xfrm>
        </p:grpSpPr>
        <p:pic>
          <p:nvPicPr>
            <p:cNvPr id="16" name="Picture 8" descr="linux-online-inc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257800" y="3581400"/>
              <a:ext cx="457200" cy="54776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>
            <a:xfrm>
              <a:off x="1447800" y="1600200"/>
              <a:ext cx="1371600" cy="45721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CPU:40%</a:t>
              </a:r>
            </a:p>
          </p:txBody>
        </p:sp>
      </p:grp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1981200" y="1828800"/>
            <a:ext cx="4379913" cy="3200400"/>
            <a:chOff x="1447800" y="1600200"/>
            <a:chExt cx="4379471" cy="3200400"/>
          </a:xfrm>
        </p:grpSpPr>
        <p:pic>
          <p:nvPicPr>
            <p:cNvPr id="19" name="Picture 28" descr="windows icon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81600" y="4191000"/>
              <a:ext cx="645671" cy="609600"/>
            </a:xfrm>
            <a:prstGeom prst="rect">
              <a:avLst/>
            </a:prstGeom>
            <a:noFill/>
            <a:ln w="0">
              <a:noFill/>
              <a:round/>
              <a:headEnd/>
              <a:tailEnd/>
            </a:ln>
          </p:spPr>
        </p:pic>
        <p:sp>
          <p:nvSpPr>
            <p:cNvPr id="20" name="Rounded Rectangle 19"/>
            <p:cNvSpPr/>
            <p:nvPr/>
          </p:nvSpPr>
          <p:spPr>
            <a:xfrm>
              <a:off x="1447800" y="1600200"/>
              <a:ext cx="1371462" cy="457200"/>
            </a:xfrm>
            <a:prstGeom prst="roundRect">
              <a:avLst/>
            </a:prstGeom>
            <a:solidFill>
              <a:srgbClr val="5B985B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CPU:50%</a:t>
              </a:r>
            </a:p>
          </p:txBody>
        </p:sp>
      </p:grpSp>
      <p:grpSp>
        <p:nvGrpSpPr>
          <p:cNvPr id="21" name="Group 61"/>
          <p:cNvGrpSpPr>
            <a:grpSpLocks/>
          </p:cNvGrpSpPr>
          <p:nvPr/>
        </p:nvGrpSpPr>
        <p:grpSpPr bwMode="auto">
          <a:xfrm>
            <a:off x="1981200" y="1828800"/>
            <a:ext cx="4275138" cy="3810000"/>
            <a:chOff x="1600200" y="1905000"/>
            <a:chExt cx="4197928" cy="3666213"/>
          </a:xfrm>
        </p:grpSpPr>
        <p:pic>
          <p:nvPicPr>
            <p:cNvPr id="22" name="Picture 29" descr="linux-online-inc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40928" y="5057943"/>
              <a:ext cx="457200" cy="5132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23" name="Rounded Rectangle 22"/>
            <p:cNvSpPr/>
            <p:nvPr/>
          </p:nvSpPr>
          <p:spPr>
            <a:xfrm>
              <a:off x="1600200" y="1905000"/>
              <a:ext cx="1371770" cy="456750"/>
            </a:xfrm>
            <a:prstGeom prst="roundRect">
              <a:avLst/>
            </a:prstGeom>
            <a:solidFill>
              <a:srgbClr val="5B985B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CPU:60%</a:t>
              </a:r>
            </a:p>
          </p:txBody>
        </p:sp>
      </p:grpSp>
      <p:grpSp>
        <p:nvGrpSpPr>
          <p:cNvPr id="24" name="Group 52"/>
          <p:cNvGrpSpPr>
            <a:grpSpLocks/>
          </p:cNvGrpSpPr>
          <p:nvPr/>
        </p:nvGrpSpPr>
        <p:grpSpPr bwMode="auto">
          <a:xfrm>
            <a:off x="5715000" y="1752600"/>
            <a:ext cx="1295400" cy="3886200"/>
            <a:chOff x="5867400" y="1524000"/>
            <a:chExt cx="1295400" cy="3886200"/>
          </a:xfrm>
          <a:solidFill>
            <a:schemeClr val="accent3">
              <a:lumMod val="60000"/>
              <a:lumOff val="40000"/>
              <a:alpha val="28000"/>
            </a:schemeClr>
          </a:solidFill>
        </p:grpSpPr>
        <p:sp>
          <p:nvSpPr>
            <p:cNvPr id="25" name="Rounded Rectangle 24"/>
            <p:cNvSpPr/>
            <p:nvPr/>
          </p:nvSpPr>
          <p:spPr>
            <a:xfrm>
              <a:off x="5867400" y="1524000"/>
              <a:ext cx="1295400" cy="6096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5867400" y="3581400"/>
              <a:ext cx="1295400" cy="5334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5867400" y="2209800"/>
              <a:ext cx="1295400" cy="6096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5867400" y="2895600"/>
              <a:ext cx="1295400" cy="6096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5867400" y="4191000"/>
              <a:ext cx="1295400" cy="6096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5867400" y="4876800"/>
              <a:ext cx="1295400" cy="533400"/>
            </a:xfrm>
            <a:prstGeom prst="roundRect">
              <a:avLst/>
            </a:prstGeom>
            <a:grpFill/>
            <a:ln>
              <a:solidFill>
                <a:srgbClr val="4F81BD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  <a:r>
                <a:rPr lang="en-US" dirty="0">
                  <a:solidFill>
                    <a:srgbClr val="003366"/>
                  </a:solidFill>
                </a:rPr>
                <a:t>VM</a:t>
              </a:r>
            </a:p>
          </p:txBody>
        </p:sp>
      </p:grpSp>
      <p:grpSp>
        <p:nvGrpSpPr>
          <p:cNvPr id="31" name="Group 63"/>
          <p:cNvGrpSpPr>
            <a:grpSpLocks/>
          </p:cNvGrpSpPr>
          <p:nvPr/>
        </p:nvGrpSpPr>
        <p:grpSpPr bwMode="auto">
          <a:xfrm>
            <a:off x="1981200" y="1828800"/>
            <a:ext cx="2971800" cy="2974975"/>
            <a:chOff x="1447800" y="1600200"/>
            <a:chExt cx="2971800" cy="2974848"/>
          </a:xfrm>
        </p:grpSpPr>
        <p:pic>
          <p:nvPicPr>
            <p:cNvPr id="32" name="Picture 14" descr="x3550s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48000" y="3505200"/>
              <a:ext cx="1371600" cy="10698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Rounded Rectangle 32"/>
            <p:cNvSpPr/>
            <p:nvPr/>
          </p:nvSpPr>
          <p:spPr>
            <a:xfrm>
              <a:off x="1447800" y="3276528"/>
              <a:ext cx="1371600" cy="457180"/>
            </a:xfrm>
            <a:prstGeom prst="roundRect">
              <a:avLst/>
            </a:prstGeom>
            <a:solidFill>
              <a:srgbClr val="90CD6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CPU:30%</a:t>
              </a: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447800" y="1600200"/>
              <a:ext cx="1371600" cy="457180"/>
            </a:xfrm>
            <a:prstGeom prst="roundRect">
              <a:avLst/>
            </a:prstGeom>
            <a:solidFill>
              <a:srgbClr val="90CD6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CPU:30%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Virtualization: Value proposition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Hardware resources are typically </a:t>
            </a:r>
            <a:r>
              <a:rPr lang="en-US" sz="2000" b="1" dirty="0" smtClean="0"/>
              <a:t>underused</a:t>
            </a:r>
            <a:r>
              <a:rPr lang="en-US" sz="2000" dirty="0" smtClean="0"/>
              <a:t>.</a:t>
            </a:r>
          </a:p>
          <a:p>
            <a:endParaRPr lang="en-US" sz="2000" dirty="0" smtClean="0"/>
          </a:p>
          <a:p>
            <a:r>
              <a:rPr lang="en-US" sz="2000" dirty="0" smtClean="0"/>
              <a:t>Advantages of consolidating datacenter infrastructure:</a:t>
            </a:r>
          </a:p>
          <a:p>
            <a:endParaRPr lang="en-US" sz="2000" dirty="0" smtClean="0"/>
          </a:p>
          <a:p>
            <a:pPr lvl="1"/>
            <a:r>
              <a:rPr lang="en-US" sz="1800" dirty="0" smtClean="0"/>
              <a:t>Make better use of server resources</a:t>
            </a:r>
          </a:p>
          <a:p>
            <a:pPr lvl="1"/>
            <a:r>
              <a:rPr lang="en-US" sz="1800" dirty="0" smtClean="0"/>
              <a:t>Increase performance per Watt (</a:t>
            </a:r>
            <a:r>
              <a:rPr lang="en-US" sz="1800" b="1" dirty="0" smtClean="0">
                <a:solidFill>
                  <a:srgbClr val="008000"/>
                </a:solidFill>
              </a:rPr>
              <a:t>GREEN</a:t>
            </a:r>
            <a:r>
              <a:rPr lang="en-US" sz="1800" dirty="0" smtClean="0"/>
              <a:t>)</a:t>
            </a:r>
          </a:p>
          <a:p>
            <a:pPr lvl="1"/>
            <a:r>
              <a:rPr lang="en-US" sz="1800" dirty="0" smtClean="0"/>
              <a:t>Improve scalability, flexibility</a:t>
            </a:r>
          </a:p>
          <a:p>
            <a:pPr lvl="1"/>
            <a:r>
              <a:rPr lang="en-US" sz="1800" dirty="0" smtClean="0"/>
              <a:t>Reduce total cost of ownership </a:t>
            </a:r>
          </a:p>
          <a:p>
            <a:endParaRPr lang="en-US" sz="2000" dirty="0" smtClean="0"/>
          </a:p>
          <a:p>
            <a:r>
              <a:rPr lang="en-US" sz="2000" dirty="0" err="1" smtClean="0"/>
              <a:t>Virtualize</a:t>
            </a:r>
            <a:r>
              <a:rPr lang="en-US" sz="2000" dirty="0" smtClean="0"/>
              <a:t> to </a:t>
            </a:r>
            <a:r>
              <a:rPr lang="en-US" sz="2000" b="1" dirty="0" smtClean="0"/>
              <a:t>save money</a:t>
            </a:r>
            <a:r>
              <a:rPr lang="en-US" sz="2000" dirty="0" smtClean="0"/>
              <a:t>!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Virtualization: IRIS ICT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I.R.I.S. ICT was </a:t>
            </a:r>
            <a:r>
              <a:rPr lang="en-US" sz="1600" b="1" dirty="0" smtClean="0"/>
              <a:t>first</a:t>
            </a:r>
            <a:r>
              <a:rPr lang="en-US" sz="1600" dirty="0" smtClean="0"/>
              <a:t> to bring </a:t>
            </a:r>
            <a:r>
              <a:rPr lang="en-US" sz="1600" b="1" dirty="0" smtClean="0"/>
              <a:t>server virtualization </a:t>
            </a:r>
            <a:r>
              <a:rPr lang="en-US" sz="1600" dirty="0" smtClean="0"/>
              <a:t>to </a:t>
            </a:r>
            <a:r>
              <a:rPr lang="en-US" sz="1600" dirty="0" err="1" smtClean="0"/>
              <a:t>BeNeLux</a:t>
            </a:r>
            <a:r>
              <a:rPr lang="en-US" sz="1600" dirty="0" smtClean="0"/>
              <a:t> market in 2002, using the </a:t>
            </a:r>
            <a:r>
              <a:rPr lang="en-US" sz="1600" dirty="0" err="1" smtClean="0"/>
              <a:t>VMware</a:t>
            </a:r>
            <a:r>
              <a:rPr lang="en-US" sz="1600" dirty="0" smtClean="0"/>
              <a:t> ESX™ platform. We are a </a:t>
            </a:r>
            <a:r>
              <a:rPr lang="en-US" sz="1600" dirty="0" err="1" smtClean="0"/>
              <a:t>VMware</a:t>
            </a:r>
            <a:r>
              <a:rPr lang="en-US" sz="1600" dirty="0" smtClean="0"/>
              <a:t> VIP business partner.</a:t>
            </a:r>
          </a:p>
          <a:p>
            <a:pPr>
              <a:buFont typeface="Arial" pitchFamily="-65" charset="0"/>
              <a:buNone/>
            </a:pPr>
            <a:r>
              <a:rPr lang="en-US" sz="1600" dirty="0" smtClean="0"/>
              <a:t> </a:t>
            </a:r>
          </a:p>
          <a:p>
            <a:r>
              <a:rPr lang="en-US" sz="1600" dirty="0" smtClean="0"/>
              <a:t>We focus on Complex IT infrastructure e.g. Mainframe, UNIX, Linux, </a:t>
            </a:r>
            <a:r>
              <a:rPr lang="en-US" sz="1600" dirty="0" err="1" smtClean="0"/>
              <a:t>VMware</a:t>
            </a:r>
            <a:r>
              <a:rPr lang="en-US" sz="1600" dirty="0" smtClean="0"/>
              <a:t>, Storage. Virtualization is a </a:t>
            </a:r>
            <a:r>
              <a:rPr lang="en-US" sz="1600" b="1" dirty="0" smtClean="0"/>
              <a:t>core component </a:t>
            </a:r>
            <a:r>
              <a:rPr lang="en-US" sz="1600" dirty="0" smtClean="0"/>
              <a:t>of our business.</a:t>
            </a:r>
          </a:p>
          <a:p>
            <a:pPr>
              <a:buFont typeface="Arial" pitchFamily="-65" charset="0"/>
              <a:buNone/>
            </a:pPr>
            <a:endParaRPr lang="en-US" sz="1600" dirty="0" smtClean="0"/>
          </a:p>
          <a:p>
            <a:r>
              <a:rPr lang="en-US" sz="1600" dirty="0" smtClean="0"/>
              <a:t>Several large customer accounts, success stories and awards. </a:t>
            </a:r>
          </a:p>
          <a:p>
            <a:endParaRPr lang="en-US" dirty="0"/>
          </a:p>
        </p:txBody>
      </p:sp>
      <p:pic>
        <p:nvPicPr>
          <p:cNvPr id="4" name="Picture 16" descr="IBM Premier Business Partner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6200" y="3200400"/>
            <a:ext cx="1189038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ib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4572000"/>
            <a:ext cx="5334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depos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9800" y="4572000"/>
            <a:ext cx="533400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egroof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4572000"/>
            <a:ext cx="45720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vmm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67200" y="4572000"/>
            <a:ext cx="6969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6a00d8341c4f3653ef00e5503fa4248834-800wi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0" y="4876800"/>
            <a:ext cx="873125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159117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24000" y="5105400"/>
            <a:ext cx="7620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wauters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00400" y="5029200"/>
            <a:ext cx="5461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Ucm_rvb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14600" y="5105400"/>
            <a:ext cx="581025" cy="20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logo_proximus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581400" y="4572000"/>
            <a:ext cx="533400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complexinfrsatructuresolution3.png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4267200"/>
            <a:ext cx="48006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Desktop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As plenty of companies are </a:t>
            </a:r>
            <a:r>
              <a:rPr lang="en-US" sz="1600" dirty="0" err="1" smtClean="0"/>
              <a:t>virtualizing</a:t>
            </a:r>
            <a:r>
              <a:rPr lang="en-US" sz="1600" dirty="0" smtClean="0"/>
              <a:t> their server infrastructure, what is happening with the total cost of ownership of their IT infrastructure?  </a:t>
            </a:r>
          </a:p>
          <a:p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1155700" y="2286000"/>
          <a:ext cx="68326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Desktop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Server consolidation reduces total cost of ownership of entire IT infrastructure, but also increases share of the desktop.</a:t>
            </a:r>
          </a:p>
          <a:p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4648200" y="3048000"/>
          <a:ext cx="3873500" cy="241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990600" y="3048000"/>
          <a:ext cx="3644900" cy="236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ight Arrow 5"/>
          <p:cNvSpPr/>
          <p:nvPr/>
        </p:nvSpPr>
        <p:spPr>
          <a:xfrm>
            <a:off x="4503738" y="3614738"/>
            <a:ext cx="822325" cy="822325"/>
          </a:xfrm>
          <a:prstGeom prst="rightArrow">
            <a:avLst/>
          </a:prstGeom>
          <a:solidFill>
            <a:srgbClr val="558ED5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Desktop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2"/>
              </a:buClr>
            </a:pPr>
            <a:r>
              <a:rPr lang="en-US" sz="2000" dirty="0" smtClean="0"/>
              <a:t>The desktop has become the </a:t>
            </a:r>
            <a:r>
              <a:rPr lang="en-US" sz="2000" b="1" dirty="0" smtClean="0"/>
              <a:t>new focal point </a:t>
            </a:r>
            <a:r>
              <a:rPr lang="en-US" sz="2000" dirty="0" smtClean="0"/>
              <a:t>for efforts aimed at reducing Total Cost of Ownership.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Desktop Market Trends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2"/>
              </a:buClr>
            </a:pPr>
            <a:r>
              <a:rPr lang="en-US" sz="2000" dirty="0" smtClean="0"/>
              <a:t>Traditional PC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Thin Client</a:t>
            </a:r>
          </a:p>
          <a:p>
            <a:pPr>
              <a:buClr>
                <a:schemeClr val="accent2"/>
              </a:buClr>
            </a:pPr>
            <a:r>
              <a:rPr lang="en-US" sz="2000" dirty="0" smtClean="0"/>
              <a:t>Desktop Virtualization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Traditional Workstation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600200"/>
            <a:ext cx="4114800" cy="452596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Gigahertz race, Gigabyte race, Commodity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Tight coupling between Hardware and Operating System. (Vista migration issues)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 Idle Power consumption &gt;70Watt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 3 year lifetime (Gartner)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 Price Leadership strategy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 Defines the “desktop” experience</a:t>
            </a:r>
          </a:p>
          <a:p>
            <a:endParaRPr lang="en-US" dirty="0"/>
          </a:p>
        </p:txBody>
      </p:sp>
      <p:pic>
        <p:nvPicPr>
          <p:cNvPr id="4" name="Content Placeholder 3" descr="Dell_Vost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3876675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 Client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600200"/>
            <a:ext cx="4114800" cy="452596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Thin Client market is hot, crowded and growing. Players include </a:t>
            </a:r>
            <a:r>
              <a:rPr lang="en-US" sz="1800" dirty="0" err="1" smtClean="0"/>
              <a:t>DevonIT</a:t>
            </a:r>
            <a:r>
              <a:rPr lang="en-US" sz="1800" dirty="0" smtClean="0"/>
              <a:t>, Wyse, Sun, IGEL and many others.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Vendor strategy: Price leadership with little or no differentiation going on.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Typically provides only a “limited” desktop experience.</a:t>
            </a:r>
          </a:p>
          <a:p>
            <a:pPr>
              <a:spcAft>
                <a:spcPts val="1200"/>
              </a:spcAft>
              <a:buClr>
                <a:schemeClr val="accent2"/>
              </a:buClr>
            </a:pPr>
            <a:r>
              <a:rPr lang="en-US" sz="1800" dirty="0" smtClean="0"/>
              <a:t>Thin Clients are essentially commodity “mini-PCs”.  </a:t>
            </a:r>
          </a:p>
          <a:p>
            <a:endParaRPr lang="en-US" dirty="0"/>
          </a:p>
        </p:txBody>
      </p:sp>
      <p:pic>
        <p:nvPicPr>
          <p:cNvPr id="4" name="Picture 4" descr="G_class_horz_336x1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600200"/>
            <a:ext cx="42672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Desktop Virtualization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The virtualization market is hot, crowded and growing. Virtualization technology is becoming a commodity. </a:t>
            </a:r>
          </a:p>
          <a:p>
            <a:r>
              <a:rPr lang="en-US" sz="1800" dirty="0" smtClean="0"/>
              <a:t>Players include </a:t>
            </a:r>
            <a:r>
              <a:rPr lang="en-US" sz="1800" dirty="0" err="1" smtClean="0"/>
              <a:t>VirtualBox</a:t>
            </a:r>
            <a:r>
              <a:rPr lang="en-US" sz="1800" dirty="0" smtClean="0"/>
              <a:t>, Citrix, </a:t>
            </a:r>
            <a:r>
              <a:rPr lang="en-US" sz="1800" dirty="0" err="1" smtClean="0"/>
              <a:t>VirtualIron</a:t>
            </a:r>
            <a:r>
              <a:rPr lang="en-US" sz="1800" dirty="0" smtClean="0"/>
              <a:t>, </a:t>
            </a:r>
            <a:r>
              <a:rPr lang="en-US" sz="1800" dirty="0" err="1" smtClean="0"/>
              <a:t>Vmware</a:t>
            </a:r>
            <a:r>
              <a:rPr lang="en-US" sz="1800" dirty="0" smtClean="0"/>
              <a:t>, Sun, Microsoft, Novell, etc.   </a:t>
            </a:r>
          </a:p>
          <a:p>
            <a:r>
              <a:rPr lang="en-US" sz="1800" dirty="0" smtClean="0"/>
              <a:t>Players providing only selected pieces of the virtualization “puzzle”</a:t>
            </a:r>
          </a:p>
          <a:p>
            <a:endParaRPr lang="en-US" dirty="0"/>
          </a:p>
        </p:txBody>
      </p:sp>
      <p:pic>
        <p:nvPicPr>
          <p:cNvPr id="4" name="Picture 3" descr="logo_vbox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810000"/>
            <a:ext cx="86518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sun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3810000"/>
            <a:ext cx="10763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vmware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886200"/>
            <a:ext cx="1609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novell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3886200"/>
            <a:ext cx="10287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redhat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4419600"/>
            <a:ext cx="13430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itrixLogo.gif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4191000"/>
            <a:ext cx="9271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logo_virtualiron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3600" y="4572000"/>
            <a:ext cx="15001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microsoft-logo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5029200"/>
            <a:ext cx="99218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Desktop Virtualization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Several vendors provide a piece of the Desktop Virtualization puzzle. </a:t>
            </a:r>
          </a:p>
          <a:p>
            <a:endParaRPr lang="en-US" sz="1800" dirty="0" smtClean="0"/>
          </a:p>
          <a:p>
            <a:r>
              <a:rPr lang="en-US" sz="1800" dirty="0" smtClean="0"/>
              <a:t>When these pieces are combined, the resulting configuration typically faces a number of </a:t>
            </a:r>
            <a:r>
              <a:rPr lang="en-US" sz="1800" b="1" dirty="0" smtClean="0"/>
              <a:t>challenges</a:t>
            </a:r>
            <a:r>
              <a:rPr lang="en-US" sz="1800" dirty="0" smtClean="0"/>
              <a:t>:</a:t>
            </a:r>
          </a:p>
          <a:p>
            <a:pPr>
              <a:buFont typeface="Wingdings" pitchFamily="-65" charset="2"/>
              <a:buNone/>
            </a:pPr>
            <a:endParaRPr lang="en-US" sz="1800" dirty="0" smtClean="0"/>
          </a:p>
          <a:p>
            <a:pPr lvl="1"/>
            <a:r>
              <a:rPr lang="en-US" sz="1200" dirty="0" smtClean="0"/>
              <a:t>No multimedia support.</a:t>
            </a:r>
          </a:p>
          <a:p>
            <a:pPr lvl="1"/>
            <a:r>
              <a:rPr lang="en-US" sz="1200" dirty="0" smtClean="0"/>
              <a:t>No multi-monitor support.</a:t>
            </a:r>
          </a:p>
          <a:p>
            <a:pPr lvl="1"/>
            <a:r>
              <a:rPr lang="en-US" sz="1200" dirty="0" smtClean="0"/>
              <a:t>Limited desktop peripheral (USB, Serial, Parallel) support.</a:t>
            </a:r>
          </a:p>
          <a:p>
            <a:pPr lvl="1"/>
            <a:r>
              <a:rPr lang="en-US" sz="1200" dirty="0" smtClean="0"/>
              <a:t>Impact on the network.</a:t>
            </a:r>
          </a:p>
          <a:p>
            <a:pPr lvl="1"/>
            <a:r>
              <a:rPr lang="en-US" sz="1200" dirty="0" smtClean="0"/>
              <a:t>No single point of contact.</a:t>
            </a:r>
          </a:p>
          <a:p>
            <a:pPr lvl="1"/>
            <a:r>
              <a:rPr lang="en-US" sz="1200" dirty="0" smtClean="0"/>
              <a:t>Tight coupling to a specific Operating System</a:t>
            </a:r>
          </a:p>
          <a:p>
            <a:pPr lvl="1"/>
            <a:r>
              <a:rPr lang="en-US" sz="1200" dirty="0" smtClean="0"/>
              <a:t>Power consumption</a:t>
            </a:r>
          </a:p>
          <a:p>
            <a:pPr lvl="1"/>
            <a:r>
              <a:rPr lang="en-US" sz="1200" dirty="0" smtClean="0"/>
              <a:t>License cost</a:t>
            </a:r>
          </a:p>
          <a:p>
            <a:pPr lvl="1"/>
            <a:r>
              <a:rPr lang="en-US" sz="1200" dirty="0" smtClean="0"/>
              <a:t>…</a:t>
            </a:r>
          </a:p>
          <a:p>
            <a:endParaRPr lang="en-US" dirty="0"/>
          </a:p>
        </p:txBody>
      </p:sp>
      <p:pic>
        <p:nvPicPr>
          <p:cNvPr id="4" name="Picture 10" descr="linux-online-in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3886200"/>
            <a:ext cx="4572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USB 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3352800"/>
            <a:ext cx="89852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MultiMonitor_log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4495800"/>
            <a:ext cx="7731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Multiply 6"/>
          <p:cNvSpPr/>
          <p:nvPr/>
        </p:nvSpPr>
        <p:spPr>
          <a:xfrm>
            <a:off x="6705600" y="3124200"/>
            <a:ext cx="822325" cy="822325"/>
          </a:xfrm>
          <a:prstGeom prst="mathMultiply">
            <a:avLst/>
          </a:prstGeom>
          <a:solidFill>
            <a:srgbClr val="FF0000">
              <a:alpha val="56000"/>
            </a:srgb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Multiply 7"/>
          <p:cNvSpPr/>
          <p:nvPr/>
        </p:nvSpPr>
        <p:spPr>
          <a:xfrm>
            <a:off x="6705600" y="3733800"/>
            <a:ext cx="822325" cy="822325"/>
          </a:xfrm>
          <a:prstGeom prst="mathMultiply">
            <a:avLst/>
          </a:prstGeom>
          <a:solidFill>
            <a:srgbClr val="FF0000">
              <a:alpha val="56000"/>
            </a:srgb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Multiply 8"/>
          <p:cNvSpPr/>
          <p:nvPr/>
        </p:nvSpPr>
        <p:spPr>
          <a:xfrm>
            <a:off x="6705600" y="4343400"/>
            <a:ext cx="822325" cy="822325"/>
          </a:xfrm>
          <a:prstGeom prst="mathMultiply">
            <a:avLst/>
          </a:prstGeom>
          <a:solidFill>
            <a:srgbClr val="FF0000">
              <a:alpha val="56000"/>
            </a:srgb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Virtual Desktop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43400" cy="4525963"/>
          </a:xfrm>
        </p:spPr>
        <p:txBody>
          <a:bodyPr>
            <a:normAutofit/>
          </a:bodyPr>
          <a:lstStyle/>
          <a:p>
            <a:r>
              <a:rPr lang="en-US" sz="1400" dirty="0" smtClean="0"/>
              <a:t>IRIS Virtual Desktop (IVD) is an </a:t>
            </a:r>
            <a:r>
              <a:rPr lang="en-US" sz="1400" b="1" dirty="0" smtClean="0"/>
              <a:t>end-to-end</a:t>
            </a:r>
            <a:r>
              <a:rPr lang="en-US" sz="1400" dirty="0" smtClean="0"/>
              <a:t> solution for </a:t>
            </a:r>
            <a:r>
              <a:rPr lang="en-US" sz="1400" dirty="0" err="1" smtClean="0"/>
              <a:t>virtualizing</a:t>
            </a:r>
            <a:r>
              <a:rPr lang="en-US" sz="1400" dirty="0" smtClean="0"/>
              <a:t> the enterprise desktop.</a:t>
            </a:r>
          </a:p>
          <a:p>
            <a:endParaRPr lang="en-US" sz="1400" dirty="0" smtClean="0"/>
          </a:p>
          <a:p>
            <a:r>
              <a:rPr lang="en-US" sz="1400" dirty="0" smtClean="0"/>
              <a:t>IVD contains a substantial amount of IRIS Developed </a:t>
            </a:r>
            <a:r>
              <a:rPr lang="en-US" sz="1400" b="1" dirty="0" smtClean="0"/>
              <a:t>Intellectual Property </a:t>
            </a:r>
            <a:r>
              <a:rPr lang="en-US" sz="1400" dirty="0" smtClean="0"/>
              <a:t>aimed at solving the challenges IRIS Customers are faced with. </a:t>
            </a:r>
          </a:p>
          <a:p>
            <a:endParaRPr lang="en-US" sz="2200" dirty="0" smtClean="0"/>
          </a:p>
          <a:p>
            <a:endParaRPr lang="en-US" sz="2200" dirty="0"/>
          </a:p>
        </p:txBody>
      </p:sp>
      <p:pic>
        <p:nvPicPr>
          <p:cNvPr id="4" name="Picture 3" descr="USB 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352800"/>
            <a:ext cx="89852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MultiMonitor_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3276600"/>
            <a:ext cx="7731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ogree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3352800"/>
            <a:ext cx="4857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12"/>
          <p:cNvGrpSpPr>
            <a:grpSpLocks/>
          </p:cNvGrpSpPr>
          <p:nvPr/>
        </p:nvGrpSpPr>
        <p:grpSpPr bwMode="auto">
          <a:xfrm>
            <a:off x="2895600" y="3352800"/>
            <a:ext cx="895350" cy="533400"/>
            <a:chOff x="2895600" y="4572000"/>
            <a:chExt cx="895830" cy="533400"/>
          </a:xfrm>
        </p:grpSpPr>
        <p:pic>
          <p:nvPicPr>
            <p:cNvPr id="8" name="Picture 10" descr="1191718980penguin.jp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429000" y="4648200"/>
              <a:ext cx="362430" cy="431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1" descr="Vista_Icon.jp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95600" y="4572000"/>
              <a:ext cx="5334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9" descr="IVD-brochure-us v8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5410200" y="1600200"/>
            <a:ext cx="3123114" cy="4419600"/>
          </a:xfrm>
          <a:prstGeom prst="rect">
            <a:avLst/>
          </a:prstGeom>
        </p:spPr>
      </p:pic>
      <p:pic>
        <p:nvPicPr>
          <p:cNvPr id="11" name="Picture 10" descr="adding-a-hard-drive-1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38600" y="4343400"/>
            <a:ext cx="609600" cy="609600"/>
          </a:xfrm>
          <a:prstGeom prst="rect">
            <a:avLst/>
          </a:prstGeom>
        </p:spPr>
      </p:pic>
      <p:pic>
        <p:nvPicPr>
          <p:cNvPr id="12" name="Picture 11" descr="samsung-ml-2010-laser-printer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4200" y="4343400"/>
            <a:ext cx="646176" cy="534924"/>
          </a:xfrm>
          <a:prstGeom prst="rect">
            <a:avLst/>
          </a:prstGeom>
        </p:spPr>
      </p:pic>
      <p:pic>
        <p:nvPicPr>
          <p:cNvPr id="13" name="Picture 12" descr="voip_phone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05000" y="4267200"/>
            <a:ext cx="857250" cy="6858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352800" y="5257800"/>
            <a:ext cx="1286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And more…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 Customers</a:t>
            </a:r>
            <a:endParaRPr lang="en-US" dirty="0"/>
          </a:p>
        </p:txBody>
      </p:sp>
      <p:pic>
        <p:nvPicPr>
          <p:cNvPr id="4" name="Picture 7" descr="Picture 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1600200"/>
            <a:ext cx="17145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bandag_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2667000"/>
            <a:ext cx="12192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Vanerum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2400" y="3505200"/>
            <a:ext cx="19050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uniletFr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86200" y="4724400"/>
            <a:ext cx="21717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7391400" cy="37242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000" dirty="0" smtClean="0">
                <a:ea typeface="+mn-ea"/>
                <a:cs typeface="+mn-cs"/>
              </a:rPr>
              <a:t>Public Transportation: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000" dirty="0" smtClean="0">
                <a:ea typeface="+mn-ea"/>
                <a:cs typeface="+mn-cs"/>
              </a:rPr>
              <a:t>Industry: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000" dirty="0" smtClean="0">
                <a:ea typeface="+mn-ea"/>
                <a:cs typeface="+mn-cs"/>
              </a:rPr>
              <a:t>Education: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US" sz="2000" dirty="0" smtClean="0"/>
          </a:p>
          <a:p>
            <a:pPr fontAlgn="auto">
              <a:spcAft>
                <a:spcPts val="0"/>
              </a:spcAft>
              <a:buNone/>
              <a:defRPr/>
            </a:pPr>
            <a:endParaRPr lang="en-US" sz="2000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US" sz="2000" dirty="0" smtClean="0"/>
              <a:t>Government: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US" sz="20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10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2000" dirty="0" smtClean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Ministry of Finances</a:t>
            </a:r>
            <a:endParaRPr lang="en-US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 bwMode="auto">
          <a:xfrm>
            <a:off x="4038600" y="1600200"/>
            <a:ext cx="4648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All paper tax forms (personal &amp; VAT) are interpreted using IVD. 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65" charset="-128"/>
              <a:cs typeface="ＭＳ Ｐゴシック" pitchFamily="-65" charset="-128"/>
            </a:endParaRP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100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Operators in Gent, Brussels and Namur.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WAN link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Tight integration with IRIS Capture Pro, </a:t>
            </a:r>
            <a:r>
              <a:rPr kumimoji="0" lang="en-US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FormIRIS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, </a:t>
            </a:r>
            <a:r>
              <a:rPr kumimoji="0" lang="en-US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PowerScan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Device support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>
                <a:schemeClr val="accent2"/>
              </a:buClr>
              <a:buSzTx/>
              <a:buFont typeface="Arial" pitchFamily="-65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65" charset="-128"/>
                <a:cs typeface="ＭＳ Ｐゴシック" pitchFamily="-65" charset="-128"/>
              </a:rPr>
              <a:t>Printing (3k pages/day)</a:t>
            </a:r>
          </a:p>
        </p:txBody>
      </p:sp>
      <p:pic>
        <p:nvPicPr>
          <p:cNvPr id="5" name="Picture 4" descr="uniletF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743200"/>
            <a:ext cx="2895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IVD Solution Architecture</a:t>
            </a:r>
            <a:endParaRPr lang="en-US" dirty="0"/>
          </a:p>
        </p:txBody>
      </p:sp>
      <p:pic>
        <p:nvPicPr>
          <p:cNvPr id="4" name="Content Placeholder 3" descr="Picture 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2150" y="1600200"/>
            <a:ext cx="239077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887538" y="3276600"/>
            <a:ext cx="3827462" cy="2514600"/>
            <a:chOff x="1887220" y="3276600"/>
            <a:chExt cx="3827780" cy="2514600"/>
          </a:xfrm>
        </p:grpSpPr>
        <p:sp>
          <p:nvSpPr>
            <p:cNvPr id="6" name="Rectangle 5"/>
            <p:cNvSpPr/>
            <p:nvPr/>
          </p:nvSpPr>
          <p:spPr>
            <a:xfrm>
              <a:off x="3123985" y="3276600"/>
              <a:ext cx="2591015" cy="251460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8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ight Arrow 6"/>
            <p:cNvSpPr/>
            <p:nvPr/>
          </p:nvSpPr>
          <p:spPr>
            <a:xfrm>
              <a:off x="1887220" y="4033838"/>
              <a:ext cx="822393" cy="822325"/>
            </a:xfrm>
            <a:prstGeom prst="rightArrow">
              <a:avLst/>
            </a:prstGeom>
            <a:solidFill>
              <a:srgbClr val="558ED5"/>
            </a:solidFill>
            <a:ln>
              <a:solidFill>
                <a:srgbClr val="4F81BD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IVD Component: Centralized HW</a:t>
            </a:r>
            <a:endParaRPr lang="en-US" dirty="0"/>
          </a:p>
        </p:txBody>
      </p:sp>
      <p:pic>
        <p:nvPicPr>
          <p:cNvPr id="4" name="Picture 3" descr="Picture 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1905000"/>
            <a:ext cx="3207238" cy="3320702"/>
          </a:xfrm>
          <a:prstGeom prst="rect">
            <a:avLst/>
          </a:prstGeom>
          <a:effectLst>
            <a:glow rad="101600">
              <a:schemeClr val="bg2">
                <a:alpha val="75000"/>
              </a:schemeClr>
            </a:glow>
            <a:softEdge rad="165100"/>
          </a:effectLst>
        </p:spPr>
      </p:pic>
      <p:sp>
        <p:nvSpPr>
          <p:cNvPr id="5" name="Content Placeholder 3"/>
          <p:cNvSpPr>
            <a:spLocks noGrp="1"/>
          </p:cNvSpPr>
          <p:nvPr>
            <p:ph sz="half" idx="1"/>
          </p:nvPr>
        </p:nvSpPr>
        <p:spPr>
          <a:xfrm>
            <a:off x="914400" y="1905000"/>
            <a:ext cx="3810000" cy="3733800"/>
          </a:xfrm>
        </p:spPr>
        <p:txBody>
          <a:bodyPr/>
          <a:lstStyle/>
          <a:p>
            <a:r>
              <a:rPr lang="en-US" sz="1400" dirty="0" smtClean="0"/>
              <a:t>Leverage </a:t>
            </a:r>
            <a:r>
              <a:rPr lang="en-US" sz="1400" b="1" dirty="0" smtClean="0"/>
              <a:t>proven</a:t>
            </a:r>
            <a:r>
              <a:rPr lang="en-US" sz="1400" dirty="0" smtClean="0"/>
              <a:t> IBM server virtualization technology.</a:t>
            </a:r>
          </a:p>
          <a:p>
            <a:r>
              <a:rPr lang="en-US" sz="1400" dirty="0" smtClean="0"/>
              <a:t>Instead of server operating systems, we install </a:t>
            </a:r>
            <a:r>
              <a:rPr lang="en-US" sz="1400" b="1" dirty="0" smtClean="0"/>
              <a:t>desktop operating systems</a:t>
            </a:r>
            <a:r>
              <a:rPr lang="en-US" sz="1400" dirty="0" smtClean="0"/>
              <a:t> in the virtual machines.</a:t>
            </a:r>
          </a:p>
          <a:p>
            <a:r>
              <a:rPr lang="en-US" sz="1400" dirty="0" smtClean="0"/>
              <a:t>Typically </a:t>
            </a:r>
            <a:r>
              <a:rPr lang="en-US" sz="1400" b="1" dirty="0" smtClean="0"/>
              <a:t>consolidation ratio </a:t>
            </a:r>
            <a:r>
              <a:rPr lang="en-US" sz="1400" dirty="0" smtClean="0"/>
              <a:t>is higher compared to server virtualization.</a:t>
            </a:r>
          </a:p>
          <a:p>
            <a:r>
              <a:rPr lang="nl-BE" sz="1400" dirty="0" smtClean="0"/>
              <a:t>Shared storage Pool can be anything from NAS, SAN, SAS, FC to iSCSI. </a:t>
            </a:r>
          </a:p>
          <a:p>
            <a:r>
              <a:rPr lang="nl-BE" sz="1400" dirty="0" smtClean="0"/>
              <a:t>Mixing storage types is possible (</a:t>
            </a:r>
            <a:r>
              <a:rPr lang="nl-BE" sz="1400" b="1" dirty="0" smtClean="0"/>
              <a:t>cost</a:t>
            </a:r>
            <a:r>
              <a:rPr lang="nl-BE" sz="1400" dirty="0" smtClean="0"/>
              <a:t>).</a:t>
            </a:r>
          </a:p>
          <a:p>
            <a:pPr>
              <a:buFont typeface="Wingdings" pitchFamily="-65" charset="2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IBM System X - </a:t>
            </a:r>
            <a:r>
              <a:rPr lang="en-US" dirty="0" err="1" smtClean="0"/>
              <a:t>VMware</a:t>
            </a:r>
            <a:endParaRPr lang="en-US" dirty="0"/>
          </a:p>
        </p:txBody>
      </p:sp>
      <p:pic>
        <p:nvPicPr>
          <p:cNvPr id="4" name="Picture 34" descr="DSC_7754"/>
          <p:cNvPicPr>
            <a:picLocks noChangeAspect="1" noChangeArrowheads="1"/>
          </p:cNvPicPr>
          <p:nvPr/>
        </p:nvPicPr>
        <p:blipFill>
          <a:blip r:embed="rId2"/>
          <a:srcRect l="7571" t="22641" r="9148" b="18491"/>
          <a:stretch>
            <a:fillRect/>
          </a:stretch>
        </p:blipFill>
        <p:spPr bwMode="auto">
          <a:xfrm>
            <a:off x="822325" y="2667000"/>
            <a:ext cx="130492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eform 20">
            <a:hlinkClick r:id="rId3" action="ppaction://hlinksldjump"/>
          </p:cNvPr>
          <p:cNvSpPr>
            <a:spLocks/>
          </p:cNvSpPr>
          <p:nvPr/>
        </p:nvSpPr>
        <p:spPr bwMode="auto">
          <a:xfrm>
            <a:off x="1812925" y="3525838"/>
            <a:ext cx="5715000" cy="2097087"/>
          </a:xfrm>
          <a:custGeom>
            <a:avLst/>
            <a:gdLst>
              <a:gd name="T0" fmla="*/ 0 w 3840"/>
              <a:gd name="T1" fmla="*/ 1258252 h 1440"/>
              <a:gd name="T2" fmla="*/ 4929188 w 3840"/>
              <a:gd name="T3" fmla="*/ 0 h 1440"/>
              <a:gd name="T4" fmla="*/ 5715000 w 3840"/>
              <a:gd name="T5" fmla="*/ 629126 h 1440"/>
              <a:gd name="T6" fmla="*/ 5643563 w 3840"/>
              <a:gd name="T7" fmla="*/ 2097087 h 1440"/>
              <a:gd name="T8" fmla="*/ 142875 w 3840"/>
              <a:gd name="T9" fmla="*/ 2097087 h 1440"/>
              <a:gd name="T10" fmla="*/ 0 w 3840"/>
              <a:gd name="T11" fmla="*/ 1258252 h 144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840"/>
              <a:gd name="T19" fmla="*/ 0 h 1440"/>
              <a:gd name="T20" fmla="*/ 3840 w 3840"/>
              <a:gd name="T21" fmla="*/ 1440 h 144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840" h="1440">
                <a:moveTo>
                  <a:pt x="0" y="864"/>
                </a:moveTo>
                <a:lnTo>
                  <a:pt x="3312" y="0"/>
                </a:lnTo>
                <a:lnTo>
                  <a:pt x="3840" y="432"/>
                </a:lnTo>
                <a:lnTo>
                  <a:pt x="3792" y="1440"/>
                </a:lnTo>
                <a:lnTo>
                  <a:pt x="96" y="1440"/>
                </a:lnTo>
                <a:lnTo>
                  <a:pt x="0" y="864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lIns="82279" tIns="41140" rIns="82279" bIns="41140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reeform 21">
            <a:hlinkClick r:id="rId4" action="ppaction://hlinksldjump"/>
          </p:cNvPr>
          <p:cNvSpPr>
            <a:spLocks/>
          </p:cNvSpPr>
          <p:nvPr/>
        </p:nvSpPr>
        <p:spPr bwMode="auto">
          <a:xfrm>
            <a:off x="1577975" y="1447800"/>
            <a:ext cx="4356100" cy="3495675"/>
          </a:xfrm>
          <a:custGeom>
            <a:avLst/>
            <a:gdLst>
              <a:gd name="T0" fmla="*/ 0 w 2928"/>
              <a:gd name="T1" fmla="*/ 3495675 h 2400"/>
              <a:gd name="T2" fmla="*/ 1785287 w 2928"/>
              <a:gd name="T3" fmla="*/ 0 h 2400"/>
              <a:gd name="T4" fmla="*/ 4356100 w 2928"/>
              <a:gd name="T5" fmla="*/ 0 h 2400"/>
              <a:gd name="T6" fmla="*/ 4356100 w 2928"/>
              <a:gd name="T7" fmla="*/ 2377059 h 2400"/>
              <a:gd name="T8" fmla="*/ 0 w 2928"/>
              <a:gd name="T9" fmla="*/ 3495675 h 24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"/>
              <a:gd name="T16" fmla="*/ 0 h 2400"/>
              <a:gd name="T17" fmla="*/ 2928 w 2928"/>
              <a:gd name="T18" fmla="*/ 2400 h 24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" h="2400">
                <a:moveTo>
                  <a:pt x="0" y="2400"/>
                </a:moveTo>
                <a:lnTo>
                  <a:pt x="1200" y="0"/>
                </a:lnTo>
                <a:lnTo>
                  <a:pt x="2928" y="0"/>
                </a:lnTo>
                <a:lnTo>
                  <a:pt x="2928" y="1632"/>
                </a:lnTo>
                <a:lnTo>
                  <a:pt x="0" y="2400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lIns="82279" tIns="41140" rIns="82279" bIns="41140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 flipV="1">
            <a:off x="1431925" y="3875088"/>
            <a:ext cx="3881437" cy="1001712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 lIns="82284" tIns="41142" rIns="82284" bIns="41142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136900" y="5692775"/>
            <a:ext cx="20272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8" tIns="45716" rIns="91428" bIns="45716">
            <a:prstTxWarp prst="textNoShape">
              <a:avLst/>
            </a:prstTxWarp>
            <a:spAutoFit/>
          </a:bodyPr>
          <a:lstStyle/>
          <a:p>
            <a:pPr algn="r" defTabSz="1016000">
              <a:buClr>
                <a:srgbClr val="9999FF"/>
              </a:buClr>
            </a:pPr>
            <a:r>
              <a:rPr lang="en-US" dirty="0">
                <a:solidFill>
                  <a:srgbClr val="000000"/>
                </a:solidFill>
              </a:rPr>
              <a:t>Scale out</a:t>
            </a:r>
            <a:endParaRPr lang="en-US" dirty="0">
              <a:solidFill>
                <a:srgbClr val="000000"/>
              </a:solidFill>
              <a:latin typeface="Calibri" pitchFamily="-65" charset="0"/>
              <a:ea typeface="Calibri" pitchFamily="-65" charset="0"/>
              <a:cs typeface="Calibri" pitchFamily="-65" charset="0"/>
            </a:endParaRPr>
          </a:p>
          <a:p>
            <a:pPr algn="r" defTabSz="1016000">
              <a:buClr>
                <a:srgbClr val="9999FF"/>
              </a:buClr>
            </a:pPr>
            <a:r>
              <a:rPr lang="en-US" sz="1200" dirty="0">
                <a:solidFill>
                  <a:srgbClr val="000000"/>
                </a:solidFill>
                <a:latin typeface="Calibri" pitchFamily="-65" charset="0"/>
                <a:ea typeface="Calibri" pitchFamily="-65" charset="0"/>
                <a:cs typeface="Calibri" pitchFamily="-65" charset="0"/>
              </a:rPr>
              <a:t>More efficient infrastructure</a:t>
            </a:r>
          </a:p>
        </p:txBody>
      </p:sp>
      <p:sp>
        <p:nvSpPr>
          <p:cNvPr id="15" name="Line 29"/>
          <p:cNvSpPr>
            <a:spLocks noChangeShapeType="1"/>
          </p:cNvSpPr>
          <p:nvPr/>
        </p:nvSpPr>
        <p:spPr bwMode="auto">
          <a:xfrm>
            <a:off x="669925" y="1498600"/>
            <a:ext cx="0" cy="41941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stealth" w="lg" len="lg"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sp>
        <p:nvSpPr>
          <p:cNvPr id="16" name="Line 30"/>
          <p:cNvSpPr>
            <a:spLocks noChangeShapeType="1"/>
          </p:cNvSpPr>
          <p:nvPr/>
        </p:nvSpPr>
        <p:spPr bwMode="auto">
          <a:xfrm flipH="1" flipV="1">
            <a:off x="669925" y="5692775"/>
            <a:ext cx="5786437" cy="412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stealth" w="lg" len="lg"/>
            <a:tailEnd type="oval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sp>
        <p:nvSpPr>
          <p:cNvPr id="17" name="Line 31"/>
          <p:cNvSpPr>
            <a:spLocks noChangeShapeType="1"/>
          </p:cNvSpPr>
          <p:nvPr/>
        </p:nvSpPr>
        <p:spPr bwMode="auto">
          <a:xfrm flipV="1">
            <a:off x="1431925" y="2197100"/>
            <a:ext cx="1595437" cy="26797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 lIns="82284" tIns="41142" rIns="82284" bIns="41142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grpSp>
        <p:nvGrpSpPr>
          <p:cNvPr id="19" name="Group 78"/>
          <p:cNvGrpSpPr>
            <a:grpSpLocks/>
          </p:cNvGrpSpPr>
          <p:nvPr/>
        </p:nvGrpSpPr>
        <p:grpSpPr bwMode="auto">
          <a:xfrm>
            <a:off x="1955800" y="4364038"/>
            <a:ext cx="7188200" cy="1362075"/>
            <a:chOff x="1514394" y="4593034"/>
            <a:chExt cx="7187914" cy="1361223"/>
          </a:xfrm>
        </p:grpSpPr>
        <p:grpSp>
          <p:nvGrpSpPr>
            <p:cNvPr id="20" name="Group 35"/>
            <p:cNvGrpSpPr>
              <a:grpSpLocks/>
            </p:cNvGrpSpPr>
            <p:nvPr/>
          </p:nvGrpSpPr>
          <p:grpSpPr bwMode="auto">
            <a:xfrm>
              <a:off x="1514394" y="4593034"/>
              <a:ext cx="4714578" cy="1057157"/>
              <a:chOff x="1675" y="2652"/>
              <a:chExt cx="4368" cy="1361"/>
            </a:xfrm>
          </p:grpSpPr>
          <p:pic>
            <p:nvPicPr>
              <p:cNvPr id="22" name="Picture 6" descr="x330-angled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675" y="3590"/>
                <a:ext cx="1212" cy="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" name="Picture 7" descr="e1350-x335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4603" y="2652"/>
                <a:ext cx="1440" cy="13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" name="Picture 32" descr="media tray out"/>
              <p:cNvPicPr>
                <a:picLocks noChangeAspect="1" noChangeArrowheads="1"/>
              </p:cNvPicPr>
              <p:nvPr/>
            </p:nvPicPr>
            <p:blipFill>
              <a:blip r:embed="rId7"/>
              <a:srcRect l="10382" t="6667" r="9618" b="6667"/>
              <a:stretch>
                <a:fillRect/>
              </a:stretch>
            </p:blipFill>
            <p:spPr bwMode="auto">
              <a:xfrm>
                <a:off x="3211" y="3062"/>
                <a:ext cx="1152" cy="9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1" name="TextBox 75"/>
            <p:cNvSpPr txBox="1">
              <a:spLocks noChangeArrowheads="1"/>
            </p:cNvSpPr>
            <p:nvPr/>
          </p:nvSpPr>
          <p:spPr bwMode="auto">
            <a:xfrm>
              <a:off x="6318221" y="4631123"/>
              <a:ext cx="2384087" cy="1323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34" tIns="45718" rIns="91434" bIns="45718">
              <a:prstTxWarp prst="textNoShape">
                <a:avLst/>
              </a:prstTxWarp>
              <a:spAutoFit/>
            </a:bodyPr>
            <a:lstStyle/>
            <a:p>
              <a:r>
                <a:rPr lang="en-US" sz="2400"/>
                <a:t>Scale-Out </a:t>
              </a:r>
            </a:p>
            <a:p>
              <a:r>
                <a:rPr lang="en-US" sz="1400">
                  <a:latin typeface="Calibri" pitchFamily="-65" charset="0"/>
                  <a:ea typeface="Calibri" pitchFamily="-65" charset="0"/>
                  <a:cs typeface="Calibri" pitchFamily="-65" charset="0"/>
                </a:rPr>
                <a:t>Family of rack-mount in 1u or </a:t>
              </a:r>
            </a:p>
            <a:p>
              <a:r>
                <a:rPr lang="en-US" sz="1400">
                  <a:latin typeface="Calibri" pitchFamily="-65" charset="0"/>
                  <a:ea typeface="Calibri" pitchFamily="-65" charset="0"/>
                  <a:cs typeface="Calibri" pitchFamily="-65" charset="0"/>
                </a:rPr>
                <a:t>2u World-class blade products</a:t>
              </a:r>
            </a:p>
            <a:p>
              <a:endParaRPr lang="en-US" sz="1400"/>
            </a:p>
            <a:p>
              <a:endParaRPr lang="en-US" sz="1400"/>
            </a:p>
            <a:p>
              <a:endParaRPr lang="en-US" sz="2400"/>
            </a:p>
          </p:txBody>
        </p:sp>
      </p:grpSp>
      <p:grpSp>
        <p:nvGrpSpPr>
          <p:cNvPr id="25" name="Group 77"/>
          <p:cNvGrpSpPr>
            <a:grpSpLocks/>
          </p:cNvGrpSpPr>
          <p:nvPr/>
        </p:nvGrpSpPr>
        <p:grpSpPr bwMode="auto">
          <a:xfrm>
            <a:off x="3032125" y="2133600"/>
            <a:ext cx="5940425" cy="1800225"/>
            <a:chOff x="2590800" y="2362618"/>
            <a:chExt cx="5940079" cy="1800273"/>
          </a:xfrm>
        </p:grpSpPr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590800" y="2743200"/>
              <a:ext cx="1442570" cy="14196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76"/>
            <p:cNvSpPr txBox="1">
              <a:spLocks noChangeArrowheads="1"/>
            </p:cNvSpPr>
            <p:nvPr/>
          </p:nvSpPr>
          <p:spPr bwMode="auto">
            <a:xfrm>
              <a:off x="4495689" y="2362618"/>
              <a:ext cx="4035190" cy="17539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4" tIns="45718" rIns="91434" bIns="45718">
              <a:prstTxWarp prst="textNoShape">
                <a:avLst/>
              </a:prstTxWarp>
              <a:spAutoFit/>
            </a:bodyPr>
            <a:lstStyle/>
            <a:p>
              <a:r>
                <a:rPr lang="en-US" sz="2400" dirty="0"/>
                <a:t>VMWARE &amp; IBM</a:t>
              </a:r>
            </a:p>
            <a:p>
              <a:r>
                <a:rPr lang="en-US" sz="1400" dirty="0">
                  <a:latin typeface="Calibri" pitchFamily="-65" charset="0"/>
                  <a:ea typeface="Calibri" pitchFamily="-65" charset="0"/>
                  <a:cs typeface="Calibri" pitchFamily="-65" charset="0"/>
                </a:rPr>
                <a:t>Joint development agreement</a:t>
              </a:r>
            </a:p>
            <a:p>
              <a:r>
                <a:rPr lang="en-US" sz="1400" dirty="0">
                  <a:latin typeface="Calibri" pitchFamily="-65" charset="0"/>
                  <a:ea typeface="Calibri" pitchFamily="-65" charset="0"/>
                  <a:cs typeface="Calibri" pitchFamily="-65" charset="0"/>
                </a:rPr>
                <a:t>Best support offerings</a:t>
              </a:r>
            </a:p>
            <a:p>
              <a:r>
                <a:rPr lang="en-US" sz="1400" dirty="0">
                  <a:latin typeface="Calibri" pitchFamily="-65" charset="0"/>
                  <a:ea typeface="Calibri" pitchFamily="-65" charset="0"/>
                  <a:cs typeface="Calibri" pitchFamily="-65" charset="0"/>
                </a:rPr>
                <a:t>Certified across entire family</a:t>
              </a:r>
            </a:p>
            <a:p>
              <a:r>
                <a:rPr lang="en-US" sz="1400" dirty="0">
                  <a:latin typeface="Calibri" pitchFamily="-65" charset="0"/>
                  <a:ea typeface="Calibri" pitchFamily="-65" charset="0"/>
                  <a:cs typeface="Calibri" pitchFamily="-65" charset="0"/>
                </a:rPr>
                <a:t>Only solution with &gt;4-way support</a:t>
              </a:r>
            </a:p>
            <a:p>
              <a:endParaRPr lang="en-US" sz="1400" dirty="0"/>
            </a:p>
            <a:p>
              <a:endParaRPr lang="en-US" sz="1400" dirty="0"/>
            </a:p>
            <a:p>
              <a:endParaRPr lang="en-US" sz="2400" dirty="0"/>
            </a:p>
          </p:txBody>
        </p:sp>
      </p:grp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838200" y="1524000"/>
            <a:ext cx="20272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8" tIns="45716" rIns="91428" bIns="45716">
            <a:prstTxWarp prst="textNoShape">
              <a:avLst/>
            </a:prstTxWarp>
            <a:spAutoFit/>
          </a:bodyPr>
          <a:lstStyle/>
          <a:p>
            <a:pPr defTabSz="1016000">
              <a:buClr>
                <a:srgbClr val="9999FF"/>
              </a:buClr>
            </a:pPr>
            <a:r>
              <a:rPr lang="en-US" dirty="0">
                <a:solidFill>
                  <a:srgbClr val="000000"/>
                </a:solidFill>
              </a:rPr>
              <a:t>Scale</a:t>
            </a:r>
            <a:r>
              <a:rPr lang="en-US" dirty="0" smtClean="0">
                <a:solidFill>
                  <a:srgbClr val="000000"/>
                </a:solidFill>
              </a:rPr>
              <a:t> Up</a:t>
            </a:r>
            <a:endParaRPr lang="en-US" dirty="0" smtClean="0">
              <a:solidFill>
                <a:srgbClr val="000000"/>
              </a:solidFill>
              <a:latin typeface="Calibri" pitchFamily="-65" charset="0"/>
              <a:ea typeface="Calibri" pitchFamily="-65" charset="0"/>
              <a:cs typeface="Calibri" pitchFamily="-65" charset="0"/>
            </a:endParaRPr>
          </a:p>
          <a:p>
            <a:pPr algn="r" defTabSz="1016000">
              <a:buClr>
                <a:srgbClr val="9999FF"/>
              </a:buClr>
            </a:pPr>
            <a:r>
              <a:rPr lang="en-US" sz="1200" dirty="0">
                <a:solidFill>
                  <a:srgbClr val="000000"/>
                </a:solidFill>
                <a:latin typeface="Calibri" pitchFamily="-65" charset="0"/>
                <a:ea typeface="Calibri" pitchFamily="-65" charset="0"/>
                <a:cs typeface="Calibri" pitchFamily="-65" charset="0"/>
              </a:rPr>
              <a:t>More efficient infrastructure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IBM scalability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72200" cy="4525963"/>
          </a:xfrm>
        </p:spPr>
        <p:txBody>
          <a:bodyPr>
            <a:normAutofit/>
          </a:bodyPr>
          <a:lstStyle/>
          <a:p>
            <a:pPr>
              <a:buClr>
                <a:schemeClr val="accent2"/>
              </a:buClr>
            </a:pPr>
            <a:r>
              <a:rPr lang="en-US" sz="2200" dirty="0" smtClean="0"/>
              <a:t>16-way is realistic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Availability of six core </a:t>
            </a:r>
            <a:r>
              <a:rPr lang="en-US" sz="2200" dirty="0" err="1" smtClean="0"/>
              <a:t>cpu</a:t>
            </a:r>
            <a:endParaRPr lang="en-US" sz="2200" dirty="0" smtClean="0"/>
          </a:p>
          <a:p>
            <a:pPr>
              <a:buClr>
                <a:schemeClr val="accent2"/>
              </a:buClr>
            </a:pPr>
            <a:r>
              <a:rPr lang="en-US" sz="2200" dirty="0" smtClean="0"/>
              <a:t>Memory 256Gb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HW virtualization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Low Power consumption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OS Support</a:t>
            </a:r>
            <a:endParaRPr lang="en-US" sz="2200" dirty="0"/>
          </a:p>
        </p:txBody>
      </p:sp>
      <p:pic>
        <p:nvPicPr>
          <p:cNvPr id="4" name="Picture 4" descr="DSC_7754"/>
          <p:cNvPicPr>
            <a:picLocks noChangeAspect="1" noChangeArrowheads="1"/>
          </p:cNvPicPr>
          <p:nvPr/>
        </p:nvPicPr>
        <p:blipFill>
          <a:blip r:embed="rId2"/>
          <a:srcRect l="7571" t="22641" r="9148" b="18491"/>
          <a:stretch>
            <a:fillRect/>
          </a:stretch>
        </p:blipFill>
        <p:spPr bwMode="auto">
          <a:xfrm>
            <a:off x="3810000" y="4419600"/>
            <a:ext cx="277495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267200" y="5943600"/>
            <a:ext cx="17414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490" tIns="40790" rIns="81490" bIns="4079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500" b="1" dirty="0">
                <a:solidFill>
                  <a:schemeClr val="tx2"/>
                </a:solidFill>
              </a:rPr>
              <a:t>x3850 </a:t>
            </a:r>
            <a:r>
              <a:rPr lang="en-US" sz="1400" b="1" dirty="0">
                <a:solidFill>
                  <a:schemeClr val="tx2"/>
                </a:solidFill>
              </a:rPr>
              <a:t>(4-way)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7010400" y="5943600"/>
            <a:ext cx="17414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490" tIns="40790" rIns="81490" bIns="4079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500" b="1" dirty="0">
                <a:solidFill>
                  <a:schemeClr val="tx2"/>
                </a:solidFill>
              </a:rPr>
              <a:t>x3950 </a:t>
            </a:r>
            <a:r>
              <a:rPr lang="en-US" sz="1400" b="1" dirty="0">
                <a:solidFill>
                  <a:schemeClr val="tx2"/>
                </a:solidFill>
              </a:rPr>
              <a:t>(4-way)</a:t>
            </a:r>
          </a:p>
        </p:txBody>
      </p:sp>
      <p:pic>
        <p:nvPicPr>
          <p:cNvPr id="7" name="Picture 24" descr="x460+MXE"/>
          <p:cNvPicPr>
            <a:picLocks noChangeAspect="1" noChangeArrowheads="1"/>
          </p:cNvPicPr>
          <p:nvPr/>
        </p:nvPicPr>
        <p:blipFill>
          <a:blip r:embed="rId3"/>
          <a:srcRect t="49042"/>
          <a:stretch>
            <a:fillRect/>
          </a:stretch>
        </p:blipFill>
        <p:spPr bwMode="auto">
          <a:xfrm>
            <a:off x="6792913" y="5362575"/>
            <a:ext cx="2057400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 descr="x460+MXE"/>
          <p:cNvPicPr>
            <a:picLocks noChangeAspect="1" noChangeArrowheads="1"/>
          </p:cNvPicPr>
          <p:nvPr/>
        </p:nvPicPr>
        <p:blipFill>
          <a:blip r:embed="rId3"/>
          <a:srcRect t="49042"/>
          <a:stretch>
            <a:fillRect/>
          </a:stretch>
        </p:blipFill>
        <p:spPr bwMode="auto">
          <a:xfrm>
            <a:off x="6792913" y="4729163"/>
            <a:ext cx="20574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7" descr="x460+MXE"/>
          <p:cNvPicPr>
            <a:picLocks noChangeAspect="1" noChangeArrowheads="1"/>
          </p:cNvPicPr>
          <p:nvPr/>
        </p:nvPicPr>
        <p:blipFill>
          <a:blip r:embed="rId3"/>
          <a:srcRect t="49042"/>
          <a:stretch>
            <a:fillRect/>
          </a:stretch>
        </p:blipFill>
        <p:spPr bwMode="auto">
          <a:xfrm>
            <a:off x="6792913" y="4095750"/>
            <a:ext cx="2057400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8" descr="x460+MXE"/>
          <p:cNvPicPr>
            <a:picLocks noChangeAspect="1" noChangeArrowheads="1"/>
          </p:cNvPicPr>
          <p:nvPr/>
        </p:nvPicPr>
        <p:blipFill>
          <a:blip r:embed="rId3"/>
          <a:srcRect t="49042"/>
          <a:stretch>
            <a:fillRect/>
          </a:stretch>
        </p:blipFill>
        <p:spPr bwMode="auto">
          <a:xfrm>
            <a:off x="6792913" y="3463925"/>
            <a:ext cx="20574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– Centralized HW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Storage: storage pool for the desktop environments – datacenter storage quality. </a:t>
            </a:r>
            <a:r>
              <a:rPr lang="en-US" sz="1800" b="1" dirty="0" smtClean="0"/>
              <a:t>Enterprise features </a:t>
            </a:r>
            <a:r>
              <a:rPr lang="en-US" sz="1800" dirty="0" smtClean="0"/>
              <a:t>available (replication, disaster recovery, thin provisioning, etc.)</a:t>
            </a:r>
          </a:p>
          <a:p>
            <a:endParaRPr lang="en-US" sz="1800" dirty="0" smtClean="0"/>
          </a:p>
          <a:p>
            <a:r>
              <a:rPr lang="nl-BE" sz="1800" dirty="0" smtClean="0"/>
              <a:t>Dedicated and </a:t>
            </a:r>
            <a:r>
              <a:rPr lang="nl-BE" sz="1800" b="1" dirty="0" smtClean="0"/>
              <a:t>certified</a:t>
            </a:r>
            <a:r>
              <a:rPr lang="nl-BE" sz="1800" dirty="0" smtClean="0"/>
              <a:t> servers for the IRIS Virtual Desktop Solution. Features such as memory, HBA, power supply, processors, etc. are configured to achieve an optimal consolidation ratio. (presales)</a:t>
            </a:r>
            <a:r>
              <a:rPr lang="nl-BE" dirty="0" smtClean="0"/>
              <a:t>   </a:t>
            </a:r>
          </a:p>
          <a:p>
            <a:endParaRPr lang="en-US" dirty="0"/>
          </a:p>
        </p:txBody>
      </p:sp>
      <p:pic>
        <p:nvPicPr>
          <p:cNvPr id="4" name="Picture 4" descr="certified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3962400"/>
            <a:ext cx="1825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IVD Component: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191000" cy="4038600"/>
          </a:xfrm>
        </p:spPr>
        <p:txBody>
          <a:bodyPr>
            <a:normAutofit/>
          </a:bodyPr>
          <a:lstStyle/>
          <a:p>
            <a:pPr>
              <a:buClr>
                <a:schemeClr val="accent2"/>
              </a:buClr>
            </a:pPr>
            <a:r>
              <a:rPr lang="en-US" sz="1600" dirty="0" smtClean="0"/>
              <a:t>IBM </a:t>
            </a:r>
            <a:r>
              <a:rPr lang="en-US" sz="1600" dirty="0" err="1" smtClean="0"/>
              <a:t>nSeries</a:t>
            </a:r>
            <a:r>
              <a:rPr lang="en-US" sz="1600" dirty="0" smtClean="0"/>
              <a:t> – Storage Level de-duplication</a:t>
            </a:r>
          </a:p>
          <a:p>
            <a:pPr>
              <a:buClr>
                <a:schemeClr val="accent2"/>
              </a:buClr>
            </a:pPr>
            <a:r>
              <a:rPr lang="en-US" sz="1600" dirty="0" smtClean="0"/>
              <a:t>IBM SVC – Thin Provisioning, Virtualization</a:t>
            </a:r>
          </a:p>
          <a:p>
            <a:pPr>
              <a:buClr>
                <a:schemeClr val="accent2"/>
              </a:buClr>
            </a:pPr>
            <a:r>
              <a:rPr lang="en-US" sz="1600" dirty="0" smtClean="0"/>
              <a:t>Disk intermixing (SATA – SAS)</a:t>
            </a:r>
          </a:p>
          <a:p>
            <a:pPr>
              <a:buClr>
                <a:schemeClr val="accent2"/>
              </a:buClr>
            </a:pPr>
            <a:r>
              <a:rPr lang="en-US" sz="1600" dirty="0" smtClean="0"/>
              <a:t>Fast, affordable storage DS3000 – D4000</a:t>
            </a:r>
          </a:p>
          <a:p>
            <a:pPr>
              <a:buClr>
                <a:schemeClr val="accent2"/>
              </a:buClr>
            </a:pPr>
            <a:r>
              <a:rPr lang="en-US" sz="1600" dirty="0" smtClean="0"/>
              <a:t>Scalability (DS8000, XIV)</a:t>
            </a:r>
          </a:p>
          <a:p>
            <a:pPr>
              <a:buClr>
                <a:schemeClr val="accent2"/>
              </a:buClr>
            </a:pPr>
            <a:r>
              <a:rPr lang="en-US" sz="1600" dirty="0" smtClean="0"/>
              <a:t>Tight integration with IVD (roadmap)</a:t>
            </a:r>
          </a:p>
          <a:p>
            <a:endParaRPr lang="en-US" dirty="0"/>
          </a:p>
        </p:txBody>
      </p:sp>
      <p:pic>
        <p:nvPicPr>
          <p:cNvPr id="4" name="Picture 3" descr="Picture 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1752600"/>
            <a:ext cx="3207238" cy="3320702"/>
          </a:xfrm>
          <a:prstGeom prst="rect">
            <a:avLst/>
          </a:prstGeom>
          <a:effectLst>
            <a:glow rad="101600">
              <a:schemeClr val="bg2">
                <a:alpha val="75000"/>
              </a:schemeClr>
            </a:glow>
            <a:softEdge rad="1651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Announcing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2"/>
              </a:buClr>
            </a:pPr>
            <a:r>
              <a:rPr lang="en-US" sz="2200" b="1" dirty="0" smtClean="0"/>
              <a:t>IVD </a:t>
            </a:r>
            <a:r>
              <a:rPr lang="en-US" sz="2200" b="1" dirty="0" err="1" smtClean="0"/>
              <a:t>realtime</a:t>
            </a:r>
            <a:r>
              <a:rPr lang="en-US" sz="2200" b="1" dirty="0" smtClean="0"/>
              <a:t> OS De-duplication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De-duplication of Virtual Machines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Store only the delta versus a ‘master’ image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Based on proven </a:t>
            </a:r>
            <a:r>
              <a:rPr lang="en-US" sz="2200" dirty="0" err="1" smtClean="0"/>
              <a:t>VMware</a:t>
            </a:r>
            <a:r>
              <a:rPr lang="en-US" sz="2200" dirty="0" smtClean="0"/>
              <a:t> snapshot technology</a:t>
            </a:r>
          </a:p>
          <a:p>
            <a:pPr>
              <a:buClr>
                <a:schemeClr val="accent2"/>
              </a:buClr>
            </a:pPr>
            <a:r>
              <a:rPr lang="en-US" sz="2200" b="1" dirty="0" smtClean="0"/>
              <a:t>Compatible with entry-level IBM storage</a:t>
            </a:r>
          </a:p>
          <a:p>
            <a:pPr>
              <a:buClr>
                <a:schemeClr val="accent2"/>
              </a:buClr>
              <a:buNone/>
            </a:pPr>
            <a:endParaRPr lang="en-US" sz="2200" b="1" dirty="0"/>
          </a:p>
        </p:txBody>
      </p:sp>
      <p:pic>
        <p:nvPicPr>
          <p:cNvPr id="4" name="Picture 3" descr="depup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4038600"/>
            <a:ext cx="4279038" cy="2294954"/>
          </a:xfrm>
          <a:prstGeom prst="rect">
            <a:avLst/>
          </a:prstGeom>
        </p:spPr>
      </p:pic>
      <p:pic>
        <p:nvPicPr>
          <p:cNvPr id="5" name="Content Placeholder 4" descr="vmware-large-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4038600"/>
            <a:ext cx="219484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IVD Component: Virtualization layer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pPr>
              <a:buClr>
                <a:schemeClr val="accent2"/>
              </a:buClr>
            </a:pPr>
            <a:r>
              <a:rPr lang="en-US" sz="1800" dirty="0" smtClean="0"/>
              <a:t>Also possible to connect Microsoft Terminal Server, IBM </a:t>
            </a:r>
            <a:r>
              <a:rPr lang="en-US" sz="1800" b="1" dirty="0" err="1" smtClean="0"/>
              <a:t>BladePCs</a:t>
            </a:r>
            <a:r>
              <a:rPr lang="en-US" sz="1800" dirty="0" smtClean="0"/>
              <a:t>, </a:t>
            </a:r>
          </a:p>
          <a:p>
            <a:pPr>
              <a:buClr>
                <a:schemeClr val="accent2"/>
              </a:buClr>
            </a:pPr>
            <a:r>
              <a:rPr lang="en-US" sz="1800" dirty="0" smtClean="0"/>
              <a:t>3270 IBM </a:t>
            </a:r>
            <a:r>
              <a:rPr lang="en-US" sz="1800" dirty="0" err="1" smtClean="0"/>
              <a:t>zSeries</a:t>
            </a:r>
            <a:r>
              <a:rPr lang="en-US" sz="1800" dirty="0" smtClean="0"/>
              <a:t>, 5250 IBM </a:t>
            </a:r>
            <a:r>
              <a:rPr lang="en-US" sz="1800" dirty="0" err="1" smtClean="0"/>
              <a:t>iSeries</a:t>
            </a:r>
            <a:r>
              <a:rPr lang="en-US" sz="1800" dirty="0" smtClean="0"/>
              <a:t>, physical servers, LPAR, </a:t>
            </a:r>
          </a:p>
          <a:p>
            <a:pPr>
              <a:buClr>
                <a:schemeClr val="accent2"/>
              </a:buClr>
            </a:pPr>
            <a:r>
              <a:rPr lang="en-US" sz="1800" dirty="0" err="1" smtClean="0"/>
              <a:t>Vmware</a:t>
            </a:r>
            <a:r>
              <a:rPr lang="en-US" sz="1800" dirty="0" smtClean="0"/>
              <a:t> ESX 3i, Server, etc. </a:t>
            </a:r>
          </a:p>
          <a:p>
            <a:endParaRPr lang="en-US" dirty="0"/>
          </a:p>
        </p:txBody>
      </p:sp>
      <p:pic>
        <p:nvPicPr>
          <p:cNvPr id="4" name="Content Placeholder 4" descr="vmware-large-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1981200"/>
            <a:ext cx="377031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Virtualization Layer 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2"/>
              </a:buClr>
            </a:pPr>
            <a:r>
              <a:rPr lang="en-US" sz="2200" dirty="0" smtClean="0"/>
              <a:t>Memory Ballooning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Transparent page sharing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High Availability (HA)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Distributed Power Management (DPM)</a:t>
            </a:r>
          </a:p>
          <a:p>
            <a:pPr>
              <a:buClr>
                <a:schemeClr val="accent2"/>
              </a:buClr>
            </a:pPr>
            <a:r>
              <a:rPr lang="en-US" sz="2200" dirty="0" smtClean="0"/>
              <a:t>Dynamic Resource Scheduling (DRS)</a:t>
            </a:r>
          </a:p>
          <a:p>
            <a:pPr>
              <a:buClr>
                <a:schemeClr val="accent2"/>
              </a:buClr>
            </a:pPr>
            <a:r>
              <a:rPr lang="en-US" sz="2200" dirty="0" err="1" smtClean="0"/>
              <a:t>Vmotion</a:t>
            </a:r>
            <a:endParaRPr lang="en-US" sz="22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Memory ballooning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95800" cy="4495800"/>
          </a:xfrm>
        </p:spPr>
        <p:txBody>
          <a:bodyPr/>
          <a:lstStyle/>
          <a:p>
            <a:r>
              <a:rPr lang="en-US" sz="1800" dirty="0" smtClean="0"/>
              <a:t>Operating systems tend to allocate all memory that is made available to them, even if they do not need it.</a:t>
            </a:r>
          </a:p>
          <a:p>
            <a:r>
              <a:rPr lang="en-US" sz="1800" dirty="0" err="1" smtClean="0"/>
              <a:t>Vmware</a:t>
            </a:r>
            <a:r>
              <a:rPr lang="en-US" sz="1800" dirty="0" smtClean="0"/>
              <a:t> installs a memory management driver inside the OS.</a:t>
            </a:r>
          </a:p>
          <a:p>
            <a:r>
              <a:rPr lang="en-US" sz="1800" dirty="0" smtClean="0"/>
              <a:t>Driver requests memory and gives it back to the </a:t>
            </a:r>
            <a:r>
              <a:rPr lang="en-US" sz="1800" dirty="0" err="1" smtClean="0"/>
              <a:t>hypervisor</a:t>
            </a:r>
            <a:r>
              <a:rPr lang="en-US" sz="1800" dirty="0" smtClean="0"/>
              <a:t>.</a:t>
            </a:r>
          </a:p>
          <a:p>
            <a:r>
              <a:rPr lang="en-US" sz="1800" dirty="0" smtClean="0"/>
              <a:t>When the OS needs more memory, driver releases memory to the OS.</a:t>
            </a:r>
          </a:p>
          <a:p>
            <a:endParaRPr lang="en-US" sz="1800" dirty="0" smtClean="0"/>
          </a:p>
        </p:txBody>
      </p:sp>
      <p:pic>
        <p:nvPicPr>
          <p:cNvPr id="5" name="Picture 4" descr="sld07a_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1676400"/>
            <a:ext cx="374491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Transparent page sharing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9100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800" dirty="0" err="1" smtClean="0"/>
              <a:t>Vmware</a:t>
            </a:r>
            <a:r>
              <a:rPr lang="en-US" sz="1800" dirty="0" smtClean="0"/>
              <a:t> </a:t>
            </a:r>
            <a:r>
              <a:rPr lang="en-US" sz="1800" dirty="0" err="1" smtClean="0"/>
              <a:t>hypervisor</a:t>
            </a:r>
            <a:r>
              <a:rPr lang="en-US" sz="1800" dirty="0" smtClean="0"/>
              <a:t> optimizes physical memory allocation at PAGE level.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Allows for a memory </a:t>
            </a:r>
            <a:r>
              <a:rPr lang="en-US" sz="1800" dirty="0" err="1" smtClean="0"/>
              <a:t>overcommitment</a:t>
            </a:r>
            <a:r>
              <a:rPr lang="en-US" sz="1800" dirty="0" smtClean="0"/>
              <a:t>. (i.e. more virtual ram in use than physical ram available)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The more </a:t>
            </a:r>
            <a:r>
              <a:rPr lang="en-US" sz="1800" dirty="0" err="1" smtClean="0"/>
              <a:t>VM’s</a:t>
            </a:r>
            <a:r>
              <a:rPr lang="en-US" sz="1800" dirty="0" smtClean="0"/>
              <a:t> on a server, the better the optimization.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No optimization across cluster.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IBM System X has several advantages : memory slots &amp; scalability (E.g. 3950)</a:t>
            </a:r>
          </a:p>
        </p:txBody>
      </p:sp>
      <p:pic>
        <p:nvPicPr>
          <p:cNvPr id="5" name="Content Placeholder 4" descr="sld06a_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1676400"/>
            <a:ext cx="3683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Vmware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5410200" cy="2666999"/>
          </a:xfrm>
        </p:spPr>
        <p:txBody>
          <a:bodyPr>
            <a:normAutofit fontScale="77500" lnSpcReduction="20000"/>
          </a:bodyPr>
          <a:lstStyle/>
          <a:p>
            <a:r>
              <a:rPr lang="en-US" sz="2286" dirty="0" smtClean="0"/>
              <a:t>Is the </a:t>
            </a:r>
            <a:r>
              <a:rPr lang="en-US" sz="2286" b="1" dirty="0" smtClean="0">
                <a:solidFill>
                  <a:srgbClr val="FF0000"/>
                </a:solidFill>
              </a:rPr>
              <a:t>only </a:t>
            </a:r>
            <a:r>
              <a:rPr lang="en-US" sz="2286" dirty="0" smtClean="0"/>
              <a:t>virtualization layer on the market that allows for memory optimization / memory </a:t>
            </a:r>
            <a:r>
              <a:rPr lang="en-US" sz="2286" dirty="0" err="1" smtClean="0"/>
              <a:t>overcommit</a:t>
            </a:r>
            <a:r>
              <a:rPr lang="en-US" sz="2286" dirty="0" smtClean="0"/>
              <a:t>. </a:t>
            </a:r>
          </a:p>
          <a:p>
            <a:endParaRPr lang="en-US" sz="2286" dirty="0" smtClean="0"/>
          </a:p>
          <a:p>
            <a:r>
              <a:rPr lang="en-US" sz="2286" dirty="0" smtClean="0"/>
              <a:t>With </a:t>
            </a:r>
            <a:r>
              <a:rPr lang="en-US" sz="2286" dirty="0" err="1" smtClean="0"/>
              <a:t>Vmware</a:t>
            </a:r>
            <a:r>
              <a:rPr lang="en-US" sz="2286" dirty="0" smtClean="0"/>
              <a:t> you can have more virtual memory than physical memory. </a:t>
            </a:r>
          </a:p>
          <a:p>
            <a:endParaRPr lang="en-US" sz="2286" dirty="0" smtClean="0"/>
          </a:p>
          <a:p>
            <a:r>
              <a:rPr lang="en-US" sz="2286" dirty="0" smtClean="0"/>
              <a:t>Competing virtualization layers require you to have all the virtual memory as physical memory, which is expensive in a Desktop Virtualization context.</a:t>
            </a:r>
          </a:p>
          <a:p>
            <a:endParaRPr lang="en-US" dirty="0"/>
          </a:p>
        </p:txBody>
      </p:sp>
      <p:pic>
        <p:nvPicPr>
          <p:cNvPr id="4" name="Content Placeholder 4" descr="sld06a_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3429000"/>
            <a:ext cx="18415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ction Button: Information 4"/>
          <p:cNvSpPr/>
          <p:nvPr/>
        </p:nvSpPr>
        <p:spPr>
          <a:xfrm>
            <a:off x="6477000" y="1752600"/>
            <a:ext cx="1676400" cy="1143000"/>
          </a:xfrm>
          <a:prstGeom prst="actionButtonInformation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IVD Component: Desktop Broker</a:t>
            </a:r>
            <a:endParaRPr lang="en-US" dirty="0"/>
          </a:p>
        </p:txBody>
      </p:sp>
      <p:pic>
        <p:nvPicPr>
          <p:cNvPr id="4" name="Picture 3" descr="Picture 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1905000"/>
            <a:ext cx="3690720" cy="3308041"/>
          </a:xfrm>
          <a:prstGeom prst="rect">
            <a:avLst/>
          </a:prstGeom>
          <a:effectLst>
            <a:glow rad="101600">
              <a:schemeClr val="bg2">
                <a:alpha val="75000"/>
              </a:schemeClr>
            </a:glow>
            <a:softEdge rad="139700"/>
          </a:effectLst>
        </p:spPr>
      </p:pic>
      <p:pic>
        <p:nvPicPr>
          <p:cNvPr id="5" name="Picture 4" descr="leostream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1800" y="5105400"/>
            <a:ext cx="18923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810000" cy="3724275"/>
          </a:xfrm>
        </p:spPr>
        <p:txBody>
          <a:bodyPr/>
          <a:lstStyle/>
          <a:p>
            <a:r>
              <a:rPr lang="en-US" sz="1600" smtClean="0"/>
              <a:t>Virtual desktops need to be </a:t>
            </a:r>
            <a:r>
              <a:rPr lang="en-US" sz="1600" b="1" smtClean="0"/>
              <a:t>assigned</a:t>
            </a:r>
            <a:r>
              <a:rPr lang="en-US" sz="1600" smtClean="0"/>
              <a:t> to users.</a:t>
            </a:r>
          </a:p>
          <a:p>
            <a:r>
              <a:rPr lang="en-US" sz="1600" smtClean="0"/>
              <a:t>User supplies </a:t>
            </a:r>
            <a:r>
              <a:rPr lang="en-US" sz="1600" b="1" smtClean="0"/>
              <a:t>username and password</a:t>
            </a:r>
            <a:r>
              <a:rPr lang="en-US" sz="1600" smtClean="0"/>
              <a:t> to the broker.</a:t>
            </a:r>
          </a:p>
          <a:p>
            <a:r>
              <a:rPr lang="en-US" sz="1600" smtClean="0"/>
              <a:t>Broker </a:t>
            </a:r>
            <a:r>
              <a:rPr lang="en-US" sz="1600" b="1" smtClean="0"/>
              <a:t>points</a:t>
            </a:r>
            <a:r>
              <a:rPr lang="en-US" sz="1600" smtClean="0"/>
              <a:t> user to his/her virtual machine.</a:t>
            </a:r>
          </a:p>
          <a:p>
            <a:r>
              <a:rPr lang="en-US" sz="1600" smtClean="0"/>
              <a:t>Broker is a </a:t>
            </a:r>
            <a:r>
              <a:rPr lang="en-US" sz="1600" b="1" smtClean="0"/>
              <a:t>virtual machine </a:t>
            </a:r>
            <a:r>
              <a:rPr lang="en-US" sz="1600" smtClean="0"/>
              <a:t>running Linux™ with a dedicated web application provided by LeoStream™.</a:t>
            </a:r>
          </a:p>
          <a:p>
            <a:r>
              <a:rPr lang="en-US" sz="1600" smtClean="0"/>
              <a:t>Broker (optionally) talks to </a:t>
            </a:r>
            <a:r>
              <a:rPr lang="en-US" sz="1600" b="1" smtClean="0"/>
              <a:t>active directory </a:t>
            </a:r>
            <a:r>
              <a:rPr lang="en-US" sz="1600" smtClean="0"/>
              <a:t>and Virtual Machine management console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Broker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Vendor independent</a:t>
            </a:r>
          </a:p>
          <a:p>
            <a:r>
              <a:rPr lang="en-US" sz="1600" dirty="0" smtClean="0"/>
              <a:t>Sold by IBM with </a:t>
            </a:r>
            <a:r>
              <a:rPr lang="en-US" sz="1600" dirty="0" err="1" smtClean="0"/>
              <a:t>BladePC</a:t>
            </a:r>
            <a:endParaRPr lang="en-US" sz="1600" dirty="0" smtClean="0"/>
          </a:p>
          <a:p>
            <a:r>
              <a:rPr lang="en-US" sz="1600" dirty="0" smtClean="0"/>
              <a:t>Appliance</a:t>
            </a:r>
          </a:p>
          <a:p>
            <a:r>
              <a:rPr lang="en-US" sz="1600" dirty="0" smtClean="0"/>
              <a:t>Unparalleled scalability</a:t>
            </a:r>
          </a:p>
          <a:p>
            <a:r>
              <a:rPr lang="en-US" sz="1600" dirty="0" smtClean="0"/>
              <a:t>No lock-in</a:t>
            </a:r>
          </a:p>
          <a:p>
            <a:r>
              <a:rPr lang="en-US" sz="1600" dirty="0" smtClean="0"/>
              <a:t>Interchangeable</a:t>
            </a:r>
          </a:p>
          <a:p>
            <a:r>
              <a:rPr lang="en-US" sz="1600" dirty="0" smtClean="0"/>
              <a:t>Cost</a:t>
            </a:r>
          </a:p>
          <a:p>
            <a:endParaRPr lang="en-US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Virtual Desktop</a:t>
            </a:r>
            <a:endParaRPr lang="en-US" dirty="0"/>
          </a:p>
        </p:txBody>
      </p:sp>
      <p:pic>
        <p:nvPicPr>
          <p:cNvPr id="4" name="Content Placeholder 4" descr="Picture 2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1600200"/>
            <a:ext cx="2511425" cy="4243388"/>
          </a:xfrm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128838" y="1524000"/>
            <a:ext cx="3875087" cy="938213"/>
            <a:chOff x="2128520" y="1524000"/>
            <a:chExt cx="3876040" cy="937704"/>
          </a:xfrm>
        </p:grpSpPr>
        <p:sp>
          <p:nvSpPr>
            <p:cNvPr id="6" name="Rectangle 5"/>
            <p:cNvSpPr/>
            <p:nvPr/>
          </p:nvSpPr>
          <p:spPr>
            <a:xfrm>
              <a:off x="3124127" y="1524000"/>
              <a:ext cx="2880433" cy="937704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8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ight Arrow 6"/>
            <p:cNvSpPr/>
            <p:nvPr/>
          </p:nvSpPr>
          <p:spPr>
            <a:xfrm>
              <a:off x="2128520" y="1531934"/>
              <a:ext cx="822527" cy="821879"/>
            </a:xfrm>
            <a:prstGeom prst="rightArrow">
              <a:avLst/>
            </a:prstGeom>
            <a:solidFill>
              <a:srgbClr val="558ED5"/>
            </a:solidFill>
            <a:ln>
              <a:solidFill>
                <a:srgbClr val="4F81BD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Client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 </a:t>
            </a:r>
            <a:r>
              <a:rPr lang="en-US" sz="2000" b="1" dirty="0" smtClean="0"/>
              <a:t>hardware appliance </a:t>
            </a:r>
            <a:r>
              <a:rPr lang="en-US" sz="2000" dirty="0" smtClean="0"/>
              <a:t>that </a:t>
            </a:r>
            <a:r>
              <a:rPr lang="en-US" sz="2000" b="1" dirty="0" smtClean="0"/>
              <a:t>presents</a:t>
            </a:r>
            <a:r>
              <a:rPr lang="en-US" sz="2000" dirty="0" smtClean="0"/>
              <a:t> a virtualized desktop to the user.</a:t>
            </a:r>
          </a:p>
          <a:p>
            <a:endParaRPr lang="en-US" sz="2000" dirty="0" smtClean="0"/>
          </a:p>
          <a:p>
            <a:r>
              <a:rPr lang="en-US" sz="2000" dirty="0" smtClean="0"/>
              <a:t>Standardized architecture – Any issues can easily be reproduced in our labs.</a:t>
            </a:r>
          </a:p>
          <a:p>
            <a:endParaRPr lang="en-US" sz="2000" dirty="0" smtClean="0"/>
          </a:p>
          <a:p>
            <a:r>
              <a:rPr lang="en-US" sz="2000" dirty="0" smtClean="0"/>
              <a:t>A platform that allows for </a:t>
            </a:r>
            <a:r>
              <a:rPr lang="en-US" sz="2000" b="1" dirty="0" smtClean="0"/>
              <a:t>differentiation</a:t>
            </a:r>
            <a:r>
              <a:rPr lang="en-US" sz="2000" dirty="0" smtClean="0"/>
              <a:t> at </a:t>
            </a:r>
            <a:r>
              <a:rPr lang="en-US" sz="2000" b="1" dirty="0" smtClean="0"/>
              <a:t>both</a:t>
            </a:r>
            <a:r>
              <a:rPr lang="en-US" sz="2000" dirty="0" smtClean="0"/>
              <a:t> HW and SW level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dirty="0" smtClean="0"/>
              <a:t>Two models: I.R.I.S. Client </a:t>
            </a:r>
            <a:r>
              <a:rPr lang="en-US" sz="2000" i="1" dirty="0" smtClean="0"/>
              <a:t>Pro</a:t>
            </a:r>
            <a:r>
              <a:rPr lang="en-US" sz="2000" dirty="0" smtClean="0"/>
              <a:t> and </a:t>
            </a:r>
            <a:r>
              <a:rPr lang="en-US" sz="2000" i="1" dirty="0" smtClean="0"/>
              <a:t>Express</a:t>
            </a:r>
          </a:p>
          <a:p>
            <a:pPr marL="38331775" lvl="2" indent="-37474525">
              <a:buFont typeface="Arial" pitchFamily="-65" charset="0"/>
              <a:buNone/>
            </a:pPr>
            <a:r>
              <a:rPr lang="nl-BE" sz="2000" b="1" dirty="0" smtClean="0"/>
              <a:t>Pro</a:t>
            </a:r>
            <a:r>
              <a:rPr lang="nl-BE" sz="2000" dirty="0" smtClean="0"/>
              <a:t>: office environment</a:t>
            </a:r>
          </a:p>
          <a:p>
            <a:pPr marL="38331775" lvl="2" indent="-37474525">
              <a:buFont typeface="Arial" pitchFamily="-65" charset="0"/>
              <a:buNone/>
            </a:pPr>
            <a:r>
              <a:rPr lang="nl-BE" sz="2000" b="1" dirty="0" smtClean="0"/>
              <a:t>Express</a:t>
            </a:r>
            <a:r>
              <a:rPr lang="nl-BE" sz="2000" dirty="0" smtClean="0"/>
              <a:t>: industrial environment</a:t>
            </a:r>
            <a:endParaRPr lang="en-US" sz="2000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vmware_desktopserver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4114800"/>
            <a:ext cx="2857500" cy="164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Client Pro</a:t>
            </a:r>
            <a:endParaRPr lang="en-US" dirty="0"/>
          </a:p>
        </p:txBody>
      </p:sp>
      <p:pic>
        <p:nvPicPr>
          <p:cNvPr id="4" name="Content Placeholder 3" descr="Picture 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0" y="1371600"/>
            <a:ext cx="390570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Client Pro</a:t>
            </a:r>
            <a:endParaRPr lang="en-US" dirty="0"/>
          </a:p>
        </p:txBody>
      </p:sp>
      <p:pic>
        <p:nvPicPr>
          <p:cNvPr id="4" name="Picture 3" descr="Picture 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600200"/>
            <a:ext cx="4161815" cy="4552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Client Pro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914400" y="1905000"/>
            <a:ext cx="7616825" cy="3724275"/>
          </a:xfrm>
          <a:prstGeom prst="rect">
            <a:avLst/>
          </a:prstGeom>
        </p:spPr>
        <p:txBody>
          <a:bodyPr/>
          <a:lstStyle/>
          <a:p>
            <a:r>
              <a:rPr lang="en-US" sz="2200" smtClean="0"/>
              <a:t>Features</a:t>
            </a:r>
          </a:p>
          <a:p>
            <a:endParaRPr lang="en-US" sz="1400" smtClean="0"/>
          </a:p>
          <a:p>
            <a:pPr lvl="1"/>
            <a:r>
              <a:rPr lang="en-US" sz="1400" b="1" smtClean="0"/>
              <a:t>Low Power Consumption</a:t>
            </a:r>
            <a:endParaRPr lang="en-US" sz="1400" smtClean="0"/>
          </a:p>
          <a:p>
            <a:pPr lvl="1"/>
            <a:r>
              <a:rPr lang="en-US" sz="1400" smtClean="0"/>
              <a:t>2 x front USB2 port</a:t>
            </a:r>
          </a:p>
          <a:p>
            <a:pPr lvl="1"/>
            <a:r>
              <a:rPr lang="en-US" sz="1400" smtClean="0"/>
              <a:t>1 x audio in</a:t>
            </a:r>
          </a:p>
          <a:p>
            <a:pPr lvl="1"/>
            <a:r>
              <a:rPr lang="en-US" sz="1400" smtClean="0"/>
              <a:t>1 x audio out</a:t>
            </a:r>
          </a:p>
          <a:p>
            <a:pPr lvl="1"/>
            <a:r>
              <a:rPr lang="en-US" sz="1400" smtClean="0"/>
              <a:t>1 x parallel port</a:t>
            </a:r>
          </a:p>
          <a:p>
            <a:pPr lvl="1"/>
            <a:r>
              <a:rPr lang="en-US" sz="1400" smtClean="0"/>
              <a:t>1 x serial port</a:t>
            </a:r>
          </a:p>
          <a:p>
            <a:pPr lvl="1"/>
            <a:r>
              <a:rPr lang="en-US" sz="1400" smtClean="0"/>
              <a:t>VGA display (1600x1200)</a:t>
            </a:r>
          </a:p>
          <a:p>
            <a:pPr lvl="1"/>
            <a:r>
              <a:rPr lang="en-US" sz="1400" smtClean="0"/>
              <a:t>PS2 keyboard and mouse support</a:t>
            </a:r>
          </a:p>
          <a:p>
            <a:pPr lvl="1"/>
            <a:r>
              <a:rPr lang="en-US" sz="1400" smtClean="0"/>
              <a:t>100 megabit network</a:t>
            </a:r>
          </a:p>
          <a:p>
            <a:pPr lvl="1"/>
            <a:r>
              <a:rPr lang="en-US" sz="1400" smtClean="0"/>
              <a:t>Solid state (no moving components)</a:t>
            </a:r>
          </a:p>
          <a:p>
            <a:pPr>
              <a:buFont typeface="Wingdings" pitchFamily="-65" charset="2"/>
              <a:buNone/>
            </a:pPr>
            <a:endParaRPr lang="en-US" smtClean="0"/>
          </a:p>
        </p:txBody>
      </p:sp>
      <p:pic>
        <p:nvPicPr>
          <p:cNvPr id="5" name="Picture 5" descr="3101200808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867400" y="2057400"/>
            <a:ext cx="2544763" cy="3394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 Client Express</a:t>
            </a:r>
            <a:endParaRPr lang="en-US" dirty="0"/>
          </a:p>
        </p:txBody>
      </p:sp>
      <p:pic>
        <p:nvPicPr>
          <p:cNvPr id="4" name="Content Placeholder 3" descr="310120081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2057400"/>
            <a:ext cx="3556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r>
              <a:rPr lang="en-US" sz="2200" dirty="0" smtClean="0">
                <a:latin typeface="Arial (Body)" charset="0"/>
                <a:ea typeface="Arial (Body)" charset="0"/>
                <a:cs typeface="Arial (Body)" charset="0"/>
              </a:rPr>
              <a:t>Features</a:t>
            </a:r>
          </a:p>
          <a:p>
            <a:endParaRPr lang="en-US" sz="1400" dirty="0" smtClean="0">
              <a:latin typeface="Arial (Body)" charset="0"/>
              <a:ea typeface="Arial (Body)" charset="0"/>
              <a:cs typeface="Arial (Body)" charset="0"/>
            </a:endParaRPr>
          </a:p>
          <a:p>
            <a:pPr lvl="1"/>
            <a:r>
              <a:rPr lang="en-US" sz="1400" b="1" dirty="0" smtClean="0"/>
              <a:t>Low Power Consumption</a:t>
            </a:r>
          </a:p>
          <a:p>
            <a:pPr lvl="1"/>
            <a:r>
              <a:rPr lang="en-US" sz="1400" dirty="0" smtClean="0"/>
              <a:t>2 </a:t>
            </a:r>
            <a:r>
              <a:rPr lang="en-US" sz="1400" dirty="0" err="1" smtClean="0"/>
              <a:t>x</a:t>
            </a:r>
            <a:r>
              <a:rPr lang="en-US" sz="1400" dirty="0" smtClean="0"/>
              <a:t> USB2 port</a:t>
            </a:r>
          </a:p>
          <a:p>
            <a:pPr lvl="1"/>
            <a:r>
              <a:rPr lang="en-US" sz="1400" dirty="0" smtClean="0"/>
              <a:t>1 </a:t>
            </a:r>
            <a:r>
              <a:rPr lang="en-US" sz="1400" dirty="0" err="1" smtClean="0"/>
              <a:t>x</a:t>
            </a:r>
            <a:r>
              <a:rPr lang="en-US" sz="1400" dirty="0" smtClean="0"/>
              <a:t> audio in</a:t>
            </a:r>
          </a:p>
          <a:p>
            <a:pPr lvl="1"/>
            <a:r>
              <a:rPr lang="en-US" sz="1400" dirty="0" smtClean="0"/>
              <a:t>1 </a:t>
            </a:r>
            <a:r>
              <a:rPr lang="en-US" sz="1400" dirty="0" err="1" smtClean="0"/>
              <a:t>x</a:t>
            </a:r>
            <a:r>
              <a:rPr lang="en-US" sz="1400" dirty="0" smtClean="0"/>
              <a:t> audio out</a:t>
            </a:r>
          </a:p>
          <a:p>
            <a:pPr lvl="1"/>
            <a:r>
              <a:rPr lang="en-US" sz="1400" dirty="0" smtClean="0"/>
              <a:t>VGA display (1600x1200)</a:t>
            </a:r>
          </a:p>
          <a:p>
            <a:pPr lvl="1"/>
            <a:r>
              <a:rPr lang="en-US" sz="1400" dirty="0" smtClean="0"/>
              <a:t>100 megabit network</a:t>
            </a:r>
          </a:p>
          <a:p>
            <a:pPr lvl="1"/>
            <a:r>
              <a:rPr lang="en-US" sz="1400" dirty="0" smtClean="0"/>
              <a:t>Solid state (no moving components)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HW differentiation</a:t>
            </a:r>
            <a:endParaRPr lang="en-US" dirty="0"/>
          </a:p>
        </p:txBody>
      </p:sp>
      <p:pic>
        <p:nvPicPr>
          <p:cNvPr id="4" name="Picture 3" descr="3101200809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15240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3101200809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37338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62400" cy="3724275"/>
          </a:xfrm>
        </p:spPr>
        <p:txBody>
          <a:bodyPr rtlCol="0">
            <a:normAutofit/>
          </a:bodyPr>
          <a:lstStyle/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b="1" dirty="0" smtClean="0">
                <a:ea typeface="+mn-ea"/>
                <a:cs typeface="+mn-cs"/>
              </a:rPr>
              <a:t>Low power consumption</a:t>
            </a:r>
            <a:r>
              <a:rPr lang="en-US" sz="1600" dirty="0" smtClean="0">
                <a:ea typeface="+mn-ea"/>
                <a:cs typeface="+mn-cs"/>
              </a:rPr>
              <a:t>. </a:t>
            </a:r>
          </a:p>
          <a:p>
            <a:pPr lvl="1" fontAlgn="auto">
              <a:spcAft>
                <a:spcPts val="600"/>
              </a:spcAft>
              <a:buFont typeface="Arial"/>
              <a:buChar char="–"/>
              <a:defRPr/>
            </a:pP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</a:rPr>
              <a:t>0.1 Watt to 1 Watt range (CPU)</a:t>
            </a:r>
          </a:p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dirty="0" smtClean="0">
                <a:ea typeface="+mn-ea"/>
                <a:cs typeface="+mn-cs"/>
              </a:rPr>
              <a:t>Integrated motherboard: “</a:t>
            </a:r>
            <a:r>
              <a:rPr lang="en-US" sz="1600" b="1" dirty="0" smtClean="0">
                <a:ea typeface="+mn-ea"/>
                <a:cs typeface="+mn-cs"/>
              </a:rPr>
              <a:t>system on a chip</a:t>
            </a:r>
            <a:r>
              <a:rPr lang="en-US" sz="1600" dirty="0" smtClean="0">
                <a:ea typeface="+mn-ea"/>
                <a:cs typeface="+mn-cs"/>
              </a:rPr>
              <a:t>” microprocessor from automotive industry</a:t>
            </a:r>
          </a:p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dirty="0" smtClean="0">
                <a:ea typeface="+mn-ea"/>
                <a:cs typeface="+mn-cs"/>
              </a:rPr>
              <a:t>Hardware accelerated </a:t>
            </a:r>
            <a:r>
              <a:rPr lang="en-US" sz="1600" b="1" dirty="0" smtClean="0">
                <a:ea typeface="+mn-ea"/>
                <a:cs typeface="+mn-cs"/>
              </a:rPr>
              <a:t>encryption / compression</a:t>
            </a:r>
          </a:p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b="1" dirty="0" smtClean="0">
                <a:ea typeface="+mn-ea"/>
                <a:cs typeface="+mn-cs"/>
              </a:rPr>
              <a:t>Virus free </a:t>
            </a:r>
            <a:r>
              <a:rPr lang="en-US" sz="1600" dirty="0" smtClean="0">
                <a:ea typeface="+mn-ea"/>
                <a:cs typeface="+mn-cs"/>
              </a:rPr>
              <a:t>architecture</a:t>
            </a:r>
          </a:p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dirty="0" err="1" smtClean="0">
                <a:ea typeface="+mn-ea"/>
                <a:cs typeface="+mn-cs"/>
              </a:rPr>
              <a:t>Fanless/sinkless</a:t>
            </a:r>
            <a:endParaRPr lang="en-US" sz="1600" dirty="0" smtClean="0">
              <a:ea typeface="+mn-ea"/>
              <a:cs typeface="+mn-cs"/>
            </a:endParaRPr>
          </a:p>
          <a:p>
            <a:pPr fontAlgn="auto">
              <a:spcAft>
                <a:spcPts val="600"/>
              </a:spcAft>
              <a:buFont typeface="Arial"/>
              <a:buChar char="•"/>
              <a:defRPr/>
            </a:pPr>
            <a:r>
              <a:rPr lang="en-US" sz="1600" dirty="0" smtClean="0">
                <a:ea typeface="+mn-ea"/>
                <a:cs typeface="+mn-cs"/>
              </a:rPr>
              <a:t>68 </a:t>
            </a:r>
            <a:r>
              <a:rPr lang="en-US" sz="1600" dirty="0" err="1" smtClean="0">
                <a:ea typeface="+mn-ea"/>
                <a:cs typeface="+mn-cs"/>
              </a:rPr>
              <a:t>x</a:t>
            </a:r>
            <a:r>
              <a:rPr lang="en-US" sz="1600" dirty="0" smtClean="0">
                <a:ea typeface="+mn-ea"/>
                <a:cs typeface="+mn-cs"/>
              </a:rPr>
              <a:t> 58 mm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 smtClean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Announcing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24400" cy="4525963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US" dirty="0" smtClean="0"/>
              <a:t>IRIS Client Office</a:t>
            </a:r>
          </a:p>
          <a:p>
            <a:endParaRPr lang="en-US" sz="2200" dirty="0" smtClean="0"/>
          </a:p>
          <a:p>
            <a:pPr lvl="1"/>
            <a:r>
              <a:rPr lang="en-US" sz="2200" dirty="0" smtClean="0"/>
              <a:t>Built into a 19” or 22” monitor</a:t>
            </a:r>
          </a:p>
          <a:p>
            <a:pPr lvl="1"/>
            <a:r>
              <a:rPr lang="en-US" sz="2200" dirty="0" smtClean="0"/>
              <a:t>Optional touch screen</a:t>
            </a:r>
          </a:p>
          <a:p>
            <a:pPr lvl="1"/>
            <a:r>
              <a:rPr lang="en-US" sz="2200" dirty="0" smtClean="0"/>
              <a:t>Same connectivity as </a:t>
            </a:r>
          </a:p>
          <a:p>
            <a:pPr lvl="1">
              <a:buNone/>
            </a:pPr>
            <a:r>
              <a:rPr lang="en-US" sz="2200" dirty="0" smtClean="0"/>
              <a:t>	IRIS Client Pro</a:t>
            </a:r>
            <a:endParaRPr lang="en-US" sz="2200" dirty="0"/>
          </a:p>
        </p:txBody>
      </p:sp>
      <p:pic>
        <p:nvPicPr>
          <p:cNvPr id="4" name="Picture 3" descr="lt360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1600200"/>
            <a:ext cx="3962400" cy="3962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Differentiators</a:t>
            </a:r>
            <a:endParaRPr lang="en-US" dirty="0"/>
          </a:p>
        </p:txBody>
      </p:sp>
      <p:pic>
        <p:nvPicPr>
          <p:cNvPr id="4" name="Picture 3" descr="USB 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4572000"/>
            <a:ext cx="2100263" cy="116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7391400" cy="3724275"/>
          </a:xfrm>
        </p:spPr>
        <p:txBody>
          <a:bodyPr/>
          <a:lstStyle/>
          <a:p>
            <a:r>
              <a:rPr lang="en-US" sz="2200" dirty="0" smtClean="0"/>
              <a:t>Ability to restrict supported vendors and devices on a per client and per user basis. (</a:t>
            </a:r>
            <a:r>
              <a:rPr lang="en-US" sz="2200" b="1" dirty="0" smtClean="0"/>
              <a:t>filtering</a:t>
            </a:r>
            <a:r>
              <a:rPr lang="en-US" sz="2200" dirty="0" smtClean="0"/>
              <a:t>)</a:t>
            </a:r>
          </a:p>
          <a:p>
            <a:endParaRPr lang="en-US" sz="2200" dirty="0" smtClean="0"/>
          </a:p>
          <a:p>
            <a:r>
              <a:rPr lang="en-US" sz="2200" dirty="0" smtClean="0"/>
              <a:t>IRIS Virtual Desktop is </a:t>
            </a:r>
            <a:r>
              <a:rPr lang="en-US" sz="2200" b="1" dirty="0" smtClean="0"/>
              <a:t>Location</a:t>
            </a:r>
            <a:r>
              <a:rPr lang="en-US" sz="2200" dirty="0" smtClean="0"/>
              <a:t>-aware.</a:t>
            </a:r>
          </a:p>
          <a:p>
            <a:pPr>
              <a:buFont typeface="Wingdings" pitchFamily="-65" charset="2"/>
              <a:buNone/>
            </a:pPr>
            <a:endParaRPr lang="en-US" sz="2200" dirty="0" smtClean="0"/>
          </a:p>
          <a:p>
            <a:r>
              <a:rPr lang="en-US" sz="2200" dirty="0" smtClean="0"/>
              <a:t>Ability to restrict bandwidth on a per client basis (</a:t>
            </a:r>
            <a:r>
              <a:rPr lang="en-US" sz="2200" dirty="0" err="1" smtClean="0"/>
              <a:t>QoS</a:t>
            </a:r>
            <a:r>
              <a:rPr lang="en-US" sz="2200" dirty="0" smtClean="0"/>
              <a:t>).</a:t>
            </a:r>
          </a:p>
          <a:p>
            <a:pPr>
              <a:buFont typeface="Wingdings" pitchFamily="-65" charset="2"/>
              <a:buNone/>
            </a:pPr>
            <a:r>
              <a:rPr lang="en-US" sz="2200" dirty="0" smtClean="0"/>
              <a:t> </a:t>
            </a:r>
          </a:p>
          <a:p>
            <a:r>
              <a:rPr lang="en-US" sz="2200" b="1" dirty="0" smtClean="0"/>
              <a:t>USB2</a:t>
            </a:r>
            <a:r>
              <a:rPr lang="en-US" sz="2200" dirty="0" smtClean="0"/>
              <a:t> supported</a:t>
            </a:r>
            <a:r>
              <a:rPr lang="en-US" dirty="0" smtClean="0"/>
              <a:t>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Differentiators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7315200" cy="3724275"/>
          </a:xfrm>
        </p:spPr>
        <p:txBody>
          <a:bodyPr/>
          <a:lstStyle/>
          <a:p>
            <a:r>
              <a:rPr lang="en-US" sz="2200" dirty="0" smtClean="0"/>
              <a:t>Up to 4 monitors supported. (Windows)</a:t>
            </a:r>
          </a:p>
          <a:p>
            <a:r>
              <a:rPr lang="en-US" sz="2200" dirty="0" smtClean="0"/>
              <a:t>Up to 16 screens supported. (Linux)</a:t>
            </a:r>
          </a:p>
          <a:p>
            <a:endParaRPr lang="en-US" sz="2200" dirty="0" smtClean="0"/>
          </a:p>
          <a:p>
            <a:r>
              <a:rPr lang="en-US" sz="2200" dirty="0" smtClean="0"/>
              <a:t>Monitors detected by Virtual Machine as either one big monitor, or individual monitors.</a:t>
            </a:r>
          </a:p>
          <a:p>
            <a:endParaRPr lang="en-US" sz="2200" dirty="0" smtClean="0"/>
          </a:p>
          <a:p>
            <a:r>
              <a:rPr lang="en-US" sz="2200" dirty="0" smtClean="0"/>
              <a:t>Support for multi-VM session  </a:t>
            </a:r>
          </a:p>
          <a:p>
            <a:endParaRPr lang="en-US" dirty="0" smtClean="0"/>
          </a:p>
        </p:txBody>
      </p:sp>
      <p:pic>
        <p:nvPicPr>
          <p:cNvPr id="5" name="Picture 3" descr="MultiMonitor_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4267200"/>
            <a:ext cx="15621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Differentiators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7543800" cy="3733800"/>
          </a:xfrm>
        </p:spPr>
        <p:txBody>
          <a:bodyPr/>
          <a:lstStyle/>
          <a:p>
            <a:r>
              <a:rPr lang="en-US" sz="1800" dirty="0" smtClean="0"/>
              <a:t>Both Linux and Windows operating systems are supported. </a:t>
            </a:r>
          </a:p>
          <a:p>
            <a:r>
              <a:rPr lang="en-US" sz="1800" dirty="0" smtClean="0"/>
              <a:t>Up to 4 Virtual CPU’s per desktop.</a:t>
            </a:r>
          </a:p>
          <a:p>
            <a:r>
              <a:rPr lang="en-US" sz="1800" dirty="0" smtClean="0"/>
              <a:t>Up to 64Gb RAM per desktop. Thin provisioned.</a:t>
            </a:r>
          </a:p>
          <a:p>
            <a:r>
              <a:rPr lang="en-US" sz="1800" dirty="0" smtClean="0"/>
              <a:t>Local Admin possible</a:t>
            </a:r>
          </a:p>
          <a:p>
            <a:r>
              <a:rPr lang="en-US" sz="1800" dirty="0" smtClean="0"/>
              <a:t>Active Directory is optional</a:t>
            </a:r>
          </a:p>
          <a:p>
            <a:r>
              <a:rPr lang="en-US" sz="1800" dirty="0" smtClean="0"/>
              <a:t>3270, 5250, MSTS, </a:t>
            </a:r>
            <a:r>
              <a:rPr lang="en-US" sz="1800" dirty="0" err="1" smtClean="0"/>
              <a:t>BladePC</a:t>
            </a:r>
            <a:r>
              <a:rPr lang="en-US" sz="1800" dirty="0" smtClean="0"/>
              <a:t> supported!</a:t>
            </a:r>
          </a:p>
          <a:p>
            <a:endParaRPr lang="en-US" dirty="0" smtClean="0"/>
          </a:p>
        </p:txBody>
      </p:sp>
      <p:pic>
        <p:nvPicPr>
          <p:cNvPr id="5" name="Picture 3" descr="1191718980pengu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3886200"/>
            <a:ext cx="13716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Vista_Ic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38100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Differentiators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7391400" cy="3724275"/>
          </a:xfrm>
        </p:spPr>
        <p:txBody>
          <a:bodyPr/>
          <a:lstStyle/>
          <a:p>
            <a:r>
              <a:rPr lang="en-US" sz="2200" b="1" dirty="0" smtClean="0"/>
              <a:t>Central hardware </a:t>
            </a:r>
            <a:r>
              <a:rPr lang="en-US" sz="2200" dirty="0" smtClean="0"/>
              <a:t>can be put to sleep at night, reducing Power consumption even more.</a:t>
            </a:r>
          </a:p>
          <a:p>
            <a:r>
              <a:rPr lang="en-US" sz="2200" dirty="0" smtClean="0"/>
              <a:t>Savings have been </a:t>
            </a:r>
            <a:r>
              <a:rPr lang="en-US" sz="2200" b="1" dirty="0" smtClean="0"/>
              <a:t>validated</a:t>
            </a:r>
            <a:r>
              <a:rPr lang="en-US" sz="2200" dirty="0" smtClean="0"/>
              <a:t> by our customers. </a:t>
            </a:r>
          </a:p>
          <a:p>
            <a:r>
              <a:rPr lang="en-US" sz="2200" b="1" dirty="0" smtClean="0"/>
              <a:t>Return on investment </a:t>
            </a:r>
            <a:r>
              <a:rPr lang="en-US" sz="2200" dirty="0" smtClean="0"/>
              <a:t>possible in less than two years.</a:t>
            </a:r>
          </a:p>
          <a:p>
            <a:endParaRPr lang="en-US" dirty="0" smtClean="0"/>
          </a:p>
        </p:txBody>
      </p:sp>
      <p:pic>
        <p:nvPicPr>
          <p:cNvPr id="5" name="Picture 3" descr="gogre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3581400"/>
            <a:ext cx="1676400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Differentiators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err="1" smtClean="0"/>
              <a:t>QoS</a:t>
            </a:r>
            <a:endParaRPr lang="en-US" sz="1600" dirty="0" smtClean="0"/>
          </a:p>
          <a:p>
            <a:r>
              <a:rPr lang="en-US" sz="1600" dirty="0" smtClean="0"/>
              <a:t>Encryption</a:t>
            </a:r>
          </a:p>
          <a:p>
            <a:r>
              <a:rPr lang="en-US" sz="1600" dirty="0" smtClean="0"/>
              <a:t>Printing support</a:t>
            </a:r>
          </a:p>
          <a:p>
            <a:r>
              <a:rPr lang="en-US" sz="1600" dirty="0" err="1" smtClean="0"/>
              <a:t>Realtime</a:t>
            </a:r>
            <a:r>
              <a:rPr lang="en-US" sz="1600" dirty="0" smtClean="0"/>
              <a:t> Storage de-duplication</a:t>
            </a:r>
          </a:p>
          <a:p>
            <a:r>
              <a:rPr lang="en-US" sz="1600" dirty="0" smtClean="0"/>
              <a:t>Memory </a:t>
            </a:r>
            <a:r>
              <a:rPr lang="en-US" sz="1600" dirty="0" err="1" smtClean="0"/>
              <a:t>overcommit</a:t>
            </a:r>
            <a:endParaRPr lang="en-US" sz="1600" dirty="0" smtClean="0"/>
          </a:p>
          <a:p>
            <a:r>
              <a:rPr lang="en-US" sz="1600" dirty="0" smtClean="0"/>
              <a:t>Cost per VM</a:t>
            </a:r>
          </a:p>
          <a:p>
            <a:r>
              <a:rPr lang="en-US" sz="1600" dirty="0" smtClean="0"/>
              <a:t>Location awareness</a:t>
            </a:r>
          </a:p>
          <a:p>
            <a:r>
              <a:rPr lang="en-US" sz="1600" dirty="0" smtClean="0"/>
              <a:t>Auto-login</a:t>
            </a:r>
          </a:p>
          <a:p>
            <a:r>
              <a:rPr lang="en-US" sz="1600" dirty="0" smtClean="0"/>
              <a:t>Smartcard / biometric authentication</a:t>
            </a:r>
          </a:p>
          <a:p>
            <a:r>
              <a:rPr lang="en-US" sz="1600" dirty="0" smtClean="0"/>
              <a:t>Fully customizable</a:t>
            </a:r>
          </a:p>
          <a:p>
            <a:r>
              <a:rPr lang="en-US" sz="1600" dirty="0" smtClean="0"/>
              <a:t>Per host vs. Per VM licensing</a:t>
            </a:r>
          </a:p>
          <a:p>
            <a:r>
              <a:rPr lang="en-US" sz="1600" dirty="0" smtClean="0"/>
              <a:t>ESX 3i compatible</a:t>
            </a:r>
          </a:p>
          <a:p>
            <a:r>
              <a:rPr lang="en-US" sz="1600" dirty="0" smtClean="0"/>
              <a:t>…</a:t>
            </a:r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Picture 6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20076" y="1981200"/>
            <a:ext cx="4323924" cy="31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Roadmap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Protocol integration (graphics performance)</a:t>
            </a:r>
          </a:p>
          <a:p>
            <a:r>
              <a:rPr lang="en-US" sz="2400" dirty="0" smtClean="0"/>
              <a:t>Tighter storage integration</a:t>
            </a:r>
          </a:p>
          <a:p>
            <a:r>
              <a:rPr lang="en-US" sz="2400" dirty="0" smtClean="0"/>
              <a:t>Quality of Service / Encryption</a:t>
            </a:r>
          </a:p>
          <a:p>
            <a:r>
              <a:rPr lang="en-US" sz="2400" dirty="0" smtClean="0"/>
              <a:t>WAAS, </a:t>
            </a:r>
            <a:r>
              <a:rPr lang="en-US" sz="2400" dirty="0" err="1" smtClean="0"/>
              <a:t>SaaS</a:t>
            </a:r>
            <a:endParaRPr lang="en-US" sz="24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Desktop Virtualization is not box moving!</a:t>
            </a:r>
          </a:p>
          <a:p>
            <a:r>
              <a:rPr lang="en-US" dirty="0" smtClean="0"/>
              <a:t>We </a:t>
            </a:r>
            <a:r>
              <a:rPr lang="en-US" b="1" dirty="0" smtClean="0"/>
              <a:t>ALWAYS approach </a:t>
            </a:r>
            <a:r>
              <a:rPr lang="en-US" dirty="0" smtClean="0"/>
              <a:t>take a project approach.</a:t>
            </a:r>
          </a:p>
          <a:p>
            <a:r>
              <a:rPr lang="en-US" dirty="0" smtClean="0"/>
              <a:t>Scope definition</a:t>
            </a:r>
          </a:p>
          <a:p>
            <a:r>
              <a:rPr lang="en-US" dirty="0" smtClean="0"/>
              <a:t>Post-sales follow-up / support / MO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Keyboards</a:t>
            </a:r>
            <a:endParaRPr lang="en-US" dirty="0"/>
          </a:p>
        </p:txBody>
      </p:sp>
      <p:pic>
        <p:nvPicPr>
          <p:cNvPr id="4" name="Picture 5" descr="Picture 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3363"/>
            <a:ext cx="9144000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Keyboards</a:t>
            </a:r>
            <a:endParaRPr lang="en-US" dirty="0"/>
          </a:p>
        </p:txBody>
      </p:sp>
      <p:pic>
        <p:nvPicPr>
          <p:cNvPr id="4" name="Picture 5" descr="Picture 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2743200"/>
            <a:ext cx="5867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77200" cy="4525963"/>
          </a:xfrm>
        </p:spPr>
        <p:txBody>
          <a:bodyPr/>
          <a:lstStyle/>
          <a:p>
            <a:r>
              <a:rPr lang="en-US" sz="2400" dirty="0" smtClean="0"/>
              <a:t>Our TEST team tested –EVERY- key combination and identified ALL mapping issues for most popular </a:t>
            </a:r>
            <a:r>
              <a:rPr lang="en-US" sz="2400" dirty="0" err="1" smtClean="0"/>
              <a:t>keymaps</a:t>
            </a:r>
            <a:r>
              <a:rPr lang="en-US" dirty="0" smtClean="0"/>
              <a:t>. </a:t>
            </a:r>
          </a:p>
          <a:p>
            <a:pPr>
              <a:buFont typeface="Arial" pitchFamily="-65" charset="0"/>
              <a:buNone/>
            </a:pPr>
            <a:r>
              <a:rPr lang="en-US" dirty="0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Only client available on the market with </a:t>
            </a:r>
            <a:r>
              <a:rPr lang="en-US" dirty="0" err="1" smtClean="0"/>
              <a:t>QoS</a:t>
            </a:r>
            <a:r>
              <a:rPr lang="en-US" dirty="0" smtClean="0"/>
              <a:t>, traffic shaping at the client side.</a:t>
            </a:r>
          </a:p>
          <a:p>
            <a:r>
              <a:rPr lang="en-US" dirty="0" smtClean="0"/>
              <a:t>Partnership with Cisco</a:t>
            </a:r>
          </a:p>
          <a:p>
            <a:r>
              <a:rPr lang="en-US" dirty="0" smtClean="0"/>
              <a:t>Cisco Nexus 1000 in VI4</a:t>
            </a:r>
          </a:p>
          <a:p>
            <a:r>
              <a:rPr lang="en-US" dirty="0" smtClean="0"/>
              <a:t>Seamless integration between physical and virtual network world. (</a:t>
            </a:r>
            <a:r>
              <a:rPr lang="en-US" dirty="0" err="1" smtClean="0"/>
              <a:t>Vmotion</a:t>
            </a:r>
            <a:r>
              <a:rPr lang="en-US" dirty="0" smtClean="0"/>
              <a:t> &lt;-&gt; </a:t>
            </a:r>
            <a:r>
              <a:rPr lang="en-US" dirty="0" err="1" smtClean="0"/>
              <a:t>vlan</a:t>
            </a:r>
            <a:r>
              <a:rPr lang="en-US" dirty="0" smtClean="0"/>
              <a:t>)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QoS</a:t>
            </a:r>
            <a:endParaRPr lang="en-US" dirty="0"/>
          </a:p>
        </p:txBody>
      </p:sp>
      <p:pic>
        <p:nvPicPr>
          <p:cNvPr id="4" name="Picture 3" descr="C:\MyDocuments\Projects\IRIS VDI\03. Reports\10minutes-of-office-and-internet-graph-red-4-out-green-4-in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24000"/>
            <a:ext cx="372634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MyDocuments\Projects\IRIS VDI\03. Reports\10minutes-of-fullscreen-video-graph-red-4-out-green-4-in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1524000"/>
            <a:ext cx="3500506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-65" charset="0"/>
              <a:buChar char="•"/>
            </a:pPr>
            <a:r>
              <a:rPr lang="en-GB" sz="2200" dirty="0" smtClean="0"/>
              <a:t>Copying a 500Mb file from an USB storage device to a VM </a:t>
            </a:r>
          </a:p>
          <a:p>
            <a:pPr>
              <a:buFont typeface="Arial" pitchFamily="-65" charset="0"/>
              <a:buChar char="•"/>
            </a:pPr>
            <a:r>
              <a:rPr lang="en-GB" sz="2200" dirty="0" smtClean="0"/>
              <a:t>Without any limitation, USB-over-IP can consume up to nearly 27 Mbps</a:t>
            </a:r>
          </a:p>
          <a:p>
            <a:pPr>
              <a:buFont typeface="Arial" pitchFamily="-65" charset="0"/>
              <a:buChar char="•"/>
            </a:pPr>
            <a:endParaRPr lang="en-GB" sz="2200" dirty="0" smtClean="0"/>
          </a:p>
          <a:p>
            <a:pPr>
              <a:buFont typeface="Arial" pitchFamily="-65" charset="0"/>
              <a:buChar char="•"/>
            </a:pPr>
            <a:endParaRPr lang="en-GB" sz="2200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14400" y="3276600"/>
          <a:ext cx="7143800" cy="1324809"/>
        </p:xfrm>
        <a:graphic>
          <a:graphicData uri="http://schemas.openxmlformats.org/drawingml/2006/table">
            <a:tbl>
              <a:tblPr/>
              <a:tblGrid>
                <a:gridCol w="3571900"/>
                <a:gridCol w="3571900"/>
              </a:tblGrid>
              <a:tr h="4129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BE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USB-over-IP on 500Mb file transfer</a:t>
                      </a:r>
                      <a:endParaRPr lang="fr-BE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Traffic captured (MB)</a:t>
                      </a:r>
                      <a:endParaRPr lang="fr-BE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latin typeface="Calibri"/>
                          <a:ea typeface="Calibri"/>
                          <a:cs typeface="Times New Roman"/>
                        </a:rPr>
                        <a:t>528.993</a:t>
                      </a:r>
                      <a:endParaRPr lang="fr-BE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2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Average bandwidth (Mbps)</a:t>
                      </a:r>
                      <a:endParaRPr lang="fr-BE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latin typeface="Calibri"/>
                          <a:ea typeface="Calibri"/>
                          <a:cs typeface="Times New Roman"/>
                        </a:rPr>
                        <a:t>26.7</a:t>
                      </a:r>
                      <a:endParaRPr lang="fr-BE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Average packet size (bytes)</a:t>
                      </a:r>
                      <a:endParaRPr lang="fr-BE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latin typeface="Calibri"/>
                          <a:ea typeface="Calibri"/>
                          <a:cs typeface="Times New Roman"/>
                        </a:rPr>
                        <a:t>1006.507</a:t>
                      </a:r>
                      <a:endParaRPr lang="fr-BE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2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Average packet/sec </a:t>
                      </a:r>
                      <a:endParaRPr lang="fr-BE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Calibri"/>
                          <a:ea typeface="Calibri"/>
                          <a:cs typeface="Times New Roman"/>
                        </a:rPr>
                        <a:t>3315.643</a:t>
                      </a:r>
                      <a:endParaRPr lang="fr-BE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941" marR="8094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QoS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3857620" y="1295400"/>
          <a:ext cx="460058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142844" y="1357298"/>
          <a:ext cx="3438556" cy="4205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3810000" y="5562600"/>
            <a:ext cx="321786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dirty="0"/>
              <a:t>USB-over-IP scales up &amp; down with available bandwidth and packet latency conditions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Deep-dive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2"/>
              </a:buClr>
            </a:pPr>
            <a:r>
              <a:rPr lang="en-US" sz="2400" dirty="0" smtClean="0"/>
              <a:t>Application Management</a:t>
            </a:r>
          </a:p>
          <a:p>
            <a:pPr>
              <a:buClr>
                <a:schemeClr val="accent2"/>
              </a:buClr>
            </a:pPr>
            <a:r>
              <a:rPr lang="en-US" sz="2400" dirty="0" smtClean="0"/>
              <a:t>Desktop Management</a:t>
            </a:r>
          </a:p>
          <a:p>
            <a:pPr>
              <a:buClr>
                <a:schemeClr val="accent2"/>
              </a:buClr>
            </a:pPr>
            <a:r>
              <a:rPr lang="en-US" sz="2400" dirty="0" smtClean="0"/>
              <a:t>Storage optimization</a:t>
            </a:r>
          </a:p>
          <a:p>
            <a:pPr>
              <a:buClr>
                <a:schemeClr val="accent2"/>
              </a:buClr>
            </a:pPr>
            <a:r>
              <a:rPr lang="en-US" sz="2400" dirty="0" smtClean="0"/>
              <a:t>Network optimization</a:t>
            </a:r>
          </a:p>
          <a:p>
            <a:endParaRPr lang="en-US" dirty="0"/>
          </a:p>
        </p:txBody>
      </p:sp>
      <p:pic>
        <p:nvPicPr>
          <p:cNvPr id="4" name="Picture 3" descr="met2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1752600"/>
            <a:ext cx="3030844" cy="403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Q&amp;A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1935</Words>
  <Application>Microsoft Office PowerPoint</Application>
  <PresentationFormat>On-screen Show (4:3)</PresentationFormat>
  <Paragraphs>363</Paragraphs>
  <Slides>54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Office Theme</vt:lpstr>
      <vt:lpstr>IRIS Virtual Desktop </vt:lpstr>
      <vt:lpstr>Agenda</vt:lpstr>
      <vt:lpstr>What is virtualization?</vt:lpstr>
      <vt:lpstr>What is virtualization?</vt:lpstr>
      <vt:lpstr>Virtualization: Value proposition</vt:lpstr>
      <vt:lpstr>Virtualization: IRIS ICT</vt:lpstr>
      <vt:lpstr>Enterprise Desktop</vt:lpstr>
      <vt:lpstr>Enterprise Desktop</vt:lpstr>
      <vt:lpstr>Enterprise Desktop</vt:lpstr>
      <vt:lpstr>Desktop Market Trends</vt:lpstr>
      <vt:lpstr>Traditional Workstation</vt:lpstr>
      <vt:lpstr>Thin Client</vt:lpstr>
      <vt:lpstr>Desktop Virtualization</vt:lpstr>
      <vt:lpstr>Desktop Virtualization</vt:lpstr>
      <vt:lpstr>IRIS Virtual Desktop</vt:lpstr>
      <vt:lpstr>Reference Customers</vt:lpstr>
      <vt:lpstr>Ministry of Finances</vt:lpstr>
      <vt:lpstr>IVD Solution Architecture</vt:lpstr>
      <vt:lpstr>IVD Component: Centralized HW</vt:lpstr>
      <vt:lpstr>IBM System X - VMware</vt:lpstr>
      <vt:lpstr>IBM scalability</vt:lpstr>
      <vt:lpstr>IRIS – Centralized HW</vt:lpstr>
      <vt:lpstr>IVD Component: Storage</vt:lpstr>
      <vt:lpstr>Announcing</vt:lpstr>
      <vt:lpstr>IVD Component: Virtualization layer</vt:lpstr>
      <vt:lpstr>Virtualization Layer Features</vt:lpstr>
      <vt:lpstr>Memory ballooning</vt:lpstr>
      <vt:lpstr>Transparent page sharing</vt:lpstr>
      <vt:lpstr>Vmware</vt:lpstr>
      <vt:lpstr>IVD Component: Desktop Broker</vt:lpstr>
      <vt:lpstr>Broker facts</vt:lpstr>
      <vt:lpstr>IRIS Virtual Desktop</vt:lpstr>
      <vt:lpstr>IRIS Client</vt:lpstr>
      <vt:lpstr>IRIS Client Pro</vt:lpstr>
      <vt:lpstr>IRIS Client Pro</vt:lpstr>
      <vt:lpstr>IRIS Client Pro</vt:lpstr>
      <vt:lpstr>IRIS Client Express</vt:lpstr>
      <vt:lpstr>HW differentiation</vt:lpstr>
      <vt:lpstr>Announcing</vt:lpstr>
      <vt:lpstr>Some Differentiators</vt:lpstr>
      <vt:lpstr>Some Differentiators</vt:lpstr>
      <vt:lpstr>Some Differentiators</vt:lpstr>
      <vt:lpstr>Some Differentiators</vt:lpstr>
      <vt:lpstr>Differentiators</vt:lpstr>
      <vt:lpstr>Roadmap</vt:lpstr>
      <vt:lpstr>Experience</vt:lpstr>
      <vt:lpstr>Keyboards</vt:lpstr>
      <vt:lpstr>Keyboards</vt:lpstr>
      <vt:lpstr>QoS</vt:lpstr>
      <vt:lpstr>QoS</vt:lpstr>
      <vt:lpstr>QoS</vt:lpstr>
      <vt:lpstr>QoS</vt:lpstr>
      <vt:lpstr>Deep-dive</vt:lpstr>
      <vt:lpstr>Thank you</vt:lpstr>
    </vt:vector>
  </TitlesOfParts>
  <Company>Iris_Group</Company>
  <LinksUpToDate>false</LinksUpToDate>
  <SharedDoc>false</SharedDoc>
  <HyperlinksChanged>false</HyperlinksChanged>
  <AppVersion>12.0001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Pieter Van den Abeele</cp:lastModifiedBy>
  <cp:revision>63</cp:revision>
  <dcterms:created xsi:type="dcterms:W3CDTF">2009-01-26T18:58:10Z</dcterms:created>
  <dcterms:modified xsi:type="dcterms:W3CDTF">2009-01-26T19:00:51Z</dcterms:modified>
</cp:coreProperties>
</file>