
<file path=[Content_Types].xml><?xml version="1.0" encoding="utf-8"?>
<Types xmlns="http://schemas.openxmlformats.org/package/2006/content-types">
  <Override PartName="/ppt/slides/slide12.xml" ContentType="application/vnd.openxmlformats-officedocument.presentationml.slide+xml"/>
  <Override PartName="/ppt/slides/slide4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22.xml" ContentType="application/vnd.openxmlformats-officedocument.presentationml.slide+xml"/>
  <Override PartName="/ppt/slides/slide28.xml" ContentType="application/vnd.openxmlformats-officedocument.presentationml.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s/slide30.xml" ContentType="application/vnd.openxmlformats-officedocument.presentationml.slide+xml"/>
  <Override PartName="/ppt/slides/slide35.xml" ContentType="application/vnd.openxmlformats-officedocument.presentationml.slide+xml"/>
  <Override PartName="/ppt/slides/slide42.xml" ContentType="application/vnd.openxmlformats-officedocument.presentationml.slide+xml"/>
  <Override PartName="/ppt/slides/slide36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47.xml" ContentType="application/vnd.openxmlformats-officedocument.presentationml.slide+xml"/>
  <Override PartName="/ppt/slides/slide45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s/slide50.xml" ContentType="application/vnd.openxmlformats-officedocument.presentationml.slide+xml"/>
  <Override PartName="/ppt/slides/slide23.xml" ContentType="application/vnd.openxmlformats-officedocument.presentationml.slide+xml"/>
  <Override PartName="/ppt/slides/slide54.xml" ContentType="application/vnd.openxmlformats-officedocument.presentationml.slide+xml"/>
  <Override PartName="/ppt/slides/slide5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52.xml" ContentType="application/vnd.openxmlformats-officedocument.presentationml.slide+xml"/>
  <Override PartName="/ppt/slides/slide1.xml" ContentType="application/vnd.openxmlformats-officedocument.presentationml.slide+xml"/>
  <Override PartName="/ppt/slides/slide51.xml" ContentType="application/vnd.openxmlformats-officedocument.presentationml.slide+xml"/>
  <Default Extension="xml" ContentType="application/xml"/>
  <Override PartName="/ppt/slides/slide7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slides/slide25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40.xml" ContentType="application/vnd.openxmlformats-officedocument.presentationml.slide+xml"/>
  <Override PartName="/ppt/slides/slide14.xml" ContentType="application/vnd.openxmlformats-officedocument.presentationml.slide+xml"/>
  <Override PartName="/ppt/slides/slide34.xml" ContentType="application/vnd.openxmlformats-officedocument.presentationml.slide+xml"/>
  <Override PartName="/ppt/slides/slide4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49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43.xml" ContentType="application/vnd.openxmlformats-officedocument.presentationml.slide+xml"/>
  <Override PartName="/ppt/slides/slide48.xml" ContentType="application/vnd.openxmlformats-officedocument.presentationml.slide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59.xml" ContentType="application/vnd.openxmlformats-officedocument.presentationml.slide+xml"/>
  <Override PartName="/ppt/slides/slide33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7.xml" ContentType="application/vnd.openxmlformats-officedocument.presentationml.slide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slide31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53.xml" ContentType="application/vnd.openxmlformats-officedocument.presentationml.slide+xml"/>
  <Override PartName="/ppt/slides/slide24.xml" ContentType="application/vnd.openxmlformats-officedocument.presentationml.slide+xml"/>
  <Override PartName="/ppt/slides/slide39.xml" ContentType="application/vnd.openxmlformats-officedocument.presentationml.slide+xml"/>
  <Override PartName="/ppt/slides/slide32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38.xml" ContentType="application/vnd.openxmlformats-officedocument.presentationml.slide+xml"/>
  <Default Extension="pdf" ContentType="application/pdf"/>
  <Override PartName="/ppt/slides/slide19.xml" ContentType="application/vnd.openxmlformats-officedocument.presentationml.slide+xml"/>
  <Override PartName="/ppt/slides/slide41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notesMasterIdLst>
    <p:notesMasterId r:id="rId61"/>
  </p:notesMasterIdLst>
  <p:sldIdLst>
    <p:sldId id="259" r:id="rId2"/>
    <p:sldId id="260" r:id="rId3"/>
    <p:sldId id="304" r:id="rId4"/>
    <p:sldId id="261" r:id="rId5"/>
    <p:sldId id="323" r:id="rId6"/>
    <p:sldId id="262" r:id="rId7"/>
    <p:sldId id="264" r:id="rId8"/>
    <p:sldId id="326" r:id="rId9"/>
    <p:sldId id="31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12" r:id="rId20"/>
    <p:sldId id="275" r:id="rId21"/>
    <p:sldId id="276" r:id="rId22"/>
    <p:sldId id="277" r:id="rId23"/>
    <p:sldId id="278" r:id="rId24"/>
    <p:sldId id="279" r:id="rId25"/>
    <p:sldId id="280" r:id="rId26"/>
    <p:sldId id="319" r:id="rId27"/>
    <p:sldId id="320" r:id="rId28"/>
    <p:sldId id="321" r:id="rId29"/>
    <p:sldId id="322" r:id="rId30"/>
    <p:sldId id="313" r:id="rId31"/>
    <p:sldId id="281" r:id="rId32"/>
    <p:sldId id="282" r:id="rId33"/>
    <p:sldId id="283" r:id="rId34"/>
    <p:sldId id="284" r:id="rId35"/>
    <p:sldId id="285" r:id="rId36"/>
    <p:sldId id="286" r:id="rId37"/>
    <p:sldId id="314" r:id="rId38"/>
    <p:sldId id="287" r:id="rId39"/>
    <p:sldId id="288" r:id="rId40"/>
    <p:sldId id="289" r:id="rId41"/>
    <p:sldId id="290" r:id="rId42"/>
    <p:sldId id="291" r:id="rId43"/>
    <p:sldId id="315" r:id="rId44"/>
    <p:sldId id="292" r:id="rId45"/>
    <p:sldId id="293" r:id="rId46"/>
    <p:sldId id="318" r:id="rId47"/>
    <p:sldId id="294" r:id="rId48"/>
    <p:sldId id="295" r:id="rId49"/>
    <p:sldId id="298" r:id="rId50"/>
    <p:sldId id="299" r:id="rId51"/>
    <p:sldId id="300" r:id="rId52"/>
    <p:sldId id="301" r:id="rId53"/>
    <p:sldId id="316" r:id="rId54"/>
    <p:sldId id="302" r:id="rId55"/>
    <p:sldId id="324" r:id="rId56"/>
    <p:sldId id="325" r:id="rId57"/>
    <p:sldId id="303" r:id="rId58"/>
    <p:sldId id="258" r:id="rId59"/>
    <p:sldId id="327" r:id="rId6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640" y="-104"/>
      </p:cViewPr>
      <p:guideLst>
        <p:guide orient="horz" pos="40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64" Type="http://schemas.openxmlformats.org/officeDocument/2006/relationships/viewProps" Target="viewProps.xml"/><Relationship Id="rId60" Type="http://schemas.openxmlformats.org/officeDocument/2006/relationships/slide" Target="slides/slide59.xml"/><Relationship Id="rId39" Type="http://schemas.openxmlformats.org/officeDocument/2006/relationships/slide" Target="slides/slide38.xml"/><Relationship Id="rId7" Type="http://schemas.openxmlformats.org/officeDocument/2006/relationships/slide" Target="slides/slide6.xml"/><Relationship Id="rId43" Type="http://schemas.openxmlformats.org/officeDocument/2006/relationships/slide" Target="slides/slide42.xml"/><Relationship Id="rId25" Type="http://schemas.openxmlformats.org/officeDocument/2006/relationships/slide" Target="slides/slide24.xml"/><Relationship Id="rId10" Type="http://schemas.openxmlformats.org/officeDocument/2006/relationships/slide" Target="slides/slide9.xml"/><Relationship Id="rId50" Type="http://schemas.openxmlformats.org/officeDocument/2006/relationships/slide" Target="slides/slide49.xml"/><Relationship Id="rId63" Type="http://schemas.openxmlformats.org/officeDocument/2006/relationships/presProps" Target="presProps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27" Type="http://schemas.openxmlformats.org/officeDocument/2006/relationships/slide" Target="slides/slide26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28" Type="http://schemas.openxmlformats.org/officeDocument/2006/relationships/slide" Target="slides/slide27.xml"/><Relationship Id="rId45" Type="http://schemas.openxmlformats.org/officeDocument/2006/relationships/slide" Target="slides/slide44.xml"/><Relationship Id="rId58" Type="http://schemas.openxmlformats.org/officeDocument/2006/relationships/slide" Target="slides/slide57.xml"/><Relationship Id="rId42" Type="http://schemas.openxmlformats.org/officeDocument/2006/relationships/slide" Target="slides/slide41.xml"/><Relationship Id="rId6" Type="http://schemas.openxmlformats.org/officeDocument/2006/relationships/slide" Target="slides/slide5.xml"/><Relationship Id="rId49" Type="http://schemas.openxmlformats.org/officeDocument/2006/relationships/slide" Target="slides/slide48.xml"/><Relationship Id="rId44" Type="http://schemas.openxmlformats.org/officeDocument/2006/relationships/slide" Target="slides/slide43.xml"/><Relationship Id="rId19" Type="http://schemas.openxmlformats.org/officeDocument/2006/relationships/slide" Target="slides/slide18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46" Type="http://schemas.openxmlformats.org/officeDocument/2006/relationships/slide" Target="slides/slide45.xml"/><Relationship Id="rId57" Type="http://schemas.openxmlformats.org/officeDocument/2006/relationships/slide" Target="slides/slide56.xml"/><Relationship Id="rId59" Type="http://schemas.openxmlformats.org/officeDocument/2006/relationships/slide" Target="slides/slide58.xml"/><Relationship Id="rId35" Type="http://schemas.openxmlformats.org/officeDocument/2006/relationships/slide" Target="slides/slide34.xml"/><Relationship Id="rId51" Type="http://schemas.openxmlformats.org/officeDocument/2006/relationships/slide" Target="slides/slide50.xml"/><Relationship Id="rId55" Type="http://schemas.openxmlformats.org/officeDocument/2006/relationships/slide" Target="slides/slide54.xml"/><Relationship Id="rId31" Type="http://schemas.openxmlformats.org/officeDocument/2006/relationships/slide" Target="slides/slide30.xml"/><Relationship Id="rId34" Type="http://schemas.openxmlformats.org/officeDocument/2006/relationships/slide" Target="slides/slide33.xml"/><Relationship Id="rId40" Type="http://schemas.openxmlformats.org/officeDocument/2006/relationships/slide" Target="slides/slide39.xml"/><Relationship Id="rId62" Type="http://schemas.openxmlformats.org/officeDocument/2006/relationships/printerSettings" Target="printerSettings/printerSettings1.bin"/><Relationship Id="rId66" Type="http://schemas.openxmlformats.org/officeDocument/2006/relationships/tableStyles" Target="tableStyles.xml"/><Relationship Id="rId36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24" Type="http://schemas.openxmlformats.org/officeDocument/2006/relationships/slide" Target="slides/slide23.xml"/><Relationship Id="rId47" Type="http://schemas.openxmlformats.org/officeDocument/2006/relationships/slide" Target="slides/slide46.xml"/><Relationship Id="rId56" Type="http://schemas.openxmlformats.org/officeDocument/2006/relationships/slide" Target="slides/slide55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2" Type="http://schemas.openxmlformats.org/officeDocument/2006/relationships/slide" Target="slides/slide51.xml"/><Relationship Id="rId65" Type="http://schemas.openxmlformats.org/officeDocument/2006/relationships/theme" Target="theme/theme1.xml"/><Relationship Id="rId54" Type="http://schemas.openxmlformats.org/officeDocument/2006/relationships/slide" Target="slides/slide53.xml"/><Relationship Id="rId12" Type="http://schemas.openxmlformats.org/officeDocument/2006/relationships/slide" Target="slides/slide11.xml"/><Relationship Id="rId3" Type="http://schemas.openxmlformats.org/officeDocument/2006/relationships/slide" Target="slides/slide2.xml"/><Relationship Id="rId23" Type="http://schemas.openxmlformats.org/officeDocument/2006/relationships/slide" Target="slides/slide22.xml"/><Relationship Id="rId61" Type="http://schemas.openxmlformats.org/officeDocument/2006/relationships/notesMaster" Target="notesMasters/notesMaster1.xml"/><Relationship Id="rId53" Type="http://schemas.openxmlformats.org/officeDocument/2006/relationships/slide" Target="slides/slide52.xml"/><Relationship Id="rId26" Type="http://schemas.openxmlformats.org/officeDocument/2006/relationships/slide" Target="slides/slide25.xml"/><Relationship Id="rId30" Type="http://schemas.openxmlformats.org/officeDocument/2006/relationships/slide" Target="slides/slide29.xml"/><Relationship Id="rId11" Type="http://schemas.openxmlformats.org/officeDocument/2006/relationships/slide" Target="slides/slide10.xml"/><Relationship Id="rId29" Type="http://schemas.openxmlformats.org/officeDocument/2006/relationships/slide" Target="slides/slide28.xml"/><Relationship Id="rId16" Type="http://schemas.openxmlformats.org/officeDocument/2006/relationships/slide" Target="slides/slide15.xml"/><Relationship Id="rId33" Type="http://schemas.openxmlformats.org/officeDocument/2006/relationships/slide" Target="slides/slide32.xml"/><Relationship Id="rId41" Type="http://schemas.openxmlformats.org/officeDocument/2006/relationships/slide" Target="slides/slide4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2" Type="http://schemas.openxmlformats.org/officeDocument/2006/relationships/slide" Target="slides/slide21.xml"/><Relationship Id="rId21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EE4B1-7E0F-7F43-BAFE-1C1D35F09B94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F0A480-A6D2-F04B-BBE5-CA855B6599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Ok, let's come back to our </a:t>
            </a:r>
            <a:r>
              <a:rPr lang="en-US" b="1" smtClean="0"/>
              <a:t>previous example</a:t>
            </a:r>
            <a:r>
              <a:rPr lang="en-US" smtClean="0"/>
              <a:t>... and let me define our special random walk, called D-Walk, that will give us that </a:t>
            </a:r>
            <a:r>
              <a:rPr lang="en-US" b="1" smtClean="0"/>
              <a:t>betweenness</a:t>
            </a:r>
            <a:r>
              <a:rPr lang="en-US" smtClean="0"/>
              <a:t>. Let's consider we want to classify </a:t>
            </a:r>
            <a:r>
              <a:rPr lang="en-US" b="1" smtClean="0"/>
              <a:t>the question mark node</a:t>
            </a:r>
            <a:r>
              <a:rPr lang="en-US" smtClean="0"/>
              <a:t>.</a:t>
            </a: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06EF98-7AA2-BB40-835E-9EFBFFA40123}" type="slidenum">
              <a:rPr lang="fr-BE"/>
              <a:pPr/>
              <a:t>45</a:t>
            </a:fld>
            <a:endParaRPr lang="fr-B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For the RED class. A D-Walk always starts and ends in nodes belonging to the same class.</a:t>
            </a: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5CBBDE2-FDFB-A643-B6FA-1B538728BEA6}" type="slidenum">
              <a:rPr lang="fr-BE"/>
              <a:pPr/>
              <a:t>47</a:t>
            </a:fld>
            <a:endParaRPr lang="fr-B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…</a:t>
            </a: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8F3C9C-1DDD-D143-9BCF-AD25764CF870}" type="slidenum">
              <a:rPr lang="fr-BE"/>
              <a:pPr/>
              <a:t>48</a:t>
            </a:fld>
            <a:endParaRPr lang="fr-B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…. Also nodes from other classes</a:t>
            </a:r>
          </a:p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864E240-77A3-7948-B0FF-D820DC4A1CD7}" type="slidenum">
              <a:rPr lang="fr-BE"/>
              <a:pPr/>
              <a:t>49</a:t>
            </a:fld>
            <a:endParaRPr lang="fr-B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… Can pass several time trought the same node (cycle).</a:t>
            </a: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BE2E674-FB6D-D044-92FC-0501C8099EA3}" type="slidenum">
              <a:rPr lang="fr-BE"/>
              <a:pPr/>
              <a:t>50</a:t>
            </a:fld>
            <a:endParaRPr lang="fr-B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Suppose we have computed all the possible D-Walk for the RED class and so have the centrality.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/>
              <a:t>We do the same for the green class.</a:t>
            </a: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871B635-9DED-D544-8268-246C2AA22463}" type="slidenum">
              <a:rPr lang="fr-BE"/>
              <a:pPr/>
              <a:t>51</a:t>
            </a:fld>
            <a:endParaRPr lang="fr-B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72E74-2DE1-42B0-9FC4-5526261A199B}" type="datetimeFigureOut">
              <a:rPr lang="en-US" smtClean="0"/>
              <a:pPr/>
              <a:t>1/30/09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B2C2B-2D93-4C13-BBB4-9645AF8C09C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IRISLink09-template-ppt-pro-2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df"/><Relationship Id="rId7" Type="http://schemas.openxmlformats.org/officeDocument/2006/relationships/image" Target="../media/image17.png"/><Relationship Id="rId11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df"/><Relationship Id="rId8" Type="http://schemas.openxmlformats.org/officeDocument/2006/relationships/image" Target="../media/image18.pdf"/><Relationship Id="rId13" Type="http://schemas.openxmlformats.org/officeDocument/2006/relationships/image" Target="../media/image23.png"/><Relationship Id="rId10" Type="http://schemas.openxmlformats.org/officeDocument/2006/relationships/image" Target="../media/image20.pdf"/><Relationship Id="rId5" Type="http://schemas.openxmlformats.org/officeDocument/2006/relationships/image" Target="../media/image15.png"/><Relationship Id="rId12" Type="http://schemas.openxmlformats.org/officeDocument/2006/relationships/image" Target="../media/image22.pdf"/><Relationship Id="rId2" Type="http://schemas.openxmlformats.org/officeDocument/2006/relationships/image" Target="../media/image12.pdf"/><Relationship Id="rId9" Type="http://schemas.openxmlformats.org/officeDocument/2006/relationships/image" Target="../media/image19.png"/><Relationship Id="rId3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5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5" Type="http://schemas.openxmlformats.org/officeDocument/2006/relationships/image" Target="../media/image4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df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d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73163" y="457200"/>
            <a:ext cx="7772400" cy="202723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/>
            <a:r>
              <a:rPr lang="fr-FR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Documents clustering and classification: towards combining contents and links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44813" y="4495800"/>
            <a:ext cx="3252787" cy="457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charset="2"/>
              <a:buNone/>
            </a:pPr>
            <a:r>
              <a:rPr lang="en-US" smtClean="0"/>
              <a:t>Marco Saerens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86200"/>
            <a:ext cx="935038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00400"/>
            <a:ext cx="716280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1" y="4495801"/>
            <a:ext cx="22098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clustering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/>
                </a:solidFill>
              </a:rPr>
              <a:t>Clustering </a:t>
            </a:r>
            <a:r>
              <a:rPr lang="en-US" dirty="0" smtClean="0"/>
              <a:t>aims to </a:t>
            </a:r>
            <a:r>
              <a:rPr lang="en-US" dirty="0" smtClean="0">
                <a:solidFill>
                  <a:srgbClr val="C0504D"/>
                </a:solidFill>
              </a:rPr>
              <a:t>group </a:t>
            </a:r>
            <a:r>
              <a:rPr lang="en-US" dirty="0" smtClean="0"/>
              <a:t>documents that are similar,</a:t>
            </a:r>
          </a:p>
          <a:p>
            <a:pPr lvl="1"/>
            <a:r>
              <a:rPr lang="en-US" dirty="0" smtClean="0"/>
              <a:t>for instance based on the cosine similarity</a:t>
            </a:r>
          </a:p>
          <a:p>
            <a:pPr lvl="1"/>
            <a:r>
              <a:rPr lang="en-US" dirty="0" smtClean="0"/>
              <a:t>that is, documents </a:t>
            </a:r>
            <a:r>
              <a:rPr lang="en-US" dirty="0" smtClean="0">
                <a:solidFill>
                  <a:srgbClr val="C0504D"/>
                </a:solidFill>
              </a:rPr>
              <a:t>related to the same topics</a:t>
            </a: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581400" y="4027488"/>
            <a:ext cx="3048000" cy="2678112"/>
            <a:chOff x="2160" y="2544"/>
            <a:chExt cx="1920" cy="1687"/>
          </a:xfrm>
        </p:grpSpPr>
        <p:sp>
          <p:nvSpPr>
            <p:cNvPr id="20491" name="Line 5"/>
            <p:cNvSpPr>
              <a:spLocks noChangeShapeType="1"/>
            </p:cNvSpPr>
            <p:nvPr/>
          </p:nvSpPr>
          <p:spPr bwMode="auto">
            <a:xfrm>
              <a:off x="2736" y="2544"/>
              <a:ext cx="0" cy="11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2" name="Line 6"/>
            <p:cNvSpPr>
              <a:spLocks noChangeShapeType="1"/>
            </p:cNvSpPr>
            <p:nvPr/>
          </p:nvSpPr>
          <p:spPr bwMode="auto">
            <a:xfrm>
              <a:off x="2736" y="3696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3" name="Freeform 7"/>
            <p:cNvSpPr>
              <a:spLocks/>
            </p:cNvSpPr>
            <p:nvPr/>
          </p:nvSpPr>
          <p:spPr bwMode="auto">
            <a:xfrm>
              <a:off x="2226" y="3696"/>
              <a:ext cx="510" cy="535"/>
            </a:xfrm>
            <a:custGeom>
              <a:avLst/>
              <a:gdLst>
                <a:gd name="T0" fmla="*/ 510 w 510"/>
                <a:gd name="T1" fmla="*/ 0 h 535"/>
                <a:gd name="T2" fmla="*/ 0 w 510"/>
                <a:gd name="T3" fmla="*/ 535 h 535"/>
                <a:gd name="T4" fmla="*/ 0 60000 65536"/>
                <a:gd name="T5" fmla="*/ 0 60000 65536"/>
                <a:gd name="T6" fmla="*/ 0 w 510"/>
                <a:gd name="T7" fmla="*/ 0 h 535"/>
                <a:gd name="T8" fmla="*/ 510 w 510"/>
                <a:gd name="T9" fmla="*/ 535 h 5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" h="535">
                  <a:moveTo>
                    <a:pt x="510" y="0"/>
                  </a:moveTo>
                  <a:lnTo>
                    <a:pt x="0" y="53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4" name="AutoShape 8"/>
            <p:cNvSpPr>
              <a:spLocks noChangeArrowheads="1"/>
            </p:cNvSpPr>
            <p:nvPr/>
          </p:nvSpPr>
          <p:spPr bwMode="auto">
            <a:xfrm>
              <a:off x="3264" y="2880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5" name="AutoShape 9"/>
            <p:cNvSpPr>
              <a:spLocks noChangeArrowheads="1"/>
            </p:cNvSpPr>
            <p:nvPr/>
          </p:nvSpPr>
          <p:spPr bwMode="auto">
            <a:xfrm>
              <a:off x="3408" y="2880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6" name="AutoShape 10"/>
            <p:cNvSpPr>
              <a:spLocks noChangeArrowheads="1"/>
            </p:cNvSpPr>
            <p:nvPr/>
          </p:nvSpPr>
          <p:spPr bwMode="auto">
            <a:xfrm>
              <a:off x="3360" y="2736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7" name="AutoShape 11"/>
            <p:cNvSpPr>
              <a:spLocks noChangeArrowheads="1"/>
            </p:cNvSpPr>
            <p:nvPr/>
          </p:nvSpPr>
          <p:spPr bwMode="auto">
            <a:xfrm>
              <a:off x="3360" y="3024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8" name="AutoShape 12"/>
            <p:cNvSpPr>
              <a:spLocks noChangeArrowheads="1"/>
            </p:cNvSpPr>
            <p:nvPr/>
          </p:nvSpPr>
          <p:spPr bwMode="auto">
            <a:xfrm>
              <a:off x="3600" y="2880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9" name="AutoShape 13"/>
            <p:cNvSpPr>
              <a:spLocks noChangeArrowheads="1"/>
            </p:cNvSpPr>
            <p:nvPr/>
          </p:nvSpPr>
          <p:spPr bwMode="auto">
            <a:xfrm>
              <a:off x="3504" y="2784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0" name="AutoShape 14"/>
            <p:cNvSpPr>
              <a:spLocks noChangeArrowheads="1"/>
            </p:cNvSpPr>
            <p:nvPr/>
          </p:nvSpPr>
          <p:spPr bwMode="auto">
            <a:xfrm>
              <a:off x="3168" y="2736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1" name="AutoShape 15"/>
            <p:cNvSpPr>
              <a:spLocks noChangeArrowheads="1"/>
            </p:cNvSpPr>
            <p:nvPr/>
          </p:nvSpPr>
          <p:spPr bwMode="auto">
            <a:xfrm>
              <a:off x="3504" y="2976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2" name="AutoShape 16"/>
            <p:cNvSpPr>
              <a:spLocks noChangeArrowheads="1"/>
            </p:cNvSpPr>
            <p:nvPr/>
          </p:nvSpPr>
          <p:spPr bwMode="auto">
            <a:xfrm>
              <a:off x="3168" y="2976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3" name="AutoShape 17"/>
            <p:cNvSpPr>
              <a:spLocks noChangeArrowheads="1"/>
            </p:cNvSpPr>
            <p:nvPr/>
          </p:nvSpPr>
          <p:spPr bwMode="auto">
            <a:xfrm>
              <a:off x="2160" y="3264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4" name="AutoShape 18"/>
            <p:cNvSpPr>
              <a:spLocks noChangeArrowheads="1"/>
            </p:cNvSpPr>
            <p:nvPr/>
          </p:nvSpPr>
          <p:spPr bwMode="auto">
            <a:xfrm>
              <a:off x="2304" y="3312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5" name="AutoShape 19"/>
            <p:cNvSpPr>
              <a:spLocks noChangeArrowheads="1"/>
            </p:cNvSpPr>
            <p:nvPr/>
          </p:nvSpPr>
          <p:spPr bwMode="auto">
            <a:xfrm>
              <a:off x="2304" y="3456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6" name="AutoShape 20"/>
            <p:cNvSpPr>
              <a:spLocks noChangeArrowheads="1"/>
            </p:cNvSpPr>
            <p:nvPr/>
          </p:nvSpPr>
          <p:spPr bwMode="auto">
            <a:xfrm>
              <a:off x="2448" y="3312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7" name="AutoShape 21"/>
            <p:cNvSpPr>
              <a:spLocks noChangeArrowheads="1"/>
            </p:cNvSpPr>
            <p:nvPr/>
          </p:nvSpPr>
          <p:spPr bwMode="auto">
            <a:xfrm>
              <a:off x="2352" y="3168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8" name="AutoShape 22"/>
            <p:cNvSpPr>
              <a:spLocks noChangeArrowheads="1"/>
            </p:cNvSpPr>
            <p:nvPr/>
          </p:nvSpPr>
          <p:spPr bwMode="auto">
            <a:xfrm>
              <a:off x="2448" y="3456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09" name="AutoShape 23"/>
            <p:cNvSpPr>
              <a:spLocks noChangeArrowheads="1"/>
            </p:cNvSpPr>
            <p:nvPr/>
          </p:nvSpPr>
          <p:spPr bwMode="auto">
            <a:xfrm>
              <a:off x="2160" y="3408"/>
              <a:ext cx="96" cy="96"/>
            </a:xfrm>
            <a:prstGeom prst="octagon">
              <a:avLst>
                <a:gd name="adj" fmla="val 29287"/>
              </a:avLst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0" name="AutoShape 24"/>
            <p:cNvSpPr>
              <a:spLocks noChangeArrowheads="1"/>
            </p:cNvSpPr>
            <p:nvPr/>
          </p:nvSpPr>
          <p:spPr bwMode="auto">
            <a:xfrm>
              <a:off x="3504" y="3552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1" name="AutoShape 25"/>
            <p:cNvSpPr>
              <a:spLocks noChangeArrowheads="1"/>
            </p:cNvSpPr>
            <p:nvPr/>
          </p:nvSpPr>
          <p:spPr bwMode="auto">
            <a:xfrm>
              <a:off x="3792" y="3600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2" name="AutoShape 26"/>
            <p:cNvSpPr>
              <a:spLocks noChangeArrowheads="1"/>
            </p:cNvSpPr>
            <p:nvPr/>
          </p:nvSpPr>
          <p:spPr bwMode="auto">
            <a:xfrm>
              <a:off x="3648" y="3696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3" name="AutoShape 27"/>
            <p:cNvSpPr>
              <a:spLocks noChangeArrowheads="1"/>
            </p:cNvSpPr>
            <p:nvPr/>
          </p:nvSpPr>
          <p:spPr bwMode="auto">
            <a:xfrm>
              <a:off x="3504" y="3792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4" name="AutoShape 28"/>
            <p:cNvSpPr>
              <a:spLocks noChangeArrowheads="1"/>
            </p:cNvSpPr>
            <p:nvPr/>
          </p:nvSpPr>
          <p:spPr bwMode="auto">
            <a:xfrm>
              <a:off x="3696" y="3792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5" name="AutoShape 29"/>
            <p:cNvSpPr>
              <a:spLocks noChangeArrowheads="1"/>
            </p:cNvSpPr>
            <p:nvPr/>
          </p:nvSpPr>
          <p:spPr bwMode="auto">
            <a:xfrm flipV="1">
              <a:off x="3504" y="3648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16" name="AutoShape 30"/>
            <p:cNvSpPr>
              <a:spLocks noChangeArrowheads="1"/>
            </p:cNvSpPr>
            <p:nvPr/>
          </p:nvSpPr>
          <p:spPr bwMode="auto">
            <a:xfrm>
              <a:off x="3696" y="3504"/>
              <a:ext cx="96" cy="96"/>
            </a:xfrm>
            <a:prstGeom prst="octagon">
              <a:avLst>
                <a:gd name="adj" fmla="val 29287"/>
              </a:avLst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85" name="Line 32"/>
          <p:cNvSpPr>
            <a:spLocks noChangeShapeType="1"/>
          </p:cNvSpPr>
          <p:nvPr/>
        </p:nvSpPr>
        <p:spPr bwMode="auto">
          <a:xfrm flipH="1" flipV="1">
            <a:off x="5562600" y="4953000"/>
            <a:ext cx="228600" cy="685800"/>
          </a:xfrm>
          <a:prstGeom prst="line">
            <a:avLst/>
          </a:prstGeom>
          <a:noFill/>
          <a:ln w="25400">
            <a:solidFill>
              <a:srgbClr val="CC6600"/>
            </a:solidFill>
            <a:round/>
            <a:headEnd type="triangl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3200400" y="4114800"/>
            <a:ext cx="3276600" cy="2286000"/>
            <a:chOff x="1824" y="2208"/>
            <a:chExt cx="2064" cy="1440"/>
          </a:xfrm>
        </p:grpSpPr>
        <p:sp>
          <p:nvSpPr>
            <p:cNvPr id="20488" name="Oval 35"/>
            <p:cNvSpPr>
              <a:spLocks noChangeArrowheads="1"/>
            </p:cNvSpPr>
            <p:nvPr/>
          </p:nvSpPr>
          <p:spPr bwMode="auto">
            <a:xfrm>
              <a:off x="1824" y="2592"/>
              <a:ext cx="816" cy="72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89" name="Oval 36"/>
            <p:cNvSpPr>
              <a:spLocks noChangeArrowheads="1"/>
            </p:cNvSpPr>
            <p:nvPr/>
          </p:nvSpPr>
          <p:spPr bwMode="auto">
            <a:xfrm>
              <a:off x="2928" y="2208"/>
              <a:ext cx="720" cy="624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90" name="Oval 37"/>
            <p:cNvSpPr>
              <a:spLocks noChangeArrowheads="1"/>
            </p:cNvSpPr>
            <p:nvPr/>
          </p:nvSpPr>
          <p:spPr bwMode="auto">
            <a:xfrm>
              <a:off x="3216" y="3024"/>
              <a:ext cx="672" cy="624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487" name="Line 39"/>
          <p:cNvSpPr>
            <a:spLocks noChangeShapeType="1"/>
          </p:cNvSpPr>
          <p:nvPr/>
        </p:nvSpPr>
        <p:spPr bwMode="auto">
          <a:xfrm flipV="1">
            <a:off x="3581400" y="4953000"/>
            <a:ext cx="304800" cy="152400"/>
          </a:xfrm>
          <a:prstGeom prst="line">
            <a:avLst/>
          </a:prstGeom>
          <a:noFill/>
          <a:ln w="25400">
            <a:solidFill>
              <a:srgbClr val="CC6600"/>
            </a:solidFill>
            <a:round/>
            <a:headEnd type="triangl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clustering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0999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Two popular document clustering techniques that emerged in the last ten years are</a:t>
            </a:r>
          </a:p>
          <a:p>
            <a:pPr lvl="1" eaLnBrk="1" hangingPunct="1">
              <a:defRPr/>
            </a:pPr>
            <a:r>
              <a:rPr lang="en-US" dirty="0" smtClean="0"/>
              <a:t>The </a:t>
            </a:r>
            <a:r>
              <a:rPr lang="en-US" dirty="0" smtClean="0">
                <a:solidFill>
                  <a:srgbClr val="C0504D"/>
                </a:solidFill>
              </a:rPr>
              <a:t>spherical </a:t>
            </a:r>
            <a:r>
              <a:rPr lang="en-US" dirty="0" err="1" smtClean="0">
                <a:solidFill>
                  <a:srgbClr val="C0504D"/>
                </a:solidFill>
              </a:rPr>
              <a:t>k</a:t>
            </a:r>
            <a:r>
              <a:rPr lang="en-US" dirty="0" smtClean="0">
                <a:solidFill>
                  <a:srgbClr val="C0504D"/>
                </a:solidFill>
              </a:rPr>
              <a:t>-means</a:t>
            </a:r>
          </a:p>
          <a:p>
            <a:pPr lvl="1" eaLnBrk="1" hangingPunct="1">
              <a:defRPr/>
            </a:pPr>
            <a:r>
              <a:rPr lang="en-US" dirty="0" smtClean="0"/>
              <a:t>The </a:t>
            </a:r>
            <a:r>
              <a:rPr lang="en-US" dirty="0" smtClean="0">
                <a:solidFill>
                  <a:srgbClr val="C0504D"/>
                </a:solidFill>
              </a:rPr>
              <a:t>probabilistic latent semantic analysis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endParaRPr lang="en-US" dirty="0" smtClean="0">
              <a:solidFill>
                <a:schemeClr val="tx1"/>
              </a:solidFill>
            </a:endParaRP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Both are clustering the documents in the words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clustering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810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C0504D"/>
                </a:solidFill>
              </a:rPr>
              <a:t>Spherical </a:t>
            </a:r>
            <a:r>
              <a:rPr lang="en-US" dirty="0" err="1" smtClean="0">
                <a:solidFill>
                  <a:srgbClr val="C0504D"/>
                </a:solidFill>
              </a:rPr>
              <a:t>k</a:t>
            </a:r>
            <a:r>
              <a:rPr lang="en-US" dirty="0" smtClean="0">
                <a:solidFill>
                  <a:srgbClr val="C0504D"/>
                </a:solidFill>
              </a:rPr>
              <a:t>-means </a:t>
            </a:r>
            <a:r>
              <a:rPr lang="en-US" dirty="0" smtClean="0"/>
              <a:t>is quite similar to the standard </a:t>
            </a:r>
            <a:r>
              <a:rPr lang="en-US" dirty="0" err="1" smtClean="0"/>
              <a:t>k</a:t>
            </a:r>
            <a:r>
              <a:rPr lang="en-US" dirty="0" smtClean="0"/>
              <a:t>-means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There are, however, one important difference:</a:t>
            </a:r>
          </a:p>
          <a:p>
            <a:pPr lvl="1">
              <a:defRPr/>
            </a:pPr>
            <a:r>
              <a:rPr lang="en-US" dirty="0" smtClean="0"/>
              <a:t>The </a:t>
            </a:r>
            <a:r>
              <a:rPr lang="en-US" dirty="0" smtClean="0">
                <a:solidFill>
                  <a:srgbClr val="C0504D"/>
                </a:solidFill>
              </a:rPr>
              <a:t>within-cluster similarity </a:t>
            </a:r>
            <a:r>
              <a:rPr lang="en-US" dirty="0" smtClean="0"/>
              <a:t>is provided by the </a:t>
            </a:r>
            <a:r>
              <a:rPr lang="en-US" dirty="0" smtClean="0">
                <a:solidFill>
                  <a:srgbClr val="C0504D"/>
                </a:solidFill>
              </a:rPr>
              <a:t>cosine similarity </a:t>
            </a:r>
            <a:r>
              <a:rPr lang="en-US" dirty="0" smtClean="0"/>
              <a:t>between the documents and the </a:t>
            </a:r>
            <a:r>
              <a:rPr lang="en-US" dirty="0" err="1" smtClean="0">
                <a:solidFill>
                  <a:srgbClr val="C0504D"/>
                </a:solidFill>
              </a:rPr>
              <a:t>centroid</a:t>
            </a:r>
            <a:r>
              <a:rPr lang="en-US" dirty="0" smtClean="0">
                <a:solidFill>
                  <a:srgbClr val="C0504D"/>
                </a:solidFill>
              </a:rPr>
              <a:t> </a:t>
            </a:r>
            <a:r>
              <a:rPr lang="en-US" dirty="0" smtClean="0"/>
              <a:t>of the cluster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clustering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594600" y="6248400"/>
            <a:ext cx="2063750" cy="457200"/>
          </a:xfrm>
        </p:spPr>
        <p:txBody>
          <a:bodyPr/>
          <a:lstStyle/>
          <a:p>
            <a:pPr>
              <a:defRPr/>
            </a:pPr>
            <a:fld id="{C64B61E1-18C0-3C45-86F6-ED4E17885C84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833563" y="5032375"/>
            <a:ext cx="800100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1400" b="1">
              <a:latin typeface="Arial" charset="0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609600" y="1676400"/>
            <a:ext cx="2336800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3558" name="Picture 6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4"/>
              <a:srcRect/>
              <a:stretch>
                <a:fillRect/>
              </a:stretch>
            </p:blipFill>
          </mc:Choice>
          <mc:Fallback>
            <p:blipFill>
              <a:blip r:embed="rId5"/>
              <a:srcRect/>
              <a:stretch>
                <a:fillRect/>
              </a:stretch>
            </p:blipFill>
          </mc:Fallback>
        </mc:AlternateContent>
        <p:spPr bwMode="auto">
          <a:xfrm>
            <a:off x="3352800" y="1676400"/>
            <a:ext cx="2336800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6"/>
              <a:srcRect/>
              <a:stretch>
                <a:fillRect/>
              </a:stretch>
            </p:blipFill>
          </mc:Choice>
          <mc:Fallback>
            <p:blipFill>
              <a:blip r:embed="rId7"/>
              <a:srcRect/>
              <a:stretch>
                <a:fillRect/>
              </a:stretch>
            </p:blipFill>
          </mc:Fallback>
        </mc:AlternateContent>
        <p:spPr bwMode="auto">
          <a:xfrm>
            <a:off x="6248400" y="1676400"/>
            <a:ext cx="2336800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8"/>
              <a:srcRect/>
              <a:stretch>
                <a:fillRect/>
              </a:stretch>
            </p:blipFill>
          </mc:Choice>
          <mc:Fallback>
            <p:blipFill>
              <a:blip r:embed="rId9"/>
              <a:srcRect/>
              <a:stretch>
                <a:fillRect/>
              </a:stretch>
            </p:blipFill>
          </mc:Fallback>
        </mc:AlternateContent>
        <p:spPr bwMode="auto">
          <a:xfrm>
            <a:off x="609600" y="3959225"/>
            <a:ext cx="2336800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10"/>
              <a:srcRect/>
              <a:stretch>
                <a:fillRect/>
              </a:stretch>
            </p:blipFill>
          </mc:Choice>
          <mc:Fallback>
            <p:blipFill>
              <a:blip r:embed="rId11"/>
              <a:srcRect/>
              <a:stretch>
                <a:fillRect/>
              </a:stretch>
            </p:blipFill>
          </mc:Fallback>
        </mc:AlternateContent>
        <p:spPr bwMode="auto">
          <a:xfrm>
            <a:off x="3352800" y="3959225"/>
            <a:ext cx="2336800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12"/>
              <a:srcRect/>
              <a:stretch>
                <a:fillRect/>
              </a:stretch>
            </p:blipFill>
          </mc:Choice>
          <mc:Fallback>
            <p:blipFill>
              <a:blip r:embed="rId13"/>
              <a:srcRect/>
              <a:stretch>
                <a:fillRect/>
              </a:stretch>
            </p:blipFill>
          </mc:Fallback>
        </mc:AlternateContent>
        <p:spPr bwMode="auto">
          <a:xfrm>
            <a:off x="6248400" y="3959225"/>
            <a:ext cx="2336800" cy="1752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cxnSp>
        <p:nvCxnSpPr>
          <p:cNvPr id="14" name="Straight Arrow Connector 13"/>
          <p:cNvCxnSpPr/>
          <p:nvPr/>
        </p:nvCxnSpPr>
        <p:spPr>
          <a:xfrm rot="5400000" flipH="1" flipV="1">
            <a:off x="1905000" y="15240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981200" y="2133600"/>
            <a:ext cx="381000" cy="762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 flipV="1">
            <a:off x="3810000" y="2590800"/>
            <a:ext cx="457200" cy="1524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 flipH="1" flipV="1">
            <a:off x="4572000" y="16002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7848600" y="2590800"/>
            <a:ext cx="457200" cy="762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 flipV="1">
            <a:off x="1219200" y="2362200"/>
            <a:ext cx="381000" cy="2286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10800000">
            <a:off x="990600" y="4876800"/>
            <a:ext cx="3810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rot="10800000">
            <a:off x="6629400" y="2590800"/>
            <a:ext cx="457200" cy="1524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5400000" flipH="1" flipV="1">
            <a:off x="7467600" y="17526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5400000" flipH="1" flipV="1">
            <a:off x="2286000" y="47244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4953000" y="21336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 flipH="1" flipV="1">
            <a:off x="1905000" y="41148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10800000">
            <a:off x="3733800" y="5029200"/>
            <a:ext cx="381000" cy="2286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rot="5400000" flipH="1" flipV="1">
            <a:off x="5029200" y="49530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4648200" y="41148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16200000" flipV="1">
            <a:off x="6705600" y="49530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5400000" flipH="1" flipV="1">
            <a:off x="7924800" y="49530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rot="5400000" flipH="1" flipV="1">
            <a:off x="7543800" y="41148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ounded Rectangle 47"/>
          <p:cNvSpPr/>
          <p:nvPr/>
        </p:nvSpPr>
        <p:spPr bwMode="auto">
          <a:xfrm>
            <a:off x="1752600" y="4924425"/>
            <a:ext cx="5410200" cy="9906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9525" cap="flat" cmpd="sng" algn="ctr">
            <a:solidFill>
              <a:schemeClr val="bg2">
                <a:lumMod val="20000"/>
                <a:lumOff val="80000"/>
                <a:alpha val="2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-65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clustering</a:t>
            </a:r>
          </a:p>
        </p:txBody>
      </p:sp>
      <p:sp>
        <p:nvSpPr>
          <p:cNvPr id="2458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504D"/>
                </a:solidFill>
              </a:rPr>
              <a:t>Probabilistic latent semantic analysis</a:t>
            </a:r>
          </a:p>
          <a:p>
            <a:r>
              <a:rPr lang="en-US" dirty="0" smtClean="0"/>
              <a:t>Assumes a set of </a:t>
            </a:r>
            <a:r>
              <a:rPr lang="en-US" i="1" dirty="0" err="1" smtClean="0"/>
              <a:t>n</a:t>
            </a:r>
            <a:r>
              <a:rPr lang="en-US" dirty="0" smtClean="0"/>
              <a:t> hidden, latent, clusters</a:t>
            </a:r>
          </a:p>
        </p:txBody>
      </p:sp>
      <p:sp>
        <p:nvSpPr>
          <p:cNvPr id="24581" name="Oval 6"/>
          <p:cNvSpPr>
            <a:spLocks noChangeArrowheads="1"/>
          </p:cNvSpPr>
          <p:nvPr/>
        </p:nvSpPr>
        <p:spPr bwMode="auto">
          <a:xfrm>
            <a:off x="62484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2" name="Oval 7"/>
          <p:cNvSpPr>
            <a:spLocks noChangeArrowheads="1"/>
          </p:cNvSpPr>
          <p:nvPr/>
        </p:nvSpPr>
        <p:spPr bwMode="auto">
          <a:xfrm>
            <a:off x="51054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3" name="Oval 8"/>
          <p:cNvSpPr>
            <a:spLocks noChangeArrowheads="1"/>
          </p:cNvSpPr>
          <p:nvPr/>
        </p:nvSpPr>
        <p:spPr bwMode="auto">
          <a:xfrm>
            <a:off x="39624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4" name="Oval 9"/>
          <p:cNvSpPr>
            <a:spLocks noChangeArrowheads="1"/>
          </p:cNvSpPr>
          <p:nvPr/>
        </p:nvSpPr>
        <p:spPr bwMode="auto">
          <a:xfrm>
            <a:off x="22098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5" name="TextBox 10"/>
          <p:cNvSpPr txBox="1">
            <a:spLocks noChangeArrowheads="1"/>
          </p:cNvSpPr>
          <p:nvPr/>
        </p:nvSpPr>
        <p:spPr bwMode="auto">
          <a:xfrm>
            <a:off x="3113088" y="5000625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…</a:t>
            </a:r>
          </a:p>
        </p:txBody>
      </p:sp>
      <p:cxnSp>
        <p:nvCxnSpPr>
          <p:cNvPr id="24586" name="Straight Arrow Connector 13"/>
          <p:cNvCxnSpPr>
            <a:cxnSpLocks noChangeShapeType="1"/>
            <a:stCxn id="24584" idx="0"/>
          </p:cNvCxnSpPr>
          <p:nvPr/>
        </p:nvCxnSpPr>
        <p:spPr bwMode="auto">
          <a:xfrm rot="5400000" flipH="1" flipV="1">
            <a:off x="1943100" y="42005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87" name="Straight Arrow Connector 15"/>
          <p:cNvCxnSpPr>
            <a:cxnSpLocks noChangeShapeType="1"/>
            <a:stCxn id="24584" idx="0"/>
          </p:cNvCxnSpPr>
          <p:nvPr/>
        </p:nvCxnSpPr>
        <p:spPr bwMode="auto">
          <a:xfrm rot="16200000" flipV="1">
            <a:off x="16764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88" name="Straight Arrow Connector 16"/>
          <p:cNvCxnSpPr>
            <a:cxnSpLocks noChangeShapeType="1"/>
            <a:stCxn id="24584" idx="0"/>
          </p:cNvCxnSpPr>
          <p:nvPr/>
        </p:nvCxnSpPr>
        <p:spPr bwMode="auto">
          <a:xfrm rot="5400000" flipH="1" flipV="1">
            <a:off x="20193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89" name="Straight Arrow Connector 21"/>
          <p:cNvCxnSpPr>
            <a:cxnSpLocks noChangeShapeType="1"/>
          </p:cNvCxnSpPr>
          <p:nvPr/>
        </p:nvCxnSpPr>
        <p:spPr bwMode="auto">
          <a:xfrm rot="5400000" flipH="1" flipV="1">
            <a:off x="3543300" y="4276725"/>
            <a:ext cx="152400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0" name="Straight Arrow Connector 22"/>
          <p:cNvCxnSpPr>
            <a:cxnSpLocks noChangeShapeType="1"/>
          </p:cNvCxnSpPr>
          <p:nvPr/>
        </p:nvCxnSpPr>
        <p:spPr bwMode="auto">
          <a:xfrm rot="16200000" flipV="1">
            <a:off x="34290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1" name="Straight Arrow Connector 23"/>
          <p:cNvCxnSpPr>
            <a:cxnSpLocks noChangeShapeType="1"/>
          </p:cNvCxnSpPr>
          <p:nvPr/>
        </p:nvCxnSpPr>
        <p:spPr bwMode="auto">
          <a:xfrm rot="5400000" flipH="1" flipV="1">
            <a:off x="37719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2" name="Straight Arrow Connector 24"/>
          <p:cNvCxnSpPr>
            <a:cxnSpLocks noChangeShapeType="1"/>
          </p:cNvCxnSpPr>
          <p:nvPr/>
        </p:nvCxnSpPr>
        <p:spPr bwMode="auto">
          <a:xfrm rot="5400000" flipH="1" flipV="1">
            <a:off x="4838700" y="42005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3" name="Straight Arrow Connector 25"/>
          <p:cNvCxnSpPr>
            <a:cxnSpLocks noChangeShapeType="1"/>
          </p:cNvCxnSpPr>
          <p:nvPr/>
        </p:nvCxnSpPr>
        <p:spPr bwMode="auto">
          <a:xfrm rot="16200000" flipV="1">
            <a:off x="45720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4" name="Straight Arrow Connector 26"/>
          <p:cNvCxnSpPr>
            <a:cxnSpLocks noChangeShapeType="1"/>
          </p:cNvCxnSpPr>
          <p:nvPr/>
        </p:nvCxnSpPr>
        <p:spPr bwMode="auto">
          <a:xfrm rot="5400000" flipH="1" flipV="1">
            <a:off x="49149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5" name="Straight Arrow Connector 27"/>
          <p:cNvCxnSpPr>
            <a:cxnSpLocks noChangeShapeType="1"/>
          </p:cNvCxnSpPr>
          <p:nvPr/>
        </p:nvCxnSpPr>
        <p:spPr bwMode="auto">
          <a:xfrm rot="5400000" flipH="1" flipV="1">
            <a:off x="5981700" y="42005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6" name="Straight Arrow Connector 28"/>
          <p:cNvCxnSpPr>
            <a:cxnSpLocks noChangeShapeType="1"/>
          </p:cNvCxnSpPr>
          <p:nvPr/>
        </p:nvCxnSpPr>
        <p:spPr bwMode="auto">
          <a:xfrm rot="16200000" flipV="1">
            <a:off x="57150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4597" name="Straight Arrow Connector 29"/>
          <p:cNvCxnSpPr>
            <a:cxnSpLocks noChangeShapeType="1"/>
          </p:cNvCxnSpPr>
          <p:nvPr/>
        </p:nvCxnSpPr>
        <p:spPr bwMode="auto">
          <a:xfrm rot="5400000" flipH="1" flipV="1">
            <a:off x="60579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4598" name="Parallelogram 11"/>
          <p:cNvSpPr>
            <a:spLocks noChangeArrowheads="1"/>
          </p:cNvSpPr>
          <p:nvPr/>
        </p:nvSpPr>
        <p:spPr bwMode="auto">
          <a:xfrm>
            <a:off x="990600" y="2971800"/>
            <a:ext cx="7924800" cy="1676400"/>
          </a:xfrm>
          <a:prstGeom prst="parallelogram">
            <a:avLst>
              <a:gd name="adj" fmla="val 108793"/>
            </a:avLst>
          </a:prstGeom>
          <a:solidFill>
            <a:schemeClr val="accent1">
              <a:alpha val="7097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99" name="TextBox 30"/>
          <p:cNvSpPr txBox="1">
            <a:spLocks noChangeArrowheads="1"/>
          </p:cNvSpPr>
          <p:nvPr/>
        </p:nvSpPr>
        <p:spPr bwMode="auto">
          <a:xfrm>
            <a:off x="2057400" y="5607050"/>
            <a:ext cx="838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Cluster 1</a:t>
            </a:r>
          </a:p>
        </p:txBody>
      </p:sp>
      <p:sp>
        <p:nvSpPr>
          <p:cNvPr id="24600" name="TextBox 31"/>
          <p:cNvSpPr txBox="1">
            <a:spLocks noChangeArrowheads="1"/>
          </p:cNvSpPr>
          <p:nvPr/>
        </p:nvSpPr>
        <p:spPr bwMode="auto">
          <a:xfrm>
            <a:off x="3657600" y="5610225"/>
            <a:ext cx="10620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Cluster </a:t>
            </a:r>
            <a:r>
              <a:rPr lang="en-US" sz="1400" i="1"/>
              <a:t>n</a:t>
            </a:r>
            <a:r>
              <a:rPr lang="en-US" sz="1400"/>
              <a:t> –2</a:t>
            </a:r>
          </a:p>
        </p:txBody>
      </p:sp>
      <p:sp>
        <p:nvSpPr>
          <p:cNvPr id="24601" name="TextBox 32"/>
          <p:cNvSpPr txBox="1">
            <a:spLocks noChangeArrowheads="1"/>
          </p:cNvSpPr>
          <p:nvPr/>
        </p:nvSpPr>
        <p:spPr bwMode="auto">
          <a:xfrm>
            <a:off x="4837113" y="5610225"/>
            <a:ext cx="11064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Cluster </a:t>
            </a:r>
            <a:r>
              <a:rPr lang="en-US" sz="1400" i="1"/>
              <a:t>n</a:t>
            </a:r>
            <a:r>
              <a:rPr lang="en-US" sz="1400"/>
              <a:t> – 1</a:t>
            </a:r>
          </a:p>
        </p:txBody>
      </p:sp>
      <p:sp>
        <p:nvSpPr>
          <p:cNvPr id="24602" name="TextBox 33"/>
          <p:cNvSpPr txBox="1">
            <a:spLocks noChangeArrowheads="1"/>
          </p:cNvSpPr>
          <p:nvPr/>
        </p:nvSpPr>
        <p:spPr bwMode="auto">
          <a:xfrm>
            <a:off x="5980113" y="5610225"/>
            <a:ext cx="838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Cluster </a:t>
            </a:r>
            <a:r>
              <a:rPr lang="en-US" sz="1400" i="1"/>
              <a:t>n</a:t>
            </a:r>
            <a:endParaRPr lang="en-US" sz="1400"/>
          </a:p>
        </p:txBody>
      </p:sp>
      <p:sp>
        <p:nvSpPr>
          <p:cNvPr id="24603" name="TextBox 34"/>
          <p:cNvSpPr txBox="1">
            <a:spLocks noChangeArrowheads="1"/>
          </p:cNvSpPr>
          <p:nvPr/>
        </p:nvSpPr>
        <p:spPr bwMode="auto">
          <a:xfrm>
            <a:off x="1987550" y="3505200"/>
            <a:ext cx="527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space</a:t>
            </a:r>
          </a:p>
        </p:txBody>
      </p:sp>
      <p:sp>
        <p:nvSpPr>
          <p:cNvPr id="24604" name="TextBox 35"/>
          <p:cNvSpPr txBox="1">
            <a:spLocks noChangeArrowheads="1"/>
          </p:cNvSpPr>
          <p:nvPr/>
        </p:nvSpPr>
        <p:spPr bwMode="auto">
          <a:xfrm>
            <a:off x="2597150" y="3429000"/>
            <a:ext cx="5953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galaxy</a:t>
            </a:r>
          </a:p>
        </p:txBody>
      </p:sp>
      <p:sp>
        <p:nvSpPr>
          <p:cNvPr id="24605" name="TextBox 36"/>
          <p:cNvSpPr txBox="1">
            <a:spLocks noChangeArrowheads="1"/>
          </p:cNvSpPr>
          <p:nvPr/>
        </p:nvSpPr>
        <p:spPr bwMode="auto">
          <a:xfrm>
            <a:off x="2986088" y="3200400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cosmic</a:t>
            </a:r>
          </a:p>
        </p:txBody>
      </p:sp>
      <p:sp>
        <p:nvSpPr>
          <p:cNvPr id="24606" name="TextBox 37"/>
          <p:cNvSpPr txBox="1">
            <a:spLocks noChangeArrowheads="1"/>
          </p:cNvSpPr>
          <p:nvPr/>
        </p:nvSpPr>
        <p:spPr bwMode="auto">
          <a:xfrm>
            <a:off x="3733800" y="3505200"/>
            <a:ext cx="4746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gene</a:t>
            </a:r>
          </a:p>
        </p:txBody>
      </p:sp>
      <p:sp>
        <p:nvSpPr>
          <p:cNvPr id="24607" name="TextBox 38"/>
          <p:cNvSpPr txBox="1">
            <a:spLocks noChangeArrowheads="1"/>
          </p:cNvSpPr>
          <p:nvPr/>
        </p:nvSpPr>
        <p:spPr bwMode="auto">
          <a:xfrm>
            <a:off x="4191000" y="3352800"/>
            <a:ext cx="40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cell</a:t>
            </a:r>
          </a:p>
        </p:txBody>
      </p:sp>
      <p:sp>
        <p:nvSpPr>
          <p:cNvPr id="24608" name="TextBox 40"/>
          <p:cNvSpPr txBox="1">
            <a:spLocks noChangeArrowheads="1"/>
          </p:cNvSpPr>
          <p:nvPr/>
        </p:nvSpPr>
        <p:spPr bwMode="auto">
          <a:xfrm>
            <a:off x="4799013" y="3248025"/>
            <a:ext cx="534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blood</a:t>
            </a:r>
          </a:p>
        </p:txBody>
      </p:sp>
      <p:sp>
        <p:nvSpPr>
          <p:cNvPr id="24609" name="TextBox 41"/>
          <p:cNvSpPr txBox="1">
            <a:spLocks noChangeArrowheads="1"/>
          </p:cNvSpPr>
          <p:nvPr/>
        </p:nvSpPr>
        <p:spPr bwMode="auto">
          <a:xfrm>
            <a:off x="4876800" y="3552825"/>
            <a:ext cx="5826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theory</a:t>
            </a:r>
          </a:p>
        </p:txBody>
      </p:sp>
      <p:sp>
        <p:nvSpPr>
          <p:cNvPr id="24610" name="TextBox 42"/>
          <p:cNvSpPr txBox="1">
            <a:spLocks noChangeArrowheads="1"/>
          </p:cNvSpPr>
          <p:nvPr/>
        </p:nvSpPr>
        <p:spPr bwMode="auto">
          <a:xfrm>
            <a:off x="5475288" y="3476625"/>
            <a:ext cx="6461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physics</a:t>
            </a:r>
          </a:p>
        </p:txBody>
      </p:sp>
      <p:sp>
        <p:nvSpPr>
          <p:cNvPr id="24611" name="TextBox 43"/>
          <p:cNvSpPr txBox="1">
            <a:spLocks noChangeArrowheads="1"/>
          </p:cNvSpPr>
          <p:nvPr/>
        </p:nvSpPr>
        <p:spPr bwMode="auto">
          <a:xfrm>
            <a:off x="5856288" y="3248025"/>
            <a:ext cx="66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einstein</a:t>
            </a:r>
          </a:p>
        </p:txBody>
      </p:sp>
      <p:sp>
        <p:nvSpPr>
          <p:cNvPr id="24612" name="TextBox 44"/>
          <p:cNvSpPr txBox="1">
            <a:spLocks noChangeArrowheads="1"/>
          </p:cNvSpPr>
          <p:nvPr/>
        </p:nvSpPr>
        <p:spPr bwMode="auto">
          <a:xfrm>
            <a:off x="6086475" y="3505200"/>
            <a:ext cx="466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drug</a:t>
            </a:r>
          </a:p>
        </p:txBody>
      </p:sp>
      <p:sp>
        <p:nvSpPr>
          <p:cNvPr id="24613" name="TextBox 45"/>
          <p:cNvSpPr txBox="1">
            <a:spLocks noChangeArrowheads="1"/>
          </p:cNvSpPr>
          <p:nvPr/>
        </p:nvSpPr>
        <p:spPr bwMode="auto">
          <a:xfrm>
            <a:off x="6618288" y="3476625"/>
            <a:ext cx="603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patient</a:t>
            </a:r>
          </a:p>
        </p:txBody>
      </p:sp>
      <p:sp>
        <p:nvSpPr>
          <p:cNvPr id="24614" name="TextBox 46"/>
          <p:cNvSpPr txBox="1">
            <a:spLocks noChangeArrowheads="1"/>
          </p:cNvSpPr>
          <p:nvPr/>
        </p:nvSpPr>
        <p:spPr bwMode="auto">
          <a:xfrm>
            <a:off x="7010400" y="3248025"/>
            <a:ext cx="6381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clinical</a:t>
            </a:r>
          </a:p>
        </p:txBody>
      </p:sp>
      <p:sp>
        <p:nvSpPr>
          <p:cNvPr id="24615" name="TextBox 48"/>
          <p:cNvSpPr txBox="1">
            <a:spLocks noChangeArrowheads="1"/>
          </p:cNvSpPr>
          <p:nvPr/>
        </p:nvSpPr>
        <p:spPr bwMode="auto">
          <a:xfrm>
            <a:off x="7315200" y="5008563"/>
            <a:ext cx="1365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latin typeface="Arial" charset="0"/>
                <a:ea typeface="Arial" charset="0"/>
                <a:cs typeface="Arial" charset="0"/>
              </a:rPr>
              <a:t>Latent</a:t>
            </a:r>
          </a:p>
          <a:p>
            <a:pPr algn="ctr"/>
            <a:r>
              <a:rPr lang="en-US" b="1">
                <a:latin typeface="Arial" charset="0"/>
                <a:ea typeface="Arial" charset="0"/>
                <a:cs typeface="Arial" charset="0"/>
              </a:rPr>
              <a:t>clusters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clustering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dirty="0" smtClean="0"/>
              <a:t>The model assumes that there is a specific probability distribution over words within each cluster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1752600" y="4924425"/>
            <a:ext cx="5410200" cy="99060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67000"/>
            </a:schemeClr>
          </a:solidFill>
          <a:ln w="9525" cap="flat" cmpd="sng" algn="ctr">
            <a:solidFill>
              <a:schemeClr val="bg2">
                <a:lumMod val="20000"/>
                <a:lumOff val="80000"/>
                <a:alpha val="2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Times" pitchFamily="-65" charset="0"/>
            </a:endParaRPr>
          </a:p>
        </p:txBody>
      </p:sp>
      <p:sp>
        <p:nvSpPr>
          <p:cNvPr id="25605" name="Oval 38"/>
          <p:cNvSpPr>
            <a:spLocks noChangeArrowheads="1"/>
          </p:cNvSpPr>
          <p:nvPr/>
        </p:nvSpPr>
        <p:spPr bwMode="auto">
          <a:xfrm>
            <a:off x="62484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6" name="Oval 39"/>
          <p:cNvSpPr>
            <a:spLocks noChangeArrowheads="1"/>
          </p:cNvSpPr>
          <p:nvPr/>
        </p:nvSpPr>
        <p:spPr bwMode="auto">
          <a:xfrm>
            <a:off x="51054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7" name="Oval 40"/>
          <p:cNvSpPr>
            <a:spLocks noChangeArrowheads="1"/>
          </p:cNvSpPr>
          <p:nvPr/>
        </p:nvSpPr>
        <p:spPr bwMode="auto">
          <a:xfrm>
            <a:off x="39624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8" name="Oval 41"/>
          <p:cNvSpPr>
            <a:spLocks noChangeArrowheads="1"/>
          </p:cNvSpPr>
          <p:nvPr/>
        </p:nvSpPr>
        <p:spPr bwMode="auto">
          <a:xfrm>
            <a:off x="2209800" y="51530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TextBox 42"/>
          <p:cNvSpPr txBox="1">
            <a:spLocks noChangeArrowheads="1"/>
          </p:cNvSpPr>
          <p:nvPr/>
        </p:nvSpPr>
        <p:spPr bwMode="auto">
          <a:xfrm>
            <a:off x="3113088" y="5000625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…</a:t>
            </a:r>
          </a:p>
        </p:txBody>
      </p:sp>
      <p:cxnSp>
        <p:nvCxnSpPr>
          <p:cNvPr id="25610" name="Straight Arrow Connector 43"/>
          <p:cNvCxnSpPr>
            <a:cxnSpLocks noChangeShapeType="1"/>
            <a:stCxn id="25608" idx="0"/>
          </p:cNvCxnSpPr>
          <p:nvPr/>
        </p:nvCxnSpPr>
        <p:spPr bwMode="auto">
          <a:xfrm rot="5400000" flipH="1" flipV="1">
            <a:off x="1943100" y="42005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1" name="Straight Arrow Connector 44"/>
          <p:cNvCxnSpPr>
            <a:cxnSpLocks noChangeShapeType="1"/>
            <a:stCxn id="25608" idx="0"/>
          </p:cNvCxnSpPr>
          <p:nvPr/>
        </p:nvCxnSpPr>
        <p:spPr bwMode="auto">
          <a:xfrm rot="16200000" flipV="1">
            <a:off x="16764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2" name="Straight Arrow Connector 45"/>
          <p:cNvCxnSpPr>
            <a:cxnSpLocks noChangeShapeType="1"/>
            <a:stCxn id="25608" idx="0"/>
          </p:cNvCxnSpPr>
          <p:nvPr/>
        </p:nvCxnSpPr>
        <p:spPr bwMode="auto">
          <a:xfrm rot="5400000" flipH="1" flipV="1">
            <a:off x="20193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3" name="Straight Arrow Connector 46"/>
          <p:cNvCxnSpPr>
            <a:cxnSpLocks noChangeShapeType="1"/>
          </p:cNvCxnSpPr>
          <p:nvPr/>
        </p:nvCxnSpPr>
        <p:spPr bwMode="auto">
          <a:xfrm rot="5400000" flipH="1" flipV="1">
            <a:off x="3543300" y="4276725"/>
            <a:ext cx="152400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4" name="Straight Arrow Connector 47"/>
          <p:cNvCxnSpPr>
            <a:cxnSpLocks noChangeShapeType="1"/>
          </p:cNvCxnSpPr>
          <p:nvPr/>
        </p:nvCxnSpPr>
        <p:spPr bwMode="auto">
          <a:xfrm rot="16200000" flipV="1">
            <a:off x="34290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5" name="Straight Arrow Connector 48"/>
          <p:cNvCxnSpPr>
            <a:cxnSpLocks noChangeShapeType="1"/>
          </p:cNvCxnSpPr>
          <p:nvPr/>
        </p:nvCxnSpPr>
        <p:spPr bwMode="auto">
          <a:xfrm rot="5400000" flipH="1" flipV="1">
            <a:off x="37719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6" name="Straight Arrow Connector 49"/>
          <p:cNvCxnSpPr>
            <a:cxnSpLocks noChangeShapeType="1"/>
          </p:cNvCxnSpPr>
          <p:nvPr/>
        </p:nvCxnSpPr>
        <p:spPr bwMode="auto">
          <a:xfrm rot="5400000" flipH="1" flipV="1">
            <a:off x="4838700" y="42005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7" name="Straight Arrow Connector 50"/>
          <p:cNvCxnSpPr>
            <a:cxnSpLocks noChangeShapeType="1"/>
          </p:cNvCxnSpPr>
          <p:nvPr/>
        </p:nvCxnSpPr>
        <p:spPr bwMode="auto">
          <a:xfrm rot="16200000" flipV="1">
            <a:off x="45720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8" name="Straight Arrow Connector 51"/>
          <p:cNvCxnSpPr>
            <a:cxnSpLocks noChangeShapeType="1"/>
          </p:cNvCxnSpPr>
          <p:nvPr/>
        </p:nvCxnSpPr>
        <p:spPr bwMode="auto">
          <a:xfrm rot="5400000" flipH="1" flipV="1">
            <a:off x="49149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19" name="Straight Arrow Connector 52"/>
          <p:cNvCxnSpPr>
            <a:cxnSpLocks noChangeShapeType="1"/>
          </p:cNvCxnSpPr>
          <p:nvPr/>
        </p:nvCxnSpPr>
        <p:spPr bwMode="auto">
          <a:xfrm rot="5400000" flipH="1" flipV="1">
            <a:off x="5981700" y="42005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20" name="Straight Arrow Connector 53"/>
          <p:cNvCxnSpPr>
            <a:cxnSpLocks noChangeShapeType="1"/>
          </p:cNvCxnSpPr>
          <p:nvPr/>
        </p:nvCxnSpPr>
        <p:spPr bwMode="auto">
          <a:xfrm rot="16200000" flipV="1">
            <a:off x="5715000" y="43910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621" name="Straight Arrow Connector 54"/>
          <p:cNvCxnSpPr>
            <a:cxnSpLocks noChangeShapeType="1"/>
          </p:cNvCxnSpPr>
          <p:nvPr/>
        </p:nvCxnSpPr>
        <p:spPr bwMode="auto">
          <a:xfrm rot="5400000" flipH="1" flipV="1">
            <a:off x="6057900" y="38957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5622" name="Parallelogram 55"/>
          <p:cNvSpPr>
            <a:spLocks noChangeArrowheads="1"/>
          </p:cNvSpPr>
          <p:nvPr/>
        </p:nvSpPr>
        <p:spPr bwMode="auto">
          <a:xfrm>
            <a:off x="990600" y="2971800"/>
            <a:ext cx="7924800" cy="1676400"/>
          </a:xfrm>
          <a:prstGeom prst="parallelogram">
            <a:avLst>
              <a:gd name="adj" fmla="val 108793"/>
            </a:avLst>
          </a:prstGeom>
          <a:solidFill>
            <a:schemeClr val="accent1">
              <a:alpha val="7097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23" name="TextBox 56"/>
          <p:cNvSpPr txBox="1">
            <a:spLocks noChangeArrowheads="1"/>
          </p:cNvSpPr>
          <p:nvPr/>
        </p:nvSpPr>
        <p:spPr bwMode="auto">
          <a:xfrm>
            <a:off x="1987550" y="3505200"/>
            <a:ext cx="527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space</a:t>
            </a:r>
          </a:p>
        </p:txBody>
      </p:sp>
      <p:sp>
        <p:nvSpPr>
          <p:cNvPr id="25624" name="TextBox 57"/>
          <p:cNvSpPr txBox="1">
            <a:spLocks noChangeArrowheads="1"/>
          </p:cNvSpPr>
          <p:nvPr/>
        </p:nvSpPr>
        <p:spPr bwMode="auto">
          <a:xfrm>
            <a:off x="2597150" y="3429000"/>
            <a:ext cx="5953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galaxy</a:t>
            </a:r>
          </a:p>
        </p:txBody>
      </p:sp>
      <p:sp>
        <p:nvSpPr>
          <p:cNvPr id="25625" name="TextBox 58"/>
          <p:cNvSpPr txBox="1">
            <a:spLocks noChangeArrowheads="1"/>
          </p:cNvSpPr>
          <p:nvPr/>
        </p:nvSpPr>
        <p:spPr bwMode="auto">
          <a:xfrm>
            <a:off x="2986088" y="3200400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cosmic</a:t>
            </a:r>
          </a:p>
        </p:txBody>
      </p:sp>
      <p:sp>
        <p:nvSpPr>
          <p:cNvPr id="25626" name="TextBox 59"/>
          <p:cNvSpPr txBox="1">
            <a:spLocks noChangeArrowheads="1"/>
          </p:cNvSpPr>
          <p:nvPr/>
        </p:nvSpPr>
        <p:spPr bwMode="auto">
          <a:xfrm>
            <a:off x="3733800" y="3505200"/>
            <a:ext cx="4746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gene</a:t>
            </a:r>
          </a:p>
        </p:txBody>
      </p:sp>
      <p:sp>
        <p:nvSpPr>
          <p:cNvPr id="25627" name="TextBox 60"/>
          <p:cNvSpPr txBox="1">
            <a:spLocks noChangeArrowheads="1"/>
          </p:cNvSpPr>
          <p:nvPr/>
        </p:nvSpPr>
        <p:spPr bwMode="auto">
          <a:xfrm>
            <a:off x="4191000" y="3352800"/>
            <a:ext cx="40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cell</a:t>
            </a:r>
          </a:p>
        </p:txBody>
      </p:sp>
      <p:sp>
        <p:nvSpPr>
          <p:cNvPr id="25628" name="TextBox 61"/>
          <p:cNvSpPr txBox="1">
            <a:spLocks noChangeArrowheads="1"/>
          </p:cNvSpPr>
          <p:nvPr/>
        </p:nvSpPr>
        <p:spPr bwMode="auto">
          <a:xfrm>
            <a:off x="4799013" y="3248025"/>
            <a:ext cx="534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blood</a:t>
            </a:r>
          </a:p>
        </p:txBody>
      </p:sp>
      <p:sp>
        <p:nvSpPr>
          <p:cNvPr id="25629" name="TextBox 62"/>
          <p:cNvSpPr txBox="1">
            <a:spLocks noChangeArrowheads="1"/>
          </p:cNvSpPr>
          <p:nvPr/>
        </p:nvSpPr>
        <p:spPr bwMode="auto">
          <a:xfrm>
            <a:off x="4876800" y="3552825"/>
            <a:ext cx="5826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theory</a:t>
            </a:r>
          </a:p>
        </p:txBody>
      </p:sp>
      <p:sp>
        <p:nvSpPr>
          <p:cNvPr id="25630" name="TextBox 63"/>
          <p:cNvSpPr txBox="1">
            <a:spLocks noChangeArrowheads="1"/>
          </p:cNvSpPr>
          <p:nvPr/>
        </p:nvSpPr>
        <p:spPr bwMode="auto">
          <a:xfrm>
            <a:off x="5475288" y="3476625"/>
            <a:ext cx="6461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physics</a:t>
            </a:r>
          </a:p>
        </p:txBody>
      </p:sp>
      <p:sp>
        <p:nvSpPr>
          <p:cNvPr id="25631" name="TextBox 64"/>
          <p:cNvSpPr txBox="1">
            <a:spLocks noChangeArrowheads="1"/>
          </p:cNvSpPr>
          <p:nvPr/>
        </p:nvSpPr>
        <p:spPr bwMode="auto">
          <a:xfrm>
            <a:off x="5856288" y="3248025"/>
            <a:ext cx="66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einstein</a:t>
            </a:r>
          </a:p>
        </p:txBody>
      </p:sp>
      <p:sp>
        <p:nvSpPr>
          <p:cNvPr id="25632" name="TextBox 65"/>
          <p:cNvSpPr txBox="1">
            <a:spLocks noChangeArrowheads="1"/>
          </p:cNvSpPr>
          <p:nvPr/>
        </p:nvSpPr>
        <p:spPr bwMode="auto">
          <a:xfrm>
            <a:off x="6086475" y="3505200"/>
            <a:ext cx="466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drug</a:t>
            </a:r>
          </a:p>
        </p:txBody>
      </p:sp>
      <p:sp>
        <p:nvSpPr>
          <p:cNvPr id="25633" name="TextBox 66"/>
          <p:cNvSpPr txBox="1">
            <a:spLocks noChangeArrowheads="1"/>
          </p:cNvSpPr>
          <p:nvPr/>
        </p:nvSpPr>
        <p:spPr bwMode="auto">
          <a:xfrm>
            <a:off x="6618288" y="3476625"/>
            <a:ext cx="603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patient</a:t>
            </a:r>
          </a:p>
        </p:txBody>
      </p:sp>
      <p:sp>
        <p:nvSpPr>
          <p:cNvPr id="25634" name="TextBox 67"/>
          <p:cNvSpPr txBox="1">
            <a:spLocks noChangeArrowheads="1"/>
          </p:cNvSpPr>
          <p:nvPr/>
        </p:nvSpPr>
        <p:spPr bwMode="auto">
          <a:xfrm>
            <a:off x="7010400" y="3248025"/>
            <a:ext cx="6381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clinical</a:t>
            </a:r>
          </a:p>
        </p:txBody>
      </p:sp>
      <p:sp>
        <p:nvSpPr>
          <p:cNvPr id="25635" name="TextBox 68"/>
          <p:cNvSpPr txBox="1">
            <a:spLocks noChangeArrowheads="1"/>
          </p:cNvSpPr>
          <p:nvPr/>
        </p:nvSpPr>
        <p:spPr bwMode="auto">
          <a:xfrm>
            <a:off x="7315200" y="5008563"/>
            <a:ext cx="13652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latin typeface="Arial" charset="0"/>
                <a:ea typeface="Arial" charset="0"/>
                <a:cs typeface="Arial" charset="0"/>
              </a:rPr>
              <a:t>Latent</a:t>
            </a:r>
          </a:p>
          <a:p>
            <a:pPr algn="ctr"/>
            <a:r>
              <a:rPr lang="en-US" b="1">
                <a:latin typeface="Arial" charset="0"/>
                <a:ea typeface="Arial" charset="0"/>
                <a:cs typeface="Arial" charset="0"/>
              </a:rPr>
              <a:t>clusters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clustering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00400"/>
          </a:xfrm>
        </p:spPr>
        <p:txBody>
          <a:bodyPr/>
          <a:lstStyle/>
          <a:p>
            <a:r>
              <a:rPr lang="en-US" dirty="0" smtClean="0"/>
              <a:t>This model is not based on the cosine similarity</a:t>
            </a:r>
          </a:p>
          <a:p>
            <a:r>
              <a:rPr lang="en-US" dirty="0" smtClean="0"/>
              <a:t>The algorithm is rather based on a </a:t>
            </a:r>
            <a:r>
              <a:rPr lang="en-US" dirty="0" smtClean="0">
                <a:solidFill>
                  <a:srgbClr val="C0504D"/>
                </a:solidFill>
              </a:rPr>
              <a:t>maximum likelihood</a:t>
            </a:r>
            <a:r>
              <a:rPr lang="en-US" dirty="0" smtClean="0"/>
              <a:t> principle</a:t>
            </a:r>
          </a:p>
          <a:p>
            <a:pPr lvl="1"/>
            <a:r>
              <a:rPr lang="en-US" dirty="0" smtClean="0"/>
              <a:t>Like </a:t>
            </a:r>
            <a:r>
              <a:rPr lang="en-US" dirty="0" err="1" smtClean="0"/>
              <a:t>gaussian</a:t>
            </a:r>
            <a:r>
              <a:rPr lang="en-US" dirty="0" smtClean="0"/>
              <a:t> mixtures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clustering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>
          <a:xfrm>
            <a:off x="1173163" y="1600200"/>
            <a:ext cx="7772400" cy="4495800"/>
          </a:xfrm>
        </p:spPr>
        <p:txBody>
          <a:bodyPr/>
          <a:lstStyle/>
          <a:p>
            <a:pPr eaLnBrk="1" hangingPunct="1"/>
            <a:r>
              <a:rPr lang="en-GB" sz="2800" dirty="0" smtClean="0">
                <a:latin typeface="Helvetica" charset="0"/>
              </a:rPr>
              <a:t>Example of topics found from a science magazine documents collection by PLSA</a:t>
            </a:r>
            <a:endParaRPr lang="en-US" sz="2800" dirty="0" smtClean="0"/>
          </a:p>
          <a:p>
            <a:pPr lvl="1" eaLnBrk="1" hangingPunct="1"/>
            <a:endParaRPr lang="en-US" dirty="0" smtClean="0"/>
          </a:p>
        </p:txBody>
      </p:sp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2590800"/>
            <a:ext cx="792480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clustering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GB" smtClean="0">
                <a:latin typeface="Helvetica" charset="0"/>
              </a:rPr>
              <a:t>Of course, many other techniques are investigated</a:t>
            </a:r>
          </a:p>
          <a:p>
            <a:pPr eaLnBrk="1" hangingPunct="1"/>
            <a:r>
              <a:rPr lang="en-US" smtClean="0">
                <a:latin typeface="Helvetica" charset="0"/>
              </a:rPr>
              <a:t>F</a:t>
            </a:r>
            <a:r>
              <a:rPr lang="en-GB" smtClean="0">
                <a:latin typeface="Helvetica" charset="0"/>
              </a:rPr>
              <a:t>or instance, co-clustering or bi-clustering</a:t>
            </a:r>
          </a:p>
          <a:p>
            <a:pPr lvl="1" eaLnBrk="1" hangingPunct="1"/>
            <a:r>
              <a:rPr lang="en-GB" smtClean="0">
                <a:latin typeface="Helvetica" charset="0"/>
              </a:rPr>
              <a:t>It jointly clusters the documents and the words</a:t>
            </a:r>
            <a:endParaRPr lang="en-US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867150"/>
            <a:ext cx="36830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Classification </a:t>
            </a:r>
            <a:r>
              <a:rPr lang="en-US" dirty="0" smtClean="0"/>
              <a:t>aims to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group </a:t>
            </a:r>
            <a:r>
              <a:rPr lang="en-US" dirty="0" smtClean="0"/>
              <a:t>documents into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pre-specified topics</a:t>
            </a:r>
            <a:r>
              <a:rPr lang="en-US" dirty="0" smtClean="0"/>
              <a:t>, or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classes</a:t>
            </a:r>
          </a:p>
          <a:p>
            <a:pPr lvl="1"/>
            <a:r>
              <a:rPr lang="en-US" dirty="0" smtClean="0"/>
              <a:t>available for a sample of documents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training set</a:t>
            </a:r>
          </a:p>
        </p:txBody>
      </p:sp>
      <p:pic>
        <p:nvPicPr>
          <p:cNvPr id="3072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3733800"/>
            <a:ext cx="370840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4114800" y="38862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 flipH="1" flipV="1">
            <a:off x="6172200" y="52578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H="1">
            <a:off x="4648200" y="5638801"/>
            <a:ext cx="533400" cy="762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15000" y="3886200"/>
            <a:ext cx="122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o</a:t>
            </a:r>
            <a:r>
              <a:rPr lang="en-US" dirty="0" smtClean="0">
                <a:solidFill>
                  <a:srgbClr val="FF0000"/>
                </a:solidFill>
              </a:rPr>
              <a:t>: red class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67000" y="5410200"/>
            <a:ext cx="1302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x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: blue class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aims to define a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separating surface </a:t>
            </a:r>
            <a:r>
              <a:rPr lang="en-US" dirty="0" smtClean="0"/>
              <a:t>between the different classes</a:t>
            </a:r>
          </a:p>
          <a:p>
            <a:pPr lvl="1"/>
            <a:r>
              <a:rPr lang="en-US" dirty="0" smtClean="0"/>
              <a:t>in the word space</a:t>
            </a:r>
          </a:p>
        </p:txBody>
      </p:sp>
      <p:pic>
        <p:nvPicPr>
          <p:cNvPr id="3174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3352800"/>
            <a:ext cx="40132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6248400" y="51054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rot="5400000" flipH="1" flipV="1">
            <a:off x="3886200" y="3429000"/>
            <a:ext cx="304800" cy="3048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6200000" flipH="1">
            <a:off x="4495800" y="5410201"/>
            <a:ext cx="533400" cy="76200"/>
          </a:xfrm>
          <a:prstGeom prst="straightConnector1">
            <a:avLst/>
          </a:prstGeom>
          <a:ln w="38100" cmpd="sng">
            <a:headEnd type="stealth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popular techniques for document classification are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naïve 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Bayes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classifier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support vector machine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1173163" y="1676400"/>
            <a:ext cx="7772400" cy="4419600"/>
          </a:xfrm>
        </p:spPr>
        <p:txBody>
          <a:bodyPr/>
          <a:lstStyle/>
          <a:p>
            <a:r>
              <a:rPr lang="en-US" dirty="0" smtClean="0"/>
              <a:t>As for </a:t>
            </a:r>
            <a:r>
              <a:rPr lang="en-US" dirty="0" smtClean="0">
                <a:solidFill>
                  <a:srgbClr val="984807"/>
                </a:solidFill>
              </a:rPr>
              <a:t>probabilistic latent semantic analysis</a:t>
            </a:r>
            <a:r>
              <a:rPr lang="en-US" dirty="0" smtClean="0"/>
              <a:t>, the </a:t>
            </a:r>
            <a:r>
              <a:rPr lang="en-US" dirty="0" smtClean="0">
                <a:solidFill>
                  <a:srgbClr val="984807"/>
                </a:solidFill>
              </a:rPr>
              <a:t>naïve </a:t>
            </a:r>
            <a:r>
              <a:rPr lang="en-US" dirty="0" err="1" smtClean="0">
                <a:solidFill>
                  <a:srgbClr val="984807"/>
                </a:solidFill>
              </a:rPr>
              <a:t>Bayes</a:t>
            </a:r>
            <a:r>
              <a:rPr lang="en-US" dirty="0" smtClean="0">
                <a:solidFill>
                  <a:srgbClr val="984807"/>
                </a:solidFill>
              </a:rPr>
              <a:t> classifier</a:t>
            </a:r>
            <a:r>
              <a:rPr lang="en-US" dirty="0" smtClean="0"/>
              <a:t>,</a:t>
            </a:r>
            <a:endParaRPr lang="en-US" dirty="0" smtClean="0">
              <a:solidFill>
                <a:schemeClr val="bg2"/>
              </a:solidFill>
            </a:endParaRPr>
          </a:p>
          <a:p>
            <a:pPr lvl="1"/>
            <a:r>
              <a:rPr lang="en-US" dirty="0" smtClean="0"/>
              <a:t>Assumes a set of </a:t>
            </a:r>
            <a:r>
              <a:rPr lang="en-US" i="1" dirty="0" err="1" smtClean="0"/>
              <a:t>n</a:t>
            </a:r>
            <a:r>
              <a:rPr lang="en-US" dirty="0" smtClean="0"/>
              <a:t> classes, observed this time</a:t>
            </a:r>
          </a:p>
        </p:txBody>
      </p:sp>
      <p:sp>
        <p:nvSpPr>
          <p:cNvPr id="33796" name="Oval 6"/>
          <p:cNvSpPr>
            <a:spLocks noChangeArrowheads="1"/>
          </p:cNvSpPr>
          <p:nvPr/>
        </p:nvSpPr>
        <p:spPr bwMode="auto">
          <a:xfrm>
            <a:off x="6248400" y="56356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7" name="Oval 7"/>
          <p:cNvSpPr>
            <a:spLocks noChangeArrowheads="1"/>
          </p:cNvSpPr>
          <p:nvPr/>
        </p:nvSpPr>
        <p:spPr bwMode="auto">
          <a:xfrm>
            <a:off x="5105400" y="56356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8" name="Oval 8"/>
          <p:cNvSpPr>
            <a:spLocks noChangeArrowheads="1"/>
          </p:cNvSpPr>
          <p:nvPr/>
        </p:nvSpPr>
        <p:spPr bwMode="auto">
          <a:xfrm>
            <a:off x="3962400" y="56356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799" name="Oval 9"/>
          <p:cNvSpPr>
            <a:spLocks noChangeArrowheads="1"/>
          </p:cNvSpPr>
          <p:nvPr/>
        </p:nvSpPr>
        <p:spPr bwMode="auto">
          <a:xfrm>
            <a:off x="2209800" y="5635625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00" name="TextBox 10"/>
          <p:cNvSpPr txBox="1">
            <a:spLocks noChangeArrowheads="1"/>
          </p:cNvSpPr>
          <p:nvPr/>
        </p:nvSpPr>
        <p:spPr bwMode="auto">
          <a:xfrm>
            <a:off x="3113088" y="5483225"/>
            <a:ext cx="5445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800"/>
              <a:t>…</a:t>
            </a:r>
          </a:p>
        </p:txBody>
      </p:sp>
      <p:cxnSp>
        <p:nvCxnSpPr>
          <p:cNvPr id="33801" name="Straight Arrow Connector 13"/>
          <p:cNvCxnSpPr>
            <a:cxnSpLocks noChangeShapeType="1"/>
            <a:stCxn id="33799" idx="0"/>
          </p:cNvCxnSpPr>
          <p:nvPr/>
        </p:nvCxnSpPr>
        <p:spPr bwMode="auto">
          <a:xfrm rot="5400000" flipH="1" flipV="1">
            <a:off x="1943100" y="46831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2" name="Straight Arrow Connector 15"/>
          <p:cNvCxnSpPr>
            <a:cxnSpLocks noChangeShapeType="1"/>
            <a:stCxn id="33799" idx="0"/>
          </p:cNvCxnSpPr>
          <p:nvPr/>
        </p:nvCxnSpPr>
        <p:spPr bwMode="auto">
          <a:xfrm rot="16200000" flipV="1">
            <a:off x="1676400" y="48736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3" name="Straight Arrow Connector 16"/>
          <p:cNvCxnSpPr>
            <a:cxnSpLocks noChangeShapeType="1"/>
            <a:stCxn id="33799" idx="0"/>
          </p:cNvCxnSpPr>
          <p:nvPr/>
        </p:nvCxnSpPr>
        <p:spPr bwMode="auto">
          <a:xfrm rot="5400000" flipH="1" flipV="1">
            <a:off x="2019300" y="43783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4" name="Straight Arrow Connector 21"/>
          <p:cNvCxnSpPr>
            <a:cxnSpLocks noChangeShapeType="1"/>
          </p:cNvCxnSpPr>
          <p:nvPr/>
        </p:nvCxnSpPr>
        <p:spPr bwMode="auto">
          <a:xfrm rot="5400000" flipH="1" flipV="1">
            <a:off x="3543300" y="4759325"/>
            <a:ext cx="1524000" cy="2286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5" name="Straight Arrow Connector 22"/>
          <p:cNvCxnSpPr>
            <a:cxnSpLocks noChangeShapeType="1"/>
          </p:cNvCxnSpPr>
          <p:nvPr/>
        </p:nvCxnSpPr>
        <p:spPr bwMode="auto">
          <a:xfrm rot="16200000" flipV="1">
            <a:off x="3429000" y="48736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6" name="Straight Arrow Connector 23"/>
          <p:cNvCxnSpPr>
            <a:cxnSpLocks noChangeShapeType="1"/>
          </p:cNvCxnSpPr>
          <p:nvPr/>
        </p:nvCxnSpPr>
        <p:spPr bwMode="auto">
          <a:xfrm rot="5400000" flipH="1" flipV="1">
            <a:off x="3771900" y="43783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7" name="Straight Arrow Connector 24"/>
          <p:cNvCxnSpPr>
            <a:cxnSpLocks noChangeShapeType="1"/>
          </p:cNvCxnSpPr>
          <p:nvPr/>
        </p:nvCxnSpPr>
        <p:spPr bwMode="auto">
          <a:xfrm rot="5400000" flipH="1" flipV="1">
            <a:off x="4838700" y="46831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8" name="Straight Arrow Connector 25"/>
          <p:cNvCxnSpPr>
            <a:cxnSpLocks noChangeShapeType="1"/>
          </p:cNvCxnSpPr>
          <p:nvPr/>
        </p:nvCxnSpPr>
        <p:spPr bwMode="auto">
          <a:xfrm rot="16200000" flipV="1">
            <a:off x="4572000" y="48736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09" name="Straight Arrow Connector 26"/>
          <p:cNvCxnSpPr>
            <a:cxnSpLocks noChangeShapeType="1"/>
          </p:cNvCxnSpPr>
          <p:nvPr/>
        </p:nvCxnSpPr>
        <p:spPr bwMode="auto">
          <a:xfrm rot="5400000" flipH="1" flipV="1">
            <a:off x="4914900" y="43783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10" name="Straight Arrow Connector 27"/>
          <p:cNvCxnSpPr>
            <a:cxnSpLocks noChangeShapeType="1"/>
          </p:cNvCxnSpPr>
          <p:nvPr/>
        </p:nvCxnSpPr>
        <p:spPr bwMode="auto">
          <a:xfrm rot="5400000" flipH="1" flipV="1">
            <a:off x="5981700" y="4683125"/>
            <a:ext cx="1447800" cy="457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11" name="Straight Arrow Connector 28"/>
          <p:cNvCxnSpPr>
            <a:cxnSpLocks noChangeShapeType="1"/>
          </p:cNvCxnSpPr>
          <p:nvPr/>
        </p:nvCxnSpPr>
        <p:spPr bwMode="auto">
          <a:xfrm rot="16200000" flipV="1">
            <a:off x="5715000" y="4873625"/>
            <a:ext cx="1371600" cy="1524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33812" name="Straight Arrow Connector 29"/>
          <p:cNvCxnSpPr>
            <a:cxnSpLocks noChangeShapeType="1"/>
          </p:cNvCxnSpPr>
          <p:nvPr/>
        </p:nvCxnSpPr>
        <p:spPr bwMode="auto">
          <a:xfrm rot="5400000" flipH="1" flipV="1">
            <a:off x="6057900" y="4378325"/>
            <a:ext cx="1676400" cy="8382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3813" name="Parallelogram 11"/>
          <p:cNvSpPr>
            <a:spLocks noChangeArrowheads="1"/>
          </p:cNvSpPr>
          <p:nvPr/>
        </p:nvSpPr>
        <p:spPr bwMode="auto">
          <a:xfrm>
            <a:off x="990600" y="3425825"/>
            <a:ext cx="7924800" cy="1676400"/>
          </a:xfrm>
          <a:prstGeom prst="parallelogram">
            <a:avLst>
              <a:gd name="adj" fmla="val 108793"/>
            </a:avLst>
          </a:prstGeom>
          <a:solidFill>
            <a:schemeClr val="accent1">
              <a:alpha val="70979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814" name="TextBox 30"/>
          <p:cNvSpPr txBox="1">
            <a:spLocks noChangeArrowheads="1"/>
          </p:cNvSpPr>
          <p:nvPr/>
        </p:nvSpPr>
        <p:spPr bwMode="auto">
          <a:xfrm>
            <a:off x="2149475" y="6089650"/>
            <a:ext cx="6635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Class1</a:t>
            </a:r>
          </a:p>
        </p:txBody>
      </p:sp>
      <p:sp>
        <p:nvSpPr>
          <p:cNvPr id="33815" name="TextBox 31"/>
          <p:cNvSpPr txBox="1">
            <a:spLocks noChangeArrowheads="1"/>
          </p:cNvSpPr>
          <p:nvPr/>
        </p:nvSpPr>
        <p:spPr bwMode="auto">
          <a:xfrm>
            <a:off x="3749675" y="6092825"/>
            <a:ext cx="9334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Class </a:t>
            </a:r>
            <a:r>
              <a:rPr lang="en-US" sz="1400" i="1"/>
              <a:t>n</a:t>
            </a:r>
            <a:r>
              <a:rPr lang="en-US" sz="1400"/>
              <a:t> –2</a:t>
            </a:r>
          </a:p>
        </p:txBody>
      </p:sp>
      <p:sp>
        <p:nvSpPr>
          <p:cNvPr id="33816" name="TextBox 32"/>
          <p:cNvSpPr txBox="1">
            <a:spLocks noChangeArrowheads="1"/>
          </p:cNvSpPr>
          <p:nvPr/>
        </p:nvSpPr>
        <p:spPr bwMode="auto">
          <a:xfrm>
            <a:off x="4929188" y="6092825"/>
            <a:ext cx="976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Class </a:t>
            </a:r>
            <a:r>
              <a:rPr lang="en-US" sz="1400" i="1"/>
              <a:t>n</a:t>
            </a:r>
            <a:r>
              <a:rPr lang="en-US" sz="1400"/>
              <a:t> – 1</a:t>
            </a:r>
          </a:p>
        </p:txBody>
      </p:sp>
      <p:sp>
        <p:nvSpPr>
          <p:cNvPr id="33817" name="TextBox 33"/>
          <p:cNvSpPr txBox="1">
            <a:spLocks noChangeArrowheads="1"/>
          </p:cNvSpPr>
          <p:nvPr/>
        </p:nvSpPr>
        <p:spPr bwMode="auto">
          <a:xfrm>
            <a:off x="6072188" y="6092825"/>
            <a:ext cx="7096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 dirty="0"/>
              <a:t>Class </a:t>
            </a:r>
            <a:r>
              <a:rPr lang="en-US" sz="1400" i="1" dirty="0" err="1"/>
              <a:t>n</a:t>
            </a:r>
            <a:endParaRPr lang="en-US" sz="1400" dirty="0"/>
          </a:p>
        </p:txBody>
      </p:sp>
      <p:sp>
        <p:nvSpPr>
          <p:cNvPr id="33818" name="TextBox 34"/>
          <p:cNvSpPr txBox="1">
            <a:spLocks noChangeArrowheads="1"/>
          </p:cNvSpPr>
          <p:nvPr/>
        </p:nvSpPr>
        <p:spPr bwMode="auto">
          <a:xfrm>
            <a:off x="1987550" y="3987800"/>
            <a:ext cx="527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space</a:t>
            </a:r>
          </a:p>
        </p:txBody>
      </p:sp>
      <p:sp>
        <p:nvSpPr>
          <p:cNvPr id="33819" name="TextBox 35"/>
          <p:cNvSpPr txBox="1">
            <a:spLocks noChangeArrowheads="1"/>
          </p:cNvSpPr>
          <p:nvPr/>
        </p:nvSpPr>
        <p:spPr bwMode="auto">
          <a:xfrm>
            <a:off x="2597150" y="3911600"/>
            <a:ext cx="5953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galaxy</a:t>
            </a:r>
          </a:p>
        </p:txBody>
      </p:sp>
      <p:sp>
        <p:nvSpPr>
          <p:cNvPr id="33820" name="TextBox 36"/>
          <p:cNvSpPr txBox="1">
            <a:spLocks noChangeArrowheads="1"/>
          </p:cNvSpPr>
          <p:nvPr/>
        </p:nvSpPr>
        <p:spPr bwMode="auto">
          <a:xfrm>
            <a:off x="2986088" y="3683000"/>
            <a:ext cx="6207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cosmic</a:t>
            </a:r>
          </a:p>
        </p:txBody>
      </p:sp>
      <p:sp>
        <p:nvSpPr>
          <p:cNvPr id="33821" name="TextBox 37"/>
          <p:cNvSpPr txBox="1">
            <a:spLocks noChangeArrowheads="1"/>
          </p:cNvSpPr>
          <p:nvPr/>
        </p:nvSpPr>
        <p:spPr bwMode="auto">
          <a:xfrm>
            <a:off x="3733800" y="3987800"/>
            <a:ext cx="47466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gene</a:t>
            </a:r>
          </a:p>
        </p:txBody>
      </p:sp>
      <p:sp>
        <p:nvSpPr>
          <p:cNvPr id="33822" name="TextBox 38"/>
          <p:cNvSpPr txBox="1">
            <a:spLocks noChangeArrowheads="1"/>
          </p:cNvSpPr>
          <p:nvPr/>
        </p:nvSpPr>
        <p:spPr bwMode="auto">
          <a:xfrm>
            <a:off x="4191000" y="3835400"/>
            <a:ext cx="406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cell</a:t>
            </a:r>
          </a:p>
        </p:txBody>
      </p:sp>
      <p:sp>
        <p:nvSpPr>
          <p:cNvPr id="33823" name="TextBox 40"/>
          <p:cNvSpPr txBox="1">
            <a:spLocks noChangeArrowheads="1"/>
          </p:cNvSpPr>
          <p:nvPr/>
        </p:nvSpPr>
        <p:spPr bwMode="auto">
          <a:xfrm>
            <a:off x="4799013" y="3730625"/>
            <a:ext cx="53498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blood</a:t>
            </a:r>
          </a:p>
        </p:txBody>
      </p:sp>
      <p:sp>
        <p:nvSpPr>
          <p:cNvPr id="33824" name="TextBox 41"/>
          <p:cNvSpPr txBox="1">
            <a:spLocks noChangeArrowheads="1"/>
          </p:cNvSpPr>
          <p:nvPr/>
        </p:nvSpPr>
        <p:spPr bwMode="auto">
          <a:xfrm>
            <a:off x="4876800" y="4035425"/>
            <a:ext cx="582613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theory</a:t>
            </a:r>
          </a:p>
        </p:txBody>
      </p:sp>
      <p:sp>
        <p:nvSpPr>
          <p:cNvPr id="33825" name="TextBox 42"/>
          <p:cNvSpPr txBox="1">
            <a:spLocks noChangeArrowheads="1"/>
          </p:cNvSpPr>
          <p:nvPr/>
        </p:nvSpPr>
        <p:spPr bwMode="auto">
          <a:xfrm>
            <a:off x="5475288" y="3959225"/>
            <a:ext cx="6461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physics</a:t>
            </a:r>
          </a:p>
        </p:txBody>
      </p:sp>
      <p:sp>
        <p:nvSpPr>
          <p:cNvPr id="33826" name="TextBox 43"/>
          <p:cNvSpPr txBox="1">
            <a:spLocks noChangeArrowheads="1"/>
          </p:cNvSpPr>
          <p:nvPr/>
        </p:nvSpPr>
        <p:spPr bwMode="auto">
          <a:xfrm>
            <a:off x="5856288" y="3730625"/>
            <a:ext cx="6635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einstein</a:t>
            </a:r>
          </a:p>
        </p:txBody>
      </p:sp>
      <p:sp>
        <p:nvSpPr>
          <p:cNvPr id="33827" name="TextBox 44"/>
          <p:cNvSpPr txBox="1">
            <a:spLocks noChangeArrowheads="1"/>
          </p:cNvSpPr>
          <p:nvPr/>
        </p:nvSpPr>
        <p:spPr bwMode="auto">
          <a:xfrm>
            <a:off x="6086475" y="3987800"/>
            <a:ext cx="466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drug</a:t>
            </a:r>
          </a:p>
        </p:txBody>
      </p:sp>
      <p:sp>
        <p:nvSpPr>
          <p:cNvPr id="33828" name="TextBox 45"/>
          <p:cNvSpPr txBox="1">
            <a:spLocks noChangeArrowheads="1"/>
          </p:cNvSpPr>
          <p:nvPr/>
        </p:nvSpPr>
        <p:spPr bwMode="auto">
          <a:xfrm>
            <a:off x="6618288" y="3959225"/>
            <a:ext cx="603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patient</a:t>
            </a:r>
          </a:p>
        </p:txBody>
      </p:sp>
      <p:sp>
        <p:nvSpPr>
          <p:cNvPr id="33829" name="TextBox 46"/>
          <p:cNvSpPr txBox="1">
            <a:spLocks noChangeArrowheads="1"/>
          </p:cNvSpPr>
          <p:nvPr/>
        </p:nvSpPr>
        <p:spPr bwMode="auto">
          <a:xfrm>
            <a:off x="7010400" y="3730625"/>
            <a:ext cx="6381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200"/>
              <a:t>clinical</a:t>
            </a:r>
          </a:p>
        </p:txBody>
      </p:sp>
      <p:sp>
        <p:nvSpPr>
          <p:cNvPr id="33830" name="TextBox 39"/>
          <p:cNvSpPr txBox="1">
            <a:spLocks noChangeArrowheads="1"/>
          </p:cNvSpPr>
          <p:nvPr/>
        </p:nvSpPr>
        <p:spPr bwMode="auto">
          <a:xfrm>
            <a:off x="7086600" y="5491163"/>
            <a:ext cx="16049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>
                <a:latin typeface="Arial" charset="0"/>
                <a:ea typeface="Arial" charset="0"/>
                <a:cs typeface="Arial" charset="0"/>
              </a:rPr>
              <a:t>Observed</a:t>
            </a:r>
          </a:p>
          <a:p>
            <a:pPr algn="ctr"/>
            <a:r>
              <a:rPr lang="en-US" b="1">
                <a:latin typeface="Arial" charset="0"/>
                <a:ea typeface="Arial" charset="0"/>
                <a:cs typeface="Arial" charset="0"/>
              </a:rPr>
              <a:t>classes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1173163" y="1676400"/>
            <a:ext cx="7772400" cy="4419600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dirty="0" smtClean="0">
                <a:solidFill>
                  <a:srgbClr val="984807"/>
                </a:solidFill>
              </a:rPr>
              <a:t>Support vector machines </a:t>
            </a:r>
            <a:r>
              <a:rPr lang="en-US" dirty="0" smtClean="0"/>
              <a:t>separate the different classes by </a:t>
            </a:r>
            <a:r>
              <a:rPr lang="en-US" dirty="0" smtClean="0">
                <a:solidFill>
                  <a:srgbClr val="984807"/>
                </a:solidFill>
              </a:rPr>
              <a:t>optimal </a:t>
            </a:r>
            <a:r>
              <a:rPr lang="en-US" dirty="0" err="1" smtClean="0">
                <a:solidFill>
                  <a:srgbClr val="984807"/>
                </a:solidFill>
              </a:rPr>
              <a:t>hyperplanes</a:t>
            </a:r>
            <a:endParaRPr lang="en-US" dirty="0" smtClean="0">
              <a:solidFill>
                <a:srgbClr val="984807"/>
              </a:solidFill>
            </a:endParaRPr>
          </a:p>
          <a:p>
            <a:pPr lvl="1"/>
            <a:r>
              <a:rPr lang="en-US" dirty="0" smtClean="0"/>
              <a:t>That best separate the classes</a:t>
            </a:r>
          </a:p>
          <a:p>
            <a:pPr lvl="1"/>
            <a:r>
              <a:rPr lang="en-US" dirty="0" smtClean="0"/>
              <a:t>With </a:t>
            </a:r>
            <a:r>
              <a:rPr lang="en-US" dirty="0" smtClean="0">
                <a:solidFill>
                  <a:srgbClr val="984807"/>
                </a:solidFill>
              </a:rPr>
              <a:t>maximal margin</a:t>
            </a:r>
          </a:p>
        </p:txBody>
      </p:sp>
      <p:pic>
        <p:nvPicPr>
          <p:cNvPr id="3482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886200"/>
            <a:ext cx="26670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>
          <a:xfrm rot="16200000" flipH="1">
            <a:off x="5105400" y="4800600"/>
            <a:ext cx="609600" cy="3048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867400" y="4572000"/>
            <a:ext cx="2952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Maximum margin </a:t>
            </a:r>
            <a:r>
              <a:rPr lang="en-US" dirty="0" err="1" smtClean="0"/>
              <a:t>hyperplane</a:t>
            </a:r>
            <a:endParaRPr lang="en-US" dirty="0" smtClean="0"/>
          </a:p>
          <a:p>
            <a:r>
              <a:rPr lang="en-US" dirty="0" smtClean="0"/>
              <a:t>between the two classes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these techniques are based on the </a:t>
            </a:r>
            <a:r>
              <a:rPr lang="en-US" dirty="0" smtClean="0">
                <a:solidFill>
                  <a:srgbClr val="984807"/>
                </a:solidFill>
              </a:rPr>
              <a:t>contents </a:t>
            </a:r>
            <a:r>
              <a:rPr lang="en-US" dirty="0" smtClean="0"/>
              <a:t>of the documents,</a:t>
            </a:r>
          </a:p>
          <a:p>
            <a:pPr lvl="1"/>
            <a:r>
              <a:rPr lang="en-US" dirty="0" smtClean="0"/>
              <a:t>i.e. the words</a:t>
            </a:r>
          </a:p>
          <a:p>
            <a:pPr lvl="1"/>
            <a:r>
              <a:rPr lang="en-US" dirty="0" smtClean="0"/>
              <a:t>In the words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5438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Let us now turn to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two different applications</a:t>
            </a:r>
          </a:p>
          <a:p>
            <a:r>
              <a:rPr lang="en-US" dirty="0" smtClean="0"/>
              <a:t>In the context of the </a:t>
            </a:r>
            <a:r>
              <a:rPr lang="en-US" dirty="0" smtClean="0">
                <a:solidFill>
                  <a:srgbClr val="984807"/>
                </a:solidFill>
              </a:rPr>
              <a:t>STRATEGO </a:t>
            </a:r>
            <a:r>
              <a:rPr lang="en-US" dirty="0" smtClean="0"/>
              <a:t>research project</a:t>
            </a:r>
          </a:p>
          <a:p>
            <a:pPr lvl="1"/>
            <a:r>
              <a:rPr lang="en-US" dirty="0" smtClean="0"/>
              <a:t>Funded by the </a:t>
            </a:r>
            <a:r>
              <a:rPr lang="en-US" dirty="0" err="1" smtClean="0"/>
              <a:t>belgian</a:t>
            </a:r>
            <a:r>
              <a:rPr lang="en-US" dirty="0" smtClean="0"/>
              <a:t> “</a:t>
            </a:r>
            <a:r>
              <a:rPr lang="en-US" dirty="0" err="1" smtClean="0"/>
              <a:t>Région</a:t>
            </a:r>
            <a:r>
              <a:rPr lang="en-US" dirty="0" smtClean="0"/>
              <a:t> </a:t>
            </a:r>
            <a:r>
              <a:rPr lang="en-US" dirty="0" err="1" smtClean="0"/>
              <a:t>Wallonne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Two universities (UCL/ULB) and 4 labs involved</a:t>
            </a:r>
          </a:p>
          <a:p>
            <a:pPr lvl="1"/>
            <a:r>
              <a:rPr lang="en-US" dirty="0" smtClean="0"/>
              <a:t>Three researchers for three years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Partnership with three companies:</a:t>
            </a:r>
          </a:p>
          <a:p>
            <a:pPr lvl="1"/>
            <a:r>
              <a:rPr lang="en-US" dirty="0" smtClean="0"/>
              <a:t>IRIS</a:t>
            </a:r>
          </a:p>
          <a:p>
            <a:pPr lvl="1"/>
            <a:r>
              <a:rPr lang="en-US" dirty="0" smtClean="0"/>
              <a:t>Denali</a:t>
            </a:r>
          </a:p>
          <a:p>
            <a:pPr lvl="1"/>
            <a:r>
              <a:rPr lang="en-US" dirty="0" smtClean="0"/>
              <a:t>Mentis</a:t>
            </a:r>
          </a:p>
          <a:p>
            <a:r>
              <a:rPr lang="en-US" dirty="0" smtClean="0"/>
              <a:t>There are two defined </a:t>
            </a:r>
            <a:r>
              <a:rPr lang="en-US" dirty="0" smtClean="0">
                <a:solidFill>
                  <a:srgbClr val="984807"/>
                </a:solidFill>
              </a:rPr>
              <a:t>case studies</a:t>
            </a:r>
          </a:p>
          <a:p>
            <a:pPr lvl="1"/>
            <a:r>
              <a:rPr lang="en-US" dirty="0" smtClean="0"/>
              <a:t>Automatic document classification</a:t>
            </a:r>
          </a:p>
          <a:p>
            <a:pPr lvl="1"/>
            <a:r>
              <a:rPr lang="en-US" dirty="0" smtClean="0"/>
              <a:t>Semi-automatic thesaurus extraction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 document classification</a:t>
            </a:r>
          </a:p>
          <a:p>
            <a:pPr lvl="1"/>
            <a:r>
              <a:rPr lang="en-US" dirty="0" smtClean="0"/>
              <a:t>Tested on a corpus from IRIS</a:t>
            </a:r>
          </a:p>
          <a:p>
            <a:pPr lvl="1"/>
            <a:r>
              <a:rPr lang="en-US" dirty="0" smtClean="0"/>
              <a:t>Aims to classify documents into a large set of classes/categories</a:t>
            </a:r>
          </a:p>
          <a:p>
            <a:pPr lvl="1"/>
            <a:r>
              <a:rPr lang="en-US" dirty="0" smtClean="0"/>
              <a:t>Organized in hierarchy</a:t>
            </a:r>
          </a:p>
          <a:p>
            <a:pPr lvl="1"/>
            <a:r>
              <a:rPr lang="en-US" dirty="0" smtClean="0"/>
              <a:t>Support vector machines obtain encouraging results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Content-based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Semi-automatic thesaurus extraction</a:t>
            </a:r>
          </a:p>
          <a:p>
            <a:pPr lvl="1"/>
            <a:r>
              <a:rPr lang="en-US" dirty="0" smtClean="0"/>
              <a:t>Tested on a corpus from IRIS</a:t>
            </a:r>
          </a:p>
          <a:p>
            <a:pPr lvl="1"/>
            <a:r>
              <a:rPr lang="en-US" dirty="0" smtClean="0"/>
              <a:t>Aims to semi-automatically extract a thesaurus from the corpus</a:t>
            </a:r>
          </a:p>
          <a:p>
            <a:r>
              <a:rPr lang="en-US" dirty="0" smtClean="0"/>
              <a:t>Involves</a:t>
            </a:r>
          </a:p>
          <a:p>
            <a:pPr lvl="1"/>
            <a:r>
              <a:rPr lang="en-US" dirty="0" smtClean="0"/>
              <a:t>clustering techniques</a:t>
            </a:r>
          </a:p>
          <a:p>
            <a:pPr lvl="1"/>
            <a:r>
              <a:rPr lang="en-US" dirty="0" smtClean="0"/>
              <a:t>As well as constrained clustering with feedback from the user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IR: basic ideas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Link-based information retrieval </a:t>
            </a:r>
            <a:r>
              <a:rPr lang="en-US" dirty="0" smtClean="0"/>
              <a:t>emerged as a field after the seminal work of</a:t>
            </a:r>
          </a:p>
          <a:p>
            <a:pPr lvl="1"/>
            <a:r>
              <a:rPr lang="en-US" dirty="0" smtClean="0"/>
              <a:t>Page &amp; </a:t>
            </a:r>
            <a:r>
              <a:rPr lang="en-US" dirty="0" err="1" smtClean="0"/>
              <a:t>Brin</a:t>
            </a:r>
            <a:r>
              <a:rPr lang="en-US" dirty="0" smtClean="0"/>
              <a:t> (</a:t>
            </a:r>
            <a:r>
              <a:rPr lang="en-US" dirty="0" err="1" smtClean="0">
                <a:solidFill>
                  <a:srgbClr val="984807"/>
                </a:solidFill>
              </a:rPr>
              <a:t>PageRank</a:t>
            </a:r>
            <a:r>
              <a:rPr lang="en-US" dirty="0" smtClean="0"/>
              <a:t>; 1998)</a:t>
            </a:r>
          </a:p>
          <a:p>
            <a:pPr lvl="1"/>
            <a:r>
              <a:rPr lang="en-US" dirty="0" smtClean="0"/>
              <a:t>Kleinberg (HITS; 1998)</a:t>
            </a:r>
          </a:p>
          <a:p>
            <a:r>
              <a:rPr lang="en-US" dirty="0" smtClean="0"/>
              <a:t>They exploited the </a:t>
            </a:r>
            <a:r>
              <a:rPr lang="en-US" dirty="0" smtClean="0">
                <a:solidFill>
                  <a:srgbClr val="984807"/>
                </a:solidFill>
              </a:rPr>
              <a:t>hyperlinks between web pages</a:t>
            </a:r>
          </a:p>
          <a:p>
            <a:pPr lvl="1"/>
            <a:r>
              <a:rPr lang="en-US" dirty="0" smtClean="0"/>
              <a:t>in order to compute importance scores associated to each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IR: basic ideas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data are represented as a </a:t>
            </a:r>
            <a:r>
              <a:rPr lang="en-US" dirty="0" smtClean="0">
                <a:solidFill>
                  <a:srgbClr val="984807"/>
                </a:solidFill>
              </a:rPr>
              <a:t>network</a:t>
            </a:r>
          </a:p>
          <a:p>
            <a:pPr lvl="1"/>
            <a:r>
              <a:rPr lang="en-US" dirty="0" smtClean="0"/>
              <a:t>Links are representing </a:t>
            </a:r>
            <a:r>
              <a:rPr lang="en-US" dirty="0" smtClean="0">
                <a:solidFill>
                  <a:srgbClr val="984807"/>
                </a:solidFill>
              </a:rPr>
              <a:t>affinities </a:t>
            </a:r>
            <a:r>
              <a:rPr lang="en-US" dirty="0" smtClean="0"/>
              <a:t>between nodes</a:t>
            </a:r>
          </a:p>
          <a:p>
            <a:pPr lvl="1"/>
            <a:r>
              <a:rPr lang="en-US" dirty="0" smtClean="0"/>
              <a:t>Here, the links are exploited, not the contents</a:t>
            </a:r>
          </a:p>
          <a:p>
            <a:pPr lvl="1"/>
            <a:r>
              <a:rPr lang="en-US" dirty="0" smtClean="0"/>
              <a:t>Let us introduce the famous </a:t>
            </a:r>
            <a:r>
              <a:rPr lang="en-US" dirty="0" err="1" smtClean="0">
                <a:solidFill>
                  <a:srgbClr val="984807"/>
                </a:solidFill>
              </a:rPr>
              <a:t>PageRank</a:t>
            </a:r>
            <a:r>
              <a:rPr lang="en-US" dirty="0" smtClean="0">
                <a:solidFill>
                  <a:srgbClr val="984807"/>
                </a:solidFill>
              </a:rPr>
              <a:t> </a:t>
            </a:r>
            <a:r>
              <a:rPr lang="en-US" dirty="0" smtClean="0"/>
              <a:t>algorithm</a:t>
            </a:r>
          </a:p>
          <a:p>
            <a:pPr lvl="1"/>
            <a:r>
              <a:rPr lang="en-US" dirty="0" smtClean="0"/>
              <a:t>Used by Google</a:t>
            </a:r>
          </a:p>
        </p:txBody>
      </p:sp>
      <p:pic>
        <p:nvPicPr>
          <p:cNvPr id="37892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096780"/>
            <a:ext cx="2057400" cy="215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B10300-3637-3C4E-8FEF-E9921A924F8D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IR: basic ideas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3163" y="1600200"/>
            <a:ext cx="7772400" cy="5257800"/>
          </a:xfrm>
        </p:spPr>
        <p:txBody>
          <a:bodyPr/>
          <a:lstStyle/>
          <a:p>
            <a:pPr eaLnBrk="1" hangingPunct="1"/>
            <a:r>
              <a:rPr lang="en-US" dirty="0"/>
              <a:t>Suppose we performed a search with a search engine</a:t>
            </a:r>
            <a:endParaRPr lang="en-US" dirty="0" smtClean="0"/>
          </a:p>
          <a:p>
            <a:pPr eaLnBrk="1" hangingPunct="1"/>
            <a:r>
              <a:rPr lang="en-US" b="1" dirty="0" smtClean="0">
                <a:solidFill>
                  <a:srgbClr val="984807"/>
                </a:solidFill>
              </a:rPr>
              <a:t>Goal</a:t>
            </a:r>
            <a:r>
              <a:rPr lang="en-US" dirty="0" smtClean="0"/>
              <a:t>: </a:t>
            </a:r>
            <a:r>
              <a:rPr lang="en-US" dirty="0"/>
              <a:t>to improve the (content-based) ranking of the search engine</a:t>
            </a:r>
          </a:p>
          <a:p>
            <a:pPr lvl="1" eaLnBrk="1" hangingPunct="1"/>
            <a:r>
              <a:rPr lang="en-US" dirty="0"/>
              <a:t>Based on the </a:t>
            </a:r>
            <a:r>
              <a:rPr lang="en-US" dirty="0">
                <a:solidFill>
                  <a:srgbClr val="984807"/>
                </a:solidFill>
              </a:rPr>
              <a:t>graph structure </a:t>
            </a:r>
            <a:r>
              <a:rPr lang="en-US" dirty="0"/>
              <a:t>of the web hyperlinks</a:t>
            </a:r>
          </a:p>
          <a:p>
            <a:pPr lvl="1" eaLnBrk="1" hangingPunct="1"/>
            <a:r>
              <a:rPr lang="en-US" dirty="0" err="1"/>
              <a:t>PageRank</a:t>
            </a:r>
            <a:r>
              <a:rPr lang="en-US" dirty="0"/>
              <a:t> is computed off-line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6C8C99-B15C-FE4A-A990-40A59ABD4AB4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  <p:sp>
        <p:nvSpPr>
          <p:cNvPr id="105475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Link-based IR: basic ideas</a:t>
            </a:r>
            <a:endParaRPr lang="fr-FR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3163" y="1676400"/>
            <a:ext cx="7772400" cy="2057400"/>
          </a:xfrm>
        </p:spPr>
        <p:txBody>
          <a:bodyPr>
            <a:noAutofit/>
          </a:bodyPr>
          <a:lstStyle/>
          <a:p>
            <a:pPr eaLnBrk="1" hangingPunct="1"/>
            <a:r>
              <a:rPr lang="fr-FR" dirty="0" smtClean="0"/>
              <a:t>The basic </a:t>
            </a:r>
            <a:r>
              <a:rPr lang="fr-FR" dirty="0" err="1" smtClean="0"/>
              <a:t>PageRank</a:t>
            </a:r>
            <a:r>
              <a:rPr lang="fr-FR" dirty="0" smtClean="0"/>
              <a:t> </a:t>
            </a:r>
            <a:r>
              <a:rPr lang="fr-FR" dirty="0" err="1" smtClean="0"/>
              <a:t>algorithm</a:t>
            </a:r>
            <a:endParaRPr lang="fr-FR" dirty="0" smtClean="0"/>
          </a:p>
          <a:p>
            <a:pPr eaLnBrk="1" hangingPunct="1"/>
            <a:r>
              <a:rPr lang="fr-FR" dirty="0" smtClean="0"/>
              <a:t>To </a:t>
            </a:r>
            <a:r>
              <a:rPr lang="fr-FR" dirty="0" err="1" smtClean="0"/>
              <a:t>each</a:t>
            </a:r>
            <a:r>
              <a:rPr lang="fr-FR" dirty="0" smtClean="0"/>
              <a:t> web page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associate</a:t>
            </a:r>
            <a:r>
              <a:rPr lang="fr-FR" dirty="0" smtClean="0"/>
              <a:t> a score, </a:t>
            </a:r>
            <a:r>
              <a:rPr lang="fr-FR" i="1" dirty="0" smtClean="0">
                <a:latin typeface="Times" charset="0"/>
              </a:rPr>
              <a:t>x</a:t>
            </a:r>
            <a:r>
              <a:rPr lang="fr-FR" i="1" baseline="-25000" dirty="0" smtClean="0">
                <a:latin typeface="Times" charset="0"/>
              </a:rPr>
              <a:t>i</a:t>
            </a:r>
          </a:p>
          <a:p>
            <a:pPr lvl="1" eaLnBrk="1" hangingPunct="1"/>
            <a:r>
              <a:rPr lang="fr-FR" dirty="0" smtClean="0"/>
              <a:t>The score of page </a:t>
            </a:r>
            <a:r>
              <a:rPr lang="fr-FR" i="1" dirty="0" smtClean="0">
                <a:latin typeface="Times" charset="0"/>
              </a:rPr>
              <a:t>i</a:t>
            </a:r>
            <a:r>
              <a:rPr lang="fr-FR" dirty="0" smtClean="0"/>
              <a:t>, </a:t>
            </a:r>
            <a:r>
              <a:rPr lang="fr-FR" i="1" dirty="0" smtClean="0">
                <a:latin typeface="Times" charset="0"/>
              </a:rPr>
              <a:t>x</a:t>
            </a:r>
            <a:r>
              <a:rPr lang="fr-FR" i="1" baseline="-25000" dirty="0" smtClean="0">
                <a:latin typeface="Times" charset="0"/>
              </a:rPr>
              <a:t>i</a:t>
            </a:r>
            <a:r>
              <a:rPr lang="fr-FR" dirty="0" smtClean="0"/>
              <a:t>,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proportional</a:t>
            </a:r>
            <a:r>
              <a:rPr lang="fr-FR" dirty="0" smtClean="0"/>
              <a:t> to the total </a:t>
            </a:r>
            <a:r>
              <a:rPr lang="fr-FR" dirty="0" err="1" smtClean="0"/>
              <a:t>weighted</a:t>
            </a:r>
            <a:r>
              <a:rPr lang="fr-FR" dirty="0" smtClean="0"/>
              <a:t> score of the pages </a:t>
            </a:r>
            <a:r>
              <a:rPr lang="fr-FR" dirty="0" err="1" smtClean="0"/>
              <a:t>pointing</a:t>
            </a:r>
            <a:r>
              <a:rPr lang="fr-FR" dirty="0" smtClean="0"/>
              <a:t> to page </a:t>
            </a:r>
            <a:r>
              <a:rPr lang="fr-FR" i="1" dirty="0" smtClean="0">
                <a:latin typeface="Times" charset="0"/>
              </a:rPr>
              <a:t>i</a:t>
            </a:r>
            <a:endParaRPr lang="fr-FR" dirty="0" smtClean="0"/>
          </a:p>
        </p:txBody>
      </p:sp>
      <p:grpSp>
        <p:nvGrpSpPr>
          <p:cNvPr id="29" name="Group 28"/>
          <p:cNvGrpSpPr/>
          <p:nvPr/>
        </p:nvGrpSpPr>
        <p:grpSpPr>
          <a:xfrm>
            <a:off x="3701563" y="3962400"/>
            <a:ext cx="2994512" cy="2602620"/>
            <a:chOff x="3438525" y="3733800"/>
            <a:chExt cx="3419475" cy="2895600"/>
          </a:xfrm>
        </p:grpSpPr>
        <p:sp>
          <p:nvSpPr>
            <p:cNvPr id="39941" name="Freeform 4"/>
            <p:cNvSpPr>
              <a:spLocks/>
            </p:cNvSpPr>
            <p:nvPr/>
          </p:nvSpPr>
          <p:spPr bwMode="auto">
            <a:xfrm>
              <a:off x="3438525" y="4270375"/>
              <a:ext cx="295275" cy="295275"/>
            </a:xfrm>
            <a:custGeom>
              <a:avLst/>
              <a:gdLst>
                <a:gd name="T0" fmla="*/ 0 w 186"/>
                <a:gd name="T1" fmla="*/ 2147483647 h 186"/>
                <a:gd name="T2" fmla="*/ 2147483647 w 186"/>
                <a:gd name="T3" fmla="*/ 2147483647 h 186"/>
                <a:gd name="T4" fmla="*/ 2147483647 w 186"/>
                <a:gd name="T5" fmla="*/ 2147483647 h 186"/>
                <a:gd name="T6" fmla="*/ 2147483647 w 186"/>
                <a:gd name="T7" fmla="*/ 2147483647 h 186"/>
                <a:gd name="T8" fmla="*/ 2147483647 w 186"/>
                <a:gd name="T9" fmla="*/ 2147483647 h 186"/>
                <a:gd name="T10" fmla="*/ 2147483647 w 186"/>
                <a:gd name="T11" fmla="*/ 2147483647 h 186"/>
                <a:gd name="T12" fmla="*/ 2147483647 w 186"/>
                <a:gd name="T13" fmla="*/ 2147483647 h 186"/>
                <a:gd name="T14" fmla="*/ 2147483647 w 186"/>
                <a:gd name="T15" fmla="*/ 2147483647 h 186"/>
                <a:gd name="T16" fmla="*/ 2147483647 w 186"/>
                <a:gd name="T17" fmla="*/ 2147483647 h 186"/>
                <a:gd name="T18" fmla="*/ 2147483647 w 186"/>
                <a:gd name="T19" fmla="*/ 2147483647 h 186"/>
                <a:gd name="T20" fmla="*/ 2147483647 w 186"/>
                <a:gd name="T21" fmla="*/ 2147483647 h 186"/>
                <a:gd name="T22" fmla="*/ 2147483647 w 186"/>
                <a:gd name="T23" fmla="*/ 2147483647 h 186"/>
                <a:gd name="T24" fmla="*/ 2147483647 w 186"/>
                <a:gd name="T25" fmla="*/ 2147483647 h 186"/>
                <a:gd name="T26" fmla="*/ 2147483647 w 186"/>
                <a:gd name="T27" fmla="*/ 2147483647 h 186"/>
                <a:gd name="T28" fmla="*/ 2147483647 w 186"/>
                <a:gd name="T29" fmla="*/ 2147483647 h 186"/>
                <a:gd name="T30" fmla="*/ 2147483647 w 186"/>
                <a:gd name="T31" fmla="*/ 2147483647 h 186"/>
                <a:gd name="T32" fmla="*/ 2147483647 w 186"/>
                <a:gd name="T33" fmla="*/ 2147483647 h 186"/>
                <a:gd name="T34" fmla="*/ 2147483647 w 186"/>
                <a:gd name="T35" fmla="*/ 2147483647 h 186"/>
                <a:gd name="T36" fmla="*/ 2147483647 w 186"/>
                <a:gd name="T37" fmla="*/ 2147483647 h 186"/>
                <a:gd name="T38" fmla="*/ 2147483647 w 186"/>
                <a:gd name="T39" fmla="*/ 2147483647 h 186"/>
                <a:gd name="T40" fmla="*/ 2147483647 w 186"/>
                <a:gd name="T41" fmla="*/ 2147483647 h 186"/>
                <a:gd name="T42" fmla="*/ 2147483647 w 186"/>
                <a:gd name="T43" fmla="*/ 2147483647 h 186"/>
                <a:gd name="T44" fmla="*/ 2147483647 w 186"/>
                <a:gd name="T45" fmla="*/ 2147483647 h 186"/>
                <a:gd name="T46" fmla="*/ 2147483647 w 186"/>
                <a:gd name="T47" fmla="*/ 2147483647 h 186"/>
                <a:gd name="T48" fmla="*/ 2147483647 w 186"/>
                <a:gd name="T49" fmla="*/ 2147483647 h 186"/>
                <a:gd name="T50" fmla="*/ 2147483647 w 186"/>
                <a:gd name="T51" fmla="*/ 2147483647 h 186"/>
                <a:gd name="T52" fmla="*/ 2147483647 w 186"/>
                <a:gd name="T53" fmla="*/ 2147483647 h 186"/>
                <a:gd name="T54" fmla="*/ 2147483647 w 186"/>
                <a:gd name="T55" fmla="*/ 2147483647 h 186"/>
                <a:gd name="T56" fmla="*/ 2147483647 w 186"/>
                <a:gd name="T57" fmla="*/ 2147483647 h 186"/>
                <a:gd name="T58" fmla="*/ 2147483647 w 186"/>
                <a:gd name="T59" fmla="*/ 2147483647 h 186"/>
                <a:gd name="T60" fmla="*/ 2147483647 w 186"/>
                <a:gd name="T61" fmla="*/ 2147483647 h 186"/>
                <a:gd name="T62" fmla="*/ 2147483647 w 186"/>
                <a:gd name="T63" fmla="*/ 2147483647 h 186"/>
                <a:gd name="T64" fmla="*/ 2147483647 w 186"/>
                <a:gd name="T65" fmla="*/ 2147483647 h 186"/>
                <a:gd name="T66" fmla="*/ 2147483647 w 186"/>
                <a:gd name="T67" fmla="*/ 2147483647 h 186"/>
                <a:gd name="T68" fmla="*/ 2147483647 w 186"/>
                <a:gd name="T69" fmla="*/ 2147483647 h 186"/>
                <a:gd name="T70" fmla="*/ 2147483647 w 186"/>
                <a:gd name="T71" fmla="*/ 2147483647 h 186"/>
                <a:gd name="T72" fmla="*/ 2147483647 w 186"/>
                <a:gd name="T73" fmla="*/ 2147483647 h 186"/>
                <a:gd name="T74" fmla="*/ 2147483647 w 186"/>
                <a:gd name="T75" fmla="*/ 2147483647 h 186"/>
                <a:gd name="T76" fmla="*/ 2147483647 w 186"/>
                <a:gd name="T77" fmla="*/ 2147483647 h 186"/>
                <a:gd name="T78" fmla="*/ 2147483647 w 186"/>
                <a:gd name="T79" fmla="*/ 0 h 186"/>
                <a:gd name="T80" fmla="*/ 2147483647 w 186"/>
                <a:gd name="T81" fmla="*/ 0 h 186"/>
                <a:gd name="T82" fmla="*/ 2147483647 w 186"/>
                <a:gd name="T83" fmla="*/ 2147483647 h 186"/>
                <a:gd name="T84" fmla="*/ 2147483647 w 186"/>
                <a:gd name="T85" fmla="*/ 2147483647 h 186"/>
                <a:gd name="T86" fmla="*/ 2147483647 w 186"/>
                <a:gd name="T87" fmla="*/ 2147483647 h 186"/>
                <a:gd name="T88" fmla="*/ 2147483647 w 186"/>
                <a:gd name="T89" fmla="*/ 2147483647 h 186"/>
                <a:gd name="T90" fmla="*/ 2147483647 w 186"/>
                <a:gd name="T91" fmla="*/ 2147483647 h 186"/>
                <a:gd name="T92" fmla="*/ 2147483647 w 186"/>
                <a:gd name="T93" fmla="*/ 2147483647 h 186"/>
                <a:gd name="T94" fmla="*/ 2147483647 w 186"/>
                <a:gd name="T95" fmla="*/ 2147483647 h 186"/>
                <a:gd name="T96" fmla="*/ 2147483647 w 186"/>
                <a:gd name="T97" fmla="*/ 2147483647 h 186"/>
                <a:gd name="T98" fmla="*/ 0 w 186"/>
                <a:gd name="T99" fmla="*/ 2147483647 h 1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"/>
                <a:gd name="T151" fmla="*/ 0 h 186"/>
                <a:gd name="T152" fmla="*/ 186 w 186"/>
                <a:gd name="T153" fmla="*/ 186 h 1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" h="186">
                  <a:moveTo>
                    <a:pt x="0" y="94"/>
                  </a:moveTo>
                  <a:lnTo>
                    <a:pt x="0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3" y="107"/>
                  </a:lnTo>
                  <a:lnTo>
                    <a:pt x="3" y="109"/>
                  </a:lnTo>
                  <a:lnTo>
                    <a:pt x="3" y="112"/>
                  </a:lnTo>
                  <a:lnTo>
                    <a:pt x="3" y="117"/>
                  </a:lnTo>
                  <a:lnTo>
                    <a:pt x="5" y="119"/>
                  </a:lnTo>
                  <a:lnTo>
                    <a:pt x="5" y="122"/>
                  </a:lnTo>
                  <a:lnTo>
                    <a:pt x="5" y="124"/>
                  </a:lnTo>
                  <a:lnTo>
                    <a:pt x="8" y="129"/>
                  </a:lnTo>
                  <a:lnTo>
                    <a:pt x="8" y="132"/>
                  </a:lnTo>
                  <a:lnTo>
                    <a:pt x="10" y="134"/>
                  </a:lnTo>
                  <a:lnTo>
                    <a:pt x="13" y="136"/>
                  </a:lnTo>
                  <a:lnTo>
                    <a:pt x="13" y="139"/>
                  </a:lnTo>
                  <a:lnTo>
                    <a:pt x="15" y="141"/>
                  </a:lnTo>
                  <a:lnTo>
                    <a:pt x="18" y="144"/>
                  </a:lnTo>
                  <a:lnTo>
                    <a:pt x="18" y="149"/>
                  </a:lnTo>
                  <a:lnTo>
                    <a:pt x="20" y="151"/>
                  </a:lnTo>
                  <a:lnTo>
                    <a:pt x="23" y="154"/>
                  </a:lnTo>
                  <a:lnTo>
                    <a:pt x="25" y="156"/>
                  </a:lnTo>
                  <a:lnTo>
                    <a:pt x="28" y="159"/>
                  </a:lnTo>
                  <a:lnTo>
                    <a:pt x="30" y="159"/>
                  </a:lnTo>
                  <a:lnTo>
                    <a:pt x="33" y="161"/>
                  </a:lnTo>
                  <a:lnTo>
                    <a:pt x="35" y="164"/>
                  </a:lnTo>
                  <a:lnTo>
                    <a:pt x="38" y="166"/>
                  </a:lnTo>
                  <a:lnTo>
                    <a:pt x="40" y="169"/>
                  </a:lnTo>
                  <a:lnTo>
                    <a:pt x="43" y="171"/>
                  </a:lnTo>
                  <a:lnTo>
                    <a:pt x="45" y="171"/>
                  </a:lnTo>
                  <a:lnTo>
                    <a:pt x="47" y="174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5" y="179"/>
                  </a:lnTo>
                  <a:lnTo>
                    <a:pt x="60" y="179"/>
                  </a:lnTo>
                  <a:lnTo>
                    <a:pt x="62" y="181"/>
                  </a:lnTo>
                  <a:lnTo>
                    <a:pt x="65" y="181"/>
                  </a:lnTo>
                  <a:lnTo>
                    <a:pt x="67" y="184"/>
                  </a:lnTo>
                  <a:lnTo>
                    <a:pt x="72" y="184"/>
                  </a:lnTo>
                  <a:lnTo>
                    <a:pt x="75" y="184"/>
                  </a:lnTo>
                  <a:lnTo>
                    <a:pt x="77" y="184"/>
                  </a:lnTo>
                  <a:lnTo>
                    <a:pt x="82" y="186"/>
                  </a:lnTo>
                  <a:lnTo>
                    <a:pt x="85" y="186"/>
                  </a:lnTo>
                  <a:lnTo>
                    <a:pt x="87" y="186"/>
                  </a:lnTo>
                  <a:lnTo>
                    <a:pt x="90" y="186"/>
                  </a:lnTo>
                  <a:lnTo>
                    <a:pt x="95" y="186"/>
                  </a:lnTo>
                  <a:lnTo>
                    <a:pt x="97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7" y="186"/>
                  </a:lnTo>
                  <a:lnTo>
                    <a:pt x="109" y="184"/>
                  </a:lnTo>
                  <a:lnTo>
                    <a:pt x="114" y="184"/>
                  </a:lnTo>
                  <a:lnTo>
                    <a:pt x="117" y="184"/>
                  </a:lnTo>
                  <a:lnTo>
                    <a:pt x="119" y="184"/>
                  </a:lnTo>
                  <a:lnTo>
                    <a:pt x="122" y="181"/>
                  </a:lnTo>
                  <a:lnTo>
                    <a:pt x="127" y="181"/>
                  </a:lnTo>
                  <a:lnTo>
                    <a:pt x="129" y="179"/>
                  </a:lnTo>
                  <a:lnTo>
                    <a:pt x="132" y="179"/>
                  </a:lnTo>
                  <a:lnTo>
                    <a:pt x="134" y="176"/>
                  </a:lnTo>
                  <a:lnTo>
                    <a:pt x="137" y="176"/>
                  </a:lnTo>
                  <a:lnTo>
                    <a:pt x="139" y="174"/>
                  </a:lnTo>
                  <a:lnTo>
                    <a:pt x="144" y="171"/>
                  </a:lnTo>
                  <a:lnTo>
                    <a:pt x="147" y="171"/>
                  </a:lnTo>
                  <a:lnTo>
                    <a:pt x="149" y="169"/>
                  </a:lnTo>
                  <a:lnTo>
                    <a:pt x="152" y="166"/>
                  </a:lnTo>
                  <a:lnTo>
                    <a:pt x="154" y="164"/>
                  </a:lnTo>
                  <a:lnTo>
                    <a:pt x="157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6" y="151"/>
                  </a:lnTo>
                  <a:lnTo>
                    <a:pt x="169" y="149"/>
                  </a:lnTo>
                  <a:lnTo>
                    <a:pt x="171" y="144"/>
                  </a:lnTo>
                  <a:lnTo>
                    <a:pt x="174" y="141"/>
                  </a:lnTo>
                  <a:lnTo>
                    <a:pt x="174" y="139"/>
                  </a:lnTo>
                  <a:lnTo>
                    <a:pt x="176" y="136"/>
                  </a:lnTo>
                  <a:lnTo>
                    <a:pt x="176" y="134"/>
                  </a:lnTo>
                  <a:lnTo>
                    <a:pt x="179" y="132"/>
                  </a:lnTo>
                  <a:lnTo>
                    <a:pt x="179" y="129"/>
                  </a:lnTo>
                  <a:lnTo>
                    <a:pt x="181" y="124"/>
                  </a:lnTo>
                  <a:lnTo>
                    <a:pt x="181" y="122"/>
                  </a:lnTo>
                  <a:lnTo>
                    <a:pt x="184" y="119"/>
                  </a:lnTo>
                  <a:lnTo>
                    <a:pt x="184" y="117"/>
                  </a:lnTo>
                  <a:lnTo>
                    <a:pt x="184" y="112"/>
                  </a:lnTo>
                  <a:lnTo>
                    <a:pt x="186" y="109"/>
                  </a:lnTo>
                  <a:lnTo>
                    <a:pt x="186" y="107"/>
                  </a:lnTo>
                  <a:lnTo>
                    <a:pt x="186" y="102"/>
                  </a:lnTo>
                  <a:lnTo>
                    <a:pt x="186" y="99"/>
                  </a:lnTo>
                  <a:lnTo>
                    <a:pt x="186" y="97"/>
                  </a:lnTo>
                  <a:lnTo>
                    <a:pt x="186" y="94"/>
                  </a:lnTo>
                  <a:lnTo>
                    <a:pt x="186" y="89"/>
                  </a:lnTo>
                  <a:lnTo>
                    <a:pt x="186" y="84"/>
                  </a:lnTo>
                  <a:lnTo>
                    <a:pt x="186" y="80"/>
                  </a:lnTo>
                  <a:lnTo>
                    <a:pt x="184" y="75"/>
                  </a:lnTo>
                  <a:lnTo>
                    <a:pt x="184" y="70"/>
                  </a:lnTo>
                  <a:lnTo>
                    <a:pt x="181" y="65"/>
                  </a:lnTo>
                  <a:lnTo>
                    <a:pt x="181" y="60"/>
                  </a:lnTo>
                  <a:lnTo>
                    <a:pt x="179" y="55"/>
                  </a:lnTo>
                  <a:lnTo>
                    <a:pt x="176" y="50"/>
                  </a:lnTo>
                  <a:lnTo>
                    <a:pt x="174" y="45"/>
                  </a:lnTo>
                  <a:lnTo>
                    <a:pt x="171" y="42"/>
                  </a:lnTo>
                  <a:lnTo>
                    <a:pt x="169" y="37"/>
                  </a:lnTo>
                  <a:lnTo>
                    <a:pt x="166" y="35"/>
                  </a:lnTo>
                  <a:lnTo>
                    <a:pt x="161" y="30"/>
                  </a:lnTo>
                  <a:lnTo>
                    <a:pt x="159" y="27"/>
                  </a:lnTo>
                  <a:lnTo>
                    <a:pt x="154" y="23"/>
                  </a:lnTo>
                  <a:lnTo>
                    <a:pt x="152" y="20"/>
                  </a:lnTo>
                  <a:lnTo>
                    <a:pt x="147" y="18"/>
                  </a:lnTo>
                  <a:lnTo>
                    <a:pt x="144" y="15"/>
                  </a:lnTo>
                  <a:lnTo>
                    <a:pt x="139" y="13"/>
                  </a:lnTo>
                  <a:lnTo>
                    <a:pt x="134" y="10"/>
                  </a:lnTo>
                  <a:lnTo>
                    <a:pt x="129" y="8"/>
                  </a:lnTo>
                  <a:lnTo>
                    <a:pt x="124" y="5"/>
                  </a:lnTo>
                  <a:lnTo>
                    <a:pt x="122" y="5"/>
                  </a:lnTo>
                  <a:lnTo>
                    <a:pt x="117" y="3"/>
                  </a:lnTo>
                  <a:lnTo>
                    <a:pt x="112" y="3"/>
                  </a:lnTo>
                  <a:lnTo>
                    <a:pt x="107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77" y="3"/>
                  </a:lnTo>
                  <a:lnTo>
                    <a:pt x="72" y="3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7" y="8"/>
                  </a:lnTo>
                  <a:lnTo>
                    <a:pt x="52" y="10"/>
                  </a:lnTo>
                  <a:lnTo>
                    <a:pt x="50" y="13"/>
                  </a:lnTo>
                  <a:lnTo>
                    <a:pt x="45" y="15"/>
                  </a:lnTo>
                  <a:lnTo>
                    <a:pt x="40" y="18"/>
                  </a:lnTo>
                  <a:lnTo>
                    <a:pt x="38" y="20"/>
                  </a:lnTo>
                  <a:lnTo>
                    <a:pt x="33" y="23"/>
                  </a:lnTo>
                  <a:lnTo>
                    <a:pt x="30" y="27"/>
                  </a:lnTo>
                  <a:lnTo>
                    <a:pt x="25" y="30"/>
                  </a:lnTo>
                  <a:lnTo>
                    <a:pt x="23" y="35"/>
                  </a:lnTo>
                  <a:lnTo>
                    <a:pt x="20" y="37"/>
                  </a:lnTo>
                  <a:lnTo>
                    <a:pt x="15" y="42"/>
                  </a:lnTo>
                  <a:lnTo>
                    <a:pt x="13" y="45"/>
                  </a:lnTo>
                  <a:lnTo>
                    <a:pt x="10" y="50"/>
                  </a:lnTo>
                  <a:lnTo>
                    <a:pt x="10" y="55"/>
                  </a:lnTo>
                  <a:lnTo>
                    <a:pt x="8" y="60"/>
                  </a:lnTo>
                  <a:lnTo>
                    <a:pt x="5" y="65"/>
                  </a:lnTo>
                  <a:lnTo>
                    <a:pt x="5" y="70"/>
                  </a:lnTo>
                  <a:lnTo>
                    <a:pt x="3" y="75"/>
                  </a:lnTo>
                  <a:lnTo>
                    <a:pt x="3" y="80"/>
                  </a:lnTo>
                  <a:lnTo>
                    <a:pt x="0" y="84"/>
                  </a:lnTo>
                  <a:lnTo>
                    <a:pt x="0" y="89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2" name="Freeform 5"/>
            <p:cNvSpPr>
              <a:spLocks/>
            </p:cNvSpPr>
            <p:nvPr/>
          </p:nvSpPr>
          <p:spPr bwMode="auto">
            <a:xfrm>
              <a:off x="3438525" y="4419600"/>
              <a:ext cx="295275" cy="146050"/>
            </a:xfrm>
            <a:custGeom>
              <a:avLst/>
              <a:gdLst>
                <a:gd name="T0" fmla="*/ 0 w 186"/>
                <a:gd name="T1" fmla="*/ 2147483647 h 92"/>
                <a:gd name="T2" fmla="*/ 0 w 186"/>
                <a:gd name="T3" fmla="*/ 2147483647 h 92"/>
                <a:gd name="T4" fmla="*/ 2147483647 w 186"/>
                <a:gd name="T5" fmla="*/ 2147483647 h 92"/>
                <a:gd name="T6" fmla="*/ 2147483647 w 186"/>
                <a:gd name="T7" fmla="*/ 2147483647 h 92"/>
                <a:gd name="T8" fmla="*/ 2147483647 w 186"/>
                <a:gd name="T9" fmla="*/ 2147483647 h 92"/>
                <a:gd name="T10" fmla="*/ 2147483647 w 186"/>
                <a:gd name="T11" fmla="*/ 2147483647 h 92"/>
                <a:gd name="T12" fmla="*/ 2147483647 w 186"/>
                <a:gd name="T13" fmla="*/ 2147483647 h 92"/>
                <a:gd name="T14" fmla="*/ 2147483647 w 186"/>
                <a:gd name="T15" fmla="*/ 2147483647 h 92"/>
                <a:gd name="T16" fmla="*/ 2147483647 w 186"/>
                <a:gd name="T17" fmla="*/ 2147483647 h 92"/>
                <a:gd name="T18" fmla="*/ 2147483647 w 186"/>
                <a:gd name="T19" fmla="*/ 2147483647 h 92"/>
                <a:gd name="T20" fmla="*/ 2147483647 w 186"/>
                <a:gd name="T21" fmla="*/ 2147483647 h 92"/>
                <a:gd name="T22" fmla="*/ 2147483647 w 186"/>
                <a:gd name="T23" fmla="*/ 2147483647 h 92"/>
                <a:gd name="T24" fmla="*/ 2147483647 w 186"/>
                <a:gd name="T25" fmla="*/ 2147483647 h 92"/>
                <a:gd name="T26" fmla="*/ 2147483647 w 186"/>
                <a:gd name="T27" fmla="*/ 2147483647 h 92"/>
                <a:gd name="T28" fmla="*/ 2147483647 w 186"/>
                <a:gd name="T29" fmla="*/ 2147483647 h 92"/>
                <a:gd name="T30" fmla="*/ 2147483647 w 186"/>
                <a:gd name="T31" fmla="*/ 2147483647 h 92"/>
                <a:gd name="T32" fmla="*/ 2147483647 w 186"/>
                <a:gd name="T33" fmla="*/ 2147483647 h 92"/>
                <a:gd name="T34" fmla="*/ 2147483647 w 186"/>
                <a:gd name="T35" fmla="*/ 2147483647 h 92"/>
                <a:gd name="T36" fmla="*/ 2147483647 w 186"/>
                <a:gd name="T37" fmla="*/ 2147483647 h 92"/>
                <a:gd name="T38" fmla="*/ 2147483647 w 186"/>
                <a:gd name="T39" fmla="*/ 2147483647 h 92"/>
                <a:gd name="T40" fmla="*/ 2147483647 w 186"/>
                <a:gd name="T41" fmla="*/ 2147483647 h 92"/>
                <a:gd name="T42" fmla="*/ 2147483647 w 186"/>
                <a:gd name="T43" fmla="*/ 2147483647 h 92"/>
                <a:gd name="T44" fmla="*/ 2147483647 w 186"/>
                <a:gd name="T45" fmla="*/ 2147483647 h 92"/>
                <a:gd name="T46" fmla="*/ 2147483647 w 186"/>
                <a:gd name="T47" fmla="*/ 2147483647 h 92"/>
                <a:gd name="T48" fmla="*/ 2147483647 w 186"/>
                <a:gd name="T49" fmla="*/ 2147483647 h 92"/>
                <a:gd name="T50" fmla="*/ 2147483647 w 186"/>
                <a:gd name="T51" fmla="*/ 2147483647 h 92"/>
                <a:gd name="T52" fmla="*/ 2147483647 w 186"/>
                <a:gd name="T53" fmla="*/ 2147483647 h 92"/>
                <a:gd name="T54" fmla="*/ 2147483647 w 186"/>
                <a:gd name="T55" fmla="*/ 2147483647 h 92"/>
                <a:gd name="T56" fmla="*/ 2147483647 w 186"/>
                <a:gd name="T57" fmla="*/ 2147483647 h 92"/>
                <a:gd name="T58" fmla="*/ 2147483647 w 186"/>
                <a:gd name="T59" fmla="*/ 2147483647 h 92"/>
                <a:gd name="T60" fmla="*/ 2147483647 w 186"/>
                <a:gd name="T61" fmla="*/ 2147483647 h 92"/>
                <a:gd name="T62" fmla="*/ 2147483647 w 186"/>
                <a:gd name="T63" fmla="*/ 2147483647 h 92"/>
                <a:gd name="T64" fmla="*/ 2147483647 w 186"/>
                <a:gd name="T65" fmla="*/ 2147483647 h 92"/>
                <a:gd name="T66" fmla="*/ 2147483647 w 186"/>
                <a:gd name="T67" fmla="*/ 2147483647 h 92"/>
                <a:gd name="T68" fmla="*/ 2147483647 w 186"/>
                <a:gd name="T69" fmla="*/ 2147483647 h 92"/>
                <a:gd name="T70" fmla="*/ 2147483647 w 186"/>
                <a:gd name="T71" fmla="*/ 2147483647 h 92"/>
                <a:gd name="T72" fmla="*/ 2147483647 w 186"/>
                <a:gd name="T73" fmla="*/ 2147483647 h 92"/>
                <a:gd name="T74" fmla="*/ 2147483647 w 186"/>
                <a:gd name="T75" fmla="*/ 2147483647 h 92"/>
                <a:gd name="T76" fmla="*/ 2147483647 w 186"/>
                <a:gd name="T77" fmla="*/ 2147483647 h 92"/>
                <a:gd name="T78" fmla="*/ 2147483647 w 186"/>
                <a:gd name="T79" fmla="*/ 2147483647 h 92"/>
                <a:gd name="T80" fmla="*/ 2147483647 w 186"/>
                <a:gd name="T81" fmla="*/ 2147483647 h 92"/>
                <a:gd name="T82" fmla="*/ 2147483647 w 186"/>
                <a:gd name="T83" fmla="*/ 2147483647 h 92"/>
                <a:gd name="T84" fmla="*/ 2147483647 w 186"/>
                <a:gd name="T85" fmla="*/ 2147483647 h 92"/>
                <a:gd name="T86" fmla="*/ 2147483647 w 186"/>
                <a:gd name="T87" fmla="*/ 2147483647 h 92"/>
                <a:gd name="T88" fmla="*/ 2147483647 w 186"/>
                <a:gd name="T89" fmla="*/ 2147483647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6"/>
                <a:gd name="T136" fmla="*/ 0 h 92"/>
                <a:gd name="T137" fmla="*/ 186 w 18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6" h="92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3" y="18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5" y="28"/>
                  </a:lnTo>
                  <a:lnTo>
                    <a:pt x="5" y="30"/>
                  </a:lnTo>
                  <a:lnTo>
                    <a:pt x="8" y="35"/>
                  </a:lnTo>
                  <a:lnTo>
                    <a:pt x="8" y="38"/>
                  </a:lnTo>
                  <a:lnTo>
                    <a:pt x="10" y="40"/>
                  </a:lnTo>
                  <a:lnTo>
                    <a:pt x="13" y="42"/>
                  </a:lnTo>
                  <a:lnTo>
                    <a:pt x="13" y="45"/>
                  </a:lnTo>
                  <a:lnTo>
                    <a:pt x="15" y="47"/>
                  </a:lnTo>
                  <a:lnTo>
                    <a:pt x="18" y="50"/>
                  </a:lnTo>
                  <a:lnTo>
                    <a:pt x="18" y="55"/>
                  </a:lnTo>
                  <a:lnTo>
                    <a:pt x="20" y="57"/>
                  </a:lnTo>
                  <a:lnTo>
                    <a:pt x="23" y="60"/>
                  </a:lnTo>
                  <a:lnTo>
                    <a:pt x="25" y="62"/>
                  </a:lnTo>
                  <a:lnTo>
                    <a:pt x="28" y="65"/>
                  </a:lnTo>
                  <a:lnTo>
                    <a:pt x="30" y="65"/>
                  </a:lnTo>
                  <a:lnTo>
                    <a:pt x="33" y="67"/>
                  </a:lnTo>
                  <a:lnTo>
                    <a:pt x="35" y="70"/>
                  </a:lnTo>
                  <a:lnTo>
                    <a:pt x="38" y="72"/>
                  </a:lnTo>
                  <a:lnTo>
                    <a:pt x="40" y="75"/>
                  </a:lnTo>
                  <a:lnTo>
                    <a:pt x="43" y="77"/>
                  </a:lnTo>
                  <a:lnTo>
                    <a:pt x="45" y="77"/>
                  </a:lnTo>
                  <a:lnTo>
                    <a:pt x="47" y="80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5" y="85"/>
                  </a:lnTo>
                  <a:lnTo>
                    <a:pt x="60" y="85"/>
                  </a:lnTo>
                  <a:lnTo>
                    <a:pt x="62" y="87"/>
                  </a:lnTo>
                  <a:lnTo>
                    <a:pt x="65" y="87"/>
                  </a:lnTo>
                  <a:lnTo>
                    <a:pt x="67" y="90"/>
                  </a:lnTo>
                  <a:lnTo>
                    <a:pt x="72" y="90"/>
                  </a:lnTo>
                  <a:lnTo>
                    <a:pt x="75" y="90"/>
                  </a:lnTo>
                  <a:lnTo>
                    <a:pt x="77" y="90"/>
                  </a:lnTo>
                  <a:lnTo>
                    <a:pt x="82" y="92"/>
                  </a:lnTo>
                  <a:lnTo>
                    <a:pt x="85" y="92"/>
                  </a:lnTo>
                  <a:lnTo>
                    <a:pt x="87" y="92"/>
                  </a:lnTo>
                  <a:lnTo>
                    <a:pt x="90" y="92"/>
                  </a:lnTo>
                  <a:lnTo>
                    <a:pt x="95" y="92"/>
                  </a:lnTo>
                  <a:lnTo>
                    <a:pt x="97" y="92"/>
                  </a:lnTo>
                  <a:lnTo>
                    <a:pt x="100" y="92"/>
                  </a:lnTo>
                  <a:lnTo>
                    <a:pt x="104" y="92"/>
                  </a:lnTo>
                  <a:lnTo>
                    <a:pt x="107" y="92"/>
                  </a:lnTo>
                  <a:lnTo>
                    <a:pt x="109" y="90"/>
                  </a:lnTo>
                  <a:lnTo>
                    <a:pt x="114" y="90"/>
                  </a:lnTo>
                  <a:lnTo>
                    <a:pt x="117" y="90"/>
                  </a:lnTo>
                  <a:lnTo>
                    <a:pt x="119" y="90"/>
                  </a:lnTo>
                  <a:lnTo>
                    <a:pt x="122" y="87"/>
                  </a:lnTo>
                  <a:lnTo>
                    <a:pt x="127" y="87"/>
                  </a:lnTo>
                  <a:lnTo>
                    <a:pt x="129" y="85"/>
                  </a:lnTo>
                  <a:lnTo>
                    <a:pt x="132" y="85"/>
                  </a:lnTo>
                  <a:lnTo>
                    <a:pt x="134" y="82"/>
                  </a:lnTo>
                  <a:lnTo>
                    <a:pt x="137" y="82"/>
                  </a:lnTo>
                  <a:lnTo>
                    <a:pt x="139" y="80"/>
                  </a:lnTo>
                  <a:lnTo>
                    <a:pt x="144" y="77"/>
                  </a:lnTo>
                  <a:lnTo>
                    <a:pt x="147" y="77"/>
                  </a:lnTo>
                  <a:lnTo>
                    <a:pt x="149" y="75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7" y="67"/>
                  </a:lnTo>
                  <a:lnTo>
                    <a:pt x="159" y="65"/>
                  </a:lnTo>
                  <a:lnTo>
                    <a:pt x="161" y="65"/>
                  </a:lnTo>
                  <a:lnTo>
                    <a:pt x="164" y="62"/>
                  </a:lnTo>
                  <a:lnTo>
                    <a:pt x="164" y="60"/>
                  </a:lnTo>
                  <a:lnTo>
                    <a:pt x="166" y="57"/>
                  </a:lnTo>
                  <a:lnTo>
                    <a:pt x="169" y="55"/>
                  </a:lnTo>
                  <a:lnTo>
                    <a:pt x="171" y="50"/>
                  </a:lnTo>
                  <a:lnTo>
                    <a:pt x="174" y="47"/>
                  </a:lnTo>
                  <a:lnTo>
                    <a:pt x="174" y="45"/>
                  </a:lnTo>
                  <a:lnTo>
                    <a:pt x="176" y="42"/>
                  </a:lnTo>
                  <a:lnTo>
                    <a:pt x="176" y="40"/>
                  </a:lnTo>
                  <a:lnTo>
                    <a:pt x="179" y="38"/>
                  </a:lnTo>
                  <a:lnTo>
                    <a:pt x="179" y="35"/>
                  </a:lnTo>
                  <a:lnTo>
                    <a:pt x="181" y="30"/>
                  </a:lnTo>
                  <a:lnTo>
                    <a:pt x="181" y="28"/>
                  </a:lnTo>
                  <a:lnTo>
                    <a:pt x="184" y="25"/>
                  </a:lnTo>
                  <a:lnTo>
                    <a:pt x="184" y="23"/>
                  </a:lnTo>
                  <a:lnTo>
                    <a:pt x="184" y="18"/>
                  </a:lnTo>
                  <a:lnTo>
                    <a:pt x="186" y="15"/>
                  </a:lnTo>
                  <a:lnTo>
                    <a:pt x="186" y="13"/>
                  </a:lnTo>
                  <a:lnTo>
                    <a:pt x="186" y="8"/>
                  </a:lnTo>
                  <a:lnTo>
                    <a:pt x="186" y="5"/>
                  </a:lnTo>
                  <a:lnTo>
                    <a:pt x="186" y="3"/>
                  </a:lnTo>
                  <a:lnTo>
                    <a:pt x="186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3" name="Arc 6"/>
            <p:cNvSpPr>
              <a:spLocks/>
            </p:cNvSpPr>
            <p:nvPr/>
          </p:nvSpPr>
          <p:spPr bwMode="auto">
            <a:xfrm>
              <a:off x="3438525" y="4270375"/>
              <a:ext cx="295275" cy="147638"/>
            </a:xfrm>
            <a:custGeom>
              <a:avLst/>
              <a:gdLst>
                <a:gd name="T0" fmla="*/ 0 w 43198"/>
                <a:gd name="T1" fmla="*/ 46633930 h 21600"/>
                <a:gd name="T2" fmla="*/ 94300909 w 43198"/>
                <a:gd name="T3" fmla="*/ 47144518 h 21600"/>
                <a:gd name="T4" fmla="*/ 47148373 w 43198"/>
                <a:gd name="T5" fmla="*/ 47144518 h 21600"/>
                <a:gd name="T6" fmla="*/ 0 60000 65536"/>
                <a:gd name="T7" fmla="*/ 0 60000 65536"/>
                <a:gd name="T8" fmla="*/ 0 60000 65536"/>
                <a:gd name="T9" fmla="*/ 0 w 43198"/>
                <a:gd name="T10" fmla="*/ 0 h 21600"/>
                <a:gd name="T11" fmla="*/ 43198 w 431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8" h="21600" fill="none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</a:path>
                <a:path w="43198" h="21600" stroke="0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  <a:lnTo>
                    <a:pt x="21598" y="21600"/>
                  </a:lnTo>
                  <a:close/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4" name="Freeform 7"/>
            <p:cNvSpPr>
              <a:spLocks/>
            </p:cNvSpPr>
            <p:nvPr/>
          </p:nvSpPr>
          <p:spPr bwMode="auto">
            <a:xfrm>
              <a:off x="5191125" y="4800600"/>
              <a:ext cx="295275" cy="295275"/>
            </a:xfrm>
            <a:custGeom>
              <a:avLst/>
              <a:gdLst>
                <a:gd name="T0" fmla="*/ 0 w 186"/>
                <a:gd name="T1" fmla="*/ 2147483647 h 186"/>
                <a:gd name="T2" fmla="*/ 2147483647 w 186"/>
                <a:gd name="T3" fmla="*/ 2147483647 h 186"/>
                <a:gd name="T4" fmla="*/ 2147483647 w 186"/>
                <a:gd name="T5" fmla="*/ 2147483647 h 186"/>
                <a:gd name="T6" fmla="*/ 2147483647 w 186"/>
                <a:gd name="T7" fmla="*/ 2147483647 h 186"/>
                <a:gd name="T8" fmla="*/ 2147483647 w 186"/>
                <a:gd name="T9" fmla="*/ 2147483647 h 186"/>
                <a:gd name="T10" fmla="*/ 2147483647 w 186"/>
                <a:gd name="T11" fmla="*/ 2147483647 h 186"/>
                <a:gd name="T12" fmla="*/ 2147483647 w 186"/>
                <a:gd name="T13" fmla="*/ 2147483647 h 186"/>
                <a:gd name="T14" fmla="*/ 2147483647 w 186"/>
                <a:gd name="T15" fmla="*/ 2147483647 h 186"/>
                <a:gd name="T16" fmla="*/ 2147483647 w 186"/>
                <a:gd name="T17" fmla="*/ 2147483647 h 186"/>
                <a:gd name="T18" fmla="*/ 2147483647 w 186"/>
                <a:gd name="T19" fmla="*/ 2147483647 h 186"/>
                <a:gd name="T20" fmla="*/ 2147483647 w 186"/>
                <a:gd name="T21" fmla="*/ 2147483647 h 186"/>
                <a:gd name="T22" fmla="*/ 2147483647 w 186"/>
                <a:gd name="T23" fmla="*/ 2147483647 h 186"/>
                <a:gd name="T24" fmla="*/ 2147483647 w 186"/>
                <a:gd name="T25" fmla="*/ 2147483647 h 186"/>
                <a:gd name="T26" fmla="*/ 2147483647 w 186"/>
                <a:gd name="T27" fmla="*/ 2147483647 h 186"/>
                <a:gd name="T28" fmla="*/ 2147483647 w 186"/>
                <a:gd name="T29" fmla="*/ 2147483647 h 186"/>
                <a:gd name="T30" fmla="*/ 2147483647 w 186"/>
                <a:gd name="T31" fmla="*/ 2147483647 h 186"/>
                <a:gd name="T32" fmla="*/ 2147483647 w 186"/>
                <a:gd name="T33" fmla="*/ 2147483647 h 186"/>
                <a:gd name="T34" fmla="*/ 2147483647 w 186"/>
                <a:gd name="T35" fmla="*/ 2147483647 h 186"/>
                <a:gd name="T36" fmla="*/ 2147483647 w 186"/>
                <a:gd name="T37" fmla="*/ 2147483647 h 186"/>
                <a:gd name="T38" fmla="*/ 2147483647 w 186"/>
                <a:gd name="T39" fmla="*/ 2147483647 h 186"/>
                <a:gd name="T40" fmla="*/ 2147483647 w 186"/>
                <a:gd name="T41" fmla="*/ 2147483647 h 186"/>
                <a:gd name="T42" fmla="*/ 2147483647 w 186"/>
                <a:gd name="T43" fmla="*/ 2147483647 h 186"/>
                <a:gd name="T44" fmla="*/ 2147483647 w 186"/>
                <a:gd name="T45" fmla="*/ 2147483647 h 186"/>
                <a:gd name="T46" fmla="*/ 2147483647 w 186"/>
                <a:gd name="T47" fmla="*/ 2147483647 h 186"/>
                <a:gd name="T48" fmla="*/ 2147483647 w 186"/>
                <a:gd name="T49" fmla="*/ 2147483647 h 186"/>
                <a:gd name="T50" fmla="*/ 2147483647 w 186"/>
                <a:gd name="T51" fmla="*/ 2147483647 h 186"/>
                <a:gd name="T52" fmla="*/ 2147483647 w 186"/>
                <a:gd name="T53" fmla="*/ 2147483647 h 186"/>
                <a:gd name="T54" fmla="*/ 2147483647 w 186"/>
                <a:gd name="T55" fmla="*/ 2147483647 h 186"/>
                <a:gd name="T56" fmla="*/ 2147483647 w 186"/>
                <a:gd name="T57" fmla="*/ 2147483647 h 186"/>
                <a:gd name="T58" fmla="*/ 2147483647 w 186"/>
                <a:gd name="T59" fmla="*/ 2147483647 h 186"/>
                <a:gd name="T60" fmla="*/ 2147483647 w 186"/>
                <a:gd name="T61" fmla="*/ 2147483647 h 186"/>
                <a:gd name="T62" fmla="*/ 2147483647 w 186"/>
                <a:gd name="T63" fmla="*/ 2147483647 h 186"/>
                <a:gd name="T64" fmla="*/ 2147483647 w 186"/>
                <a:gd name="T65" fmla="*/ 2147483647 h 186"/>
                <a:gd name="T66" fmla="*/ 2147483647 w 186"/>
                <a:gd name="T67" fmla="*/ 2147483647 h 186"/>
                <a:gd name="T68" fmla="*/ 2147483647 w 186"/>
                <a:gd name="T69" fmla="*/ 2147483647 h 186"/>
                <a:gd name="T70" fmla="*/ 2147483647 w 186"/>
                <a:gd name="T71" fmla="*/ 2147483647 h 186"/>
                <a:gd name="T72" fmla="*/ 2147483647 w 186"/>
                <a:gd name="T73" fmla="*/ 2147483647 h 186"/>
                <a:gd name="T74" fmla="*/ 2147483647 w 186"/>
                <a:gd name="T75" fmla="*/ 2147483647 h 186"/>
                <a:gd name="T76" fmla="*/ 2147483647 w 186"/>
                <a:gd name="T77" fmla="*/ 2147483647 h 186"/>
                <a:gd name="T78" fmla="*/ 2147483647 w 186"/>
                <a:gd name="T79" fmla="*/ 0 h 186"/>
                <a:gd name="T80" fmla="*/ 2147483647 w 186"/>
                <a:gd name="T81" fmla="*/ 0 h 186"/>
                <a:gd name="T82" fmla="*/ 2147483647 w 186"/>
                <a:gd name="T83" fmla="*/ 2147483647 h 186"/>
                <a:gd name="T84" fmla="*/ 2147483647 w 186"/>
                <a:gd name="T85" fmla="*/ 2147483647 h 186"/>
                <a:gd name="T86" fmla="*/ 2147483647 w 186"/>
                <a:gd name="T87" fmla="*/ 2147483647 h 186"/>
                <a:gd name="T88" fmla="*/ 2147483647 w 186"/>
                <a:gd name="T89" fmla="*/ 2147483647 h 186"/>
                <a:gd name="T90" fmla="*/ 2147483647 w 186"/>
                <a:gd name="T91" fmla="*/ 2147483647 h 186"/>
                <a:gd name="T92" fmla="*/ 2147483647 w 186"/>
                <a:gd name="T93" fmla="*/ 2147483647 h 186"/>
                <a:gd name="T94" fmla="*/ 2147483647 w 186"/>
                <a:gd name="T95" fmla="*/ 2147483647 h 186"/>
                <a:gd name="T96" fmla="*/ 2147483647 w 186"/>
                <a:gd name="T97" fmla="*/ 2147483647 h 186"/>
                <a:gd name="T98" fmla="*/ 0 w 186"/>
                <a:gd name="T99" fmla="*/ 2147483647 h 1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"/>
                <a:gd name="T151" fmla="*/ 0 h 186"/>
                <a:gd name="T152" fmla="*/ 186 w 186"/>
                <a:gd name="T153" fmla="*/ 186 h 1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" h="186">
                  <a:moveTo>
                    <a:pt x="0" y="95"/>
                  </a:moveTo>
                  <a:lnTo>
                    <a:pt x="0" y="97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7"/>
                  </a:lnTo>
                  <a:lnTo>
                    <a:pt x="3" y="109"/>
                  </a:lnTo>
                  <a:lnTo>
                    <a:pt x="3" y="112"/>
                  </a:lnTo>
                  <a:lnTo>
                    <a:pt x="3" y="117"/>
                  </a:lnTo>
                  <a:lnTo>
                    <a:pt x="5" y="119"/>
                  </a:lnTo>
                  <a:lnTo>
                    <a:pt x="5" y="122"/>
                  </a:lnTo>
                  <a:lnTo>
                    <a:pt x="5" y="124"/>
                  </a:lnTo>
                  <a:lnTo>
                    <a:pt x="8" y="129"/>
                  </a:lnTo>
                  <a:lnTo>
                    <a:pt x="8" y="132"/>
                  </a:lnTo>
                  <a:lnTo>
                    <a:pt x="10" y="134"/>
                  </a:lnTo>
                  <a:lnTo>
                    <a:pt x="13" y="137"/>
                  </a:lnTo>
                  <a:lnTo>
                    <a:pt x="13" y="139"/>
                  </a:lnTo>
                  <a:lnTo>
                    <a:pt x="15" y="142"/>
                  </a:lnTo>
                  <a:lnTo>
                    <a:pt x="18" y="144"/>
                  </a:lnTo>
                  <a:lnTo>
                    <a:pt x="18" y="149"/>
                  </a:lnTo>
                  <a:lnTo>
                    <a:pt x="20" y="152"/>
                  </a:lnTo>
                  <a:lnTo>
                    <a:pt x="23" y="154"/>
                  </a:lnTo>
                  <a:lnTo>
                    <a:pt x="25" y="157"/>
                  </a:lnTo>
                  <a:lnTo>
                    <a:pt x="27" y="159"/>
                  </a:lnTo>
                  <a:lnTo>
                    <a:pt x="30" y="159"/>
                  </a:lnTo>
                  <a:lnTo>
                    <a:pt x="32" y="162"/>
                  </a:lnTo>
                  <a:lnTo>
                    <a:pt x="35" y="164"/>
                  </a:lnTo>
                  <a:lnTo>
                    <a:pt x="37" y="166"/>
                  </a:lnTo>
                  <a:lnTo>
                    <a:pt x="40" y="169"/>
                  </a:lnTo>
                  <a:lnTo>
                    <a:pt x="42" y="171"/>
                  </a:lnTo>
                  <a:lnTo>
                    <a:pt x="45" y="171"/>
                  </a:lnTo>
                  <a:lnTo>
                    <a:pt x="47" y="174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5" y="179"/>
                  </a:lnTo>
                  <a:lnTo>
                    <a:pt x="60" y="179"/>
                  </a:lnTo>
                  <a:lnTo>
                    <a:pt x="62" y="181"/>
                  </a:lnTo>
                  <a:lnTo>
                    <a:pt x="65" y="181"/>
                  </a:lnTo>
                  <a:lnTo>
                    <a:pt x="67" y="184"/>
                  </a:lnTo>
                  <a:lnTo>
                    <a:pt x="72" y="184"/>
                  </a:lnTo>
                  <a:lnTo>
                    <a:pt x="75" y="184"/>
                  </a:lnTo>
                  <a:lnTo>
                    <a:pt x="77" y="184"/>
                  </a:lnTo>
                  <a:lnTo>
                    <a:pt x="82" y="186"/>
                  </a:lnTo>
                  <a:lnTo>
                    <a:pt x="84" y="186"/>
                  </a:lnTo>
                  <a:lnTo>
                    <a:pt x="87" y="186"/>
                  </a:lnTo>
                  <a:lnTo>
                    <a:pt x="89" y="186"/>
                  </a:lnTo>
                  <a:lnTo>
                    <a:pt x="94" y="186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4" y="186"/>
                  </a:lnTo>
                  <a:lnTo>
                    <a:pt x="107" y="186"/>
                  </a:lnTo>
                  <a:lnTo>
                    <a:pt x="109" y="184"/>
                  </a:lnTo>
                  <a:lnTo>
                    <a:pt x="114" y="184"/>
                  </a:lnTo>
                  <a:lnTo>
                    <a:pt x="117" y="184"/>
                  </a:lnTo>
                  <a:lnTo>
                    <a:pt x="119" y="184"/>
                  </a:lnTo>
                  <a:lnTo>
                    <a:pt x="122" y="181"/>
                  </a:lnTo>
                  <a:lnTo>
                    <a:pt x="127" y="181"/>
                  </a:lnTo>
                  <a:lnTo>
                    <a:pt x="129" y="179"/>
                  </a:lnTo>
                  <a:lnTo>
                    <a:pt x="132" y="179"/>
                  </a:lnTo>
                  <a:lnTo>
                    <a:pt x="134" y="176"/>
                  </a:lnTo>
                  <a:lnTo>
                    <a:pt x="137" y="176"/>
                  </a:lnTo>
                  <a:lnTo>
                    <a:pt x="139" y="174"/>
                  </a:lnTo>
                  <a:lnTo>
                    <a:pt x="144" y="171"/>
                  </a:lnTo>
                  <a:lnTo>
                    <a:pt x="146" y="171"/>
                  </a:lnTo>
                  <a:lnTo>
                    <a:pt x="149" y="169"/>
                  </a:lnTo>
                  <a:lnTo>
                    <a:pt x="151" y="166"/>
                  </a:lnTo>
                  <a:lnTo>
                    <a:pt x="154" y="164"/>
                  </a:lnTo>
                  <a:lnTo>
                    <a:pt x="156" y="162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4" y="157"/>
                  </a:lnTo>
                  <a:lnTo>
                    <a:pt x="164" y="154"/>
                  </a:lnTo>
                  <a:lnTo>
                    <a:pt x="166" y="152"/>
                  </a:lnTo>
                  <a:lnTo>
                    <a:pt x="169" y="149"/>
                  </a:lnTo>
                  <a:lnTo>
                    <a:pt x="171" y="144"/>
                  </a:lnTo>
                  <a:lnTo>
                    <a:pt x="174" y="142"/>
                  </a:lnTo>
                  <a:lnTo>
                    <a:pt x="174" y="139"/>
                  </a:lnTo>
                  <a:lnTo>
                    <a:pt x="176" y="137"/>
                  </a:lnTo>
                  <a:lnTo>
                    <a:pt x="176" y="134"/>
                  </a:lnTo>
                  <a:lnTo>
                    <a:pt x="179" y="132"/>
                  </a:lnTo>
                  <a:lnTo>
                    <a:pt x="179" y="129"/>
                  </a:lnTo>
                  <a:lnTo>
                    <a:pt x="181" y="124"/>
                  </a:lnTo>
                  <a:lnTo>
                    <a:pt x="181" y="122"/>
                  </a:lnTo>
                  <a:lnTo>
                    <a:pt x="184" y="119"/>
                  </a:lnTo>
                  <a:lnTo>
                    <a:pt x="184" y="117"/>
                  </a:lnTo>
                  <a:lnTo>
                    <a:pt x="184" y="112"/>
                  </a:lnTo>
                  <a:lnTo>
                    <a:pt x="186" y="109"/>
                  </a:lnTo>
                  <a:lnTo>
                    <a:pt x="186" y="107"/>
                  </a:lnTo>
                  <a:lnTo>
                    <a:pt x="186" y="102"/>
                  </a:lnTo>
                  <a:lnTo>
                    <a:pt x="186" y="100"/>
                  </a:lnTo>
                  <a:lnTo>
                    <a:pt x="186" y="97"/>
                  </a:lnTo>
                  <a:lnTo>
                    <a:pt x="186" y="95"/>
                  </a:lnTo>
                  <a:lnTo>
                    <a:pt x="186" y="90"/>
                  </a:lnTo>
                  <a:lnTo>
                    <a:pt x="186" y="85"/>
                  </a:lnTo>
                  <a:lnTo>
                    <a:pt x="186" y="80"/>
                  </a:lnTo>
                  <a:lnTo>
                    <a:pt x="184" y="75"/>
                  </a:lnTo>
                  <a:lnTo>
                    <a:pt x="184" y="70"/>
                  </a:lnTo>
                  <a:lnTo>
                    <a:pt x="181" y="65"/>
                  </a:lnTo>
                  <a:lnTo>
                    <a:pt x="181" y="60"/>
                  </a:lnTo>
                  <a:lnTo>
                    <a:pt x="179" y="55"/>
                  </a:lnTo>
                  <a:lnTo>
                    <a:pt x="176" y="50"/>
                  </a:lnTo>
                  <a:lnTo>
                    <a:pt x="174" y="45"/>
                  </a:lnTo>
                  <a:lnTo>
                    <a:pt x="171" y="43"/>
                  </a:lnTo>
                  <a:lnTo>
                    <a:pt x="169" y="38"/>
                  </a:lnTo>
                  <a:lnTo>
                    <a:pt x="166" y="35"/>
                  </a:lnTo>
                  <a:lnTo>
                    <a:pt x="161" y="30"/>
                  </a:lnTo>
                  <a:lnTo>
                    <a:pt x="159" y="28"/>
                  </a:lnTo>
                  <a:lnTo>
                    <a:pt x="154" y="23"/>
                  </a:lnTo>
                  <a:lnTo>
                    <a:pt x="151" y="20"/>
                  </a:lnTo>
                  <a:lnTo>
                    <a:pt x="146" y="18"/>
                  </a:lnTo>
                  <a:lnTo>
                    <a:pt x="144" y="15"/>
                  </a:lnTo>
                  <a:lnTo>
                    <a:pt x="139" y="13"/>
                  </a:lnTo>
                  <a:lnTo>
                    <a:pt x="134" y="10"/>
                  </a:lnTo>
                  <a:lnTo>
                    <a:pt x="129" y="8"/>
                  </a:lnTo>
                  <a:lnTo>
                    <a:pt x="124" y="5"/>
                  </a:lnTo>
                  <a:lnTo>
                    <a:pt x="122" y="5"/>
                  </a:lnTo>
                  <a:lnTo>
                    <a:pt x="117" y="3"/>
                  </a:lnTo>
                  <a:lnTo>
                    <a:pt x="112" y="3"/>
                  </a:lnTo>
                  <a:lnTo>
                    <a:pt x="107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77" y="3"/>
                  </a:lnTo>
                  <a:lnTo>
                    <a:pt x="72" y="3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7" y="8"/>
                  </a:lnTo>
                  <a:lnTo>
                    <a:pt x="52" y="10"/>
                  </a:lnTo>
                  <a:lnTo>
                    <a:pt x="50" y="13"/>
                  </a:lnTo>
                  <a:lnTo>
                    <a:pt x="45" y="15"/>
                  </a:lnTo>
                  <a:lnTo>
                    <a:pt x="40" y="18"/>
                  </a:lnTo>
                  <a:lnTo>
                    <a:pt x="37" y="20"/>
                  </a:lnTo>
                  <a:lnTo>
                    <a:pt x="32" y="23"/>
                  </a:lnTo>
                  <a:lnTo>
                    <a:pt x="30" y="28"/>
                  </a:lnTo>
                  <a:lnTo>
                    <a:pt x="25" y="30"/>
                  </a:lnTo>
                  <a:lnTo>
                    <a:pt x="23" y="35"/>
                  </a:lnTo>
                  <a:lnTo>
                    <a:pt x="20" y="38"/>
                  </a:lnTo>
                  <a:lnTo>
                    <a:pt x="15" y="43"/>
                  </a:lnTo>
                  <a:lnTo>
                    <a:pt x="13" y="45"/>
                  </a:lnTo>
                  <a:lnTo>
                    <a:pt x="10" y="50"/>
                  </a:lnTo>
                  <a:lnTo>
                    <a:pt x="10" y="55"/>
                  </a:lnTo>
                  <a:lnTo>
                    <a:pt x="8" y="60"/>
                  </a:lnTo>
                  <a:lnTo>
                    <a:pt x="5" y="65"/>
                  </a:lnTo>
                  <a:lnTo>
                    <a:pt x="5" y="70"/>
                  </a:lnTo>
                  <a:lnTo>
                    <a:pt x="3" y="75"/>
                  </a:lnTo>
                  <a:lnTo>
                    <a:pt x="3" y="80"/>
                  </a:lnTo>
                  <a:lnTo>
                    <a:pt x="0" y="85"/>
                  </a:lnTo>
                  <a:lnTo>
                    <a:pt x="0" y="90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07F7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5" name="Freeform 8"/>
            <p:cNvSpPr>
              <a:spLocks/>
            </p:cNvSpPr>
            <p:nvPr/>
          </p:nvSpPr>
          <p:spPr bwMode="auto">
            <a:xfrm>
              <a:off x="5191125" y="4951413"/>
              <a:ext cx="295275" cy="144462"/>
            </a:xfrm>
            <a:custGeom>
              <a:avLst/>
              <a:gdLst>
                <a:gd name="T0" fmla="*/ 0 w 186"/>
                <a:gd name="T1" fmla="*/ 2147483647 h 91"/>
                <a:gd name="T2" fmla="*/ 0 w 186"/>
                <a:gd name="T3" fmla="*/ 2147483647 h 91"/>
                <a:gd name="T4" fmla="*/ 2147483647 w 186"/>
                <a:gd name="T5" fmla="*/ 2147483647 h 91"/>
                <a:gd name="T6" fmla="*/ 2147483647 w 186"/>
                <a:gd name="T7" fmla="*/ 2147483647 h 91"/>
                <a:gd name="T8" fmla="*/ 2147483647 w 186"/>
                <a:gd name="T9" fmla="*/ 2147483647 h 91"/>
                <a:gd name="T10" fmla="*/ 2147483647 w 186"/>
                <a:gd name="T11" fmla="*/ 2147483647 h 91"/>
                <a:gd name="T12" fmla="*/ 2147483647 w 186"/>
                <a:gd name="T13" fmla="*/ 2147483647 h 91"/>
                <a:gd name="T14" fmla="*/ 2147483647 w 186"/>
                <a:gd name="T15" fmla="*/ 2147483647 h 91"/>
                <a:gd name="T16" fmla="*/ 2147483647 w 186"/>
                <a:gd name="T17" fmla="*/ 2147483647 h 91"/>
                <a:gd name="T18" fmla="*/ 2147483647 w 186"/>
                <a:gd name="T19" fmla="*/ 2147483647 h 91"/>
                <a:gd name="T20" fmla="*/ 2147483647 w 186"/>
                <a:gd name="T21" fmla="*/ 2147483647 h 91"/>
                <a:gd name="T22" fmla="*/ 2147483647 w 186"/>
                <a:gd name="T23" fmla="*/ 2147483647 h 91"/>
                <a:gd name="T24" fmla="*/ 2147483647 w 186"/>
                <a:gd name="T25" fmla="*/ 2147483647 h 91"/>
                <a:gd name="T26" fmla="*/ 2147483647 w 186"/>
                <a:gd name="T27" fmla="*/ 2147483647 h 91"/>
                <a:gd name="T28" fmla="*/ 2147483647 w 186"/>
                <a:gd name="T29" fmla="*/ 2147483647 h 91"/>
                <a:gd name="T30" fmla="*/ 2147483647 w 186"/>
                <a:gd name="T31" fmla="*/ 2147483647 h 91"/>
                <a:gd name="T32" fmla="*/ 2147483647 w 186"/>
                <a:gd name="T33" fmla="*/ 2147483647 h 91"/>
                <a:gd name="T34" fmla="*/ 2147483647 w 186"/>
                <a:gd name="T35" fmla="*/ 2147483647 h 91"/>
                <a:gd name="T36" fmla="*/ 2147483647 w 186"/>
                <a:gd name="T37" fmla="*/ 2147483647 h 91"/>
                <a:gd name="T38" fmla="*/ 2147483647 w 186"/>
                <a:gd name="T39" fmla="*/ 2147483647 h 91"/>
                <a:gd name="T40" fmla="*/ 2147483647 w 186"/>
                <a:gd name="T41" fmla="*/ 2147483647 h 91"/>
                <a:gd name="T42" fmla="*/ 2147483647 w 186"/>
                <a:gd name="T43" fmla="*/ 2147483647 h 91"/>
                <a:gd name="T44" fmla="*/ 2147483647 w 186"/>
                <a:gd name="T45" fmla="*/ 2147483647 h 91"/>
                <a:gd name="T46" fmla="*/ 2147483647 w 186"/>
                <a:gd name="T47" fmla="*/ 2147483647 h 91"/>
                <a:gd name="T48" fmla="*/ 2147483647 w 186"/>
                <a:gd name="T49" fmla="*/ 2147483647 h 91"/>
                <a:gd name="T50" fmla="*/ 2147483647 w 186"/>
                <a:gd name="T51" fmla="*/ 2147483647 h 91"/>
                <a:gd name="T52" fmla="*/ 2147483647 w 186"/>
                <a:gd name="T53" fmla="*/ 2147483647 h 91"/>
                <a:gd name="T54" fmla="*/ 2147483647 w 186"/>
                <a:gd name="T55" fmla="*/ 2147483647 h 91"/>
                <a:gd name="T56" fmla="*/ 2147483647 w 186"/>
                <a:gd name="T57" fmla="*/ 2147483647 h 91"/>
                <a:gd name="T58" fmla="*/ 2147483647 w 186"/>
                <a:gd name="T59" fmla="*/ 2147483647 h 91"/>
                <a:gd name="T60" fmla="*/ 2147483647 w 186"/>
                <a:gd name="T61" fmla="*/ 2147483647 h 91"/>
                <a:gd name="T62" fmla="*/ 2147483647 w 186"/>
                <a:gd name="T63" fmla="*/ 2147483647 h 91"/>
                <a:gd name="T64" fmla="*/ 2147483647 w 186"/>
                <a:gd name="T65" fmla="*/ 2147483647 h 91"/>
                <a:gd name="T66" fmla="*/ 2147483647 w 186"/>
                <a:gd name="T67" fmla="*/ 2147483647 h 91"/>
                <a:gd name="T68" fmla="*/ 2147483647 w 186"/>
                <a:gd name="T69" fmla="*/ 2147483647 h 91"/>
                <a:gd name="T70" fmla="*/ 2147483647 w 186"/>
                <a:gd name="T71" fmla="*/ 2147483647 h 91"/>
                <a:gd name="T72" fmla="*/ 2147483647 w 186"/>
                <a:gd name="T73" fmla="*/ 2147483647 h 91"/>
                <a:gd name="T74" fmla="*/ 2147483647 w 186"/>
                <a:gd name="T75" fmla="*/ 2147483647 h 91"/>
                <a:gd name="T76" fmla="*/ 2147483647 w 186"/>
                <a:gd name="T77" fmla="*/ 2147483647 h 91"/>
                <a:gd name="T78" fmla="*/ 2147483647 w 186"/>
                <a:gd name="T79" fmla="*/ 2147483647 h 91"/>
                <a:gd name="T80" fmla="*/ 2147483647 w 186"/>
                <a:gd name="T81" fmla="*/ 2147483647 h 91"/>
                <a:gd name="T82" fmla="*/ 2147483647 w 186"/>
                <a:gd name="T83" fmla="*/ 2147483647 h 91"/>
                <a:gd name="T84" fmla="*/ 2147483647 w 186"/>
                <a:gd name="T85" fmla="*/ 2147483647 h 91"/>
                <a:gd name="T86" fmla="*/ 2147483647 w 186"/>
                <a:gd name="T87" fmla="*/ 2147483647 h 91"/>
                <a:gd name="T88" fmla="*/ 2147483647 w 186"/>
                <a:gd name="T89" fmla="*/ 2147483647 h 9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6"/>
                <a:gd name="T136" fmla="*/ 0 h 91"/>
                <a:gd name="T137" fmla="*/ 186 w 186"/>
                <a:gd name="T138" fmla="*/ 91 h 9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6" h="91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7"/>
                  </a:lnTo>
                  <a:lnTo>
                    <a:pt x="3" y="12"/>
                  </a:lnTo>
                  <a:lnTo>
                    <a:pt x="3" y="14"/>
                  </a:lnTo>
                  <a:lnTo>
                    <a:pt x="3" y="17"/>
                  </a:lnTo>
                  <a:lnTo>
                    <a:pt x="3" y="22"/>
                  </a:lnTo>
                  <a:lnTo>
                    <a:pt x="5" y="24"/>
                  </a:lnTo>
                  <a:lnTo>
                    <a:pt x="5" y="27"/>
                  </a:lnTo>
                  <a:lnTo>
                    <a:pt x="5" y="29"/>
                  </a:lnTo>
                  <a:lnTo>
                    <a:pt x="8" y="34"/>
                  </a:lnTo>
                  <a:lnTo>
                    <a:pt x="8" y="37"/>
                  </a:lnTo>
                  <a:lnTo>
                    <a:pt x="10" y="39"/>
                  </a:lnTo>
                  <a:lnTo>
                    <a:pt x="13" y="42"/>
                  </a:lnTo>
                  <a:lnTo>
                    <a:pt x="13" y="44"/>
                  </a:lnTo>
                  <a:lnTo>
                    <a:pt x="15" y="47"/>
                  </a:lnTo>
                  <a:lnTo>
                    <a:pt x="18" y="49"/>
                  </a:lnTo>
                  <a:lnTo>
                    <a:pt x="18" y="54"/>
                  </a:lnTo>
                  <a:lnTo>
                    <a:pt x="20" y="57"/>
                  </a:lnTo>
                  <a:lnTo>
                    <a:pt x="23" y="59"/>
                  </a:lnTo>
                  <a:lnTo>
                    <a:pt x="25" y="62"/>
                  </a:lnTo>
                  <a:lnTo>
                    <a:pt x="27" y="64"/>
                  </a:lnTo>
                  <a:lnTo>
                    <a:pt x="30" y="64"/>
                  </a:lnTo>
                  <a:lnTo>
                    <a:pt x="32" y="67"/>
                  </a:lnTo>
                  <a:lnTo>
                    <a:pt x="35" y="69"/>
                  </a:lnTo>
                  <a:lnTo>
                    <a:pt x="37" y="71"/>
                  </a:lnTo>
                  <a:lnTo>
                    <a:pt x="40" y="74"/>
                  </a:lnTo>
                  <a:lnTo>
                    <a:pt x="42" y="76"/>
                  </a:lnTo>
                  <a:lnTo>
                    <a:pt x="45" y="76"/>
                  </a:lnTo>
                  <a:lnTo>
                    <a:pt x="47" y="79"/>
                  </a:lnTo>
                  <a:lnTo>
                    <a:pt x="50" y="81"/>
                  </a:lnTo>
                  <a:lnTo>
                    <a:pt x="52" y="81"/>
                  </a:lnTo>
                  <a:lnTo>
                    <a:pt x="55" y="84"/>
                  </a:lnTo>
                  <a:lnTo>
                    <a:pt x="60" y="84"/>
                  </a:lnTo>
                  <a:lnTo>
                    <a:pt x="62" y="86"/>
                  </a:lnTo>
                  <a:lnTo>
                    <a:pt x="65" y="86"/>
                  </a:lnTo>
                  <a:lnTo>
                    <a:pt x="67" y="89"/>
                  </a:lnTo>
                  <a:lnTo>
                    <a:pt x="72" y="89"/>
                  </a:lnTo>
                  <a:lnTo>
                    <a:pt x="75" y="89"/>
                  </a:lnTo>
                  <a:lnTo>
                    <a:pt x="77" y="89"/>
                  </a:lnTo>
                  <a:lnTo>
                    <a:pt x="82" y="91"/>
                  </a:lnTo>
                  <a:lnTo>
                    <a:pt x="84" y="91"/>
                  </a:lnTo>
                  <a:lnTo>
                    <a:pt x="87" y="91"/>
                  </a:lnTo>
                  <a:lnTo>
                    <a:pt x="89" y="91"/>
                  </a:lnTo>
                  <a:lnTo>
                    <a:pt x="94" y="91"/>
                  </a:lnTo>
                  <a:lnTo>
                    <a:pt x="97" y="91"/>
                  </a:lnTo>
                  <a:lnTo>
                    <a:pt x="99" y="91"/>
                  </a:lnTo>
                  <a:lnTo>
                    <a:pt x="104" y="91"/>
                  </a:lnTo>
                  <a:lnTo>
                    <a:pt x="107" y="91"/>
                  </a:lnTo>
                  <a:lnTo>
                    <a:pt x="109" y="89"/>
                  </a:lnTo>
                  <a:lnTo>
                    <a:pt x="114" y="89"/>
                  </a:lnTo>
                  <a:lnTo>
                    <a:pt x="117" y="89"/>
                  </a:lnTo>
                  <a:lnTo>
                    <a:pt x="119" y="89"/>
                  </a:lnTo>
                  <a:lnTo>
                    <a:pt x="122" y="86"/>
                  </a:lnTo>
                  <a:lnTo>
                    <a:pt x="127" y="86"/>
                  </a:lnTo>
                  <a:lnTo>
                    <a:pt x="129" y="84"/>
                  </a:lnTo>
                  <a:lnTo>
                    <a:pt x="132" y="84"/>
                  </a:lnTo>
                  <a:lnTo>
                    <a:pt x="134" y="81"/>
                  </a:lnTo>
                  <a:lnTo>
                    <a:pt x="137" y="81"/>
                  </a:lnTo>
                  <a:lnTo>
                    <a:pt x="139" y="79"/>
                  </a:lnTo>
                  <a:lnTo>
                    <a:pt x="144" y="76"/>
                  </a:lnTo>
                  <a:lnTo>
                    <a:pt x="146" y="76"/>
                  </a:lnTo>
                  <a:lnTo>
                    <a:pt x="149" y="74"/>
                  </a:lnTo>
                  <a:lnTo>
                    <a:pt x="151" y="71"/>
                  </a:lnTo>
                  <a:lnTo>
                    <a:pt x="154" y="69"/>
                  </a:lnTo>
                  <a:lnTo>
                    <a:pt x="156" y="67"/>
                  </a:lnTo>
                  <a:lnTo>
                    <a:pt x="159" y="64"/>
                  </a:lnTo>
                  <a:lnTo>
                    <a:pt x="161" y="64"/>
                  </a:lnTo>
                  <a:lnTo>
                    <a:pt x="164" y="62"/>
                  </a:lnTo>
                  <a:lnTo>
                    <a:pt x="164" y="59"/>
                  </a:lnTo>
                  <a:lnTo>
                    <a:pt x="166" y="57"/>
                  </a:lnTo>
                  <a:lnTo>
                    <a:pt x="169" y="54"/>
                  </a:lnTo>
                  <a:lnTo>
                    <a:pt x="171" y="49"/>
                  </a:lnTo>
                  <a:lnTo>
                    <a:pt x="174" y="47"/>
                  </a:lnTo>
                  <a:lnTo>
                    <a:pt x="174" y="44"/>
                  </a:lnTo>
                  <a:lnTo>
                    <a:pt x="176" y="42"/>
                  </a:lnTo>
                  <a:lnTo>
                    <a:pt x="176" y="39"/>
                  </a:lnTo>
                  <a:lnTo>
                    <a:pt x="179" y="37"/>
                  </a:lnTo>
                  <a:lnTo>
                    <a:pt x="179" y="34"/>
                  </a:lnTo>
                  <a:lnTo>
                    <a:pt x="181" y="29"/>
                  </a:lnTo>
                  <a:lnTo>
                    <a:pt x="181" y="27"/>
                  </a:lnTo>
                  <a:lnTo>
                    <a:pt x="184" y="24"/>
                  </a:lnTo>
                  <a:lnTo>
                    <a:pt x="184" y="22"/>
                  </a:lnTo>
                  <a:lnTo>
                    <a:pt x="184" y="17"/>
                  </a:lnTo>
                  <a:lnTo>
                    <a:pt x="186" y="14"/>
                  </a:lnTo>
                  <a:lnTo>
                    <a:pt x="186" y="12"/>
                  </a:lnTo>
                  <a:lnTo>
                    <a:pt x="186" y="7"/>
                  </a:lnTo>
                  <a:lnTo>
                    <a:pt x="186" y="5"/>
                  </a:lnTo>
                  <a:lnTo>
                    <a:pt x="186" y="2"/>
                  </a:lnTo>
                  <a:lnTo>
                    <a:pt x="186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6" name="Arc 9"/>
            <p:cNvSpPr>
              <a:spLocks/>
            </p:cNvSpPr>
            <p:nvPr/>
          </p:nvSpPr>
          <p:spPr bwMode="auto">
            <a:xfrm>
              <a:off x="5191125" y="4800600"/>
              <a:ext cx="295275" cy="147638"/>
            </a:xfrm>
            <a:custGeom>
              <a:avLst/>
              <a:gdLst>
                <a:gd name="T0" fmla="*/ 0 w 43198"/>
                <a:gd name="T1" fmla="*/ 46633930 h 21600"/>
                <a:gd name="T2" fmla="*/ 94300909 w 43198"/>
                <a:gd name="T3" fmla="*/ 47144518 h 21600"/>
                <a:gd name="T4" fmla="*/ 47148373 w 43198"/>
                <a:gd name="T5" fmla="*/ 47144518 h 21600"/>
                <a:gd name="T6" fmla="*/ 0 60000 65536"/>
                <a:gd name="T7" fmla="*/ 0 60000 65536"/>
                <a:gd name="T8" fmla="*/ 0 60000 65536"/>
                <a:gd name="T9" fmla="*/ 0 w 43198"/>
                <a:gd name="T10" fmla="*/ 0 h 21600"/>
                <a:gd name="T11" fmla="*/ 43198 w 431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8" h="21600" fill="none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</a:path>
                <a:path w="43198" h="21600" stroke="0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  <a:lnTo>
                    <a:pt x="21598" y="21600"/>
                  </a:lnTo>
                  <a:close/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7" name="Freeform 10"/>
            <p:cNvSpPr>
              <a:spLocks/>
            </p:cNvSpPr>
            <p:nvPr/>
          </p:nvSpPr>
          <p:spPr bwMode="auto">
            <a:xfrm>
              <a:off x="6562725" y="4114800"/>
              <a:ext cx="295275" cy="295275"/>
            </a:xfrm>
            <a:custGeom>
              <a:avLst/>
              <a:gdLst>
                <a:gd name="T0" fmla="*/ 0 w 186"/>
                <a:gd name="T1" fmla="*/ 2147483647 h 186"/>
                <a:gd name="T2" fmla="*/ 2147483647 w 186"/>
                <a:gd name="T3" fmla="*/ 2147483647 h 186"/>
                <a:gd name="T4" fmla="*/ 2147483647 w 186"/>
                <a:gd name="T5" fmla="*/ 2147483647 h 186"/>
                <a:gd name="T6" fmla="*/ 2147483647 w 186"/>
                <a:gd name="T7" fmla="*/ 2147483647 h 186"/>
                <a:gd name="T8" fmla="*/ 2147483647 w 186"/>
                <a:gd name="T9" fmla="*/ 2147483647 h 186"/>
                <a:gd name="T10" fmla="*/ 2147483647 w 186"/>
                <a:gd name="T11" fmla="*/ 2147483647 h 186"/>
                <a:gd name="T12" fmla="*/ 2147483647 w 186"/>
                <a:gd name="T13" fmla="*/ 2147483647 h 186"/>
                <a:gd name="T14" fmla="*/ 2147483647 w 186"/>
                <a:gd name="T15" fmla="*/ 2147483647 h 186"/>
                <a:gd name="T16" fmla="*/ 2147483647 w 186"/>
                <a:gd name="T17" fmla="*/ 2147483647 h 186"/>
                <a:gd name="T18" fmla="*/ 2147483647 w 186"/>
                <a:gd name="T19" fmla="*/ 2147483647 h 186"/>
                <a:gd name="T20" fmla="*/ 2147483647 w 186"/>
                <a:gd name="T21" fmla="*/ 2147483647 h 186"/>
                <a:gd name="T22" fmla="*/ 2147483647 w 186"/>
                <a:gd name="T23" fmla="*/ 2147483647 h 186"/>
                <a:gd name="T24" fmla="*/ 2147483647 w 186"/>
                <a:gd name="T25" fmla="*/ 2147483647 h 186"/>
                <a:gd name="T26" fmla="*/ 2147483647 w 186"/>
                <a:gd name="T27" fmla="*/ 2147483647 h 186"/>
                <a:gd name="T28" fmla="*/ 2147483647 w 186"/>
                <a:gd name="T29" fmla="*/ 2147483647 h 186"/>
                <a:gd name="T30" fmla="*/ 2147483647 w 186"/>
                <a:gd name="T31" fmla="*/ 2147483647 h 186"/>
                <a:gd name="T32" fmla="*/ 2147483647 w 186"/>
                <a:gd name="T33" fmla="*/ 2147483647 h 186"/>
                <a:gd name="T34" fmla="*/ 2147483647 w 186"/>
                <a:gd name="T35" fmla="*/ 2147483647 h 186"/>
                <a:gd name="T36" fmla="*/ 2147483647 w 186"/>
                <a:gd name="T37" fmla="*/ 2147483647 h 186"/>
                <a:gd name="T38" fmla="*/ 2147483647 w 186"/>
                <a:gd name="T39" fmla="*/ 2147483647 h 186"/>
                <a:gd name="T40" fmla="*/ 2147483647 w 186"/>
                <a:gd name="T41" fmla="*/ 2147483647 h 186"/>
                <a:gd name="T42" fmla="*/ 2147483647 w 186"/>
                <a:gd name="T43" fmla="*/ 2147483647 h 186"/>
                <a:gd name="T44" fmla="*/ 2147483647 w 186"/>
                <a:gd name="T45" fmla="*/ 2147483647 h 186"/>
                <a:gd name="T46" fmla="*/ 2147483647 w 186"/>
                <a:gd name="T47" fmla="*/ 2147483647 h 186"/>
                <a:gd name="T48" fmla="*/ 2147483647 w 186"/>
                <a:gd name="T49" fmla="*/ 2147483647 h 186"/>
                <a:gd name="T50" fmla="*/ 2147483647 w 186"/>
                <a:gd name="T51" fmla="*/ 2147483647 h 186"/>
                <a:gd name="T52" fmla="*/ 2147483647 w 186"/>
                <a:gd name="T53" fmla="*/ 2147483647 h 186"/>
                <a:gd name="T54" fmla="*/ 2147483647 w 186"/>
                <a:gd name="T55" fmla="*/ 2147483647 h 186"/>
                <a:gd name="T56" fmla="*/ 2147483647 w 186"/>
                <a:gd name="T57" fmla="*/ 2147483647 h 186"/>
                <a:gd name="T58" fmla="*/ 2147483647 w 186"/>
                <a:gd name="T59" fmla="*/ 2147483647 h 186"/>
                <a:gd name="T60" fmla="*/ 2147483647 w 186"/>
                <a:gd name="T61" fmla="*/ 2147483647 h 186"/>
                <a:gd name="T62" fmla="*/ 2147483647 w 186"/>
                <a:gd name="T63" fmla="*/ 2147483647 h 186"/>
                <a:gd name="T64" fmla="*/ 2147483647 w 186"/>
                <a:gd name="T65" fmla="*/ 2147483647 h 186"/>
                <a:gd name="T66" fmla="*/ 2147483647 w 186"/>
                <a:gd name="T67" fmla="*/ 2147483647 h 186"/>
                <a:gd name="T68" fmla="*/ 2147483647 w 186"/>
                <a:gd name="T69" fmla="*/ 2147483647 h 186"/>
                <a:gd name="T70" fmla="*/ 2147483647 w 186"/>
                <a:gd name="T71" fmla="*/ 2147483647 h 186"/>
                <a:gd name="T72" fmla="*/ 2147483647 w 186"/>
                <a:gd name="T73" fmla="*/ 2147483647 h 186"/>
                <a:gd name="T74" fmla="*/ 2147483647 w 186"/>
                <a:gd name="T75" fmla="*/ 2147483647 h 186"/>
                <a:gd name="T76" fmla="*/ 2147483647 w 186"/>
                <a:gd name="T77" fmla="*/ 2147483647 h 186"/>
                <a:gd name="T78" fmla="*/ 2147483647 w 186"/>
                <a:gd name="T79" fmla="*/ 0 h 186"/>
                <a:gd name="T80" fmla="*/ 2147483647 w 186"/>
                <a:gd name="T81" fmla="*/ 0 h 186"/>
                <a:gd name="T82" fmla="*/ 2147483647 w 186"/>
                <a:gd name="T83" fmla="*/ 2147483647 h 186"/>
                <a:gd name="T84" fmla="*/ 2147483647 w 186"/>
                <a:gd name="T85" fmla="*/ 2147483647 h 186"/>
                <a:gd name="T86" fmla="*/ 2147483647 w 186"/>
                <a:gd name="T87" fmla="*/ 2147483647 h 186"/>
                <a:gd name="T88" fmla="*/ 2147483647 w 186"/>
                <a:gd name="T89" fmla="*/ 2147483647 h 186"/>
                <a:gd name="T90" fmla="*/ 2147483647 w 186"/>
                <a:gd name="T91" fmla="*/ 2147483647 h 186"/>
                <a:gd name="T92" fmla="*/ 2147483647 w 186"/>
                <a:gd name="T93" fmla="*/ 2147483647 h 186"/>
                <a:gd name="T94" fmla="*/ 2147483647 w 186"/>
                <a:gd name="T95" fmla="*/ 2147483647 h 186"/>
                <a:gd name="T96" fmla="*/ 2147483647 w 186"/>
                <a:gd name="T97" fmla="*/ 2147483647 h 186"/>
                <a:gd name="T98" fmla="*/ 0 w 186"/>
                <a:gd name="T99" fmla="*/ 2147483647 h 1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"/>
                <a:gd name="T151" fmla="*/ 0 h 186"/>
                <a:gd name="T152" fmla="*/ 186 w 186"/>
                <a:gd name="T153" fmla="*/ 186 h 1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" h="186">
                  <a:moveTo>
                    <a:pt x="0" y="94"/>
                  </a:moveTo>
                  <a:lnTo>
                    <a:pt x="0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2" y="107"/>
                  </a:lnTo>
                  <a:lnTo>
                    <a:pt x="2" y="109"/>
                  </a:lnTo>
                  <a:lnTo>
                    <a:pt x="2" y="112"/>
                  </a:lnTo>
                  <a:lnTo>
                    <a:pt x="2" y="117"/>
                  </a:lnTo>
                  <a:lnTo>
                    <a:pt x="5" y="119"/>
                  </a:lnTo>
                  <a:lnTo>
                    <a:pt x="5" y="122"/>
                  </a:lnTo>
                  <a:lnTo>
                    <a:pt x="5" y="124"/>
                  </a:lnTo>
                  <a:lnTo>
                    <a:pt x="7" y="129"/>
                  </a:lnTo>
                  <a:lnTo>
                    <a:pt x="7" y="132"/>
                  </a:lnTo>
                  <a:lnTo>
                    <a:pt x="10" y="134"/>
                  </a:lnTo>
                  <a:lnTo>
                    <a:pt x="12" y="136"/>
                  </a:lnTo>
                  <a:lnTo>
                    <a:pt x="12" y="139"/>
                  </a:lnTo>
                  <a:lnTo>
                    <a:pt x="15" y="141"/>
                  </a:lnTo>
                  <a:lnTo>
                    <a:pt x="17" y="144"/>
                  </a:lnTo>
                  <a:lnTo>
                    <a:pt x="17" y="149"/>
                  </a:lnTo>
                  <a:lnTo>
                    <a:pt x="20" y="151"/>
                  </a:lnTo>
                  <a:lnTo>
                    <a:pt x="22" y="154"/>
                  </a:lnTo>
                  <a:lnTo>
                    <a:pt x="24" y="156"/>
                  </a:lnTo>
                  <a:lnTo>
                    <a:pt x="27" y="159"/>
                  </a:lnTo>
                  <a:lnTo>
                    <a:pt x="29" y="159"/>
                  </a:lnTo>
                  <a:lnTo>
                    <a:pt x="32" y="161"/>
                  </a:lnTo>
                  <a:lnTo>
                    <a:pt x="34" y="164"/>
                  </a:lnTo>
                  <a:lnTo>
                    <a:pt x="37" y="166"/>
                  </a:lnTo>
                  <a:lnTo>
                    <a:pt x="39" y="169"/>
                  </a:lnTo>
                  <a:lnTo>
                    <a:pt x="42" y="171"/>
                  </a:lnTo>
                  <a:lnTo>
                    <a:pt x="44" y="171"/>
                  </a:lnTo>
                  <a:lnTo>
                    <a:pt x="47" y="174"/>
                  </a:lnTo>
                  <a:lnTo>
                    <a:pt x="49" y="176"/>
                  </a:lnTo>
                  <a:lnTo>
                    <a:pt x="52" y="176"/>
                  </a:lnTo>
                  <a:lnTo>
                    <a:pt x="54" y="179"/>
                  </a:lnTo>
                  <a:lnTo>
                    <a:pt x="59" y="179"/>
                  </a:lnTo>
                  <a:lnTo>
                    <a:pt x="62" y="181"/>
                  </a:lnTo>
                  <a:lnTo>
                    <a:pt x="64" y="181"/>
                  </a:lnTo>
                  <a:lnTo>
                    <a:pt x="67" y="184"/>
                  </a:lnTo>
                  <a:lnTo>
                    <a:pt x="72" y="184"/>
                  </a:lnTo>
                  <a:lnTo>
                    <a:pt x="74" y="184"/>
                  </a:lnTo>
                  <a:lnTo>
                    <a:pt x="77" y="184"/>
                  </a:lnTo>
                  <a:lnTo>
                    <a:pt x="81" y="186"/>
                  </a:lnTo>
                  <a:lnTo>
                    <a:pt x="84" y="186"/>
                  </a:lnTo>
                  <a:lnTo>
                    <a:pt x="86" y="186"/>
                  </a:lnTo>
                  <a:lnTo>
                    <a:pt x="89" y="186"/>
                  </a:lnTo>
                  <a:lnTo>
                    <a:pt x="94" y="186"/>
                  </a:lnTo>
                  <a:lnTo>
                    <a:pt x="96" y="186"/>
                  </a:lnTo>
                  <a:lnTo>
                    <a:pt x="99" y="186"/>
                  </a:lnTo>
                  <a:lnTo>
                    <a:pt x="104" y="186"/>
                  </a:lnTo>
                  <a:lnTo>
                    <a:pt x="106" y="186"/>
                  </a:lnTo>
                  <a:lnTo>
                    <a:pt x="109" y="184"/>
                  </a:lnTo>
                  <a:lnTo>
                    <a:pt x="114" y="184"/>
                  </a:lnTo>
                  <a:lnTo>
                    <a:pt x="116" y="184"/>
                  </a:lnTo>
                  <a:lnTo>
                    <a:pt x="119" y="184"/>
                  </a:lnTo>
                  <a:lnTo>
                    <a:pt x="121" y="181"/>
                  </a:lnTo>
                  <a:lnTo>
                    <a:pt x="126" y="181"/>
                  </a:lnTo>
                  <a:lnTo>
                    <a:pt x="129" y="179"/>
                  </a:lnTo>
                  <a:lnTo>
                    <a:pt x="131" y="179"/>
                  </a:lnTo>
                  <a:lnTo>
                    <a:pt x="134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3" y="171"/>
                  </a:lnTo>
                  <a:lnTo>
                    <a:pt x="146" y="171"/>
                  </a:lnTo>
                  <a:lnTo>
                    <a:pt x="148" y="169"/>
                  </a:lnTo>
                  <a:lnTo>
                    <a:pt x="151" y="166"/>
                  </a:lnTo>
                  <a:lnTo>
                    <a:pt x="153" y="164"/>
                  </a:lnTo>
                  <a:lnTo>
                    <a:pt x="156" y="161"/>
                  </a:lnTo>
                  <a:lnTo>
                    <a:pt x="158" y="159"/>
                  </a:lnTo>
                  <a:lnTo>
                    <a:pt x="161" y="159"/>
                  </a:lnTo>
                  <a:lnTo>
                    <a:pt x="163" y="156"/>
                  </a:lnTo>
                  <a:lnTo>
                    <a:pt x="163" y="154"/>
                  </a:lnTo>
                  <a:lnTo>
                    <a:pt x="166" y="151"/>
                  </a:lnTo>
                  <a:lnTo>
                    <a:pt x="168" y="149"/>
                  </a:lnTo>
                  <a:lnTo>
                    <a:pt x="171" y="144"/>
                  </a:lnTo>
                  <a:lnTo>
                    <a:pt x="173" y="141"/>
                  </a:lnTo>
                  <a:lnTo>
                    <a:pt x="173" y="139"/>
                  </a:lnTo>
                  <a:lnTo>
                    <a:pt x="176" y="136"/>
                  </a:lnTo>
                  <a:lnTo>
                    <a:pt x="176" y="134"/>
                  </a:lnTo>
                  <a:lnTo>
                    <a:pt x="178" y="132"/>
                  </a:lnTo>
                  <a:lnTo>
                    <a:pt x="178" y="129"/>
                  </a:lnTo>
                  <a:lnTo>
                    <a:pt x="181" y="124"/>
                  </a:lnTo>
                  <a:lnTo>
                    <a:pt x="181" y="122"/>
                  </a:lnTo>
                  <a:lnTo>
                    <a:pt x="183" y="119"/>
                  </a:lnTo>
                  <a:lnTo>
                    <a:pt x="183" y="117"/>
                  </a:lnTo>
                  <a:lnTo>
                    <a:pt x="183" y="112"/>
                  </a:lnTo>
                  <a:lnTo>
                    <a:pt x="186" y="109"/>
                  </a:lnTo>
                  <a:lnTo>
                    <a:pt x="186" y="107"/>
                  </a:lnTo>
                  <a:lnTo>
                    <a:pt x="186" y="102"/>
                  </a:lnTo>
                  <a:lnTo>
                    <a:pt x="186" y="99"/>
                  </a:lnTo>
                  <a:lnTo>
                    <a:pt x="186" y="97"/>
                  </a:lnTo>
                  <a:lnTo>
                    <a:pt x="186" y="94"/>
                  </a:lnTo>
                  <a:lnTo>
                    <a:pt x="186" y="89"/>
                  </a:lnTo>
                  <a:lnTo>
                    <a:pt x="186" y="84"/>
                  </a:lnTo>
                  <a:lnTo>
                    <a:pt x="186" y="80"/>
                  </a:lnTo>
                  <a:lnTo>
                    <a:pt x="183" y="75"/>
                  </a:lnTo>
                  <a:lnTo>
                    <a:pt x="183" y="70"/>
                  </a:lnTo>
                  <a:lnTo>
                    <a:pt x="181" y="65"/>
                  </a:lnTo>
                  <a:lnTo>
                    <a:pt x="181" y="60"/>
                  </a:lnTo>
                  <a:lnTo>
                    <a:pt x="178" y="55"/>
                  </a:lnTo>
                  <a:lnTo>
                    <a:pt x="176" y="50"/>
                  </a:lnTo>
                  <a:lnTo>
                    <a:pt x="173" y="45"/>
                  </a:lnTo>
                  <a:lnTo>
                    <a:pt x="171" y="42"/>
                  </a:lnTo>
                  <a:lnTo>
                    <a:pt x="168" y="37"/>
                  </a:lnTo>
                  <a:lnTo>
                    <a:pt x="166" y="35"/>
                  </a:lnTo>
                  <a:lnTo>
                    <a:pt x="161" y="30"/>
                  </a:lnTo>
                  <a:lnTo>
                    <a:pt x="158" y="27"/>
                  </a:lnTo>
                  <a:lnTo>
                    <a:pt x="153" y="23"/>
                  </a:lnTo>
                  <a:lnTo>
                    <a:pt x="151" y="20"/>
                  </a:lnTo>
                  <a:lnTo>
                    <a:pt x="146" y="18"/>
                  </a:lnTo>
                  <a:lnTo>
                    <a:pt x="143" y="15"/>
                  </a:lnTo>
                  <a:lnTo>
                    <a:pt x="139" y="13"/>
                  </a:lnTo>
                  <a:lnTo>
                    <a:pt x="134" y="10"/>
                  </a:lnTo>
                  <a:lnTo>
                    <a:pt x="129" y="8"/>
                  </a:lnTo>
                  <a:lnTo>
                    <a:pt x="124" y="5"/>
                  </a:lnTo>
                  <a:lnTo>
                    <a:pt x="121" y="5"/>
                  </a:lnTo>
                  <a:lnTo>
                    <a:pt x="116" y="3"/>
                  </a:lnTo>
                  <a:lnTo>
                    <a:pt x="111" y="3"/>
                  </a:lnTo>
                  <a:lnTo>
                    <a:pt x="106" y="0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1" y="0"/>
                  </a:lnTo>
                  <a:lnTo>
                    <a:pt x="86" y="0"/>
                  </a:lnTo>
                  <a:lnTo>
                    <a:pt x="81" y="0"/>
                  </a:lnTo>
                  <a:lnTo>
                    <a:pt x="77" y="3"/>
                  </a:lnTo>
                  <a:lnTo>
                    <a:pt x="72" y="3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7" y="8"/>
                  </a:lnTo>
                  <a:lnTo>
                    <a:pt x="52" y="10"/>
                  </a:lnTo>
                  <a:lnTo>
                    <a:pt x="49" y="13"/>
                  </a:lnTo>
                  <a:lnTo>
                    <a:pt x="44" y="15"/>
                  </a:lnTo>
                  <a:lnTo>
                    <a:pt x="39" y="18"/>
                  </a:lnTo>
                  <a:lnTo>
                    <a:pt x="37" y="20"/>
                  </a:lnTo>
                  <a:lnTo>
                    <a:pt x="32" y="23"/>
                  </a:lnTo>
                  <a:lnTo>
                    <a:pt x="29" y="27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5" y="42"/>
                  </a:lnTo>
                  <a:lnTo>
                    <a:pt x="12" y="45"/>
                  </a:lnTo>
                  <a:lnTo>
                    <a:pt x="10" y="50"/>
                  </a:lnTo>
                  <a:lnTo>
                    <a:pt x="10" y="55"/>
                  </a:lnTo>
                  <a:lnTo>
                    <a:pt x="7" y="60"/>
                  </a:lnTo>
                  <a:lnTo>
                    <a:pt x="5" y="65"/>
                  </a:lnTo>
                  <a:lnTo>
                    <a:pt x="5" y="70"/>
                  </a:lnTo>
                  <a:lnTo>
                    <a:pt x="2" y="75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9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8" name="Freeform 11"/>
            <p:cNvSpPr>
              <a:spLocks/>
            </p:cNvSpPr>
            <p:nvPr/>
          </p:nvSpPr>
          <p:spPr bwMode="auto">
            <a:xfrm>
              <a:off x="6562725" y="4264025"/>
              <a:ext cx="295275" cy="146050"/>
            </a:xfrm>
            <a:custGeom>
              <a:avLst/>
              <a:gdLst>
                <a:gd name="T0" fmla="*/ 0 w 186"/>
                <a:gd name="T1" fmla="*/ 2147483647 h 92"/>
                <a:gd name="T2" fmla="*/ 0 w 186"/>
                <a:gd name="T3" fmla="*/ 2147483647 h 92"/>
                <a:gd name="T4" fmla="*/ 2147483647 w 186"/>
                <a:gd name="T5" fmla="*/ 2147483647 h 92"/>
                <a:gd name="T6" fmla="*/ 2147483647 w 186"/>
                <a:gd name="T7" fmla="*/ 2147483647 h 92"/>
                <a:gd name="T8" fmla="*/ 2147483647 w 186"/>
                <a:gd name="T9" fmla="*/ 2147483647 h 92"/>
                <a:gd name="T10" fmla="*/ 2147483647 w 186"/>
                <a:gd name="T11" fmla="*/ 2147483647 h 92"/>
                <a:gd name="T12" fmla="*/ 2147483647 w 186"/>
                <a:gd name="T13" fmla="*/ 2147483647 h 92"/>
                <a:gd name="T14" fmla="*/ 2147483647 w 186"/>
                <a:gd name="T15" fmla="*/ 2147483647 h 92"/>
                <a:gd name="T16" fmla="*/ 2147483647 w 186"/>
                <a:gd name="T17" fmla="*/ 2147483647 h 92"/>
                <a:gd name="T18" fmla="*/ 2147483647 w 186"/>
                <a:gd name="T19" fmla="*/ 2147483647 h 92"/>
                <a:gd name="T20" fmla="*/ 2147483647 w 186"/>
                <a:gd name="T21" fmla="*/ 2147483647 h 92"/>
                <a:gd name="T22" fmla="*/ 2147483647 w 186"/>
                <a:gd name="T23" fmla="*/ 2147483647 h 92"/>
                <a:gd name="T24" fmla="*/ 2147483647 w 186"/>
                <a:gd name="T25" fmla="*/ 2147483647 h 92"/>
                <a:gd name="T26" fmla="*/ 2147483647 w 186"/>
                <a:gd name="T27" fmla="*/ 2147483647 h 92"/>
                <a:gd name="T28" fmla="*/ 2147483647 w 186"/>
                <a:gd name="T29" fmla="*/ 2147483647 h 92"/>
                <a:gd name="T30" fmla="*/ 2147483647 w 186"/>
                <a:gd name="T31" fmla="*/ 2147483647 h 92"/>
                <a:gd name="T32" fmla="*/ 2147483647 w 186"/>
                <a:gd name="T33" fmla="*/ 2147483647 h 92"/>
                <a:gd name="T34" fmla="*/ 2147483647 w 186"/>
                <a:gd name="T35" fmla="*/ 2147483647 h 92"/>
                <a:gd name="T36" fmla="*/ 2147483647 w 186"/>
                <a:gd name="T37" fmla="*/ 2147483647 h 92"/>
                <a:gd name="T38" fmla="*/ 2147483647 w 186"/>
                <a:gd name="T39" fmla="*/ 2147483647 h 92"/>
                <a:gd name="T40" fmla="*/ 2147483647 w 186"/>
                <a:gd name="T41" fmla="*/ 2147483647 h 92"/>
                <a:gd name="T42" fmla="*/ 2147483647 w 186"/>
                <a:gd name="T43" fmla="*/ 2147483647 h 92"/>
                <a:gd name="T44" fmla="*/ 2147483647 w 186"/>
                <a:gd name="T45" fmla="*/ 2147483647 h 92"/>
                <a:gd name="T46" fmla="*/ 2147483647 w 186"/>
                <a:gd name="T47" fmla="*/ 2147483647 h 92"/>
                <a:gd name="T48" fmla="*/ 2147483647 w 186"/>
                <a:gd name="T49" fmla="*/ 2147483647 h 92"/>
                <a:gd name="T50" fmla="*/ 2147483647 w 186"/>
                <a:gd name="T51" fmla="*/ 2147483647 h 92"/>
                <a:gd name="T52" fmla="*/ 2147483647 w 186"/>
                <a:gd name="T53" fmla="*/ 2147483647 h 92"/>
                <a:gd name="T54" fmla="*/ 2147483647 w 186"/>
                <a:gd name="T55" fmla="*/ 2147483647 h 92"/>
                <a:gd name="T56" fmla="*/ 2147483647 w 186"/>
                <a:gd name="T57" fmla="*/ 2147483647 h 92"/>
                <a:gd name="T58" fmla="*/ 2147483647 w 186"/>
                <a:gd name="T59" fmla="*/ 2147483647 h 92"/>
                <a:gd name="T60" fmla="*/ 2147483647 w 186"/>
                <a:gd name="T61" fmla="*/ 2147483647 h 92"/>
                <a:gd name="T62" fmla="*/ 2147483647 w 186"/>
                <a:gd name="T63" fmla="*/ 2147483647 h 92"/>
                <a:gd name="T64" fmla="*/ 2147483647 w 186"/>
                <a:gd name="T65" fmla="*/ 2147483647 h 92"/>
                <a:gd name="T66" fmla="*/ 2147483647 w 186"/>
                <a:gd name="T67" fmla="*/ 2147483647 h 92"/>
                <a:gd name="T68" fmla="*/ 2147483647 w 186"/>
                <a:gd name="T69" fmla="*/ 2147483647 h 92"/>
                <a:gd name="T70" fmla="*/ 2147483647 w 186"/>
                <a:gd name="T71" fmla="*/ 2147483647 h 92"/>
                <a:gd name="T72" fmla="*/ 2147483647 w 186"/>
                <a:gd name="T73" fmla="*/ 2147483647 h 92"/>
                <a:gd name="T74" fmla="*/ 2147483647 w 186"/>
                <a:gd name="T75" fmla="*/ 2147483647 h 92"/>
                <a:gd name="T76" fmla="*/ 2147483647 w 186"/>
                <a:gd name="T77" fmla="*/ 2147483647 h 92"/>
                <a:gd name="T78" fmla="*/ 2147483647 w 186"/>
                <a:gd name="T79" fmla="*/ 2147483647 h 92"/>
                <a:gd name="T80" fmla="*/ 2147483647 w 186"/>
                <a:gd name="T81" fmla="*/ 2147483647 h 92"/>
                <a:gd name="T82" fmla="*/ 2147483647 w 186"/>
                <a:gd name="T83" fmla="*/ 2147483647 h 92"/>
                <a:gd name="T84" fmla="*/ 2147483647 w 186"/>
                <a:gd name="T85" fmla="*/ 2147483647 h 92"/>
                <a:gd name="T86" fmla="*/ 2147483647 w 186"/>
                <a:gd name="T87" fmla="*/ 2147483647 h 92"/>
                <a:gd name="T88" fmla="*/ 2147483647 w 186"/>
                <a:gd name="T89" fmla="*/ 2147483647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6"/>
                <a:gd name="T136" fmla="*/ 0 h 92"/>
                <a:gd name="T137" fmla="*/ 186 w 18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6" h="92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2" y="18"/>
                  </a:lnTo>
                  <a:lnTo>
                    <a:pt x="2" y="23"/>
                  </a:lnTo>
                  <a:lnTo>
                    <a:pt x="5" y="25"/>
                  </a:lnTo>
                  <a:lnTo>
                    <a:pt x="5" y="28"/>
                  </a:lnTo>
                  <a:lnTo>
                    <a:pt x="5" y="30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10" y="40"/>
                  </a:lnTo>
                  <a:lnTo>
                    <a:pt x="12" y="42"/>
                  </a:lnTo>
                  <a:lnTo>
                    <a:pt x="12" y="45"/>
                  </a:lnTo>
                  <a:lnTo>
                    <a:pt x="15" y="47"/>
                  </a:lnTo>
                  <a:lnTo>
                    <a:pt x="17" y="50"/>
                  </a:lnTo>
                  <a:lnTo>
                    <a:pt x="17" y="55"/>
                  </a:lnTo>
                  <a:lnTo>
                    <a:pt x="20" y="57"/>
                  </a:lnTo>
                  <a:lnTo>
                    <a:pt x="22" y="60"/>
                  </a:lnTo>
                  <a:lnTo>
                    <a:pt x="24" y="62"/>
                  </a:lnTo>
                  <a:lnTo>
                    <a:pt x="27" y="65"/>
                  </a:lnTo>
                  <a:lnTo>
                    <a:pt x="29" y="65"/>
                  </a:lnTo>
                  <a:lnTo>
                    <a:pt x="32" y="67"/>
                  </a:lnTo>
                  <a:lnTo>
                    <a:pt x="34" y="70"/>
                  </a:lnTo>
                  <a:lnTo>
                    <a:pt x="37" y="72"/>
                  </a:lnTo>
                  <a:lnTo>
                    <a:pt x="39" y="75"/>
                  </a:lnTo>
                  <a:lnTo>
                    <a:pt x="42" y="77"/>
                  </a:lnTo>
                  <a:lnTo>
                    <a:pt x="44" y="77"/>
                  </a:lnTo>
                  <a:lnTo>
                    <a:pt x="47" y="80"/>
                  </a:lnTo>
                  <a:lnTo>
                    <a:pt x="49" y="82"/>
                  </a:lnTo>
                  <a:lnTo>
                    <a:pt x="52" y="82"/>
                  </a:lnTo>
                  <a:lnTo>
                    <a:pt x="54" y="85"/>
                  </a:lnTo>
                  <a:lnTo>
                    <a:pt x="59" y="85"/>
                  </a:lnTo>
                  <a:lnTo>
                    <a:pt x="62" y="87"/>
                  </a:lnTo>
                  <a:lnTo>
                    <a:pt x="64" y="87"/>
                  </a:lnTo>
                  <a:lnTo>
                    <a:pt x="67" y="90"/>
                  </a:lnTo>
                  <a:lnTo>
                    <a:pt x="72" y="90"/>
                  </a:lnTo>
                  <a:lnTo>
                    <a:pt x="74" y="90"/>
                  </a:lnTo>
                  <a:lnTo>
                    <a:pt x="77" y="90"/>
                  </a:lnTo>
                  <a:lnTo>
                    <a:pt x="81" y="92"/>
                  </a:lnTo>
                  <a:lnTo>
                    <a:pt x="84" y="92"/>
                  </a:lnTo>
                  <a:lnTo>
                    <a:pt x="86" y="92"/>
                  </a:lnTo>
                  <a:lnTo>
                    <a:pt x="89" y="92"/>
                  </a:lnTo>
                  <a:lnTo>
                    <a:pt x="94" y="92"/>
                  </a:lnTo>
                  <a:lnTo>
                    <a:pt x="96" y="92"/>
                  </a:lnTo>
                  <a:lnTo>
                    <a:pt x="99" y="92"/>
                  </a:lnTo>
                  <a:lnTo>
                    <a:pt x="104" y="92"/>
                  </a:lnTo>
                  <a:lnTo>
                    <a:pt x="106" y="92"/>
                  </a:lnTo>
                  <a:lnTo>
                    <a:pt x="109" y="90"/>
                  </a:lnTo>
                  <a:lnTo>
                    <a:pt x="114" y="90"/>
                  </a:lnTo>
                  <a:lnTo>
                    <a:pt x="116" y="90"/>
                  </a:lnTo>
                  <a:lnTo>
                    <a:pt x="119" y="90"/>
                  </a:lnTo>
                  <a:lnTo>
                    <a:pt x="121" y="87"/>
                  </a:lnTo>
                  <a:lnTo>
                    <a:pt x="126" y="87"/>
                  </a:lnTo>
                  <a:lnTo>
                    <a:pt x="129" y="85"/>
                  </a:lnTo>
                  <a:lnTo>
                    <a:pt x="131" y="85"/>
                  </a:lnTo>
                  <a:lnTo>
                    <a:pt x="134" y="82"/>
                  </a:lnTo>
                  <a:lnTo>
                    <a:pt x="136" y="82"/>
                  </a:lnTo>
                  <a:lnTo>
                    <a:pt x="139" y="80"/>
                  </a:lnTo>
                  <a:lnTo>
                    <a:pt x="143" y="77"/>
                  </a:lnTo>
                  <a:lnTo>
                    <a:pt x="146" y="77"/>
                  </a:lnTo>
                  <a:lnTo>
                    <a:pt x="148" y="75"/>
                  </a:lnTo>
                  <a:lnTo>
                    <a:pt x="151" y="72"/>
                  </a:lnTo>
                  <a:lnTo>
                    <a:pt x="153" y="70"/>
                  </a:lnTo>
                  <a:lnTo>
                    <a:pt x="156" y="67"/>
                  </a:lnTo>
                  <a:lnTo>
                    <a:pt x="158" y="65"/>
                  </a:lnTo>
                  <a:lnTo>
                    <a:pt x="161" y="65"/>
                  </a:lnTo>
                  <a:lnTo>
                    <a:pt x="163" y="62"/>
                  </a:lnTo>
                  <a:lnTo>
                    <a:pt x="163" y="60"/>
                  </a:lnTo>
                  <a:lnTo>
                    <a:pt x="166" y="57"/>
                  </a:lnTo>
                  <a:lnTo>
                    <a:pt x="168" y="55"/>
                  </a:lnTo>
                  <a:lnTo>
                    <a:pt x="171" y="50"/>
                  </a:lnTo>
                  <a:lnTo>
                    <a:pt x="173" y="47"/>
                  </a:lnTo>
                  <a:lnTo>
                    <a:pt x="173" y="45"/>
                  </a:lnTo>
                  <a:lnTo>
                    <a:pt x="176" y="42"/>
                  </a:lnTo>
                  <a:lnTo>
                    <a:pt x="176" y="40"/>
                  </a:lnTo>
                  <a:lnTo>
                    <a:pt x="178" y="38"/>
                  </a:lnTo>
                  <a:lnTo>
                    <a:pt x="178" y="35"/>
                  </a:lnTo>
                  <a:lnTo>
                    <a:pt x="181" y="30"/>
                  </a:lnTo>
                  <a:lnTo>
                    <a:pt x="181" y="28"/>
                  </a:lnTo>
                  <a:lnTo>
                    <a:pt x="183" y="25"/>
                  </a:lnTo>
                  <a:lnTo>
                    <a:pt x="183" y="23"/>
                  </a:lnTo>
                  <a:lnTo>
                    <a:pt x="183" y="18"/>
                  </a:lnTo>
                  <a:lnTo>
                    <a:pt x="186" y="15"/>
                  </a:lnTo>
                  <a:lnTo>
                    <a:pt x="186" y="13"/>
                  </a:lnTo>
                  <a:lnTo>
                    <a:pt x="186" y="8"/>
                  </a:lnTo>
                  <a:lnTo>
                    <a:pt x="186" y="5"/>
                  </a:lnTo>
                  <a:lnTo>
                    <a:pt x="186" y="3"/>
                  </a:lnTo>
                  <a:lnTo>
                    <a:pt x="186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49" name="Arc 12"/>
            <p:cNvSpPr>
              <a:spLocks/>
            </p:cNvSpPr>
            <p:nvPr/>
          </p:nvSpPr>
          <p:spPr bwMode="auto">
            <a:xfrm>
              <a:off x="6562725" y="4114800"/>
              <a:ext cx="295275" cy="147638"/>
            </a:xfrm>
            <a:custGeom>
              <a:avLst/>
              <a:gdLst>
                <a:gd name="T0" fmla="*/ 0 w 43198"/>
                <a:gd name="T1" fmla="*/ 46633930 h 21600"/>
                <a:gd name="T2" fmla="*/ 94300909 w 43198"/>
                <a:gd name="T3" fmla="*/ 47144518 h 21600"/>
                <a:gd name="T4" fmla="*/ 47148373 w 43198"/>
                <a:gd name="T5" fmla="*/ 47144518 h 21600"/>
                <a:gd name="T6" fmla="*/ 0 60000 65536"/>
                <a:gd name="T7" fmla="*/ 0 60000 65536"/>
                <a:gd name="T8" fmla="*/ 0 60000 65536"/>
                <a:gd name="T9" fmla="*/ 0 w 43198"/>
                <a:gd name="T10" fmla="*/ 0 h 21600"/>
                <a:gd name="T11" fmla="*/ 43198 w 431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8" h="21600" fill="none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</a:path>
                <a:path w="43198" h="21600" stroke="0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  <a:lnTo>
                    <a:pt x="21598" y="21600"/>
                  </a:lnTo>
                  <a:close/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0" name="Freeform 13"/>
            <p:cNvSpPr>
              <a:spLocks/>
            </p:cNvSpPr>
            <p:nvPr/>
          </p:nvSpPr>
          <p:spPr bwMode="auto">
            <a:xfrm>
              <a:off x="4438650" y="6334125"/>
              <a:ext cx="295275" cy="295275"/>
            </a:xfrm>
            <a:custGeom>
              <a:avLst/>
              <a:gdLst>
                <a:gd name="T0" fmla="*/ 0 w 186"/>
                <a:gd name="T1" fmla="*/ 2147483647 h 186"/>
                <a:gd name="T2" fmla="*/ 2147483647 w 186"/>
                <a:gd name="T3" fmla="*/ 2147483647 h 186"/>
                <a:gd name="T4" fmla="*/ 2147483647 w 186"/>
                <a:gd name="T5" fmla="*/ 2147483647 h 186"/>
                <a:gd name="T6" fmla="*/ 2147483647 w 186"/>
                <a:gd name="T7" fmla="*/ 2147483647 h 186"/>
                <a:gd name="T8" fmla="*/ 2147483647 w 186"/>
                <a:gd name="T9" fmla="*/ 2147483647 h 186"/>
                <a:gd name="T10" fmla="*/ 2147483647 w 186"/>
                <a:gd name="T11" fmla="*/ 2147483647 h 186"/>
                <a:gd name="T12" fmla="*/ 2147483647 w 186"/>
                <a:gd name="T13" fmla="*/ 2147483647 h 186"/>
                <a:gd name="T14" fmla="*/ 2147483647 w 186"/>
                <a:gd name="T15" fmla="*/ 2147483647 h 186"/>
                <a:gd name="T16" fmla="*/ 2147483647 w 186"/>
                <a:gd name="T17" fmla="*/ 2147483647 h 186"/>
                <a:gd name="T18" fmla="*/ 2147483647 w 186"/>
                <a:gd name="T19" fmla="*/ 2147483647 h 186"/>
                <a:gd name="T20" fmla="*/ 2147483647 w 186"/>
                <a:gd name="T21" fmla="*/ 2147483647 h 186"/>
                <a:gd name="T22" fmla="*/ 2147483647 w 186"/>
                <a:gd name="T23" fmla="*/ 2147483647 h 186"/>
                <a:gd name="T24" fmla="*/ 2147483647 w 186"/>
                <a:gd name="T25" fmla="*/ 2147483647 h 186"/>
                <a:gd name="T26" fmla="*/ 2147483647 w 186"/>
                <a:gd name="T27" fmla="*/ 2147483647 h 186"/>
                <a:gd name="T28" fmla="*/ 2147483647 w 186"/>
                <a:gd name="T29" fmla="*/ 2147483647 h 186"/>
                <a:gd name="T30" fmla="*/ 2147483647 w 186"/>
                <a:gd name="T31" fmla="*/ 2147483647 h 186"/>
                <a:gd name="T32" fmla="*/ 2147483647 w 186"/>
                <a:gd name="T33" fmla="*/ 2147483647 h 186"/>
                <a:gd name="T34" fmla="*/ 2147483647 w 186"/>
                <a:gd name="T35" fmla="*/ 2147483647 h 186"/>
                <a:gd name="T36" fmla="*/ 2147483647 w 186"/>
                <a:gd name="T37" fmla="*/ 2147483647 h 186"/>
                <a:gd name="T38" fmla="*/ 2147483647 w 186"/>
                <a:gd name="T39" fmla="*/ 2147483647 h 186"/>
                <a:gd name="T40" fmla="*/ 2147483647 w 186"/>
                <a:gd name="T41" fmla="*/ 2147483647 h 186"/>
                <a:gd name="T42" fmla="*/ 2147483647 w 186"/>
                <a:gd name="T43" fmla="*/ 2147483647 h 186"/>
                <a:gd name="T44" fmla="*/ 2147483647 w 186"/>
                <a:gd name="T45" fmla="*/ 2147483647 h 186"/>
                <a:gd name="T46" fmla="*/ 2147483647 w 186"/>
                <a:gd name="T47" fmla="*/ 2147483647 h 186"/>
                <a:gd name="T48" fmla="*/ 2147483647 w 186"/>
                <a:gd name="T49" fmla="*/ 2147483647 h 186"/>
                <a:gd name="T50" fmla="*/ 2147483647 w 186"/>
                <a:gd name="T51" fmla="*/ 2147483647 h 186"/>
                <a:gd name="T52" fmla="*/ 2147483647 w 186"/>
                <a:gd name="T53" fmla="*/ 2147483647 h 186"/>
                <a:gd name="T54" fmla="*/ 2147483647 w 186"/>
                <a:gd name="T55" fmla="*/ 2147483647 h 186"/>
                <a:gd name="T56" fmla="*/ 2147483647 w 186"/>
                <a:gd name="T57" fmla="*/ 2147483647 h 186"/>
                <a:gd name="T58" fmla="*/ 2147483647 w 186"/>
                <a:gd name="T59" fmla="*/ 2147483647 h 186"/>
                <a:gd name="T60" fmla="*/ 2147483647 w 186"/>
                <a:gd name="T61" fmla="*/ 2147483647 h 186"/>
                <a:gd name="T62" fmla="*/ 2147483647 w 186"/>
                <a:gd name="T63" fmla="*/ 2147483647 h 186"/>
                <a:gd name="T64" fmla="*/ 2147483647 w 186"/>
                <a:gd name="T65" fmla="*/ 2147483647 h 186"/>
                <a:gd name="T66" fmla="*/ 2147483647 w 186"/>
                <a:gd name="T67" fmla="*/ 2147483647 h 186"/>
                <a:gd name="T68" fmla="*/ 2147483647 w 186"/>
                <a:gd name="T69" fmla="*/ 2147483647 h 186"/>
                <a:gd name="T70" fmla="*/ 2147483647 w 186"/>
                <a:gd name="T71" fmla="*/ 2147483647 h 186"/>
                <a:gd name="T72" fmla="*/ 2147483647 w 186"/>
                <a:gd name="T73" fmla="*/ 2147483647 h 186"/>
                <a:gd name="T74" fmla="*/ 2147483647 w 186"/>
                <a:gd name="T75" fmla="*/ 2147483647 h 186"/>
                <a:gd name="T76" fmla="*/ 2147483647 w 186"/>
                <a:gd name="T77" fmla="*/ 2147483647 h 186"/>
                <a:gd name="T78" fmla="*/ 2147483647 w 186"/>
                <a:gd name="T79" fmla="*/ 0 h 186"/>
                <a:gd name="T80" fmla="*/ 2147483647 w 186"/>
                <a:gd name="T81" fmla="*/ 0 h 186"/>
                <a:gd name="T82" fmla="*/ 2147483647 w 186"/>
                <a:gd name="T83" fmla="*/ 2147483647 h 186"/>
                <a:gd name="T84" fmla="*/ 2147483647 w 186"/>
                <a:gd name="T85" fmla="*/ 2147483647 h 186"/>
                <a:gd name="T86" fmla="*/ 2147483647 w 186"/>
                <a:gd name="T87" fmla="*/ 2147483647 h 186"/>
                <a:gd name="T88" fmla="*/ 2147483647 w 186"/>
                <a:gd name="T89" fmla="*/ 2147483647 h 186"/>
                <a:gd name="T90" fmla="*/ 2147483647 w 186"/>
                <a:gd name="T91" fmla="*/ 2147483647 h 186"/>
                <a:gd name="T92" fmla="*/ 2147483647 w 186"/>
                <a:gd name="T93" fmla="*/ 2147483647 h 186"/>
                <a:gd name="T94" fmla="*/ 2147483647 w 186"/>
                <a:gd name="T95" fmla="*/ 2147483647 h 186"/>
                <a:gd name="T96" fmla="*/ 2147483647 w 186"/>
                <a:gd name="T97" fmla="*/ 2147483647 h 186"/>
                <a:gd name="T98" fmla="*/ 0 w 186"/>
                <a:gd name="T99" fmla="*/ 2147483647 h 1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"/>
                <a:gd name="T151" fmla="*/ 0 h 186"/>
                <a:gd name="T152" fmla="*/ 186 w 186"/>
                <a:gd name="T153" fmla="*/ 186 h 1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" h="186">
                  <a:moveTo>
                    <a:pt x="0" y="94"/>
                  </a:moveTo>
                  <a:lnTo>
                    <a:pt x="0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3" y="107"/>
                  </a:lnTo>
                  <a:lnTo>
                    <a:pt x="3" y="109"/>
                  </a:lnTo>
                  <a:lnTo>
                    <a:pt x="3" y="112"/>
                  </a:lnTo>
                  <a:lnTo>
                    <a:pt x="3" y="117"/>
                  </a:lnTo>
                  <a:lnTo>
                    <a:pt x="5" y="119"/>
                  </a:lnTo>
                  <a:lnTo>
                    <a:pt x="5" y="122"/>
                  </a:lnTo>
                  <a:lnTo>
                    <a:pt x="5" y="124"/>
                  </a:lnTo>
                  <a:lnTo>
                    <a:pt x="7" y="129"/>
                  </a:lnTo>
                  <a:lnTo>
                    <a:pt x="7" y="132"/>
                  </a:lnTo>
                  <a:lnTo>
                    <a:pt x="10" y="134"/>
                  </a:lnTo>
                  <a:lnTo>
                    <a:pt x="12" y="136"/>
                  </a:lnTo>
                  <a:lnTo>
                    <a:pt x="12" y="139"/>
                  </a:lnTo>
                  <a:lnTo>
                    <a:pt x="15" y="141"/>
                  </a:lnTo>
                  <a:lnTo>
                    <a:pt x="17" y="144"/>
                  </a:lnTo>
                  <a:lnTo>
                    <a:pt x="17" y="149"/>
                  </a:lnTo>
                  <a:lnTo>
                    <a:pt x="20" y="151"/>
                  </a:lnTo>
                  <a:lnTo>
                    <a:pt x="22" y="154"/>
                  </a:lnTo>
                  <a:lnTo>
                    <a:pt x="25" y="156"/>
                  </a:lnTo>
                  <a:lnTo>
                    <a:pt x="27" y="159"/>
                  </a:lnTo>
                  <a:lnTo>
                    <a:pt x="30" y="159"/>
                  </a:lnTo>
                  <a:lnTo>
                    <a:pt x="32" y="161"/>
                  </a:lnTo>
                  <a:lnTo>
                    <a:pt x="35" y="164"/>
                  </a:lnTo>
                  <a:lnTo>
                    <a:pt x="37" y="166"/>
                  </a:lnTo>
                  <a:lnTo>
                    <a:pt x="40" y="169"/>
                  </a:lnTo>
                  <a:lnTo>
                    <a:pt x="42" y="171"/>
                  </a:lnTo>
                  <a:lnTo>
                    <a:pt x="45" y="171"/>
                  </a:lnTo>
                  <a:lnTo>
                    <a:pt x="47" y="174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5" y="179"/>
                  </a:lnTo>
                  <a:lnTo>
                    <a:pt x="60" y="179"/>
                  </a:lnTo>
                  <a:lnTo>
                    <a:pt x="62" y="181"/>
                  </a:lnTo>
                  <a:lnTo>
                    <a:pt x="64" y="181"/>
                  </a:lnTo>
                  <a:lnTo>
                    <a:pt x="67" y="184"/>
                  </a:lnTo>
                  <a:lnTo>
                    <a:pt x="72" y="184"/>
                  </a:lnTo>
                  <a:lnTo>
                    <a:pt x="74" y="184"/>
                  </a:lnTo>
                  <a:lnTo>
                    <a:pt x="77" y="184"/>
                  </a:lnTo>
                  <a:lnTo>
                    <a:pt x="82" y="186"/>
                  </a:lnTo>
                  <a:lnTo>
                    <a:pt x="84" y="186"/>
                  </a:lnTo>
                  <a:lnTo>
                    <a:pt x="87" y="186"/>
                  </a:lnTo>
                  <a:lnTo>
                    <a:pt x="89" y="186"/>
                  </a:lnTo>
                  <a:lnTo>
                    <a:pt x="94" y="186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4" y="186"/>
                  </a:lnTo>
                  <a:lnTo>
                    <a:pt x="107" y="186"/>
                  </a:lnTo>
                  <a:lnTo>
                    <a:pt x="109" y="184"/>
                  </a:lnTo>
                  <a:lnTo>
                    <a:pt x="114" y="184"/>
                  </a:lnTo>
                  <a:lnTo>
                    <a:pt x="117" y="184"/>
                  </a:lnTo>
                  <a:lnTo>
                    <a:pt x="119" y="184"/>
                  </a:lnTo>
                  <a:lnTo>
                    <a:pt x="121" y="181"/>
                  </a:lnTo>
                  <a:lnTo>
                    <a:pt x="126" y="181"/>
                  </a:lnTo>
                  <a:lnTo>
                    <a:pt x="129" y="179"/>
                  </a:lnTo>
                  <a:lnTo>
                    <a:pt x="131" y="179"/>
                  </a:lnTo>
                  <a:lnTo>
                    <a:pt x="134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4" y="171"/>
                  </a:lnTo>
                  <a:lnTo>
                    <a:pt x="146" y="171"/>
                  </a:lnTo>
                  <a:lnTo>
                    <a:pt x="149" y="169"/>
                  </a:lnTo>
                  <a:lnTo>
                    <a:pt x="151" y="166"/>
                  </a:lnTo>
                  <a:lnTo>
                    <a:pt x="154" y="164"/>
                  </a:lnTo>
                  <a:lnTo>
                    <a:pt x="156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6" y="151"/>
                  </a:lnTo>
                  <a:lnTo>
                    <a:pt x="169" y="149"/>
                  </a:lnTo>
                  <a:lnTo>
                    <a:pt x="171" y="144"/>
                  </a:lnTo>
                  <a:lnTo>
                    <a:pt x="174" y="141"/>
                  </a:lnTo>
                  <a:lnTo>
                    <a:pt x="174" y="139"/>
                  </a:lnTo>
                  <a:lnTo>
                    <a:pt x="176" y="136"/>
                  </a:lnTo>
                  <a:lnTo>
                    <a:pt x="176" y="134"/>
                  </a:lnTo>
                  <a:lnTo>
                    <a:pt x="179" y="132"/>
                  </a:lnTo>
                  <a:lnTo>
                    <a:pt x="179" y="129"/>
                  </a:lnTo>
                  <a:lnTo>
                    <a:pt x="181" y="124"/>
                  </a:lnTo>
                  <a:lnTo>
                    <a:pt x="181" y="122"/>
                  </a:lnTo>
                  <a:lnTo>
                    <a:pt x="183" y="119"/>
                  </a:lnTo>
                  <a:lnTo>
                    <a:pt x="183" y="117"/>
                  </a:lnTo>
                  <a:lnTo>
                    <a:pt x="183" y="112"/>
                  </a:lnTo>
                  <a:lnTo>
                    <a:pt x="186" y="109"/>
                  </a:lnTo>
                  <a:lnTo>
                    <a:pt x="186" y="107"/>
                  </a:lnTo>
                  <a:lnTo>
                    <a:pt x="186" y="102"/>
                  </a:lnTo>
                  <a:lnTo>
                    <a:pt x="186" y="99"/>
                  </a:lnTo>
                  <a:lnTo>
                    <a:pt x="186" y="97"/>
                  </a:lnTo>
                  <a:lnTo>
                    <a:pt x="186" y="94"/>
                  </a:lnTo>
                  <a:lnTo>
                    <a:pt x="186" y="89"/>
                  </a:lnTo>
                  <a:lnTo>
                    <a:pt x="186" y="84"/>
                  </a:lnTo>
                  <a:lnTo>
                    <a:pt x="186" y="80"/>
                  </a:lnTo>
                  <a:lnTo>
                    <a:pt x="183" y="75"/>
                  </a:lnTo>
                  <a:lnTo>
                    <a:pt x="183" y="70"/>
                  </a:lnTo>
                  <a:lnTo>
                    <a:pt x="181" y="65"/>
                  </a:lnTo>
                  <a:lnTo>
                    <a:pt x="181" y="60"/>
                  </a:lnTo>
                  <a:lnTo>
                    <a:pt x="179" y="55"/>
                  </a:lnTo>
                  <a:lnTo>
                    <a:pt x="176" y="50"/>
                  </a:lnTo>
                  <a:lnTo>
                    <a:pt x="174" y="45"/>
                  </a:lnTo>
                  <a:lnTo>
                    <a:pt x="171" y="42"/>
                  </a:lnTo>
                  <a:lnTo>
                    <a:pt x="169" y="37"/>
                  </a:lnTo>
                  <a:lnTo>
                    <a:pt x="166" y="35"/>
                  </a:lnTo>
                  <a:lnTo>
                    <a:pt x="161" y="30"/>
                  </a:lnTo>
                  <a:lnTo>
                    <a:pt x="159" y="27"/>
                  </a:lnTo>
                  <a:lnTo>
                    <a:pt x="154" y="23"/>
                  </a:lnTo>
                  <a:lnTo>
                    <a:pt x="151" y="20"/>
                  </a:lnTo>
                  <a:lnTo>
                    <a:pt x="146" y="18"/>
                  </a:lnTo>
                  <a:lnTo>
                    <a:pt x="144" y="15"/>
                  </a:lnTo>
                  <a:lnTo>
                    <a:pt x="139" y="13"/>
                  </a:lnTo>
                  <a:lnTo>
                    <a:pt x="134" y="10"/>
                  </a:lnTo>
                  <a:lnTo>
                    <a:pt x="129" y="8"/>
                  </a:lnTo>
                  <a:lnTo>
                    <a:pt x="124" y="5"/>
                  </a:lnTo>
                  <a:lnTo>
                    <a:pt x="121" y="5"/>
                  </a:lnTo>
                  <a:lnTo>
                    <a:pt x="117" y="3"/>
                  </a:lnTo>
                  <a:lnTo>
                    <a:pt x="112" y="3"/>
                  </a:lnTo>
                  <a:lnTo>
                    <a:pt x="107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77" y="3"/>
                  </a:lnTo>
                  <a:lnTo>
                    <a:pt x="72" y="3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7" y="8"/>
                  </a:lnTo>
                  <a:lnTo>
                    <a:pt x="52" y="10"/>
                  </a:lnTo>
                  <a:lnTo>
                    <a:pt x="50" y="13"/>
                  </a:lnTo>
                  <a:lnTo>
                    <a:pt x="45" y="15"/>
                  </a:lnTo>
                  <a:lnTo>
                    <a:pt x="40" y="18"/>
                  </a:lnTo>
                  <a:lnTo>
                    <a:pt x="37" y="20"/>
                  </a:lnTo>
                  <a:lnTo>
                    <a:pt x="32" y="23"/>
                  </a:lnTo>
                  <a:lnTo>
                    <a:pt x="30" y="27"/>
                  </a:lnTo>
                  <a:lnTo>
                    <a:pt x="25" y="30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5" y="42"/>
                  </a:lnTo>
                  <a:lnTo>
                    <a:pt x="12" y="45"/>
                  </a:lnTo>
                  <a:lnTo>
                    <a:pt x="10" y="50"/>
                  </a:lnTo>
                  <a:lnTo>
                    <a:pt x="10" y="55"/>
                  </a:lnTo>
                  <a:lnTo>
                    <a:pt x="7" y="60"/>
                  </a:lnTo>
                  <a:lnTo>
                    <a:pt x="5" y="65"/>
                  </a:lnTo>
                  <a:lnTo>
                    <a:pt x="5" y="70"/>
                  </a:lnTo>
                  <a:lnTo>
                    <a:pt x="3" y="75"/>
                  </a:lnTo>
                  <a:lnTo>
                    <a:pt x="3" y="80"/>
                  </a:lnTo>
                  <a:lnTo>
                    <a:pt x="0" y="84"/>
                  </a:lnTo>
                  <a:lnTo>
                    <a:pt x="0" y="89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1" name="Freeform 14"/>
            <p:cNvSpPr>
              <a:spLocks/>
            </p:cNvSpPr>
            <p:nvPr/>
          </p:nvSpPr>
          <p:spPr bwMode="auto">
            <a:xfrm>
              <a:off x="4438650" y="6483350"/>
              <a:ext cx="295275" cy="146050"/>
            </a:xfrm>
            <a:custGeom>
              <a:avLst/>
              <a:gdLst>
                <a:gd name="T0" fmla="*/ 0 w 186"/>
                <a:gd name="T1" fmla="*/ 2147483647 h 92"/>
                <a:gd name="T2" fmla="*/ 0 w 186"/>
                <a:gd name="T3" fmla="*/ 2147483647 h 92"/>
                <a:gd name="T4" fmla="*/ 2147483647 w 186"/>
                <a:gd name="T5" fmla="*/ 2147483647 h 92"/>
                <a:gd name="T6" fmla="*/ 2147483647 w 186"/>
                <a:gd name="T7" fmla="*/ 2147483647 h 92"/>
                <a:gd name="T8" fmla="*/ 2147483647 w 186"/>
                <a:gd name="T9" fmla="*/ 2147483647 h 92"/>
                <a:gd name="T10" fmla="*/ 2147483647 w 186"/>
                <a:gd name="T11" fmla="*/ 2147483647 h 92"/>
                <a:gd name="T12" fmla="*/ 2147483647 w 186"/>
                <a:gd name="T13" fmla="*/ 2147483647 h 92"/>
                <a:gd name="T14" fmla="*/ 2147483647 w 186"/>
                <a:gd name="T15" fmla="*/ 2147483647 h 92"/>
                <a:gd name="T16" fmla="*/ 2147483647 w 186"/>
                <a:gd name="T17" fmla="*/ 2147483647 h 92"/>
                <a:gd name="T18" fmla="*/ 2147483647 w 186"/>
                <a:gd name="T19" fmla="*/ 2147483647 h 92"/>
                <a:gd name="T20" fmla="*/ 2147483647 w 186"/>
                <a:gd name="T21" fmla="*/ 2147483647 h 92"/>
                <a:gd name="T22" fmla="*/ 2147483647 w 186"/>
                <a:gd name="T23" fmla="*/ 2147483647 h 92"/>
                <a:gd name="T24" fmla="*/ 2147483647 w 186"/>
                <a:gd name="T25" fmla="*/ 2147483647 h 92"/>
                <a:gd name="T26" fmla="*/ 2147483647 w 186"/>
                <a:gd name="T27" fmla="*/ 2147483647 h 92"/>
                <a:gd name="T28" fmla="*/ 2147483647 w 186"/>
                <a:gd name="T29" fmla="*/ 2147483647 h 92"/>
                <a:gd name="T30" fmla="*/ 2147483647 w 186"/>
                <a:gd name="T31" fmla="*/ 2147483647 h 92"/>
                <a:gd name="T32" fmla="*/ 2147483647 w 186"/>
                <a:gd name="T33" fmla="*/ 2147483647 h 92"/>
                <a:gd name="T34" fmla="*/ 2147483647 w 186"/>
                <a:gd name="T35" fmla="*/ 2147483647 h 92"/>
                <a:gd name="T36" fmla="*/ 2147483647 w 186"/>
                <a:gd name="T37" fmla="*/ 2147483647 h 92"/>
                <a:gd name="T38" fmla="*/ 2147483647 w 186"/>
                <a:gd name="T39" fmla="*/ 2147483647 h 92"/>
                <a:gd name="T40" fmla="*/ 2147483647 w 186"/>
                <a:gd name="T41" fmla="*/ 2147483647 h 92"/>
                <a:gd name="T42" fmla="*/ 2147483647 w 186"/>
                <a:gd name="T43" fmla="*/ 2147483647 h 92"/>
                <a:gd name="T44" fmla="*/ 2147483647 w 186"/>
                <a:gd name="T45" fmla="*/ 2147483647 h 92"/>
                <a:gd name="T46" fmla="*/ 2147483647 w 186"/>
                <a:gd name="T47" fmla="*/ 2147483647 h 92"/>
                <a:gd name="T48" fmla="*/ 2147483647 w 186"/>
                <a:gd name="T49" fmla="*/ 2147483647 h 92"/>
                <a:gd name="T50" fmla="*/ 2147483647 w 186"/>
                <a:gd name="T51" fmla="*/ 2147483647 h 92"/>
                <a:gd name="T52" fmla="*/ 2147483647 w 186"/>
                <a:gd name="T53" fmla="*/ 2147483647 h 92"/>
                <a:gd name="T54" fmla="*/ 2147483647 w 186"/>
                <a:gd name="T55" fmla="*/ 2147483647 h 92"/>
                <a:gd name="T56" fmla="*/ 2147483647 w 186"/>
                <a:gd name="T57" fmla="*/ 2147483647 h 92"/>
                <a:gd name="T58" fmla="*/ 2147483647 w 186"/>
                <a:gd name="T59" fmla="*/ 2147483647 h 92"/>
                <a:gd name="T60" fmla="*/ 2147483647 w 186"/>
                <a:gd name="T61" fmla="*/ 2147483647 h 92"/>
                <a:gd name="T62" fmla="*/ 2147483647 w 186"/>
                <a:gd name="T63" fmla="*/ 2147483647 h 92"/>
                <a:gd name="T64" fmla="*/ 2147483647 w 186"/>
                <a:gd name="T65" fmla="*/ 2147483647 h 92"/>
                <a:gd name="T66" fmla="*/ 2147483647 w 186"/>
                <a:gd name="T67" fmla="*/ 2147483647 h 92"/>
                <a:gd name="T68" fmla="*/ 2147483647 w 186"/>
                <a:gd name="T69" fmla="*/ 2147483647 h 92"/>
                <a:gd name="T70" fmla="*/ 2147483647 w 186"/>
                <a:gd name="T71" fmla="*/ 2147483647 h 92"/>
                <a:gd name="T72" fmla="*/ 2147483647 w 186"/>
                <a:gd name="T73" fmla="*/ 2147483647 h 92"/>
                <a:gd name="T74" fmla="*/ 2147483647 w 186"/>
                <a:gd name="T75" fmla="*/ 2147483647 h 92"/>
                <a:gd name="T76" fmla="*/ 2147483647 w 186"/>
                <a:gd name="T77" fmla="*/ 2147483647 h 92"/>
                <a:gd name="T78" fmla="*/ 2147483647 w 186"/>
                <a:gd name="T79" fmla="*/ 2147483647 h 92"/>
                <a:gd name="T80" fmla="*/ 2147483647 w 186"/>
                <a:gd name="T81" fmla="*/ 2147483647 h 92"/>
                <a:gd name="T82" fmla="*/ 2147483647 w 186"/>
                <a:gd name="T83" fmla="*/ 2147483647 h 92"/>
                <a:gd name="T84" fmla="*/ 2147483647 w 186"/>
                <a:gd name="T85" fmla="*/ 2147483647 h 92"/>
                <a:gd name="T86" fmla="*/ 2147483647 w 186"/>
                <a:gd name="T87" fmla="*/ 2147483647 h 92"/>
                <a:gd name="T88" fmla="*/ 2147483647 w 186"/>
                <a:gd name="T89" fmla="*/ 2147483647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6"/>
                <a:gd name="T136" fmla="*/ 0 h 92"/>
                <a:gd name="T137" fmla="*/ 186 w 18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6" h="92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3" y="18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5" y="28"/>
                  </a:lnTo>
                  <a:lnTo>
                    <a:pt x="5" y="30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10" y="40"/>
                  </a:lnTo>
                  <a:lnTo>
                    <a:pt x="12" y="42"/>
                  </a:lnTo>
                  <a:lnTo>
                    <a:pt x="12" y="45"/>
                  </a:lnTo>
                  <a:lnTo>
                    <a:pt x="15" y="47"/>
                  </a:lnTo>
                  <a:lnTo>
                    <a:pt x="17" y="50"/>
                  </a:lnTo>
                  <a:lnTo>
                    <a:pt x="17" y="55"/>
                  </a:lnTo>
                  <a:lnTo>
                    <a:pt x="20" y="57"/>
                  </a:lnTo>
                  <a:lnTo>
                    <a:pt x="22" y="60"/>
                  </a:lnTo>
                  <a:lnTo>
                    <a:pt x="25" y="62"/>
                  </a:lnTo>
                  <a:lnTo>
                    <a:pt x="27" y="65"/>
                  </a:lnTo>
                  <a:lnTo>
                    <a:pt x="30" y="65"/>
                  </a:lnTo>
                  <a:lnTo>
                    <a:pt x="32" y="67"/>
                  </a:lnTo>
                  <a:lnTo>
                    <a:pt x="35" y="70"/>
                  </a:lnTo>
                  <a:lnTo>
                    <a:pt x="37" y="72"/>
                  </a:lnTo>
                  <a:lnTo>
                    <a:pt x="40" y="75"/>
                  </a:lnTo>
                  <a:lnTo>
                    <a:pt x="42" y="77"/>
                  </a:lnTo>
                  <a:lnTo>
                    <a:pt x="45" y="77"/>
                  </a:lnTo>
                  <a:lnTo>
                    <a:pt x="47" y="80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5" y="85"/>
                  </a:lnTo>
                  <a:lnTo>
                    <a:pt x="60" y="85"/>
                  </a:lnTo>
                  <a:lnTo>
                    <a:pt x="62" y="87"/>
                  </a:lnTo>
                  <a:lnTo>
                    <a:pt x="64" y="87"/>
                  </a:lnTo>
                  <a:lnTo>
                    <a:pt x="67" y="90"/>
                  </a:lnTo>
                  <a:lnTo>
                    <a:pt x="72" y="90"/>
                  </a:lnTo>
                  <a:lnTo>
                    <a:pt x="74" y="90"/>
                  </a:lnTo>
                  <a:lnTo>
                    <a:pt x="77" y="90"/>
                  </a:lnTo>
                  <a:lnTo>
                    <a:pt x="82" y="92"/>
                  </a:lnTo>
                  <a:lnTo>
                    <a:pt x="84" y="92"/>
                  </a:lnTo>
                  <a:lnTo>
                    <a:pt x="87" y="92"/>
                  </a:lnTo>
                  <a:lnTo>
                    <a:pt x="89" y="92"/>
                  </a:lnTo>
                  <a:lnTo>
                    <a:pt x="94" y="92"/>
                  </a:lnTo>
                  <a:lnTo>
                    <a:pt x="97" y="92"/>
                  </a:lnTo>
                  <a:lnTo>
                    <a:pt x="99" y="92"/>
                  </a:lnTo>
                  <a:lnTo>
                    <a:pt x="104" y="92"/>
                  </a:lnTo>
                  <a:lnTo>
                    <a:pt x="107" y="92"/>
                  </a:lnTo>
                  <a:lnTo>
                    <a:pt x="109" y="90"/>
                  </a:lnTo>
                  <a:lnTo>
                    <a:pt x="114" y="90"/>
                  </a:lnTo>
                  <a:lnTo>
                    <a:pt x="117" y="90"/>
                  </a:lnTo>
                  <a:lnTo>
                    <a:pt x="119" y="90"/>
                  </a:lnTo>
                  <a:lnTo>
                    <a:pt x="121" y="87"/>
                  </a:lnTo>
                  <a:lnTo>
                    <a:pt x="126" y="87"/>
                  </a:lnTo>
                  <a:lnTo>
                    <a:pt x="129" y="85"/>
                  </a:lnTo>
                  <a:lnTo>
                    <a:pt x="131" y="85"/>
                  </a:lnTo>
                  <a:lnTo>
                    <a:pt x="134" y="82"/>
                  </a:lnTo>
                  <a:lnTo>
                    <a:pt x="136" y="82"/>
                  </a:lnTo>
                  <a:lnTo>
                    <a:pt x="139" y="80"/>
                  </a:lnTo>
                  <a:lnTo>
                    <a:pt x="144" y="77"/>
                  </a:lnTo>
                  <a:lnTo>
                    <a:pt x="146" y="77"/>
                  </a:lnTo>
                  <a:lnTo>
                    <a:pt x="149" y="75"/>
                  </a:lnTo>
                  <a:lnTo>
                    <a:pt x="151" y="72"/>
                  </a:lnTo>
                  <a:lnTo>
                    <a:pt x="154" y="70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1" y="65"/>
                  </a:lnTo>
                  <a:lnTo>
                    <a:pt x="164" y="62"/>
                  </a:lnTo>
                  <a:lnTo>
                    <a:pt x="164" y="60"/>
                  </a:lnTo>
                  <a:lnTo>
                    <a:pt x="166" y="57"/>
                  </a:lnTo>
                  <a:lnTo>
                    <a:pt x="169" y="55"/>
                  </a:lnTo>
                  <a:lnTo>
                    <a:pt x="171" y="50"/>
                  </a:lnTo>
                  <a:lnTo>
                    <a:pt x="174" y="47"/>
                  </a:lnTo>
                  <a:lnTo>
                    <a:pt x="174" y="45"/>
                  </a:lnTo>
                  <a:lnTo>
                    <a:pt x="176" y="42"/>
                  </a:lnTo>
                  <a:lnTo>
                    <a:pt x="176" y="40"/>
                  </a:lnTo>
                  <a:lnTo>
                    <a:pt x="179" y="38"/>
                  </a:lnTo>
                  <a:lnTo>
                    <a:pt x="179" y="35"/>
                  </a:lnTo>
                  <a:lnTo>
                    <a:pt x="181" y="30"/>
                  </a:lnTo>
                  <a:lnTo>
                    <a:pt x="181" y="28"/>
                  </a:lnTo>
                  <a:lnTo>
                    <a:pt x="183" y="25"/>
                  </a:lnTo>
                  <a:lnTo>
                    <a:pt x="183" y="23"/>
                  </a:lnTo>
                  <a:lnTo>
                    <a:pt x="183" y="18"/>
                  </a:lnTo>
                  <a:lnTo>
                    <a:pt x="186" y="15"/>
                  </a:lnTo>
                  <a:lnTo>
                    <a:pt x="186" y="13"/>
                  </a:lnTo>
                  <a:lnTo>
                    <a:pt x="186" y="8"/>
                  </a:lnTo>
                  <a:lnTo>
                    <a:pt x="186" y="5"/>
                  </a:lnTo>
                  <a:lnTo>
                    <a:pt x="186" y="3"/>
                  </a:lnTo>
                  <a:lnTo>
                    <a:pt x="186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2" name="Arc 15"/>
            <p:cNvSpPr>
              <a:spLocks/>
            </p:cNvSpPr>
            <p:nvPr/>
          </p:nvSpPr>
          <p:spPr bwMode="auto">
            <a:xfrm>
              <a:off x="4438650" y="6334125"/>
              <a:ext cx="295275" cy="147638"/>
            </a:xfrm>
            <a:custGeom>
              <a:avLst/>
              <a:gdLst>
                <a:gd name="T0" fmla="*/ 0 w 43198"/>
                <a:gd name="T1" fmla="*/ 46633930 h 21600"/>
                <a:gd name="T2" fmla="*/ 94300909 w 43198"/>
                <a:gd name="T3" fmla="*/ 47144518 h 21600"/>
                <a:gd name="T4" fmla="*/ 47148373 w 43198"/>
                <a:gd name="T5" fmla="*/ 47144518 h 21600"/>
                <a:gd name="T6" fmla="*/ 0 60000 65536"/>
                <a:gd name="T7" fmla="*/ 0 60000 65536"/>
                <a:gd name="T8" fmla="*/ 0 60000 65536"/>
                <a:gd name="T9" fmla="*/ 0 w 43198"/>
                <a:gd name="T10" fmla="*/ 0 h 21600"/>
                <a:gd name="T11" fmla="*/ 43198 w 431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8" h="21600" fill="none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</a:path>
                <a:path w="43198" h="21600" stroke="0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  <a:lnTo>
                    <a:pt x="21598" y="21600"/>
                  </a:lnTo>
                  <a:close/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3" name="Rectangle 33"/>
            <p:cNvSpPr>
              <a:spLocks noChangeArrowheads="1"/>
            </p:cNvSpPr>
            <p:nvPr/>
          </p:nvSpPr>
          <p:spPr bwMode="auto">
            <a:xfrm>
              <a:off x="5648325" y="4906963"/>
              <a:ext cx="407988" cy="198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prstTxWarp prst="textNoShape">
                <a:avLst/>
              </a:prstTxWarp>
              <a:spAutoFit/>
            </a:bodyPr>
            <a:lstStyle/>
            <a:p>
              <a:r>
                <a:rPr lang="en-US" sz="1300">
                  <a:solidFill>
                    <a:srgbClr val="000000"/>
                  </a:solidFill>
                </a:rPr>
                <a:t>Page </a:t>
              </a:r>
              <a:r>
                <a:rPr lang="en-US" sz="1300" i="1">
                  <a:solidFill>
                    <a:srgbClr val="000000"/>
                  </a:solidFill>
                </a:rPr>
                <a:t>i</a:t>
              </a:r>
              <a:endParaRPr lang="en-US"/>
            </a:p>
          </p:txBody>
        </p:sp>
        <p:sp>
          <p:nvSpPr>
            <p:cNvPr id="39954" name="Freeform 36"/>
            <p:cNvSpPr>
              <a:spLocks/>
            </p:cNvSpPr>
            <p:nvPr/>
          </p:nvSpPr>
          <p:spPr bwMode="auto">
            <a:xfrm>
              <a:off x="6267450" y="5943600"/>
              <a:ext cx="295275" cy="295275"/>
            </a:xfrm>
            <a:custGeom>
              <a:avLst/>
              <a:gdLst>
                <a:gd name="T0" fmla="*/ 0 w 186"/>
                <a:gd name="T1" fmla="*/ 2147483647 h 186"/>
                <a:gd name="T2" fmla="*/ 2147483647 w 186"/>
                <a:gd name="T3" fmla="*/ 2147483647 h 186"/>
                <a:gd name="T4" fmla="*/ 2147483647 w 186"/>
                <a:gd name="T5" fmla="*/ 2147483647 h 186"/>
                <a:gd name="T6" fmla="*/ 2147483647 w 186"/>
                <a:gd name="T7" fmla="*/ 2147483647 h 186"/>
                <a:gd name="T8" fmla="*/ 2147483647 w 186"/>
                <a:gd name="T9" fmla="*/ 2147483647 h 186"/>
                <a:gd name="T10" fmla="*/ 2147483647 w 186"/>
                <a:gd name="T11" fmla="*/ 2147483647 h 186"/>
                <a:gd name="T12" fmla="*/ 2147483647 w 186"/>
                <a:gd name="T13" fmla="*/ 2147483647 h 186"/>
                <a:gd name="T14" fmla="*/ 2147483647 w 186"/>
                <a:gd name="T15" fmla="*/ 2147483647 h 186"/>
                <a:gd name="T16" fmla="*/ 2147483647 w 186"/>
                <a:gd name="T17" fmla="*/ 2147483647 h 186"/>
                <a:gd name="T18" fmla="*/ 2147483647 w 186"/>
                <a:gd name="T19" fmla="*/ 2147483647 h 186"/>
                <a:gd name="T20" fmla="*/ 2147483647 w 186"/>
                <a:gd name="T21" fmla="*/ 2147483647 h 186"/>
                <a:gd name="T22" fmla="*/ 2147483647 w 186"/>
                <a:gd name="T23" fmla="*/ 2147483647 h 186"/>
                <a:gd name="T24" fmla="*/ 2147483647 w 186"/>
                <a:gd name="T25" fmla="*/ 2147483647 h 186"/>
                <a:gd name="T26" fmla="*/ 2147483647 w 186"/>
                <a:gd name="T27" fmla="*/ 2147483647 h 186"/>
                <a:gd name="T28" fmla="*/ 2147483647 w 186"/>
                <a:gd name="T29" fmla="*/ 2147483647 h 186"/>
                <a:gd name="T30" fmla="*/ 2147483647 w 186"/>
                <a:gd name="T31" fmla="*/ 2147483647 h 186"/>
                <a:gd name="T32" fmla="*/ 2147483647 w 186"/>
                <a:gd name="T33" fmla="*/ 2147483647 h 186"/>
                <a:gd name="T34" fmla="*/ 2147483647 w 186"/>
                <a:gd name="T35" fmla="*/ 2147483647 h 186"/>
                <a:gd name="T36" fmla="*/ 2147483647 w 186"/>
                <a:gd name="T37" fmla="*/ 2147483647 h 186"/>
                <a:gd name="T38" fmla="*/ 2147483647 w 186"/>
                <a:gd name="T39" fmla="*/ 2147483647 h 186"/>
                <a:gd name="T40" fmla="*/ 2147483647 w 186"/>
                <a:gd name="T41" fmla="*/ 2147483647 h 186"/>
                <a:gd name="T42" fmla="*/ 2147483647 w 186"/>
                <a:gd name="T43" fmla="*/ 2147483647 h 186"/>
                <a:gd name="T44" fmla="*/ 2147483647 w 186"/>
                <a:gd name="T45" fmla="*/ 2147483647 h 186"/>
                <a:gd name="T46" fmla="*/ 2147483647 w 186"/>
                <a:gd name="T47" fmla="*/ 2147483647 h 186"/>
                <a:gd name="T48" fmla="*/ 2147483647 w 186"/>
                <a:gd name="T49" fmla="*/ 2147483647 h 186"/>
                <a:gd name="T50" fmla="*/ 2147483647 w 186"/>
                <a:gd name="T51" fmla="*/ 2147483647 h 186"/>
                <a:gd name="T52" fmla="*/ 2147483647 w 186"/>
                <a:gd name="T53" fmla="*/ 2147483647 h 186"/>
                <a:gd name="T54" fmla="*/ 2147483647 w 186"/>
                <a:gd name="T55" fmla="*/ 2147483647 h 186"/>
                <a:gd name="T56" fmla="*/ 2147483647 w 186"/>
                <a:gd name="T57" fmla="*/ 2147483647 h 186"/>
                <a:gd name="T58" fmla="*/ 2147483647 w 186"/>
                <a:gd name="T59" fmla="*/ 2147483647 h 186"/>
                <a:gd name="T60" fmla="*/ 2147483647 w 186"/>
                <a:gd name="T61" fmla="*/ 2147483647 h 186"/>
                <a:gd name="T62" fmla="*/ 2147483647 w 186"/>
                <a:gd name="T63" fmla="*/ 2147483647 h 186"/>
                <a:gd name="T64" fmla="*/ 2147483647 w 186"/>
                <a:gd name="T65" fmla="*/ 2147483647 h 186"/>
                <a:gd name="T66" fmla="*/ 2147483647 w 186"/>
                <a:gd name="T67" fmla="*/ 2147483647 h 186"/>
                <a:gd name="T68" fmla="*/ 2147483647 w 186"/>
                <a:gd name="T69" fmla="*/ 2147483647 h 186"/>
                <a:gd name="T70" fmla="*/ 2147483647 w 186"/>
                <a:gd name="T71" fmla="*/ 2147483647 h 186"/>
                <a:gd name="T72" fmla="*/ 2147483647 w 186"/>
                <a:gd name="T73" fmla="*/ 2147483647 h 186"/>
                <a:gd name="T74" fmla="*/ 2147483647 w 186"/>
                <a:gd name="T75" fmla="*/ 2147483647 h 186"/>
                <a:gd name="T76" fmla="*/ 2147483647 w 186"/>
                <a:gd name="T77" fmla="*/ 2147483647 h 186"/>
                <a:gd name="T78" fmla="*/ 2147483647 w 186"/>
                <a:gd name="T79" fmla="*/ 0 h 186"/>
                <a:gd name="T80" fmla="*/ 2147483647 w 186"/>
                <a:gd name="T81" fmla="*/ 0 h 186"/>
                <a:gd name="T82" fmla="*/ 2147483647 w 186"/>
                <a:gd name="T83" fmla="*/ 2147483647 h 186"/>
                <a:gd name="T84" fmla="*/ 2147483647 w 186"/>
                <a:gd name="T85" fmla="*/ 2147483647 h 186"/>
                <a:gd name="T86" fmla="*/ 2147483647 w 186"/>
                <a:gd name="T87" fmla="*/ 2147483647 h 186"/>
                <a:gd name="T88" fmla="*/ 2147483647 w 186"/>
                <a:gd name="T89" fmla="*/ 2147483647 h 186"/>
                <a:gd name="T90" fmla="*/ 2147483647 w 186"/>
                <a:gd name="T91" fmla="*/ 2147483647 h 186"/>
                <a:gd name="T92" fmla="*/ 2147483647 w 186"/>
                <a:gd name="T93" fmla="*/ 2147483647 h 186"/>
                <a:gd name="T94" fmla="*/ 2147483647 w 186"/>
                <a:gd name="T95" fmla="*/ 2147483647 h 186"/>
                <a:gd name="T96" fmla="*/ 2147483647 w 186"/>
                <a:gd name="T97" fmla="*/ 2147483647 h 186"/>
                <a:gd name="T98" fmla="*/ 0 w 186"/>
                <a:gd name="T99" fmla="*/ 2147483647 h 1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"/>
                <a:gd name="T151" fmla="*/ 0 h 186"/>
                <a:gd name="T152" fmla="*/ 186 w 186"/>
                <a:gd name="T153" fmla="*/ 186 h 1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" h="186">
                  <a:moveTo>
                    <a:pt x="0" y="94"/>
                  </a:moveTo>
                  <a:lnTo>
                    <a:pt x="0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3" y="107"/>
                  </a:lnTo>
                  <a:lnTo>
                    <a:pt x="3" y="109"/>
                  </a:lnTo>
                  <a:lnTo>
                    <a:pt x="3" y="112"/>
                  </a:lnTo>
                  <a:lnTo>
                    <a:pt x="3" y="117"/>
                  </a:lnTo>
                  <a:lnTo>
                    <a:pt x="5" y="119"/>
                  </a:lnTo>
                  <a:lnTo>
                    <a:pt x="5" y="122"/>
                  </a:lnTo>
                  <a:lnTo>
                    <a:pt x="5" y="124"/>
                  </a:lnTo>
                  <a:lnTo>
                    <a:pt x="7" y="129"/>
                  </a:lnTo>
                  <a:lnTo>
                    <a:pt x="7" y="132"/>
                  </a:lnTo>
                  <a:lnTo>
                    <a:pt x="10" y="134"/>
                  </a:lnTo>
                  <a:lnTo>
                    <a:pt x="12" y="136"/>
                  </a:lnTo>
                  <a:lnTo>
                    <a:pt x="12" y="139"/>
                  </a:lnTo>
                  <a:lnTo>
                    <a:pt x="15" y="141"/>
                  </a:lnTo>
                  <a:lnTo>
                    <a:pt x="17" y="144"/>
                  </a:lnTo>
                  <a:lnTo>
                    <a:pt x="17" y="149"/>
                  </a:lnTo>
                  <a:lnTo>
                    <a:pt x="20" y="151"/>
                  </a:lnTo>
                  <a:lnTo>
                    <a:pt x="22" y="154"/>
                  </a:lnTo>
                  <a:lnTo>
                    <a:pt x="25" y="156"/>
                  </a:lnTo>
                  <a:lnTo>
                    <a:pt x="27" y="159"/>
                  </a:lnTo>
                  <a:lnTo>
                    <a:pt x="30" y="159"/>
                  </a:lnTo>
                  <a:lnTo>
                    <a:pt x="32" y="161"/>
                  </a:lnTo>
                  <a:lnTo>
                    <a:pt x="35" y="164"/>
                  </a:lnTo>
                  <a:lnTo>
                    <a:pt x="37" y="166"/>
                  </a:lnTo>
                  <a:lnTo>
                    <a:pt x="40" y="169"/>
                  </a:lnTo>
                  <a:lnTo>
                    <a:pt x="42" y="171"/>
                  </a:lnTo>
                  <a:lnTo>
                    <a:pt x="45" y="171"/>
                  </a:lnTo>
                  <a:lnTo>
                    <a:pt x="47" y="174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5" y="179"/>
                  </a:lnTo>
                  <a:lnTo>
                    <a:pt x="60" y="179"/>
                  </a:lnTo>
                  <a:lnTo>
                    <a:pt x="62" y="181"/>
                  </a:lnTo>
                  <a:lnTo>
                    <a:pt x="64" y="181"/>
                  </a:lnTo>
                  <a:lnTo>
                    <a:pt x="67" y="184"/>
                  </a:lnTo>
                  <a:lnTo>
                    <a:pt x="72" y="184"/>
                  </a:lnTo>
                  <a:lnTo>
                    <a:pt x="74" y="184"/>
                  </a:lnTo>
                  <a:lnTo>
                    <a:pt x="77" y="184"/>
                  </a:lnTo>
                  <a:lnTo>
                    <a:pt x="82" y="186"/>
                  </a:lnTo>
                  <a:lnTo>
                    <a:pt x="84" y="186"/>
                  </a:lnTo>
                  <a:lnTo>
                    <a:pt x="87" y="186"/>
                  </a:lnTo>
                  <a:lnTo>
                    <a:pt x="89" y="186"/>
                  </a:lnTo>
                  <a:lnTo>
                    <a:pt x="94" y="186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4" y="186"/>
                  </a:lnTo>
                  <a:lnTo>
                    <a:pt x="107" y="186"/>
                  </a:lnTo>
                  <a:lnTo>
                    <a:pt x="109" y="184"/>
                  </a:lnTo>
                  <a:lnTo>
                    <a:pt x="114" y="184"/>
                  </a:lnTo>
                  <a:lnTo>
                    <a:pt x="117" y="184"/>
                  </a:lnTo>
                  <a:lnTo>
                    <a:pt x="119" y="184"/>
                  </a:lnTo>
                  <a:lnTo>
                    <a:pt x="121" y="181"/>
                  </a:lnTo>
                  <a:lnTo>
                    <a:pt x="126" y="181"/>
                  </a:lnTo>
                  <a:lnTo>
                    <a:pt x="129" y="179"/>
                  </a:lnTo>
                  <a:lnTo>
                    <a:pt x="131" y="179"/>
                  </a:lnTo>
                  <a:lnTo>
                    <a:pt x="134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4" y="171"/>
                  </a:lnTo>
                  <a:lnTo>
                    <a:pt x="146" y="171"/>
                  </a:lnTo>
                  <a:lnTo>
                    <a:pt x="149" y="169"/>
                  </a:lnTo>
                  <a:lnTo>
                    <a:pt x="151" y="166"/>
                  </a:lnTo>
                  <a:lnTo>
                    <a:pt x="154" y="164"/>
                  </a:lnTo>
                  <a:lnTo>
                    <a:pt x="156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6" y="151"/>
                  </a:lnTo>
                  <a:lnTo>
                    <a:pt x="169" y="149"/>
                  </a:lnTo>
                  <a:lnTo>
                    <a:pt x="171" y="144"/>
                  </a:lnTo>
                  <a:lnTo>
                    <a:pt x="174" y="141"/>
                  </a:lnTo>
                  <a:lnTo>
                    <a:pt x="174" y="139"/>
                  </a:lnTo>
                  <a:lnTo>
                    <a:pt x="176" y="136"/>
                  </a:lnTo>
                  <a:lnTo>
                    <a:pt x="176" y="134"/>
                  </a:lnTo>
                  <a:lnTo>
                    <a:pt x="179" y="132"/>
                  </a:lnTo>
                  <a:lnTo>
                    <a:pt x="179" y="129"/>
                  </a:lnTo>
                  <a:lnTo>
                    <a:pt x="181" y="124"/>
                  </a:lnTo>
                  <a:lnTo>
                    <a:pt x="181" y="122"/>
                  </a:lnTo>
                  <a:lnTo>
                    <a:pt x="183" y="119"/>
                  </a:lnTo>
                  <a:lnTo>
                    <a:pt x="183" y="117"/>
                  </a:lnTo>
                  <a:lnTo>
                    <a:pt x="183" y="112"/>
                  </a:lnTo>
                  <a:lnTo>
                    <a:pt x="186" y="109"/>
                  </a:lnTo>
                  <a:lnTo>
                    <a:pt x="186" y="107"/>
                  </a:lnTo>
                  <a:lnTo>
                    <a:pt x="186" y="102"/>
                  </a:lnTo>
                  <a:lnTo>
                    <a:pt x="186" y="99"/>
                  </a:lnTo>
                  <a:lnTo>
                    <a:pt x="186" y="97"/>
                  </a:lnTo>
                  <a:lnTo>
                    <a:pt x="186" y="94"/>
                  </a:lnTo>
                  <a:lnTo>
                    <a:pt x="186" y="89"/>
                  </a:lnTo>
                  <a:lnTo>
                    <a:pt x="186" y="84"/>
                  </a:lnTo>
                  <a:lnTo>
                    <a:pt x="186" y="80"/>
                  </a:lnTo>
                  <a:lnTo>
                    <a:pt x="183" y="75"/>
                  </a:lnTo>
                  <a:lnTo>
                    <a:pt x="183" y="70"/>
                  </a:lnTo>
                  <a:lnTo>
                    <a:pt x="181" y="65"/>
                  </a:lnTo>
                  <a:lnTo>
                    <a:pt x="181" y="60"/>
                  </a:lnTo>
                  <a:lnTo>
                    <a:pt x="179" y="55"/>
                  </a:lnTo>
                  <a:lnTo>
                    <a:pt x="176" y="50"/>
                  </a:lnTo>
                  <a:lnTo>
                    <a:pt x="174" y="45"/>
                  </a:lnTo>
                  <a:lnTo>
                    <a:pt x="171" y="42"/>
                  </a:lnTo>
                  <a:lnTo>
                    <a:pt x="169" y="37"/>
                  </a:lnTo>
                  <a:lnTo>
                    <a:pt x="166" y="35"/>
                  </a:lnTo>
                  <a:lnTo>
                    <a:pt x="161" y="30"/>
                  </a:lnTo>
                  <a:lnTo>
                    <a:pt x="159" y="27"/>
                  </a:lnTo>
                  <a:lnTo>
                    <a:pt x="154" y="23"/>
                  </a:lnTo>
                  <a:lnTo>
                    <a:pt x="151" y="20"/>
                  </a:lnTo>
                  <a:lnTo>
                    <a:pt x="146" y="18"/>
                  </a:lnTo>
                  <a:lnTo>
                    <a:pt x="144" y="15"/>
                  </a:lnTo>
                  <a:lnTo>
                    <a:pt x="139" y="13"/>
                  </a:lnTo>
                  <a:lnTo>
                    <a:pt x="134" y="10"/>
                  </a:lnTo>
                  <a:lnTo>
                    <a:pt x="129" y="8"/>
                  </a:lnTo>
                  <a:lnTo>
                    <a:pt x="124" y="5"/>
                  </a:lnTo>
                  <a:lnTo>
                    <a:pt x="121" y="5"/>
                  </a:lnTo>
                  <a:lnTo>
                    <a:pt x="117" y="3"/>
                  </a:lnTo>
                  <a:lnTo>
                    <a:pt x="112" y="3"/>
                  </a:lnTo>
                  <a:lnTo>
                    <a:pt x="107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77" y="3"/>
                  </a:lnTo>
                  <a:lnTo>
                    <a:pt x="72" y="3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7" y="8"/>
                  </a:lnTo>
                  <a:lnTo>
                    <a:pt x="52" y="10"/>
                  </a:lnTo>
                  <a:lnTo>
                    <a:pt x="50" y="13"/>
                  </a:lnTo>
                  <a:lnTo>
                    <a:pt x="45" y="15"/>
                  </a:lnTo>
                  <a:lnTo>
                    <a:pt x="40" y="18"/>
                  </a:lnTo>
                  <a:lnTo>
                    <a:pt x="37" y="20"/>
                  </a:lnTo>
                  <a:lnTo>
                    <a:pt x="32" y="23"/>
                  </a:lnTo>
                  <a:lnTo>
                    <a:pt x="30" y="27"/>
                  </a:lnTo>
                  <a:lnTo>
                    <a:pt x="25" y="30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5" y="42"/>
                  </a:lnTo>
                  <a:lnTo>
                    <a:pt x="12" y="45"/>
                  </a:lnTo>
                  <a:lnTo>
                    <a:pt x="10" y="50"/>
                  </a:lnTo>
                  <a:lnTo>
                    <a:pt x="10" y="55"/>
                  </a:lnTo>
                  <a:lnTo>
                    <a:pt x="7" y="60"/>
                  </a:lnTo>
                  <a:lnTo>
                    <a:pt x="5" y="65"/>
                  </a:lnTo>
                  <a:lnTo>
                    <a:pt x="5" y="70"/>
                  </a:lnTo>
                  <a:lnTo>
                    <a:pt x="3" y="75"/>
                  </a:lnTo>
                  <a:lnTo>
                    <a:pt x="3" y="80"/>
                  </a:lnTo>
                  <a:lnTo>
                    <a:pt x="0" y="84"/>
                  </a:lnTo>
                  <a:lnTo>
                    <a:pt x="0" y="89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5" name="Freeform 37"/>
            <p:cNvSpPr>
              <a:spLocks/>
            </p:cNvSpPr>
            <p:nvPr/>
          </p:nvSpPr>
          <p:spPr bwMode="auto">
            <a:xfrm>
              <a:off x="6267450" y="6092825"/>
              <a:ext cx="295275" cy="146050"/>
            </a:xfrm>
            <a:custGeom>
              <a:avLst/>
              <a:gdLst>
                <a:gd name="T0" fmla="*/ 0 w 186"/>
                <a:gd name="T1" fmla="*/ 2147483647 h 92"/>
                <a:gd name="T2" fmla="*/ 0 w 186"/>
                <a:gd name="T3" fmla="*/ 2147483647 h 92"/>
                <a:gd name="T4" fmla="*/ 2147483647 w 186"/>
                <a:gd name="T5" fmla="*/ 2147483647 h 92"/>
                <a:gd name="T6" fmla="*/ 2147483647 w 186"/>
                <a:gd name="T7" fmla="*/ 2147483647 h 92"/>
                <a:gd name="T8" fmla="*/ 2147483647 w 186"/>
                <a:gd name="T9" fmla="*/ 2147483647 h 92"/>
                <a:gd name="T10" fmla="*/ 2147483647 w 186"/>
                <a:gd name="T11" fmla="*/ 2147483647 h 92"/>
                <a:gd name="T12" fmla="*/ 2147483647 w 186"/>
                <a:gd name="T13" fmla="*/ 2147483647 h 92"/>
                <a:gd name="T14" fmla="*/ 2147483647 w 186"/>
                <a:gd name="T15" fmla="*/ 2147483647 h 92"/>
                <a:gd name="T16" fmla="*/ 2147483647 w 186"/>
                <a:gd name="T17" fmla="*/ 2147483647 h 92"/>
                <a:gd name="T18" fmla="*/ 2147483647 w 186"/>
                <a:gd name="T19" fmla="*/ 2147483647 h 92"/>
                <a:gd name="T20" fmla="*/ 2147483647 w 186"/>
                <a:gd name="T21" fmla="*/ 2147483647 h 92"/>
                <a:gd name="T22" fmla="*/ 2147483647 w 186"/>
                <a:gd name="T23" fmla="*/ 2147483647 h 92"/>
                <a:gd name="T24" fmla="*/ 2147483647 w 186"/>
                <a:gd name="T25" fmla="*/ 2147483647 h 92"/>
                <a:gd name="T26" fmla="*/ 2147483647 w 186"/>
                <a:gd name="T27" fmla="*/ 2147483647 h 92"/>
                <a:gd name="T28" fmla="*/ 2147483647 w 186"/>
                <a:gd name="T29" fmla="*/ 2147483647 h 92"/>
                <a:gd name="T30" fmla="*/ 2147483647 w 186"/>
                <a:gd name="T31" fmla="*/ 2147483647 h 92"/>
                <a:gd name="T32" fmla="*/ 2147483647 w 186"/>
                <a:gd name="T33" fmla="*/ 2147483647 h 92"/>
                <a:gd name="T34" fmla="*/ 2147483647 w 186"/>
                <a:gd name="T35" fmla="*/ 2147483647 h 92"/>
                <a:gd name="T36" fmla="*/ 2147483647 w 186"/>
                <a:gd name="T37" fmla="*/ 2147483647 h 92"/>
                <a:gd name="T38" fmla="*/ 2147483647 w 186"/>
                <a:gd name="T39" fmla="*/ 2147483647 h 92"/>
                <a:gd name="T40" fmla="*/ 2147483647 w 186"/>
                <a:gd name="T41" fmla="*/ 2147483647 h 92"/>
                <a:gd name="T42" fmla="*/ 2147483647 w 186"/>
                <a:gd name="T43" fmla="*/ 2147483647 h 92"/>
                <a:gd name="T44" fmla="*/ 2147483647 w 186"/>
                <a:gd name="T45" fmla="*/ 2147483647 h 92"/>
                <a:gd name="T46" fmla="*/ 2147483647 w 186"/>
                <a:gd name="T47" fmla="*/ 2147483647 h 92"/>
                <a:gd name="T48" fmla="*/ 2147483647 w 186"/>
                <a:gd name="T49" fmla="*/ 2147483647 h 92"/>
                <a:gd name="T50" fmla="*/ 2147483647 w 186"/>
                <a:gd name="T51" fmla="*/ 2147483647 h 92"/>
                <a:gd name="T52" fmla="*/ 2147483647 w 186"/>
                <a:gd name="T53" fmla="*/ 2147483647 h 92"/>
                <a:gd name="T54" fmla="*/ 2147483647 w 186"/>
                <a:gd name="T55" fmla="*/ 2147483647 h 92"/>
                <a:gd name="T56" fmla="*/ 2147483647 w 186"/>
                <a:gd name="T57" fmla="*/ 2147483647 h 92"/>
                <a:gd name="T58" fmla="*/ 2147483647 w 186"/>
                <a:gd name="T59" fmla="*/ 2147483647 h 92"/>
                <a:gd name="T60" fmla="*/ 2147483647 w 186"/>
                <a:gd name="T61" fmla="*/ 2147483647 h 92"/>
                <a:gd name="T62" fmla="*/ 2147483647 w 186"/>
                <a:gd name="T63" fmla="*/ 2147483647 h 92"/>
                <a:gd name="T64" fmla="*/ 2147483647 w 186"/>
                <a:gd name="T65" fmla="*/ 2147483647 h 92"/>
                <a:gd name="T66" fmla="*/ 2147483647 w 186"/>
                <a:gd name="T67" fmla="*/ 2147483647 h 92"/>
                <a:gd name="T68" fmla="*/ 2147483647 w 186"/>
                <a:gd name="T69" fmla="*/ 2147483647 h 92"/>
                <a:gd name="T70" fmla="*/ 2147483647 w 186"/>
                <a:gd name="T71" fmla="*/ 2147483647 h 92"/>
                <a:gd name="T72" fmla="*/ 2147483647 w 186"/>
                <a:gd name="T73" fmla="*/ 2147483647 h 92"/>
                <a:gd name="T74" fmla="*/ 2147483647 w 186"/>
                <a:gd name="T75" fmla="*/ 2147483647 h 92"/>
                <a:gd name="T76" fmla="*/ 2147483647 w 186"/>
                <a:gd name="T77" fmla="*/ 2147483647 h 92"/>
                <a:gd name="T78" fmla="*/ 2147483647 w 186"/>
                <a:gd name="T79" fmla="*/ 2147483647 h 92"/>
                <a:gd name="T80" fmla="*/ 2147483647 w 186"/>
                <a:gd name="T81" fmla="*/ 2147483647 h 92"/>
                <a:gd name="T82" fmla="*/ 2147483647 w 186"/>
                <a:gd name="T83" fmla="*/ 2147483647 h 92"/>
                <a:gd name="T84" fmla="*/ 2147483647 w 186"/>
                <a:gd name="T85" fmla="*/ 2147483647 h 92"/>
                <a:gd name="T86" fmla="*/ 2147483647 w 186"/>
                <a:gd name="T87" fmla="*/ 2147483647 h 92"/>
                <a:gd name="T88" fmla="*/ 2147483647 w 186"/>
                <a:gd name="T89" fmla="*/ 2147483647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6"/>
                <a:gd name="T136" fmla="*/ 0 h 92"/>
                <a:gd name="T137" fmla="*/ 186 w 18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6" h="92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3" y="18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5" y="28"/>
                  </a:lnTo>
                  <a:lnTo>
                    <a:pt x="5" y="30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10" y="40"/>
                  </a:lnTo>
                  <a:lnTo>
                    <a:pt x="12" y="42"/>
                  </a:lnTo>
                  <a:lnTo>
                    <a:pt x="12" y="45"/>
                  </a:lnTo>
                  <a:lnTo>
                    <a:pt x="15" y="47"/>
                  </a:lnTo>
                  <a:lnTo>
                    <a:pt x="17" y="50"/>
                  </a:lnTo>
                  <a:lnTo>
                    <a:pt x="17" y="55"/>
                  </a:lnTo>
                  <a:lnTo>
                    <a:pt x="20" y="57"/>
                  </a:lnTo>
                  <a:lnTo>
                    <a:pt x="22" y="60"/>
                  </a:lnTo>
                  <a:lnTo>
                    <a:pt x="25" y="62"/>
                  </a:lnTo>
                  <a:lnTo>
                    <a:pt x="27" y="65"/>
                  </a:lnTo>
                  <a:lnTo>
                    <a:pt x="30" y="65"/>
                  </a:lnTo>
                  <a:lnTo>
                    <a:pt x="32" y="67"/>
                  </a:lnTo>
                  <a:lnTo>
                    <a:pt x="35" y="70"/>
                  </a:lnTo>
                  <a:lnTo>
                    <a:pt x="37" y="72"/>
                  </a:lnTo>
                  <a:lnTo>
                    <a:pt x="40" y="75"/>
                  </a:lnTo>
                  <a:lnTo>
                    <a:pt x="42" y="77"/>
                  </a:lnTo>
                  <a:lnTo>
                    <a:pt x="45" y="77"/>
                  </a:lnTo>
                  <a:lnTo>
                    <a:pt x="47" y="80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5" y="85"/>
                  </a:lnTo>
                  <a:lnTo>
                    <a:pt x="60" y="85"/>
                  </a:lnTo>
                  <a:lnTo>
                    <a:pt x="62" y="87"/>
                  </a:lnTo>
                  <a:lnTo>
                    <a:pt x="64" y="87"/>
                  </a:lnTo>
                  <a:lnTo>
                    <a:pt x="67" y="90"/>
                  </a:lnTo>
                  <a:lnTo>
                    <a:pt x="72" y="90"/>
                  </a:lnTo>
                  <a:lnTo>
                    <a:pt x="74" y="90"/>
                  </a:lnTo>
                  <a:lnTo>
                    <a:pt x="77" y="90"/>
                  </a:lnTo>
                  <a:lnTo>
                    <a:pt x="82" y="92"/>
                  </a:lnTo>
                  <a:lnTo>
                    <a:pt x="84" y="92"/>
                  </a:lnTo>
                  <a:lnTo>
                    <a:pt x="87" y="92"/>
                  </a:lnTo>
                  <a:lnTo>
                    <a:pt x="89" y="92"/>
                  </a:lnTo>
                  <a:lnTo>
                    <a:pt x="94" y="92"/>
                  </a:lnTo>
                  <a:lnTo>
                    <a:pt x="97" y="92"/>
                  </a:lnTo>
                  <a:lnTo>
                    <a:pt x="99" y="92"/>
                  </a:lnTo>
                  <a:lnTo>
                    <a:pt x="104" y="92"/>
                  </a:lnTo>
                  <a:lnTo>
                    <a:pt x="107" y="92"/>
                  </a:lnTo>
                  <a:lnTo>
                    <a:pt x="109" y="90"/>
                  </a:lnTo>
                  <a:lnTo>
                    <a:pt x="114" y="90"/>
                  </a:lnTo>
                  <a:lnTo>
                    <a:pt x="117" y="90"/>
                  </a:lnTo>
                  <a:lnTo>
                    <a:pt x="119" y="90"/>
                  </a:lnTo>
                  <a:lnTo>
                    <a:pt x="121" y="87"/>
                  </a:lnTo>
                  <a:lnTo>
                    <a:pt x="126" y="87"/>
                  </a:lnTo>
                  <a:lnTo>
                    <a:pt x="129" y="85"/>
                  </a:lnTo>
                  <a:lnTo>
                    <a:pt x="131" y="85"/>
                  </a:lnTo>
                  <a:lnTo>
                    <a:pt x="134" y="82"/>
                  </a:lnTo>
                  <a:lnTo>
                    <a:pt x="136" y="82"/>
                  </a:lnTo>
                  <a:lnTo>
                    <a:pt x="139" y="80"/>
                  </a:lnTo>
                  <a:lnTo>
                    <a:pt x="144" y="77"/>
                  </a:lnTo>
                  <a:lnTo>
                    <a:pt x="146" y="77"/>
                  </a:lnTo>
                  <a:lnTo>
                    <a:pt x="149" y="75"/>
                  </a:lnTo>
                  <a:lnTo>
                    <a:pt x="151" y="72"/>
                  </a:lnTo>
                  <a:lnTo>
                    <a:pt x="154" y="70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1" y="65"/>
                  </a:lnTo>
                  <a:lnTo>
                    <a:pt x="164" y="62"/>
                  </a:lnTo>
                  <a:lnTo>
                    <a:pt x="164" y="60"/>
                  </a:lnTo>
                  <a:lnTo>
                    <a:pt x="166" y="57"/>
                  </a:lnTo>
                  <a:lnTo>
                    <a:pt x="169" y="55"/>
                  </a:lnTo>
                  <a:lnTo>
                    <a:pt x="171" y="50"/>
                  </a:lnTo>
                  <a:lnTo>
                    <a:pt x="174" y="47"/>
                  </a:lnTo>
                  <a:lnTo>
                    <a:pt x="174" y="45"/>
                  </a:lnTo>
                  <a:lnTo>
                    <a:pt x="176" y="42"/>
                  </a:lnTo>
                  <a:lnTo>
                    <a:pt x="176" y="40"/>
                  </a:lnTo>
                  <a:lnTo>
                    <a:pt x="179" y="38"/>
                  </a:lnTo>
                  <a:lnTo>
                    <a:pt x="179" y="35"/>
                  </a:lnTo>
                  <a:lnTo>
                    <a:pt x="181" y="30"/>
                  </a:lnTo>
                  <a:lnTo>
                    <a:pt x="181" y="28"/>
                  </a:lnTo>
                  <a:lnTo>
                    <a:pt x="183" y="25"/>
                  </a:lnTo>
                  <a:lnTo>
                    <a:pt x="183" y="23"/>
                  </a:lnTo>
                  <a:lnTo>
                    <a:pt x="183" y="18"/>
                  </a:lnTo>
                  <a:lnTo>
                    <a:pt x="186" y="15"/>
                  </a:lnTo>
                  <a:lnTo>
                    <a:pt x="186" y="13"/>
                  </a:lnTo>
                  <a:lnTo>
                    <a:pt x="186" y="8"/>
                  </a:lnTo>
                  <a:lnTo>
                    <a:pt x="186" y="5"/>
                  </a:lnTo>
                  <a:lnTo>
                    <a:pt x="186" y="3"/>
                  </a:lnTo>
                  <a:lnTo>
                    <a:pt x="186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6" name="Arc 38"/>
            <p:cNvSpPr>
              <a:spLocks/>
            </p:cNvSpPr>
            <p:nvPr/>
          </p:nvSpPr>
          <p:spPr bwMode="auto">
            <a:xfrm>
              <a:off x="6267450" y="5943600"/>
              <a:ext cx="295275" cy="147638"/>
            </a:xfrm>
            <a:custGeom>
              <a:avLst/>
              <a:gdLst>
                <a:gd name="T0" fmla="*/ 0 w 43198"/>
                <a:gd name="T1" fmla="*/ 46633930 h 21600"/>
                <a:gd name="T2" fmla="*/ 94300909 w 43198"/>
                <a:gd name="T3" fmla="*/ 47144518 h 21600"/>
                <a:gd name="T4" fmla="*/ 47148373 w 43198"/>
                <a:gd name="T5" fmla="*/ 47144518 h 21600"/>
                <a:gd name="T6" fmla="*/ 0 60000 65536"/>
                <a:gd name="T7" fmla="*/ 0 60000 65536"/>
                <a:gd name="T8" fmla="*/ 0 60000 65536"/>
                <a:gd name="T9" fmla="*/ 0 w 43198"/>
                <a:gd name="T10" fmla="*/ 0 h 21600"/>
                <a:gd name="T11" fmla="*/ 43198 w 431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8" h="21600" fill="none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</a:path>
                <a:path w="43198" h="21600" stroke="0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  <a:lnTo>
                    <a:pt x="21598" y="21600"/>
                  </a:lnTo>
                  <a:close/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7" name="Line 39"/>
            <p:cNvSpPr>
              <a:spLocks noChangeShapeType="1"/>
            </p:cNvSpPr>
            <p:nvPr/>
          </p:nvSpPr>
          <p:spPr bwMode="auto">
            <a:xfrm>
              <a:off x="3743325" y="4419600"/>
              <a:ext cx="144780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8" name="Line 40"/>
            <p:cNvSpPr>
              <a:spLocks noChangeShapeType="1"/>
            </p:cNvSpPr>
            <p:nvPr/>
          </p:nvSpPr>
          <p:spPr bwMode="auto">
            <a:xfrm flipV="1">
              <a:off x="4581525" y="5029200"/>
              <a:ext cx="609600" cy="129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59" name="Line 41"/>
            <p:cNvSpPr>
              <a:spLocks noChangeShapeType="1"/>
            </p:cNvSpPr>
            <p:nvPr/>
          </p:nvSpPr>
          <p:spPr bwMode="auto">
            <a:xfrm flipH="1" flipV="1">
              <a:off x="5419725" y="5029200"/>
              <a:ext cx="990600" cy="914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60" name="Line 42"/>
            <p:cNvSpPr>
              <a:spLocks noChangeShapeType="1"/>
            </p:cNvSpPr>
            <p:nvPr/>
          </p:nvSpPr>
          <p:spPr bwMode="auto">
            <a:xfrm flipH="1">
              <a:off x="5495925" y="4343400"/>
              <a:ext cx="106680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61" name="Freeform 46"/>
            <p:cNvSpPr>
              <a:spLocks/>
            </p:cNvSpPr>
            <p:nvPr/>
          </p:nvSpPr>
          <p:spPr bwMode="auto">
            <a:xfrm>
              <a:off x="5195888" y="3733800"/>
              <a:ext cx="295275" cy="295275"/>
            </a:xfrm>
            <a:custGeom>
              <a:avLst/>
              <a:gdLst>
                <a:gd name="T0" fmla="*/ 0 w 186"/>
                <a:gd name="T1" fmla="*/ 2147483647 h 186"/>
                <a:gd name="T2" fmla="*/ 2147483647 w 186"/>
                <a:gd name="T3" fmla="*/ 2147483647 h 186"/>
                <a:gd name="T4" fmla="*/ 2147483647 w 186"/>
                <a:gd name="T5" fmla="*/ 2147483647 h 186"/>
                <a:gd name="T6" fmla="*/ 2147483647 w 186"/>
                <a:gd name="T7" fmla="*/ 2147483647 h 186"/>
                <a:gd name="T8" fmla="*/ 2147483647 w 186"/>
                <a:gd name="T9" fmla="*/ 2147483647 h 186"/>
                <a:gd name="T10" fmla="*/ 2147483647 w 186"/>
                <a:gd name="T11" fmla="*/ 2147483647 h 186"/>
                <a:gd name="T12" fmla="*/ 2147483647 w 186"/>
                <a:gd name="T13" fmla="*/ 2147483647 h 186"/>
                <a:gd name="T14" fmla="*/ 2147483647 w 186"/>
                <a:gd name="T15" fmla="*/ 2147483647 h 186"/>
                <a:gd name="T16" fmla="*/ 2147483647 w 186"/>
                <a:gd name="T17" fmla="*/ 2147483647 h 186"/>
                <a:gd name="T18" fmla="*/ 2147483647 w 186"/>
                <a:gd name="T19" fmla="*/ 2147483647 h 186"/>
                <a:gd name="T20" fmla="*/ 2147483647 w 186"/>
                <a:gd name="T21" fmla="*/ 2147483647 h 186"/>
                <a:gd name="T22" fmla="*/ 2147483647 w 186"/>
                <a:gd name="T23" fmla="*/ 2147483647 h 186"/>
                <a:gd name="T24" fmla="*/ 2147483647 w 186"/>
                <a:gd name="T25" fmla="*/ 2147483647 h 186"/>
                <a:gd name="T26" fmla="*/ 2147483647 w 186"/>
                <a:gd name="T27" fmla="*/ 2147483647 h 186"/>
                <a:gd name="T28" fmla="*/ 2147483647 w 186"/>
                <a:gd name="T29" fmla="*/ 2147483647 h 186"/>
                <a:gd name="T30" fmla="*/ 2147483647 w 186"/>
                <a:gd name="T31" fmla="*/ 2147483647 h 186"/>
                <a:gd name="T32" fmla="*/ 2147483647 w 186"/>
                <a:gd name="T33" fmla="*/ 2147483647 h 186"/>
                <a:gd name="T34" fmla="*/ 2147483647 w 186"/>
                <a:gd name="T35" fmla="*/ 2147483647 h 186"/>
                <a:gd name="T36" fmla="*/ 2147483647 w 186"/>
                <a:gd name="T37" fmla="*/ 2147483647 h 186"/>
                <a:gd name="T38" fmla="*/ 2147483647 w 186"/>
                <a:gd name="T39" fmla="*/ 2147483647 h 186"/>
                <a:gd name="T40" fmla="*/ 2147483647 w 186"/>
                <a:gd name="T41" fmla="*/ 2147483647 h 186"/>
                <a:gd name="T42" fmla="*/ 2147483647 w 186"/>
                <a:gd name="T43" fmla="*/ 2147483647 h 186"/>
                <a:gd name="T44" fmla="*/ 2147483647 w 186"/>
                <a:gd name="T45" fmla="*/ 2147483647 h 186"/>
                <a:gd name="T46" fmla="*/ 2147483647 w 186"/>
                <a:gd name="T47" fmla="*/ 2147483647 h 186"/>
                <a:gd name="T48" fmla="*/ 2147483647 w 186"/>
                <a:gd name="T49" fmla="*/ 2147483647 h 186"/>
                <a:gd name="T50" fmla="*/ 2147483647 w 186"/>
                <a:gd name="T51" fmla="*/ 2147483647 h 186"/>
                <a:gd name="T52" fmla="*/ 2147483647 w 186"/>
                <a:gd name="T53" fmla="*/ 2147483647 h 186"/>
                <a:gd name="T54" fmla="*/ 2147483647 w 186"/>
                <a:gd name="T55" fmla="*/ 2147483647 h 186"/>
                <a:gd name="T56" fmla="*/ 2147483647 w 186"/>
                <a:gd name="T57" fmla="*/ 2147483647 h 186"/>
                <a:gd name="T58" fmla="*/ 2147483647 w 186"/>
                <a:gd name="T59" fmla="*/ 2147483647 h 186"/>
                <a:gd name="T60" fmla="*/ 2147483647 w 186"/>
                <a:gd name="T61" fmla="*/ 2147483647 h 186"/>
                <a:gd name="T62" fmla="*/ 2147483647 w 186"/>
                <a:gd name="T63" fmla="*/ 2147483647 h 186"/>
                <a:gd name="T64" fmla="*/ 2147483647 w 186"/>
                <a:gd name="T65" fmla="*/ 2147483647 h 186"/>
                <a:gd name="T66" fmla="*/ 2147483647 w 186"/>
                <a:gd name="T67" fmla="*/ 2147483647 h 186"/>
                <a:gd name="T68" fmla="*/ 2147483647 w 186"/>
                <a:gd name="T69" fmla="*/ 2147483647 h 186"/>
                <a:gd name="T70" fmla="*/ 2147483647 w 186"/>
                <a:gd name="T71" fmla="*/ 2147483647 h 186"/>
                <a:gd name="T72" fmla="*/ 2147483647 w 186"/>
                <a:gd name="T73" fmla="*/ 2147483647 h 186"/>
                <a:gd name="T74" fmla="*/ 2147483647 w 186"/>
                <a:gd name="T75" fmla="*/ 2147483647 h 186"/>
                <a:gd name="T76" fmla="*/ 2147483647 w 186"/>
                <a:gd name="T77" fmla="*/ 2147483647 h 186"/>
                <a:gd name="T78" fmla="*/ 2147483647 w 186"/>
                <a:gd name="T79" fmla="*/ 0 h 186"/>
                <a:gd name="T80" fmla="*/ 2147483647 w 186"/>
                <a:gd name="T81" fmla="*/ 0 h 186"/>
                <a:gd name="T82" fmla="*/ 2147483647 w 186"/>
                <a:gd name="T83" fmla="*/ 2147483647 h 186"/>
                <a:gd name="T84" fmla="*/ 2147483647 w 186"/>
                <a:gd name="T85" fmla="*/ 2147483647 h 186"/>
                <a:gd name="T86" fmla="*/ 2147483647 w 186"/>
                <a:gd name="T87" fmla="*/ 2147483647 h 186"/>
                <a:gd name="T88" fmla="*/ 2147483647 w 186"/>
                <a:gd name="T89" fmla="*/ 2147483647 h 186"/>
                <a:gd name="T90" fmla="*/ 2147483647 w 186"/>
                <a:gd name="T91" fmla="*/ 2147483647 h 186"/>
                <a:gd name="T92" fmla="*/ 2147483647 w 186"/>
                <a:gd name="T93" fmla="*/ 2147483647 h 186"/>
                <a:gd name="T94" fmla="*/ 2147483647 w 186"/>
                <a:gd name="T95" fmla="*/ 2147483647 h 186"/>
                <a:gd name="T96" fmla="*/ 2147483647 w 186"/>
                <a:gd name="T97" fmla="*/ 2147483647 h 186"/>
                <a:gd name="T98" fmla="*/ 0 w 186"/>
                <a:gd name="T99" fmla="*/ 2147483647 h 18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6"/>
                <a:gd name="T151" fmla="*/ 0 h 186"/>
                <a:gd name="T152" fmla="*/ 186 w 186"/>
                <a:gd name="T153" fmla="*/ 186 h 18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6" h="186">
                  <a:moveTo>
                    <a:pt x="0" y="94"/>
                  </a:moveTo>
                  <a:lnTo>
                    <a:pt x="0" y="97"/>
                  </a:lnTo>
                  <a:lnTo>
                    <a:pt x="0" y="99"/>
                  </a:lnTo>
                  <a:lnTo>
                    <a:pt x="0" y="102"/>
                  </a:lnTo>
                  <a:lnTo>
                    <a:pt x="3" y="107"/>
                  </a:lnTo>
                  <a:lnTo>
                    <a:pt x="3" y="109"/>
                  </a:lnTo>
                  <a:lnTo>
                    <a:pt x="3" y="112"/>
                  </a:lnTo>
                  <a:lnTo>
                    <a:pt x="3" y="117"/>
                  </a:lnTo>
                  <a:lnTo>
                    <a:pt x="5" y="119"/>
                  </a:lnTo>
                  <a:lnTo>
                    <a:pt x="5" y="122"/>
                  </a:lnTo>
                  <a:lnTo>
                    <a:pt x="5" y="124"/>
                  </a:lnTo>
                  <a:lnTo>
                    <a:pt x="7" y="129"/>
                  </a:lnTo>
                  <a:lnTo>
                    <a:pt x="7" y="132"/>
                  </a:lnTo>
                  <a:lnTo>
                    <a:pt x="10" y="134"/>
                  </a:lnTo>
                  <a:lnTo>
                    <a:pt x="12" y="136"/>
                  </a:lnTo>
                  <a:lnTo>
                    <a:pt x="12" y="139"/>
                  </a:lnTo>
                  <a:lnTo>
                    <a:pt x="15" y="141"/>
                  </a:lnTo>
                  <a:lnTo>
                    <a:pt x="17" y="144"/>
                  </a:lnTo>
                  <a:lnTo>
                    <a:pt x="17" y="149"/>
                  </a:lnTo>
                  <a:lnTo>
                    <a:pt x="20" y="151"/>
                  </a:lnTo>
                  <a:lnTo>
                    <a:pt x="22" y="154"/>
                  </a:lnTo>
                  <a:lnTo>
                    <a:pt x="25" y="156"/>
                  </a:lnTo>
                  <a:lnTo>
                    <a:pt x="27" y="159"/>
                  </a:lnTo>
                  <a:lnTo>
                    <a:pt x="30" y="159"/>
                  </a:lnTo>
                  <a:lnTo>
                    <a:pt x="32" y="161"/>
                  </a:lnTo>
                  <a:lnTo>
                    <a:pt x="35" y="164"/>
                  </a:lnTo>
                  <a:lnTo>
                    <a:pt x="37" y="166"/>
                  </a:lnTo>
                  <a:lnTo>
                    <a:pt x="40" y="169"/>
                  </a:lnTo>
                  <a:lnTo>
                    <a:pt x="42" y="171"/>
                  </a:lnTo>
                  <a:lnTo>
                    <a:pt x="45" y="171"/>
                  </a:lnTo>
                  <a:lnTo>
                    <a:pt x="47" y="174"/>
                  </a:lnTo>
                  <a:lnTo>
                    <a:pt x="50" y="176"/>
                  </a:lnTo>
                  <a:lnTo>
                    <a:pt x="52" y="176"/>
                  </a:lnTo>
                  <a:lnTo>
                    <a:pt x="55" y="179"/>
                  </a:lnTo>
                  <a:lnTo>
                    <a:pt x="60" y="179"/>
                  </a:lnTo>
                  <a:lnTo>
                    <a:pt x="62" y="181"/>
                  </a:lnTo>
                  <a:lnTo>
                    <a:pt x="64" y="181"/>
                  </a:lnTo>
                  <a:lnTo>
                    <a:pt x="67" y="184"/>
                  </a:lnTo>
                  <a:lnTo>
                    <a:pt x="72" y="184"/>
                  </a:lnTo>
                  <a:lnTo>
                    <a:pt x="74" y="184"/>
                  </a:lnTo>
                  <a:lnTo>
                    <a:pt x="77" y="184"/>
                  </a:lnTo>
                  <a:lnTo>
                    <a:pt x="82" y="186"/>
                  </a:lnTo>
                  <a:lnTo>
                    <a:pt x="84" y="186"/>
                  </a:lnTo>
                  <a:lnTo>
                    <a:pt x="87" y="186"/>
                  </a:lnTo>
                  <a:lnTo>
                    <a:pt x="89" y="186"/>
                  </a:lnTo>
                  <a:lnTo>
                    <a:pt x="94" y="186"/>
                  </a:lnTo>
                  <a:lnTo>
                    <a:pt x="97" y="186"/>
                  </a:lnTo>
                  <a:lnTo>
                    <a:pt x="99" y="186"/>
                  </a:lnTo>
                  <a:lnTo>
                    <a:pt x="104" y="186"/>
                  </a:lnTo>
                  <a:lnTo>
                    <a:pt x="107" y="186"/>
                  </a:lnTo>
                  <a:lnTo>
                    <a:pt x="109" y="184"/>
                  </a:lnTo>
                  <a:lnTo>
                    <a:pt x="114" y="184"/>
                  </a:lnTo>
                  <a:lnTo>
                    <a:pt x="117" y="184"/>
                  </a:lnTo>
                  <a:lnTo>
                    <a:pt x="119" y="184"/>
                  </a:lnTo>
                  <a:lnTo>
                    <a:pt x="121" y="181"/>
                  </a:lnTo>
                  <a:lnTo>
                    <a:pt x="126" y="181"/>
                  </a:lnTo>
                  <a:lnTo>
                    <a:pt x="129" y="179"/>
                  </a:lnTo>
                  <a:lnTo>
                    <a:pt x="131" y="179"/>
                  </a:lnTo>
                  <a:lnTo>
                    <a:pt x="134" y="176"/>
                  </a:lnTo>
                  <a:lnTo>
                    <a:pt x="136" y="176"/>
                  </a:lnTo>
                  <a:lnTo>
                    <a:pt x="139" y="174"/>
                  </a:lnTo>
                  <a:lnTo>
                    <a:pt x="144" y="171"/>
                  </a:lnTo>
                  <a:lnTo>
                    <a:pt x="146" y="171"/>
                  </a:lnTo>
                  <a:lnTo>
                    <a:pt x="149" y="169"/>
                  </a:lnTo>
                  <a:lnTo>
                    <a:pt x="151" y="166"/>
                  </a:lnTo>
                  <a:lnTo>
                    <a:pt x="154" y="164"/>
                  </a:lnTo>
                  <a:lnTo>
                    <a:pt x="156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4" y="156"/>
                  </a:lnTo>
                  <a:lnTo>
                    <a:pt x="164" y="154"/>
                  </a:lnTo>
                  <a:lnTo>
                    <a:pt x="166" y="151"/>
                  </a:lnTo>
                  <a:lnTo>
                    <a:pt x="169" y="149"/>
                  </a:lnTo>
                  <a:lnTo>
                    <a:pt x="171" y="144"/>
                  </a:lnTo>
                  <a:lnTo>
                    <a:pt x="174" y="141"/>
                  </a:lnTo>
                  <a:lnTo>
                    <a:pt x="174" y="139"/>
                  </a:lnTo>
                  <a:lnTo>
                    <a:pt x="176" y="136"/>
                  </a:lnTo>
                  <a:lnTo>
                    <a:pt x="176" y="134"/>
                  </a:lnTo>
                  <a:lnTo>
                    <a:pt x="179" y="132"/>
                  </a:lnTo>
                  <a:lnTo>
                    <a:pt x="179" y="129"/>
                  </a:lnTo>
                  <a:lnTo>
                    <a:pt x="181" y="124"/>
                  </a:lnTo>
                  <a:lnTo>
                    <a:pt x="181" y="122"/>
                  </a:lnTo>
                  <a:lnTo>
                    <a:pt x="183" y="119"/>
                  </a:lnTo>
                  <a:lnTo>
                    <a:pt x="183" y="117"/>
                  </a:lnTo>
                  <a:lnTo>
                    <a:pt x="183" y="112"/>
                  </a:lnTo>
                  <a:lnTo>
                    <a:pt x="186" y="109"/>
                  </a:lnTo>
                  <a:lnTo>
                    <a:pt x="186" y="107"/>
                  </a:lnTo>
                  <a:lnTo>
                    <a:pt x="186" y="102"/>
                  </a:lnTo>
                  <a:lnTo>
                    <a:pt x="186" y="99"/>
                  </a:lnTo>
                  <a:lnTo>
                    <a:pt x="186" y="97"/>
                  </a:lnTo>
                  <a:lnTo>
                    <a:pt x="186" y="94"/>
                  </a:lnTo>
                  <a:lnTo>
                    <a:pt x="186" y="89"/>
                  </a:lnTo>
                  <a:lnTo>
                    <a:pt x="186" y="84"/>
                  </a:lnTo>
                  <a:lnTo>
                    <a:pt x="186" y="80"/>
                  </a:lnTo>
                  <a:lnTo>
                    <a:pt x="183" y="75"/>
                  </a:lnTo>
                  <a:lnTo>
                    <a:pt x="183" y="70"/>
                  </a:lnTo>
                  <a:lnTo>
                    <a:pt x="181" y="65"/>
                  </a:lnTo>
                  <a:lnTo>
                    <a:pt x="181" y="60"/>
                  </a:lnTo>
                  <a:lnTo>
                    <a:pt x="179" y="55"/>
                  </a:lnTo>
                  <a:lnTo>
                    <a:pt x="176" y="50"/>
                  </a:lnTo>
                  <a:lnTo>
                    <a:pt x="174" y="45"/>
                  </a:lnTo>
                  <a:lnTo>
                    <a:pt x="171" y="42"/>
                  </a:lnTo>
                  <a:lnTo>
                    <a:pt x="169" y="37"/>
                  </a:lnTo>
                  <a:lnTo>
                    <a:pt x="166" y="35"/>
                  </a:lnTo>
                  <a:lnTo>
                    <a:pt x="161" y="30"/>
                  </a:lnTo>
                  <a:lnTo>
                    <a:pt x="159" y="27"/>
                  </a:lnTo>
                  <a:lnTo>
                    <a:pt x="154" y="23"/>
                  </a:lnTo>
                  <a:lnTo>
                    <a:pt x="151" y="20"/>
                  </a:lnTo>
                  <a:lnTo>
                    <a:pt x="146" y="18"/>
                  </a:lnTo>
                  <a:lnTo>
                    <a:pt x="144" y="15"/>
                  </a:lnTo>
                  <a:lnTo>
                    <a:pt x="139" y="13"/>
                  </a:lnTo>
                  <a:lnTo>
                    <a:pt x="134" y="10"/>
                  </a:lnTo>
                  <a:lnTo>
                    <a:pt x="129" y="8"/>
                  </a:lnTo>
                  <a:lnTo>
                    <a:pt x="124" y="5"/>
                  </a:lnTo>
                  <a:lnTo>
                    <a:pt x="121" y="5"/>
                  </a:lnTo>
                  <a:lnTo>
                    <a:pt x="117" y="3"/>
                  </a:lnTo>
                  <a:lnTo>
                    <a:pt x="112" y="3"/>
                  </a:lnTo>
                  <a:lnTo>
                    <a:pt x="107" y="0"/>
                  </a:lnTo>
                  <a:lnTo>
                    <a:pt x="102" y="0"/>
                  </a:lnTo>
                  <a:lnTo>
                    <a:pt x="97" y="0"/>
                  </a:lnTo>
                  <a:lnTo>
                    <a:pt x="92" y="0"/>
                  </a:lnTo>
                  <a:lnTo>
                    <a:pt x="87" y="0"/>
                  </a:lnTo>
                  <a:lnTo>
                    <a:pt x="82" y="0"/>
                  </a:lnTo>
                  <a:lnTo>
                    <a:pt x="77" y="3"/>
                  </a:lnTo>
                  <a:lnTo>
                    <a:pt x="72" y="3"/>
                  </a:lnTo>
                  <a:lnTo>
                    <a:pt x="67" y="5"/>
                  </a:lnTo>
                  <a:lnTo>
                    <a:pt x="62" y="5"/>
                  </a:lnTo>
                  <a:lnTo>
                    <a:pt x="57" y="8"/>
                  </a:lnTo>
                  <a:lnTo>
                    <a:pt x="52" y="10"/>
                  </a:lnTo>
                  <a:lnTo>
                    <a:pt x="50" y="13"/>
                  </a:lnTo>
                  <a:lnTo>
                    <a:pt x="45" y="15"/>
                  </a:lnTo>
                  <a:lnTo>
                    <a:pt x="40" y="18"/>
                  </a:lnTo>
                  <a:lnTo>
                    <a:pt x="37" y="20"/>
                  </a:lnTo>
                  <a:lnTo>
                    <a:pt x="32" y="23"/>
                  </a:lnTo>
                  <a:lnTo>
                    <a:pt x="30" y="27"/>
                  </a:lnTo>
                  <a:lnTo>
                    <a:pt x="25" y="30"/>
                  </a:lnTo>
                  <a:lnTo>
                    <a:pt x="22" y="35"/>
                  </a:lnTo>
                  <a:lnTo>
                    <a:pt x="20" y="37"/>
                  </a:lnTo>
                  <a:lnTo>
                    <a:pt x="15" y="42"/>
                  </a:lnTo>
                  <a:lnTo>
                    <a:pt x="12" y="45"/>
                  </a:lnTo>
                  <a:lnTo>
                    <a:pt x="10" y="50"/>
                  </a:lnTo>
                  <a:lnTo>
                    <a:pt x="10" y="55"/>
                  </a:lnTo>
                  <a:lnTo>
                    <a:pt x="7" y="60"/>
                  </a:lnTo>
                  <a:lnTo>
                    <a:pt x="5" y="65"/>
                  </a:lnTo>
                  <a:lnTo>
                    <a:pt x="5" y="70"/>
                  </a:lnTo>
                  <a:lnTo>
                    <a:pt x="3" y="75"/>
                  </a:lnTo>
                  <a:lnTo>
                    <a:pt x="3" y="80"/>
                  </a:lnTo>
                  <a:lnTo>
                    <a:pt x="0" y="84"/>
                  </a:lnTo>
                  <a:lnTo>
                    <a:pt x="0" y="89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62" name="Freeform 47"/>
            <p:cNvSpPr>
              <a:spLocks/>
            </p:cNvSpPr>
            <p:nvPr/>
          </p:nvSpPr>
          <p:spPr bwMode="auto">
            <a:xfrm>
              <a:off x="5195888" y="3883025"/>
              <a:ext cx="295275" cy="146050"/>
            </a:xfrm>
            <a:custGeom>
              <a:avLst/>
              <a:gdLst>
                <a:gd name="T0" fmla="*/ 0 w 186"/>
                <a:gd name="T1" fmla="*/ 2147483647 h 92"/>
                <a:gd name="T2" fmla="*/ 0 w 186"/>
                <a:gd name="T3" fmla="*/ 2147483647 h 92"/>
                <a:gd name="T4" fmla="*/ 2147483647 w 186"/>
                <a:gd name="T5" fmla="*/ 2147483647 h 92"/>
                <a:gd name="T6" fmla="*/ 2147483647 w 186"/>
                <a:gd name="T7" fmla="*/ 2147483647 h 92"/>
                <a:gd name="T8" fmla="*/ 2147483647 w 186"/>
                <a:gd name="T9" fmla="*/ 2147483647 h 92"/>
                <a:gd name="T10" fmla="*/ 2147483647 w 186"/>
                <a:gd name="T11" fmla="*/ 2147483647 h 92"/>
                <a:gd name="T12" fmla="*/ 2147483647 w 186"/>
                <a:gd name="T13" fmla="*/ 2147483647 h 92"/>
                <a:gd name="T14" fmla="*/ 2147483647 w 186"/>
                <a:gd name="T15" fmla="*/ 2147483647 h 92"/>
                <a:gd name="T16" fmla="*/ 2147483647 w 186"/>
                <a:gd name="T17" fmla="*/ 2147483647 h 92"/>
                <a:gd name="T18" fmla="*/ 2147483647 w 186"/>
                <a:gd name="T19" fmla="*/ 2147483647 h 92"/>
                <a:gd name="T20" fmla="*/ 2147483647 w 186"/>
                <a:gd name="T21" fmla="*/ 2147483647 h 92"/>
                <a:gd name="T22" fmla="*/ 2147483647 w 186"/>
                <a:gd name="T23" fmla="*/ 2147483647 h 92"/>
                <a:gd name="T24" fmla="*/ 2147483647 w 186"/>
                <a:gd name="T25" fmla="*/ 2147483647 h 92"/>
                <a:gd name="T26" fmla="*/ 2147483647 w 186"/>
                <a:gd name="T27" fmla="*/ 2147483647 h 92"/>
                <a:gd name="T28" fmla="*/ 2147483647 w 186"/>
                <a:gd name="T29" fmla="*/ 2147483647 h 92"/>
                <a:gd name="T30" fmla="*/ 2147483647 w 186"/>
                <a:gd name="T31" fmla="*/ 2147483647 h 92"/>
                <a:gd name="T32" fmla="*/ 2147483647 w 186"/>
                <a:gd name="T33" fmla="*/ 2147483647 h 92"/>
                <a:gd name="T34" fmla="*/ 2147483647 w 186"/>
                <a:gd name="T35" fmla="*/ 2147483647 h 92"/>
                <a:gd name="T36" fmla="*/ 2147483647 w 186"/>
                <a:gd name="T37" fmla="*/ 2147483647 h 92"/>
                <a:gd name="T38" fmla="*/ 2147483647 w 186"/>
                <a:gd name="T39" fmla="*/ 2147483647 h 92"/>
                <a:gd name="T40" fmla="*/ 2147483647 w 186"/>
                <a:gd name="T41" fmla="*/ 2147483647 h 92"/>
                <a:gd name="T42" fmla="*/ 2147483647 w 186"/>
                <a:gd name="T43" fmla="*/ 2147483647 h 92"/>
                <a:gd name="T44" fmla="*/ 2147483647 w 186"/>
                <a:gd name="T45" fmla="*/ 2147483647 h 92"/>
                <a:gd name="T46" fmla="*/ 2147483647 w 186"/>
                <a:gd name="T47" fmla="*/ 2147483647 h 92"/>
                <a:gd name="T48" fmla="*/ 2147483647 w 186"/>
                <a:gd name="T49" fmla="*/ 2147483647 h 92"/>
                <a:gd name="T50" fmla="*/ 2147483647 w 186"/>
                <a:gd name="T51" fmla="*/ 2147483647 h 92"/>
                <a:gd name="T52" fmla="*/ 2147483647 w 186"/>
                <a:gd name="T53" fmla="*/ 2147483647 h 92"/>
                <a:gd name="T54" fmla="*/ 2147483647 w 186"/>
                <a:gd name="T55" fmla="*/ 2147483647 h 92"/>
                <a:gd name="T56" fmla="*/ 2147483647 w 186"/>
                <a:gd name="T57" fmla="*/ 2147483647 h 92"/>
                <a:gd name="T58" fmla="*/ 2147483647 w 186"/>
                <a:gd name="T59" fmla="*/ 2147483647 h 92"/>
                <a:gd name="T60" fmla="*/ 2147483647 w 186"/>
                <a:gd name="T61" fmla="*/ 2147483647 h 92"/>
                <a:gd name="T62" fmla="*/ 2147483647 w 186"/>
                <a:gd name="T63" fmla="*/ 2147483647 h 92"/>
                <a:gd name="T64" fmla="*/ 2147483647 w 186"/>
                <a:gd name="T65" fmla="*/ 2147483647 h 92"/>
                <a:gd name="T66" fmla="*/ 2147483647 w 186"/>
                <a:gd name="T67" fmla="*/ 2147483647 h 92"/>
                <a:gd name="T68" fmla="*/ 2147483647 w 186"/>
                <a:gd name="T69" fmla="*/ 2147483647 h 92"/>
                <a:gd name="T70" fmla="*/ 2147483647 w 186"/>
                <a:gd name="T71" fmla="*/ 2147483647 h 92"/>
                <a:gd name="T72" fmla="*/ 2147483647 w 186"/>
                <a:gd name="T73" fmla="*/ 2147483647 h 92"/>
                <a:gd name="T74" fmla="*/ 2147483647 w 186"/>
                <a:gd name="T75" fmla="*/ 2147483647 h 92"/>
                <a:gd name="T76" fmla="*/ 2147483647 w 186"/>
                <a:gd name="T77" fmla="*/ 2147483647 h 92"/>
                <a:gd name="T78" fmla="*/ 2147483647 w 186"/>
                <a:gd name="T79" fmla="*/ 2147483647 h 92"/>
                <a:gd name="T80" fmla="*/ 2147483647 w 186"/>
                <a:gd name="T81" fmla="*/ 2147483647 h 92"/>
                <a:gd name="T82" fmla="*/ 2147483647 w 186"/>
                <a:gd name="T83" fmla="*/ 2147483647 h 92"/>
                <a:gd name="T84" fmla="*/ 2147483647 w 186"/>
                <a:gd name="T85" fmla="*/ 2147483647 h 92"/>
                <a:gd name="T86" fmla="*/ 2147483647 w 186"/>
                <a:gd name="T87" fmla="*/ 2147483647 h 92"/>
                <a:gd name="T88" fmla="*/ 2147483647 w 186"/>
                <a:gd name="T89" fmla="*/ 2147483647 h 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6"/>
                <a:gd name="T136" fmla="*/ 0 h 92"/>
                <a:gd name="T137" fmla="*/ 186 w 186"/>
                <a:gd name="T138" fmla="*/ 92 h 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6" h="92">
                  <a:moveTo>
                    <a:pt x="0" y="0"/>
                  </a:moveTo>
                  <a:lnTo>
                    <a:pt x="0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3" y="13"/>
                  </a:lnTo>
                  <a:lnTo>
                    <a:pt x="3" y="15"/>
                  </a:lnTo>
                  <a:lnTo>
                    <a:pt x="3" y="18"/>
                  </a:lnTo>
                  <a:lnTo>
                    <a:pt x="3" y="23"/>
                  </a:lnTo>
                  <a:lnTo>
                    <a:pt x="5" y="25"/>
                  </a:lnTo>
                  <a:lnTo>
                    <a:pt x="5" y="28"/>
                  </a:lnTo>
                  <a:lnTo>
                    <a:pt x="5" y="30"/>
                  </a:lnTo>
                  <a:lnTo>
                    <a:pt x="7" y="35"/>
                  </a:lnTo>
                  <a:lnTo>
                    <a:pt x="7" y="38"/>
                  </a:lnTo>
                  <a:lnTo>
                    <a:pt x="10" y="40"/>
                  </a:lnTo>
                  <a:lnTo>
                    <a:pt x="12" y="42"/>
                  </a:lnTo>
                  <a:lnTo>
                    <a:pt x="12" y="45"/>
                  </a:lnTo>
                  <a:lnTo>
                    <a:pt x="15" y="47"/>
                  </a:lnTo>
                  <a:lnTo>
                    <a:pt x="17" y="50"/>
                  </a:lnTo>
                  <a:lnTo>
                    <a:pt x="17" y="55"/>
                  </a:lnTo>
                  <a:lnTo>
                    <a:pt x="20" y="57"/>
                  </a:lnTo>
                  <a:lnTo>
                    <a:pt x="22" y="60"/>
                  </a:lnTo>
                  <a:lnTo>
                    <a:pt x="25" y="62"/>
                  </a:lnTo>
                  <a:lnTo>
                    <a:pt x="27" y="65"/>
                  </a:lnTo>
                  <a:lnTo>
                    <a:pt x="30" y="65"/>
                  </a:lnTo>
                  <a:lnTo>
                    <a:pt x="32" y="67"/>
                  </a:lnTo>
                  <a:lnTo>
                    <a:pt x="35" y="70"/>
                  </a:lnTo>
                  <a:lnTo>
                    <a:pt x="37" y="72"/>
                  </a:lnTo>
                  <a:lnTo>
                    <a:pt x="40" y="75"/>
                  </a:lnTo>
                  <a:lnTo>
                    <a:pt x="42" y="77"/>
                  </a:lnTo>
                  <a:lnTo>
                    <a:pt x="45" y="77"/>
                  </a:lnTo>
                  <a:lnTo>
                    <a:pt x="47" y="80"/>
                  </a:lnTo>
                  <a:lnTo>
                    <a:pt x="50" y="82"/>
                  </a:lnTo>
                  <a:lnTo>
                    <a:pt x="52" y="82"/>
                  </a:lnTo>
                  <a:lnTo>
                    <a:pt x="55" y="85"/>
                  </a:lnTo>
                  <a:lnTo>
                    <a:pt x="60" y="85"/>
                  </a:lnTo>
                  <a:lnTo>
                    <a:pt x="62" y="87"/>
                  </a:lnTo>
                  <a:lnTo>
                    <a:pt x="64" y="87"/>
                  </a:lnTo>
                  <a:lnTo>
                    <a:pt x="67" y="90"/>
                  </a:lnTo>
                  <a:lnTo>
                    <a:pt x="72" y="90"/>
                  </a:lnTo>
                  <a:lnTo>
                    <a:pt x="74" y="90"/>
                  </a:lnTo>
                  <a:lnTo>
                    <a:pt x="77" y="90"/>
                  </a:lnTo>
                  <a:lnTo>
                    <a:pt x="82" y="92"/>
                  </a:lnTo>
                  <a:lnTo>
                    <a:pt x="84" y="92"/>
                  </a:lnTo>
                  <a:lnTo>
                    <a:pt x="87" y="92"/>
                  </a:lnTo>
                  <a:lnTo>
                    <a:pt x="89" y="92"/>
                  </a:lnTo>
                  <a:lnTo>
                    <a:pt x="94" y="92"/>
                  </a:lnTo>
                  <a:lnTo>
                    <a:pt x="97" y="92"/>
                  </a:lnTo>
                  <a:lnTo>
                    <a:pt x="99" y="92"/>
                  </a:lnTo>
                  <a:lnTo>
                    <a:pt x="104" y="92"/>
                  </a:lnTo>
                  <a:lnTo>
                    <a:pt x="107" y="92"/>
                  </a:lnTo>
                  <a:lnTo>
                    <a:pt x="109" y="90"/>
                  </a:lnTo>
                  <a:lnTo>
                    <a:pt x="114" y="90"/>
                  </a:lnTo>
                  <a:lnTo>
                    <a:pt x="117" y="90"/>
                  </a:lnTo>
                  <a:lnTo>
                    <a:pt x="119" y="90"/>
                  </a:lnTo>
                  <a:lnTo>
                    <a:pt x="121" y="87"/>
                  </a:lnTo>
                  <a:lnTo>
                    <a:pt x="126" y="87"/>
                  </a:lnTo>
                  <a:lnTo>
                    <a:pt x="129" y="85"/>
                  </a:lnTo>
                  <a:lnTo>
                    <a:pt x="131" y="85"/>
                  </a:lnTo>
                  <a:lnTo>
                    <a:pt x="134" y="82"/>
                  </a:lnTo>
                  <a:lnTo>
                    <a:pt x="136" y="82"/>
                  </a:lnTo>
                  <a:lnTo>
                    <a:pt x="139" y="80"/>
                  </a:lnTo>
                  <a:lnTo>
                    <a:pt x="144" y="77"/>
                  </a:lnTo>
                  <a:lnTo>
                    <a:pt x="146" y="77"/>
                  </a:lnTo>
                  <a:lnTo>
                    <a:pt x="149" y="75"/>
                  </a:lnTo>
                  <a:lnTo>
                    <a:pt x="151" y="72"/>
                  </a:lnTo>
                  <a:lnTo>
                    <a:pt x="154" y="70"/>
                  </a:lnTo>
                  <a:lnTo>
                    <a:pt x="156" y="67"/>
                  </a:lnTo>
                  <a:lnTo>
                    <a:pt x="159" y="65"/>
                  </a:lnTo>
                  <a:lnTo>
                    <a:pt x="161" y="65"/>
                  </a:lnTo>
                  <a:lnTo>
                    <a:pt x="164" y="62"/>
                  </a:lnTo>
                  <a:lnTo>
                    <a:pt x="164" y="60"/>
                  </a:lnTo>
                  <a:lnTo>
                    <a:pt x="166" y="57"/>
                  </a:lnTo>
                  <a:lnTo>
                    <a:pt x="169" y="55"/>
                  </a:lnTo>
                  <a:lnTo>
                    <a:pt x="171" y="50"/>
                  </a:lnTo>
                  <a:lnTo>
                    <a:pt x="174" y="47"/>
                  </a:lnTo>
                  <a:lnTo>
                    <a:pt x="174" y="45"/>
                  </a:lnTo>
                  <a:lnTo>
                    <a:pt x="176" y="42"/>
                  </a:lnTo>
                  <a:lnTo>
                    <a:pt x="176" y="40"/>
                  </a:lnTo>
                  <a:lnTo>
                    <a:pt x="179" y="38"/>
                  </a:lnTo>
                  <a:lnTo>
                    <a:pt x="179" y="35"/>
                  </a:lnTo>
                  <a:lnTo>
                    <a:pt x="181" y="30"/>
                  </a:lnTo>
                  <a:lnTo>
                    <a:pt x="181" y="28"/>
                  </a:lnTo>
                  <a:lnTo>
                    <a:pt x="183" y="25"/>
                  </a:lnTo>
                  <a:lnTo>
                    <a:pt x="183" y="23"/>
                  </a:lnTo>
                  <a:lnTo>
                    <a:pt x="183" y="18"/>
                  </a:lnTo>
                  <a:lnTo>
                    <a:pt x="186" y="15"/>
                  </a:lnTo>
                  <a:lnTo>
                    <a:pt x="186" y="13"/>
                  </a:lnTo>
                  <a:lnTo>
                    <a:pt x="186" y="8"/>
                  </a:lnTo>
                  <a:lnTo>
                    <a:pt x="186" y="5"/>
                  </a:lnTo>
                  <a:lnTo>
                    <a:pt x="186" y="3"/>
                  </a:lnTo>
                  <a:lnTo>
                    <a:pt x="186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963" name="Arc 48"/>
            <p:cNvSpPr>
              <a:spLocks/>
            </p:cNvSpPr>
            <p:nvPr/>
          </p:nvSpPr>
          <p:spPr bwMode="auto">
            <a:xfrm>
              <a:off x="5195888" y="3733800"/>
              <a:ext cx="295275" cy="147638"/>
            </a:xfrm>
            <a:custGeom>
              <a:avLst/>
              <a:gdLst>
                <a:gd name="T0" fmla="*/ 0 w 43198"/>
                <a:gd name="T1" fmla="*/ 46633930 h 21600"/>
                <a:gd name="T2" fmla="*/ 94300909 w 43198"/>
                <a:gd name="T3" fmla="*/ 47144518 h 21600"/>
                <a:gd name="T4" fmla="*/ 47148373 w 43198"/>
                <a:gd name="T5" fmla="*/ 47144518 h 21600"/>
                <a:gd name="T6" fmla="*/ 0 60000 65536"/>
                <a:gd name="T7" fmla="*/ 0 60000 65536"/>
                <a:gd name="T8" fmla="*/ 0 60000 65536"/>
                <a:gd name="T9" fmla="*/ 0 w 43198"/>
                <a:gd name="T10" fmla="*/ 0 h 21600"/>
                <a:gd name="T11" fmla="*/ 43198 w 43198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198" h="21600" fill="none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</a:path>
                <a:path w="43198" h="21600" stroke="0" extrusionOk="0">
                  <a:moveTo>
                    <a:pt x="-1" y="21365"/>
                  </a:moveTo>
                  <a:cubicBezTo>
                    <a:pt x="127" y="9528"/>
                    <a:pt x="9759" y="-1"/>
                    <a:pt x="21598" y="-1"/>
                  </a:cubicBezTo>
                  <a:cubicBezTo>
                    <a:pt x="33527" y="-1"/>
                    <a:pt x="43198" y="9670"/>
                    <a:pt x="43198" y="21600"/>
                  </a:cubicBezTo>
                  <a:lnTo>
                    <a:pt x="21598" y="21600"/>
                  </a:lnTo>
                  <a:close/>
                </a:path>
              </a:pathLst>
            </a:cu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39964" name="AutoShape 51"/>
            <p:cNvCxnSpPr>
              <a:cxnSpLocks noChangeShapeType="1"/>
              <a:stCxn id="39962" idx="23"/>
              <a:endCxn id="39944" idx="39"/>
            </p:cNvCxnSpPr>
            <p:nvPr/>
          </p:nvCxnSpPr>
          <p:spPr bwMode="auto">
            <a:xfrm flipH="1">
              <a:off x="5345113" y="4037013"/>
              <a:ext cx="7937" cy="76358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</p:grpSp>
      <p:sp>
        <p:nvSpPr>
          <p:cNvPr id="30" name="TextBox 29"/>
          <p:cNvSpPr txBox="1"/>
          <p:nvPr/>
        </p:nvSpPr>
        <p:spPr>
          <a:xfrm>
            <a:off x="4800600" y="4724400"/>
            <a:ext cx="502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latin typeface="Times New Roman"/>
                <a:cs typeface="Times New Roman"/>
              </a:rPr>
              <a:t>x</a:t>
            </a:r>
            <a:r>
              <a:rPr lang="en-US" sz="2800" i="1" baseline="-25000" dirty="0" smtClean="0">
                <a:latin typeface="Times New Roman"/>
                <a:cs typeface="Times New Roman"/>
              </a:rPr>
              <a:t>i</a:t>
            </a:r>
            <a:endParaRPr lang="en-US" sz="2800" i="1" baseline="-25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312D9B-5864-D14A-8AC7-80EBAADC53BA}" type="slidenum">
              <a:rPr lang="fr-FR" smtClean="0"/>
              <a:pPr>
                <a:defRPr/>
              </a:pPr>
              <a:t>35</a:t>
            </a:fld>
            <a:endParaRPr lang="fr-FR"/>
          </a:p>
        </p:txBody>
      </p:sp>
      <p:sp>
        <p:nvSpPr>
          <p:cNvPr id="107523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Link-based IR: basic ideas</a:t>
            </a:r>
            <a:endParaRPr lang="fr-FR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73163" y="1981200"/>
            <a:ext cx="7772400" cy="4876800"/>
          </a:xfrm>
        </p:spPr>
        <p:txBody>
          <a:bodyPr/>
          <a:lstStyle/>
          <a:p>
            <a:pPr eaLnBrk="1" hangingPunct="1"/>
            <a:r>
              <a:rPr lang="fr-FR" dirty="0"/>
              <a:t>In </a:t>
            </a:r>
            <a:r>
              <a:rPr lang="fr-FR" dirty="0" err="1"/>
              <a:t>other</a:t>
            </a:r>
            <a:r>
              <a:rPr lang="fr-FR" dirty="0"/>
              <a:t> </a:t>
            </a:r>
            <a:r>
              <a:rPr lang="fr-FR" dirty="0" err="1"/>
              <a:t>words</a:t>
            </a:r>
            <a:endParaRPr lang="fr-FR" dirty="0"/>
          </a:p>
          <a:p>
            <a:pPr eaLnBrk="1" hangingPunct="1"/>
            <a:endParaRPr lang="fr-FR" dirty="0"/>
          </a:p>
          <a:p>
            <a:pPr eaLnBrk="1" hangingPunct="1"/>
            <a:endParaRPr lang="fr-FR" dirty="0" smtClean="0"/>
          </a:p>
          <a:p>
            <a:pPr eaLnBrk="1" hangingPunct="1">
              <a:buNone/>
            </a:pPr>
            <a:endParaRPr lang="fr-FR" dirty="0" smtClean="0"/>
          </a:p>
        </p:txBody>
      </p:sp>
      <p:sp>
        <p:nvSpPr>
          <p:cNvPr id="40965" name="Freeform 7"/>
          <p:cNvSpPr>
            <a:spLocks/>
          </p:cNvSpPr>
          <p:nvPr/>
        </p:nvSpPr>
        <p:spPr bwMode="auto">
          <a:xfrm>
            <a:off x="5038725" y="3127375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8" y="129"/>
                </a:lnTo>
                <a:lnTo>
                  <a:pt x="8" y="132"/>
                </a:lnTo>
                <a:lnTo>
                  <a:pt x="10" y="134"/>
                </a:lnTo>
                <a:lnTo>
                  <a:pt x="13" y="136"/>
                </a:lnTo>
                <a:lnTo>
                  <a:pt x="13" y="139"/>
                </a:lnTo>
                <a:lnTo>
                  <a:pt x="15" y="141"/>
                </a:lnTo>
                <a:lnTo>
                  <a:pt x="18" y="144"/>
                </a:lnTo>
                <a:lnTo>
                  <a:pt x="18" y="149"/>
                </a:lnTo>
                <a:lnTo>
                  <a:pt x="20" y="151"/>
                </a:lnTo>
                <a:lnTo>
                  <a:pt x="23" y="154"/>
                </a:lnTo>
                <a:lnTo>
                  <a:pt x="25" y="156"/>
                </a:lnTo>
                <a:lnTo>
                  <a:pt x="28" y="159"/>
                </a:lnTo>
                <a:lnTo>
                  <a:pt x="30" y="159"/>
                </a:lnTo>
                <a:lnTo>
                  <a:pt x="33" y="161"/>
                </a:lnTo>
                <a:lnTo>
                  <a:pt x="35" y="164"/>
                </a:lnTo>
                <a:lnTo>
                  <a:pt x="38" y="166"/>
                </a:lnTo>
                <a:lnTo>
                  <a:pt x="40" y="169"/>
                </a:lnTo>
                <a:lnTo>
                  <a:pt x="43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5" y="181"/>
                </a:lnTo>
                <a:lnTo>
                  <a:pt x="67" y="184"/>
                </a:lnTo>
                <a:lnTo>
                  <a:pt x="72" y="184"/>
                </a:lnTo>
                <a:lnTo>
                  <a:pt x="75" y="184"/>
                </a:lnTo>
                <a:lnTo>
                  <a:pt x="77" y="184"/>
                </a:lnTo>
                <a:lnTo>
                  <a:pt x="82" y="186"/>
                </a:lnTo>
                <a:lnTo>
                  <a:pt x="85" y="186"/>
                </a:lnTo>
                <a:lnTo>
                  <a:pt x="87" y="186"/>
                </a:lnTo>
                <a:lnTo>
                  <a:pt x="90" y="186"/>
                </a:lnTo>
                <a:lnTo>
                  <a:pt x="95" y="186"/>
                </a:lnTo>
                <a:lnTo>
                  <a:pt x="97" y="186"/>
                </a:lnTo>
                <a:lnTo>
                  <a:pt x="100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2" y="181"/>
                </a:lnTo>
                <a:lnTo>
                  <a:pt x="127" y="181"/>
                </a:lnTo>
                <a:lnTo>
                  <a:pt x="129" y="179"/>
                </a:lnTo>
                <a:lnTo>
                  <a:pt x="132" y="179"/>
                </a:lnTo>
                <a:lnTo>
                  <a:pt x="134" y="176"/>
                </a:lnTo>
                <a:lnTo>
                  <a:pt x="137" y="176"/>
                </a:lnTo>
                <a:lnTo>
                  <a:pt x="139" y="174"/>
                </a:lnTo>
                <a:lnTo>
                  <a:pt x="144" y="171"/>
                </a:lnTo>
                <a:lnTo>
                  <a:pt x="147" y="171"/>
                </a:lnTo>
                <a:lnTo>
                  <a:pt x="149" y="169"/>
                </a:lnTo>
                <a:lnTo>
                  <a:pt x="152" y="166"/>
                </a:lnTo>
                <a:lnTo>
                  <a:pt x="154" y="164"/>
                </a:lnTo>
                <a:lnTo>
                  <a:pt x="157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4" y="119"/>
                </a:lnTo>
                <a:lnTo>
                  <a:pt x="184" y="117"/>
                </a:lnTo>
                <a:lnTo>
                  <a:pt x="184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4" y="75"/>
                </a:lnTo>
                <a:lnTo>
                  <a:pt x="184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2" y="20"/>
                </a:lnTo>
                <a:lnTo>
                  <a:pt x="147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2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8" y="20"/>
                </a:lnTo>
                <a:lnTo>
                  <a:pt x="33" y="23"/>
                </a:lnTo>
                <a:lnTo>
                  <a:pt x="30" y="27"/>
                </a:lnTo>
                <a:lnTo>
                  <a:pt x="25" y="30"/>
                </a:lnTo>
                <a:lnTo>
                  <a:pt x="23" y="35"/>
                </a:lnTo>
                <a:lnTo>
                  <a:pt x="20" y="37"/>
                </a:lnTo>
                <a:lnTo>
                  <a:pt x="15" y="42"/>
                </a:lnTo>
                <a:lnTo>
                  <a:pt x="13" y="45"/>
                </a:lnTo>
                <a:lnTo>
                  <a:pt x="10" y="50"/>
                </a:lnTo>
                <a:lnTo>
                  <a:pt x="10" y="55"/>
                </a:lnTo>
                <a:lnTo>
                  <a:pt x="8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6" name="Freeform 8"/>
          <p:cNvSpPr>
            <a:spLocks/>
          </p:cNvSpPr>
          <p:nvPr/>
        </p:nvSpPr>
        <p:spPr bwMode="auto">
          <a:xfrm>
            <a:off x="5038725" y="3276600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8" y="35"/>
                </a:lnTo>
                <a:lnTo>
                  <a:pt x="8" y="38"/>
                </a:lnTo>
                <a:lnTo>
                  <a:pt x="10" y="40"/>
                </a:lnTo>
                <a:lnTo>
                  <a:pt x="13" y="42"/>
                </a:lnTo>
                <a:lnTo>
                  <a:pt x="13" y="45"/>
                </a:lnTo>
                <a:lnTo>
                  <a:pt x="15" y="47"/>
                </a:lnTo>
                <a:lnTo>
                  <a:pt x="18" y="50"/>
                </a:lnTo>
                <a:lnTo>
                  <a:pt x="18" y="55"/>
                </a:lnTo>
                <a:lnTo>
                  <a:pt x="20" y="57"/>
                </a:lnTo>
                <a:lnTo>
                  <a:pt x="23" y="60"/>
                </a:lnTo>
                <a:lnTo>
                  <a:pt x="25" y="62"/>
                </a:lnTo>
                <a:lnTo>
                  <a:pt x="28" y="65"/>
                </a:lnTo>
                <a:lnTo>
                  <a:pt x="30" y="65"/>
                </a:lnTo>
                <a:lnTo>
                  <a:pt x="33" y="67"/>
                </a:lnTo>
                <a:lnTo>
                  <a:pt x="35" y="70"/>
                </a:lnTo>
                <a:lnTo>
                  <a:pt x="38" y="72"/>
                </a:lnTo>
                <a:lnTo>
                  <a:pt x="40" y="75"/>
                </a:lnTo>
                <a:lnTo>
                  <a:pt x="43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5" y="87"/>
                </a:lnTo>
                <a:lnTo>
                  <a:pt x="67" y="90"/>
                </a:lnTo>
                <a:lnTo>
                  <a:pt x="72" y="90"/>
                </a:lnTo>
                <a:lnTo>
                  <a:pt x="75" y="90"/>
                </a:lnTo>
                <a:lnTo>
                  <a:pt x="77" y="90"/>
                </a:lnTo>
                <a:lnTo>
                  <a:pt x="82" y="92"/>
                </a:lnTo>
                <a:lnTo>
                  <a:pt x="85" y="92"/>
                </a:lnTo>
                <a:lnTo>
                  <a:pt x="87" y="92"/>
                </a:lnTo>
                <a:lnTo>
                  <a:pt x="90" y="92"/>
                </a:lnTo>
                <a:lnTo>
                  <a:pt x="95" y="92"/>
                </a:lnTo>
                <a:lnTo>
                  <a:pt x="97" y="92"/>
                </a:lnTo>
                <a:lnTo>
                  <a:pt x="100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2" y="87"/>
                </a:lnTo>
                <a:lnTo>
                  <a:pt x="127" y="87"/>
                </a:lnTo>
                <a:lnTo>
                  <a:pt x="129" y="85"/>
                </a:lnTo>
                <a:lnTo>
                  <a:pt x="132" y="85"/>
                </a:lnTo>
                <a:lnTo>
                  <a:pt x="134" y="82"/>
                </a:lnTo>
                <a:lnTo>
                  <a:pt x="137" y="82"/>
                </a:lnTo>
                <a:lnTo>
                  <a:pt x="139" y="80"/>
                </a:lnTo>
                <a:lnTo>
                  <a:pt x="144" y="77"/>
                </a:lnTo>
                <a:lnTo>
                  <a:pt x="147" y="77"/>
                </a:lnTo>
                <a:lnTo>
                  <a:pt x="149" y="75"/>
                </a:lnTo>
                <a:lnTo>
                  <a:pt x="152" y="72"/>
                </a:lnTo>
                <a:lnTo>
                  <a:pt x="154" y="70"/>
                </a:lnTo>
                <a:lnTo>
                  <a:pt x="157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4" y="25"/>
                </a:lnTo>
                <a:lnTo>
                  <a:pt x="184" y="23"/>
                </a:lnTo>
                <a:lnTo>
                  <a:pt x="184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7" name="Arc 9"/>
          <p:cNvSpPr>
            <a:spLocks/>
          </p:cNvSpPr>
          <p:nvPr/>
        </p:nvSpPr>
        <p:spPr bwMode="auto">
          <a:xfrm>
            <a:off x="5038725" y="3127375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8" name="Freeform 10"/>
          <p:cNvSpPr>
            <a:spLocks/>
          </p:cNvSpPr>
          <p:nvPr/>
        </p:nvSpPr>
        <p:spPr bwMode="auto">
          <a:xfrm>
            <a:off x="6791325" y="36576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5"/>
                </a:moveTo>
                <a:lnTo>
                  <a:pt x="0" y="97"/>
                </a:lnTo>
                <a:lnTo>
                  <a:pt x="0" y="100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8" y="129"/>
                </a:lnTo>
                <a:lnTo>
                  <a:pt x="8" y="132"/>
                </a:lnTo>
                <a:lnTo>
                  <a:pt x="10" y="134"/>
                </a:lnTo>
                <a:lnTo>
                  <a:pt x="13" y="137"/>
                </a:lnTo>
                <a:lnTo>
                  <a:pt x="13" y="139"/>
                </a:lnTo>
                <a:lnTo>
                  <a:pt x="15" y="142"/>
                </a:lnTo>
                <a:lnTo>
                  <a:pt x="18" y="144"/>
                </a:lnTo>
                <a:lnTo>
                  <a:pt x="18" y="149"/>
                </a:lnTo>
                <a:lnTo>
                  <a:pt x="20" y="152"/>
                </a:lnTo>
                <a:lnTo>
                  <a:pt x="23" y="154"/>
                </a:lnTo>
                <a:lnTo>
                  <a:pt x="25" y="157"/>
                </a:lnTo>
                <a:lnTo>
                  <a:pt x="27" y="159"/>
                </a:lnTo>
                <a:lnTo>
                  <a:pt x="30" y="159"/>
                </a:lnTo>
                <a:lnTo>
                  <a:pt x="32" y="162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5" y="181"/>
                </a:lnTo>
                <a:lnTo>
                  <a:pt x="67" y="184"/>
                </a:lnTo>
                <a:lnTo>
                  <a:pt x="72" y="184"/>
                </a:lnTo>
                <a:lnTo>
                  <a:pt x="75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2" y="181"/>
                </a:lnTo>
                <a:lnTo>
                  <a:pt x="127" y="181"/>
                </a:lnTo>
                <a:lnTo>
                  <a:pt x="129" y="179"/>
                </a:lnTo>
                <a:lnTo>
                  <a:pt x="132" y="179"/>
                </a:lnTo>
                <a:lnTo>
                  <a:pt x="134" y="176"/>
                </a:lnTo>
                <a:lnTo>
                  <a:pt x="137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2"/>
                </a:lnTo>
                <a:lnTo>
                  <a:pt x="159" y="159"/>
                </a:lnTo>
                <a:lnTo>
                  <a:pt x="161" y="159"/>
                </a:lnTo>
                <a:lnTo>
                  <a:pt x="164" y="157"/>
                </a:lnTo>
                <a:lnTo>
                  <a:pt x="164" y="154"/>
                </a:lnTo>
                <a:lnTo>
                  <a:pt x="166" y="152"/>
                </a:lnTo>
                <a:lnTo>
                  <a:pt x="169" y="149"/>
                </a:lnTo>
                <a:lnTo>
                  <a:pt x="171" y="144"/>
                </a:lnTo>
                <a:lnTo>
                  <a:pt x="174" y="142"/>
                </a:lnTo>
                <a:lnTo>
                  <a:pt x="174" y="139"/>
                </a:lnTo>
                <a:lnTo>
                  <a:pt x="176" y="137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4" y="119"/>
                </a:lnTo>
                <a:lnTo>
                  <a:pt x="184" y="117"/>
                </a:lnTo>
                <a:lnTo>
                  <a:pt x="184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100"/>
                </a:lnTo>
                <a:lnTo>
                  <a:pt x="186" y="97"/>
                </a:lnTo>
                <a:lnTo>
                  <a:pt x="186" y="95"/>
                </a:lnTo>
                <a:lnTo>
                  <a:pt x="186" y="90"/>
                </a:lnTo>
                <a:lnTo>
                  <a:pt x="186" y="85"/>
                </a:lnTo>
                <a:lnTo>
                  <a:pt x="186" y="80"/>
                </a:lnTo>
                <a:lnTo>
                  <a:pt x="184" y="75"/>
                </a:lnTo>
                <a:lnTo>
                  <a:pt x="184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3"/>
                </a:lnTo>
                <a:lnTo>
                  <a:pt x="169" y="38"/>
                </a:lnTo>
                <a:lnTo>
                  <a:pt x="166" y="35"/>
                </a:lnTo>
                <a:lnTo>
                  <a:pt x="161" y="30"/>
                </a:lnTo>
                <a:lnTo>
                  <a:pt x="159" y="28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2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8"/>
                </a:lnTo>
                <a:lnTo>
                  <a:pt x="25" y="30"/>
                </a:lnTo>
                <a:lnTo>
                  <a:pt x="23" y="35"/>
                </a:lnTo>
                <a:lnTo>
                  <a:pt x="20" y="38"/>
                </a:lnTo>
                <a:lnTo>
                  <a:pt x="15" y="43"/>
                </a:lnTo>
                <a:lnTo>
                  <a:pt x="13" y="45"/>
                </a:lnTo>
                <a:lnTo>
                  <a:pt x="10" y="50"/>
                </a:lnTo>
                <a:lnTo>
                  <a:pt x="10" y="55"/>
                </a:lnTo>
                <a:lnTo>
                  <a:pt x="8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5"/>
                </a:lnTo>
                <a:lnTo>
                  <a:pt x="0" y="90"/>
                </a:lnTo>
                <a:lnTo>
                  <a:pt x="0" y="95"/>
                </a:lnTo>
                <a:close/>
              </a:path>
            </a:pathLst>
          </a:custGeom>
          <a:solidFill>
            <a:srgbClr val="007F7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69" name="Freeform 11"/>
          <p:cNvSpPr>
            <a:spLocks/>
          </p:cNvSpPr>
          <p:nvPr/>
        </p:nvSpPr>
        <p:spPr bwMode="auto">
          <a:xfrm>
            <a:off x="6791325" y="3808413"/>
            <a:ext cx="295275" cy="144462"/>
          </a:xfrm>
          <a:custGeom>
            <a:avLst/>
            <a:gdLst>
              <a:gd name="T0" fmla="*/ 0 w 186"/>
              <a:gd name="T1" fmla="*/ 2147483647 h 91"/>
              <a:gd name="T2" fmla="*/ 0 w 186"/>
              <a:gd name="T3" fmla="*/ 2147483647 h 91"/>
              <a:gd name="T4" fmla="*/ 2147483647 w 186"/>
              <a:gd name="T5" fmla="*/ 2147483647 h 91"/>
              <a:gd name="T6" fmla="*/ 2147483647 w 186"/>
              <a:gd name="T7" fmla="*/ 2147483647 h 91"/>
              <a:gd name="T8" fmla="*/ 2147483647 w 186"/>
              <a:gd name="T9" fmla="*/ 2147483647 h 91"/>
              <a:gd name="T10" fmla="*/ 2147483647 w 186"/>
              <a:gd name="T11" fmla="*/ 2147483647 h 91"/>
              <a:gd name="T12" fmla="*/ 2147483647 w 186"/>
              <a:gd name="T13" fmla="*/ 2147483647 h 91"/>
              <a:gd name="T14" fmla="*/ 2147483647 w 186"/>
              <a:gd name="T15" fmla="*/ 2147483647 h 91"/>
              <a:gd name="T16" fmla="*/ 2147483647 w 186"/>
              <a:gd name="T17" fmla="*/ 2147483647 h 91"/>
              <a:gd name="T18" fmla="*/ 2147483647 w 186"/>
              <a:gd name="T19" fmla="*/ 2147483647 h 91"/>
              <a:gd name="T20" fmla="*/ 2147483647 w 186"/>
              <a:gd name="T21" fmla="*/ 2147483647 h 91"/>
              <a:gd name="T22" fmla="*/ 2147483647 w 186"/>
              <a:gd name="T23" fmla="*/ 2147483647 h 91"/>
              <a:gd name="T24" fmla="*/ 2147483647 w 186"/>
              <a:gd name="T25" fmla="*/ 2147483647 h 91"/>
              <a:gd name="T26" fmla="*/ 2147483647 w 186"/>
              <a:gd name="T27" fmla="*/ 2147483647 h 91"/>
              <a:gd name="T28" fmla="*/ 2147483647 w 186"/>
              <a:gd name="T29" fmla="*/ 2147483647 h 91"/>
              <a:gd name="T30" fmla="*/ 2147483647 w 186"/>
              <a:gd name="T31" fmla="*/ 2147483647 h 91"/>
              <a:gd name="T32" fmla="*/ 2147483647 w 186"/>
              <a:gd name="T33" fmla="*/ 2147483647 h 91"/>
              <a:gd name="T34" fmla="*/ 2147483647 w 186"/>
              <a:gd name="T35" fmla="*/ 2147483647 h 91"/>
              <a:gd name="T36" fmla="*/ 2147483647 w 186"/>
              <a:gd name="T37" fmla="*/ 2147483647 h 91"/>
              <a:gd name="T38" fmla="*/ 2147483647 w 186"/>
              <a:gd name="T39" fmla="*/ 2147483647 h 91"/>
              <a:gd name="T40" fmla="*/ 2147483647 w 186"/>
              <a:gd name="T41" fmla="*/ 2147483647 h 91"/>
              <a:gd name="T42" fmla="*/ 2147483647 w 186"/>
              <a:gd name="T43" fmla="*/ 2147483647 h 91"/>
              <a:gd name="T44" fmla="*/ 2147483647 w 186"/>
              <a:gd name="T45" fmla="*/ 2147483647 h 91"/>
              <a:gd name="T46" fmla="*/ 2147483647 w 186"/>
              <a:gd name="T47" fmla="*/ 2147483647 h 91"/>
              <a:gd name="T48" fmla="*/ 2147483647 w 186"/>
              <a:gd name="T49" fmla="*/ 2147483647 h 91"/>
              <a:gd name="T50" fmla="*/ 2147483647 w 186"/>
              <a:gd name="T51" fmla="*/ 2147483647 h 91"/>
              <a:gd name="T52" fmla="*/ 2147483647 w 186"/>
              <a:gd name="T53" fmla="*/ 2147483647 h 91"/>
              <a:gd name="T54" fmla="*/ 2147483647 w 186"/>
              <a:gd name="T55" fmla="*/ 2147483647 h 91"/>
              <a:gd name="T56" fmla="*/ 2147483647 w 186"/>
              <a:gd name="T57" fmla="*/ 2147483647 h 91"/>
              <a:gd name="T58" fmla="*/ 2147483647 w 186"/>
              <a:gd name="T59" fmla="*/ 2147483647 h 91"/>
              <a:gd name="T60" fmla="*/ 2147483647 w 186"/>
              <a:gd name="T61" fmla="*/ 2147483647 h 91"/>
              <a:gd name="T62" fmla="*/ 2147483647 w 186"/>
              <a:gd name="T63" fmla="*/ 2147483647 h 91"/>
              <a:gd name="T64" fmla="*/ 2147483647 w 186"/>
              <a:gd name="T65" fmla="*/ 2147483647 h 91"/>
              <a:gd name="T66" fmla="*/ 2147483647 w 186"/>
              <a:gd name="T67" fmla="*/ 2147483647 h 91"/>
              <a:gd name="T68" fmla="*/ 2147483647 w 186"/>
              <a:gd name="T69" fmla="*/ 2147483647 h 91"/>
              <a:gd name="T70" fmla="*/ 2147483647 w 186"/>
              <a:gd name="T71" fmla="*/ 2147483647 h 91"/>
              <a:gd name="T72" fmla="*/ 2147483647 w 186"/>
              <a:gd name="T73" fmla="*/ 2147483647 h 91"/>
              <a:gd name="T74" fmla="*/ 2147483647 w 186"/>
              <a:gd name="T75" fmla="*/ 2147483647 h 91"/>
              <a:gd name="T76" fmla="*/ 2147483647 w 186"/>
              <a:gd name="T77" fmla="*/ 2147483647 h 91"/>
              <a:gd name="T78" fmla="*/ 2147483647 w 186"/>
              <a:gd name="T79" fmla="*/ 2147483647 h 91"/>
              <a:gd name="T80" fmla="*/ 2147483647 w 186"/>
              <a:gd name="T81" fmla="*/ 2147483647 h 91"/>
              <a:gd name="T82" fmla="*/ 2147483647 w 186"/>
              <a:gd name="T83" fmla="*/ 2147483647 h 91"/>
              <a:gd name="T84" fmla="*/ 2147483647 w 186"/>
              <a:gd name="T85" fmla="*/ 2147483647 h 91"/>
              <a:gd name="T86" fmla="*/ 2147483647 w 186"/>
              <a:gd name="T87" fmla="*/ 2147483647 h 91"/>
              <a:gd name="T88" fmla="*/ 2147483647 w 186"/>
              <a:gd name="T89" fmla="*/ 2147483647 h 9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1"/>
              <a:gd name="T137" fmla="*/ 186 w 186"/>
              <a:gd name="T138" fmla="*/ 91 h 9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1">
                <a:moveTo>
                  <a:pt x="0" y="0"/>
                </a:moveTo>
                <a:lnTo>
                  <a:pt x="0" y="2"/>
                </a:lnTo>
                <a:lnTo>
                  <a:pt x="0" y="5"/>
                </a:lnTo>
                <a:lnTo>
                  <a:pt x="0" y="7"/>
                </a:lnTo>
                <a:lnTo>
                  <a:pt x="3" y="12"/>
                </a:lnTo>
                <a:lnTo>
                  <a:pt x="3" y="14"/>
                </a:lnTo>
                <a:lnTo>
                  <a:pt x="3" y="17"/>
                </a:lnTo>
                <a:lnTo>
                  <a:pt x="3" y="22"/>
                </a:lnTo>
                <a:lnTo>
                  <a:pt x="5" y="24"/>
                </a:lnTo>
                <a:lnTo>
                  <a:pt x="5" y="27"/>
                </a:lnTo>
                <a:lnTo>
                  <a:pt x="5" y="29"/>
                </a:lnTo>
                <a:lnTo>
                  <a:pt x="8" y="34"/>
                </a:lnTo>
                <a:lnTo>
                  <a:pt x="8" y="37"/>
                </a:lnTo>
                <a:lnTo>
                  <a:pt x="10" y="39"/>
                </a:lnTo>
                <a:lnTo>
                  <a:pt x="13" y="42"/>
                </a:lnTo>
                <a:lnTo>
                  <a:pt x="13" y="44"/>
                </a:lnTo>
                <a:lnTo>
                  <a:pt x="15" y="47"/>
                </a:lnTo>
                <a:lnTo>
                  <a:pt x="18" y="49"/>
                </a:lnTo>
                <a:lnTo>
                  <a:pt x="18" y="54"/>
                </a:lnTo>
                <a:lnTo>
                  <a:pt x="20" y="57"/>
                </a:lnTo>
                <a:lnTo>
                  <a:pt x="23" y="59"/>
                </a:lnTo>
                <a:lnTo>
                  <a:pt x="25" y="62"/>
                </a:lnTo>
                <a:lnTo>
                  <a:pt x="27" y="64"/>
                </a:lnTo>
                <a:lnTo>
                  <a:pt x="30" y="64"/>
                </a:lnTo>
                <a:lnTo>
                  <a:pt x="32" y="67"/>
                </a:lnTo>
                <a:lnTo>
                  <a:pt x="35" y="69"/>
                </a:lnTo>
                <a:lnTo>
                  <a:pt x="37" y="71"/>
                </a:lnTo>
                <a:lnTo>
                  <a:pt x="40" y="74"/>
                </a:lnTo>
                <a:lnTo>
                  <a:pt x="42" y="76"/>
                </a:lnTo>
                <a:lnTo>
                  <a:pt x="45" y="76"/>
                </a:lnTo>
                <a:lnTo>
                  <a:pt x="47" y="79"/>
                </a:lnTo>
                <a:lnTo>
                  <a:pt x="50" y="81"/>
                </a:lnTo>
                <a:lnTo>
                  <a:pt x="52" y="81"/>
                </a:lnTo>
                <a:lnTo>
                  <a:pt x="55" y="84"/>
                </a:lnTo>
                <a:lnTo>
                  <a:pt x="60" y="84"/>
                </a:lnTo>
                <a:lnTo>
                  <a:pt x="62" y="86"/>
                </a:lnTo>
                <a:lnTo>
                  <a:pt x="65" y="86"/>
                </a:lnTo>
                <a:lnTo>
                  <a:pt x="67" y="89"/>
                </a:lnTo>
                <a:lnTo>
                  <a:pt x="72" y="89"/>
                </a:lnTo>
                <a:lnTo>
                  <a:pt x="75" y="89"/>
                </a:lnTo>
                <a:lnTo>
                  <a:pt x="77" y="89"/>
                </a:lnTo>
                <a:lnTo>
                  <a:pt x="82" y="91"/>
                </a:lnTo>
                <a:lnTo>
                  <a:pt x="84" y="91"/>
                </a:lnTo>
                <a:lnTo>
                  <a:pt x="87" y="91"/>
                </a:lnTo>
                <a:lnTo>
                  <a:pt x="89" y="91"/>
                </a:lnTo>
                <a:lnTo>
                  <a:pt x="94" y="91"/>
                </a:lnTo>
                <a:lnTo>
                  <a:pt x="97" y="91"/>
                </a:lnTo>
                <a:lnTo>
                  <a:pt x="99" y="91"/>
                </a:lnTo>
                <a:lnTo>
                  <a:pt x="104" y="91"/>
                </a:lnTo>
                <a:lnTo>
                  <a:pt x="107" y="91"/>
                </a:lnTo>
                <a:lnTo>
                  <a:pt x="109" y="89"/>
                </a:lnTo>
                <a:lnTo>
                  <a:pt x="114" y="89"/>
                </a:lnTo>
                <a:lnTo>
                  <a:pt x="117" y="89"/>
                </a:lnTo>
                <a:lnTo>
                  <a:pt x="119" y="89"/>
                </a:lnTo>
                <a:lnTo>
                  <a:pt x="122" y="86"/>
                </a:lnTo>
                <a:lnTo>
                  <a:pt x="127" y="86"/>
                </a:lnTo>
                <a:lnTo>
                  <a:pt x="129" y="84"/>
                </a:lnTo>
                <a:lnTo>
                  <a:pt x="132" y="84"/>
                </a:lnTo>
                <a:lnTo>
                  <a:pt x="134" y="81"/>
                </a:lnTo>
                <a:lnTo>
                  <a:pt x="137" y="81"/>
                </a:lnTo>
                <a:lnTo>
                  <a:pt x="139" y="79"/>
                </a:lnTo>
                <a:lnTo>
                  <a:pt x="144" y="76"/>
                </a:lnTo>
                <a:lnTo>
                  <a:pt x="146" y="76"/>
                </a:lnTo>
                <a:lnTo>
                  <a:pt x="149" y="74"/>
                </a:lnTo>
                <a:lnTo>
                  <a:pt x="151" y="71"/>
                </a:lnTo>
                <a:lnTo>
                  <a:pt x="154" y="69"/>
                </a:lnTo>
                <a:lnTo>
                  <a:pt x="156" y="67"/>
                </a:lnTo>
                <a:lnTo>
                  <a:pt x="159" y="64"/>
                </a:lnTo>
                <a:lnTo>
                  <a:pt x="161" y="64"/>
                </a:lnTo>
                <a:lnTo>
                  <a:pt x="164" y="62"/>
                </a:lnTo>
                <a:lnTo>
                  <a:pt x="164" y="59"/>
                </a:lnTo>
                <a:lnTo>
                  <a:pt x="166" y="57"/>
                </a:lnTo>
                <a:lnTo>
                  <a:pt x="169" y="54"/>
                </a:lnTo>
                <a:lnTo>
                  <a:pt x="171" y="49"/>
                </a:lnTo>
                <a:lnTo>
                  <a:pt x="174" y="47"/>
                </a:lnTo>
                <a:lnTo>
                  <a:pt x="174" y="44"/>
                </a:lnTo>
                <a:lnTo>
                  <a:pt x="176" y="42"/>
                </a:lnTo>
                <a:lnTo>
                  <a:pt x="176" y="39"/>
                </a:lnTo>
                <a:lnTo>
                  <a:pt x="179" y="37"/>
                </a:lnTo>
                <a:lnTo>
                  <a:pt x="179" y="34"/>
                </a:lnTo>
                <a:lnTo>
                  <a:pt x="181" y="29"/>
                </a:lnTo>
                <a:lnTo>
                  <a:pt x="181" y="27"/>
                </a:lnTo>
                <a:lnTo>
                  <a:pt x="184" y="24"/>
                </a:lnTo>
                <a:lnTo>
                  <a:pt x="184" y="22"/>
                </a:lnTo>
                <a:lnTo>
                  <a:pt x="184" y="17"/>
                </a:lnTo>
                <a:lnTo>
                  <a:pt x="186" y="14"/>
                </a:lnTo>
                <a:lnTo>
                  <a:pt x="186" y="12"/>
                </a:lnTo>
                <a:lnTo>
                  <a:pt x="186" y="7"/>
                </a:lnTo>
                <a:lnTo>
                  <a:pt x="186" y="5"/>
                </a:lnTo>
                <a:lnTo>
                  <a:pt x="186" y="2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0" name="Arc 12"/>
          <p:cNvSpPr>
            <a:spLocks/>
          </p:cNvSpPr>
          <p:nvPr/>
        </p:nvSpPr>
        <p:spPr bwMode="auto">
          <a:xfrm>
            <a:off x="6791325" y="36576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1" name="Freeform 13"/>
          <p:cNvSpPr>
            <a:spLocks/>
          </p:cNvSpPr>
          <p:nvPr/>
        </p:nvSpPr>
        <p:spPr bwMode="auto">
          <a:xfrm>
            <a:off x="8162925" y="29718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2" y="107"/>
                </a:lnTo>
                <a:lnTo>
                  <a:pt x="2" y="109"/>
                </a:lnTo>
                <a:lnTo>
                  <a:pt x="2" y="112"/>
                </a:lnTo>
                <a:lnTo>
                  <a:pt x="2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4" y="156"/>
                </a:lnTo>
                <a:lnTo>
                  <a:pt x="27" y="159"/>
                </a:lnTo>
                <a:lnTo>
                  <a:pt x="29" y="159"/>
                </a:lnTo>
                <a:lnTo>
                  <a:pt x="32" y="161"/>
                </a:lnTo>
                <a:lnTo>
                  <a:pt x="34" y="164"/>
                </a:lnTo>
                <a:lnTo>
                  <a:pt x="37" y="166"/>
                </a:lnTo>
                <a:lnTo>
                  <a:pt x="39" y="169"/>
                </a:lnTo>
                <a:lnTo>
                  <a:pt x="42" y="171"/>
                </a:lnTo>
                <a:lnTo>
                  <a:pt x="44" y="171"/>
                </a:lnTo>
                <a:lnTo>
                  <a:pt x="47" y="174"/>
                </a:lnTo>
                <a:lnTo>
                  <a:pt x="49" y="176"/>
                </a:lnTo>
                <a:lnTo>
                  <a:pt x="52" y="176"/>
                </a:lnTo>
                <a:lnTo>
                  <a:pt x="54" y="179"/>
                </a:lnTo>
                <a:lnTo>
                  <a:pt x="59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1" y="186"/>
                </a:lnTo>
                <a:lnTo>
                  <a:pt x="84" y="186"/>
                </a:lnTo>
                <a:lnTo>
                  <a:pt x="86" y="186"/>
                </a:lnTo>
                <a:lnTo>
                  <a:pt x="89" y="186"/>
                </a:lnTo>
                <a:lnTo>
                  <a:pt x="94" y="186"/>
                </a:lnTo>
                <a:lnTo>
                  <a:pt x="96" y="186"/>
                </a:lnTo>
                <a:lnTo>
                  <a:pt x="99" y="186"/>
                </a:lnTo>
                <a:lnTo>
                  <a:pt x="104" y="186"/>
                </a:lnTo>
                <a:lnTo>
                  <a:pt x="106" y="186"/>
                </a:lnTo>
                <a:lnTo>
                  <a:pt x="109" y="184"/>
                </a:lnTo>
                <a:lnTo>
                  <a:pt x="114" y="184"/>
                </a:lnTo>
                <a:lnTo>
                  <a:pt x="116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3" y="171"/>
                </a:lnTo>
                <a:lnTo>
                  <a:pt x="146" y="171"/>
                </a:lnTo>
                <a:lnTo>
                  <a:pt x="148" y="169"/>
                </a:lnTo>
                <a:lnTo>
                  <a:pt x="151" y="166"/>
                </a:lnTo>
                <a:lnTo>
                  <a:pt x="153" y="164"/>
                </a:lnTo>
                <a:lnTo>
                  <a:pt x="156" y="161"/>
                </a:lnTo>
                <a:lnTo>
                  <a:pt x="158" y="159"/>
                </a:lnTo>
                <a:lnTo>
                  <a:pt x="161" y="159"/>
                </a:lnTo>
                <a:lnTo>
                  <a:pt x="163" y="156"/>
                </a:lnTo>
                <a:lnTo>
                  <a:pt x="163" y="154"/>
                </a:lnTo>
                <a:lnTo>
                  <a:pt x="166" y="151"/>
                </a:lnTo>
                <a:lnTo>
                  <a:pt x="168" y="149"/>
                </a:lnTo>
                <a:lnTo>
                  <a:pt x="171" y="144"/>
                </a:lnTo>
                <a:lnTo>
                  <a:pt x="173" y="141"/>
                </a:lnTo>
                <a:lnTo>
                  <a:pt x="173" y="139"/>
                </a:lnTo>
                <a:lnTo>
                  <a:pt x="176" y="136"/>
                </a:lnTo>
                <a:lnTo>
                  <a:pt x="176" y="134"/>
                </a:lnTo>
                <a:lnTo>
                  <a:pt x="178" y="132"/>
                </a:lnTo>
                <a:lnTo>
                  <a:pt x="178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8" y="55"/>
                </a:lnTo>
                <a:lnTo>
                  <a:pt x="176" y="50"/>
                </a:lnTo>
                <a:lnTo>
                  <a:pt x="173" y="45"/>
                </a:lnTo>
                <a:lnTo>
                  <a:pt x="171" y="42"/>
                </a:lnTo>
                <a:lnTo>
                  <a:pt x="168" y="37"/>
                </a:lnTo>
                <a:lnTo>
                  <a:pt x="166" y="35"/>
                </a:lnTo>
                <a:lnTo>
                  <a:pt x="161" y="30"/>
                </a:lnTo>
                <a:lnTo>
                  <a:pt x="158" y="27"/>
                </a:lnTo>
                <a:lnTo>
                  <a:pt x="153" y="23"/>
                </a:lnTo>
                <a:lnTo>
                  <a:pt x="151" y="20"/>
                </a:lnTo>
                <a:lnTo>
                  <a:pt x="146" y="18"/>
                </a:lnTo>
                <a:lnTo>
                  <a:pt x="143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6" y="3"/>
                </a:lnTo>
                <a:lnTo>
                  <a:pt x="111" y="3"/>
                </a:lnTo>
                <a:lnTo>
                  <a:pt x="106" y="0"/>
                </a:lnTo>
                <a:lnTo>
                  <a:pt x="101" y="0"/>
                </a:lnTo>
                <a:lnTo>
                  <a:pt x="96" y="0"/>
                </a:lnTo>
                <a:lnTo>
                  <a:pt x="91" y="0"/>
                </a:lnTo>
                <a:lnTo>
                  <a:pt x="86" y="0"/>
                </a:lnTo>
                <a:lnTo>
                  <a:pt x="81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49" y="13"/>
                </a:lnTo>
                <a:lnTo>
                  <a:pt x="44" y="15"/>
                </a:lnTo>
                <a:lnTo>
                  <a:pt x="39" y="18"/>
                </a:lnTo>
                <a:lnTo>
                  <a:pt x="37" y="20"/>
                </a:lnTo>
                <a:lnTo>
                  <a:pt x="32" y="23"/>
                </a:lnTo>
                <a:lnTo>
                  <a:pt x="29" y="27"/>
                </a:lnTo>
                <a:lnTo>
                  <a:pt x="24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2" y="75"/>
                </a:lnTo>
                <a:lnTo>
                  <a:pt x="2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2" name="Freeform 14"/>
          <p:cNvSpPr>
            <a:spLocks/>
          </p:cNvSpPr>
          <p:nvPr/>
        </p:nvSpPr>
        <p:spPr bwMode="auto">
          <a:xfrm>
            <a:off x="8162925" y="3121025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2" y="13"/>
                </a:lnTo>
                <a:lnTo>
                  <a:pt x="2" y="15"/>
                </a:lnTo>
                <a:lnTo>
                  <a:pt x="2" y="18"/>
                </a:lnTo>
                <a:lnTo>
                  <a:pt x="2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4" y="62"/>
                </a:lnTo>
                <a:lnTo>
                  <a:pt x="27" y="65"/>
                </a:lnTo>
                <a:lnTo>
                  <a:pt x="29" y="65"/>
                </a:lnTo>
                <a:lnTo>
                  <a:pt x="32" y="67"/>
                </a:lnTo>
                <a:lnTo>
                  <a:pt x="34" y="70"/>
                </a:lnTo>
                <a:lnTo>
                  <a:pt x="37" y="72"/>
                </a:lnTo>
                <a:lnTo>
                  <a:pt x="39" y="75"/>
                </a:lnTo>
                <a:lnTo>
                  <a:pt x="42" y="77"/>
                </a:lnTo>
                <a:lnTo>
                  <a:pt x="44" y="77"/>
                </a:lnTo>
                <a:lnTo>
                  <a:pt x="47" y="80"/>
                </a:lnTo>
                <a:lnTo>
                  <a:pt x="49" y="82"/>
                </a:lnTo>
                <a:lnTo>
                  <a:pt x="52" y="82"/>
                </a:lnTo>
                <a:lnTo>
                  <a:pt x="54" y="85"/>
                </a:lnTo>
                <a:lnTo>
                  <a:pt x="59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1" y="92"/>
                </a:lnTo>
                <a:lnTo>
                  <a:pt x="84" y="92"/>
                </a:lnTo>
                <a:lnTo>
                  <a:pt x="86" y="92"/>
                </a:lnTo>
                <a:lnTo>
                  <a:pt x="89" y="92"/>
                </a:lnTo>
                <a:lnTo>
                  <a:pt x="94" y="92"/>
                </a:lnTo>
                <a:lnTo>
                  <a:pt x="96" y="92"/>
                </a:lnTo>
                <a:lnTo>
                  <a:pt x="99" y="92"/>
                </a:lnTo>
                <a:lnTo>
                  <a:pt x="104" y="92"/>
                </a:lnTo>
                <a:lnTo>
                  <a:pt x="106" y="92"/>
                </a:lnTo>
                <a:lnTo>
                  <a:pt x="109" y="90"/>
                </a:lnTo>
                <a:lnTo>
                  <a:pt x="114" y="90"/>
                </a:lnTo>
                <a:lnTo>
                  <a:pt x="116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3" y="77"/>
                </a:lnTo>
                <a:lnTo>
                  <a:pt x="146" y="77"/>
                </a:lnTo>
                <a:lnTo>
                  <a:pt x="148" y="75"/>
                </a:lnTo>
                <a:lnTo>
                  <a:pt x="151" y="72"/>
                </a:lnTo>
                <a:lnTo>
                  <a:pt x="153" y="70"/>
                </a:lnTo>
                <a:lnTo>
                  <a:pt x="156" y="67"/>
                </a:lnTo>
                <a:lnTo>
                  <a:pt x="158" y="65"/>
                </a:lnTo>
                <a:lnTo>
                  <a:pt x="161" y="65"/>
                </a:lnTo>
                <a:lnTo>
                  <a:pt x="163" y="62"/>
                </a:lnTo>
                <a:lnTo>
                  <a:pt x="163" y="60"/>
                </a:lnTo>
                <a:lnTo>
                  <a:pt x="166" y="57"/>
                </a:lnTo>
                <a:lnTo>
                  <a:pt x="168" y="55"/>
                </a:lnTo>
                <a:lnTo>
                  <a:pt x="171" y="50"/>
                </a:lnTo>
                <a:lnTo>
                  <a:pt x="173" y="47"/>
                </a:lnTo>
                <a:lnTo>
                  <a:pt x="173" y="45"/>
                </a:lnTo>
                <a:lnTo>
                  <a:pt x="176" y="42"/>
                </a:lnTo>
                <a:lnTo>
                  <a:pt x="176" y="40"/>
                </a:lnTo>
                <a:lnTo>
                  <a:pt x="178" y="38"/>
                </a:lnTo>
                <a:lnTo>
                  <a:pt x="178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3" name="Arc 15"/>
          <p:cNvSpPr>
            <a:spLocks/>
          </p:cNvSpPr>
          <p:nvPr/>
        </p:nvSpPr>
        <p:spPr bwMode="auto">
          <a:xfrm>
            <a:off x="8162925" y="29718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4" name="Freeform 16"/>
          <p:cNvSpPr>
            <a:spLocks/>
          </p:cNvSpPr>
          <p:nvPr/>
        </p:nvSpPr>
        <p:spPr bwMode="auto">
          <a:xfrm>
            <a:off x="6038850" y="5191125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5" y="156"/>
                </a:lnTo>
                <a:lnTo>
                  <a:pt x="27" y="159"/>
                </a:lnTo>
                <a:lnTo>
                  <a:pt x="30" y="159"/>
                </a:lnTo>
                <a:lnTo>
                  <a:pt x="32" y="161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7"/>
                </a:lnTo>
                <a:lnTo>
                  <a:pt x="25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5" name="Freeform 17"/>
          <p:cNvSpPr>
            <a:spLocks/>
          </p:cNvSpPr>
          <p:nvPr/>
        </p:nvSpPr>
        <p:spPr bwMode="auto">
          <a:xfrm>
            <a:off x="6038850" y="5340350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5" y="62"/>
                </a:lnTo>
                <a:lnTo>
                  <a:pt x="27" y="65"/>
                </a:lnTo>
                <a:lnTo>
                  <a:pt x="30" y="65"/>
                </a:lnTo>
                <a:lnTo>
                  <a:pt x="32" y="67"/>
                </a:lnTo>
                <a:lnTo>
                  <a:pt x="35" y="70"/>
                </a:lnTo>
                <a:lnTo>
                  <a:pt x="37" y="72"/>
                </a:lnTo>
                <a:lnTo>
                  <a:pt x="40" y="75"/>
                </a:lnTo>
                <a:lnTo>
                  <a:pt x="42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2" y="92"/>
                </a:lnTo>
                <a:lnTo>
                  <a:pt x="84" y="92"/>
                </a:lnTo>
                <a:lnTo>
                  <a:pt x="87" y="92"/>
                </a:lnTo>
                <a:lnTo>
                  <a:pt x="89" y="92"/>
                </a:lnTo>
                <a:lnTo>
                  <a:pt x="94" y="92"/>
                </a:lnTo>
                <a:lnTo>
                  <a:pt x="97" y="92"/>
                </a:lnTo>
                <a:lnTo>
                  <a:pt x="99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4" y="77"/>
                </a:lnTo>
                <a:lnTo>
                  <a:pt x="146" y="77"/>
                </a:lnTo>
                <a:lnTo>
                  <a:pt x="149" y="75"/>
                </a:lnTo>
                <a:lnTo>
                  <a:pt x="151" y="72"/>
                </a:lnTo>
                <a:lnTo>
                  <a:pt x="154" y="70"/>
                </a:lnTo>
                <a:lnTo>
                  <a:pt x="156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6" name="Arc 18"/>
          <p:cNvSpPr>
            <a:spLocks/>
          </p:cNvSpPr>
          <p:nvPr/>
        </p:nvSpPr>
        <p:spPr bwMode="auto">
          <a:xfrm>
            <a:off x="6038850" y="5191125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7" name="Rectangle 19"/>
          <p:cNvSpPr>
            <a:spLocks noChangeArrowheads="1"/>
          </p:cNvSpPr>
          <p:nvPr/>
        </p:nvSpPr>
        <p:spPr bwMode="auto">
          <a:xfrm>
            <a:off x="7239000" y="3733800"/>
            <a:ext cx="6858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Times New Roman"/>
                <a:cs typeface="Times New Roman"/>
              </a:rPr>
              <a:t>p</a:t>
            </a:r>
            <a:r>
              <a:rPr lang="en-US" sz="1600" dirty="0" smtClean="0">
                <a:solidFill>
                  <a:srgbClr val="000000"/>
                </a:solidFill>
                <a:latin typeface="Times New Roman"/>
                <a:cs typeface="Times New Roman"/>
              </a:rPr>
              <a:t>age </a:t>
            </a:r>
            <a:r>
              <a:rPr lang="en-US" sz="1300" i="1" dirty="0" err="1"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40978" name="Freeform 20"/>
          <p:cNvSpPr>
            <a:spLocks/>
          </p:cNvSpPr>
          <p:nvPr/>
        </p:nvSpPr>
        <p:spPr bwMode="auto">
          <a:xfrm>
            <a:off x="7867650" y="48006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5" y="156"/>
                </a:lnTo>
                <a:lnTo>
                  <a:pt x="27" y="159"/>
                </a:lnTo>
                <a:lnTo>
                  <a:pt x="30" y="159"/>
                </a:lnTo>
                <a:lnTo>
                  <a:pt x="32" y="161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7"/>
                </a:lnTo>
                <a:lnTo>
                  <a:pt x="25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79" name="Freeform 21"/>
          <p:cNvSpPr>
            <a:spLocks/>
          </p:cNvSpPr>
          <p:nvPr/>
        </p:nvSpPr>
        <p:spPr bwMode="auto">
          <a:xfrm>
            <a:off x="7867650" y="4949825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5" y="62"/>
                </a:lnTo>
                <a:lnTo>
                  <a:pt x="27" y="65"/>
                </a:lnTo>
                <a:lnTo>
                  <a:pt x="30" y="65"/>
                </a:lnTo>
                <a:lnTo>
                  <a:pt x="32" y="67"/>
                </a:lnTo>
                <a:lnTo>
                  <a:pt x="35" y="70"/>
                </a:lnTo>
                <a:lnTo>
                  <a:pt x="37" y="72"/>
                </a:lnTo>
                <a:lnTo>
                  <a:pt x="40" y="75"/>
                </a:lnTo>
                <a:lnTo>
                  <a:pt x="42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2" y="92"/>
                </a:lnTo>
                <a:lnTo>
                  <a:pt x="84" y="92"/>
                </a:lnTo>
                <a:lnTo>
                  <a:pt x="87" y="92"/>
                </a:lnTo>
                <a:lnTo>
                  <a:pt x="89" y="92"/>
                </a:lnTo>
                <a:lnTo>
                  <a:pt x="94" y="92"/>
                </a:lnTo>
                <a:lnTo>
                  <a:pt x="97" y="92"/>
                </a:lnTo>
                <a:lnTo>
                  <a:pt x="99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4" y="77"/>
                </a:lnTo>
                <a:lnTo>
                  <a:pt x="146" y="77"/>
                </a:lnTo>
                <a:lnTo>
                  <a:pt x="149" y="75"/>
                </a:lnTo>
                <a:lnTo>
                  <a:pt x="151" y="72"/>
                </a:lnTo>
                <a:lnTo>
                  <a:pt x="154" y="70"/>
                </a:lnTo>
                <a:lnTo>
                  <a:pt x="156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0" name="Arc 22"/>
          <p:cNvSpPr>
            <a:spLocks/>
          </p:cNvSpPr>
          <p:nvPr/>
        </p:nvSpPr>
        <p:spPr bwMode="auto">
          <a:xfrm>
            <a:off x="7867650" y="48006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1" name="Line 23"/>
          <p:cNvSpPr>
            <a:spLocks noChangeShapeType="1"/>
          </p:cNvSpPr>
          <p:nvPr/>
        </p:nvSpPr>
        <p:spPr bwMode="auto">
          <a:xfrm>
            <a:off x="5343525" y="3276600"/>
            <a:ext cx="1447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2" name="Line 24"/>
          <p:cNvSpPr>
            <a:spLocks noChangeShapeType="1"/>
          </p:cNvSpPr>
          <p:nvPr/>
        </p:nvSpPr>
        <p:spPr bwMode="auto">
          <a:xfrm flipV="1">
            <a:off x="6181725" y="3962400"/>
            <a:ext cx="676275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3" name="Line 25"/>
          <p:cNvSpPr>
            <a:spLocks noChangeShapeType="1"/>
          </p:cNvSpPr>
          <p:nvPr/>
        </p:nvSpPr>
        <p:spPr bwMode="auto">
          <a:xfrm flipH="1" flipV="1">
            <a:off x="7019925" y="3886200"/>
            <a:ext cx="990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4" name="Line 26"/>
          <p:cNvSpPr>
            <a:spLocks noChangeShapeType="1"/>
          </p:cNvSpPr>
          <p:nvPr/>
        </p:nvSpPr>
        <p:spPr bwMode="auto">
          <a:xfrm flipH="1">
            <a:off x="7086600" y="3200400"/>
            <a:ext cx="1076325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5" name="Freeform 27"/>
          <p:cNvSpPr>
            <a:spLocks/>
          </p:cNvSpPr>
          <p:nvPr/>
        </p:nvSpPr>
        <p:spPr bwMode="auto">
          <a:xfrm>
            <a:off x="6796088" y="25908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5" y="156"/>
                </a:lnTo>
                <a:lnTo>
                  <a:pt x="27" y="159"/>
                </a:lnTo>
                <a:lnTo>
                  <a:pt x="30" y="159"/>
                </a:lnTo>
                <a:lnTo>
                  <a:pt x="32" y="161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7"/>
                </a:lnTo>
                <a:lnTo>
                  <a:pt x="25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6" name="Freeform 28"/>
          <p:cNvSpPr>
            <a:spLocks/>
          </p:cNvSpPr>
          <p:nvPr/>
        </p:nvSpPr>
        <p:spPr bwMode="auto">
          <a:xfrm>
            <a:off x="6796088" y="2740025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5" y="62"/>
                </a:lnTo>
                <a:lnTo>
                  <a:pt x="27" y="65"/>
                </a:lnTo>
                <a:lnTo>
                  <a:pt x="30" y="65"/>
                </a:lnTo>
                <a:lnTo>
                  <a:pt x="32" y="67"/>
                </a:lnTo>
                <a:lnTo>
                  <a:pt x="35" y="70"/>
                </a:lnTo>
                <a:lnTo>
                  <a:pt x="37" y="72"/>
                </a:lnTo>
                <a:lnTo>
                  <a:pt x="40" y="75"/>
                </a:lnTo>
                <a:lnTo>
                  <a:pt x="42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2" y="92"/>
                </a:lnTo>
                <a:lnTo>
                  <a:pt x="84" y="92"/>
                </a:lnTo>
                <a:lnTo>
                  <a:pt x="87" y="92"/>
                </a:lnTo>
                <a:lnTo>
                  <a:pt x="89" y="92"/>
                </a:lnTo>
                <a:lnTo>
                  <a:pt x="94" y="92"/>
                </a:lnTo>
                <a:lnTo>
                  <a:pt x="97" y="92"/>
                </a:lnTo>
                <a:lnTo>
                  <a:pt x="99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4" y="77"/>
                </a:lnTo>
                <a:lnTo>
                  <a:pt x="146" y="77"/>
                </a:lnTo>
                <a:lnTo>
                  <a:pt x="149" y="75"/>
                </a:lnTo>
                <a:lnTo>
                  <a:pt x="151" y="72"/>
                </a:lnTo>
                <a:lnTo>
                  <a:pt x="154" y="70"/>
                </a:lnTo>
                <a:lnTo>
                  <a:pt x="156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987" name="Arc 29"/>
          <p:cNvSpPr>
            <a:spLocks/>
          </p:cNvSpPr>
          <p:nvPr/>
        </p:nvSpPr>
        <p:spPr bwMode="auto">
          <a:xfrm>
            <a:off x="6796088" y="25908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988" name="AutoShape 30"/>
          <p:cNvCxnSpPr>
            <a:cxnSpLocks noChangeShapeType="1"/>
            <a:stCxn id="40986" idx="23"/>
            <a:endCxn id="40968" idx="39"/>
          </p:cNvCxnSpPr>
          <p:nvPr/>
        </p:nvCxnSpPr>
        <p:spPr bwMode="auto">
          <a:xfrm flipH="1">
            <a:off x="6945313" y="2894013"/>
            <a:ext cx="7937" cy="763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pic>
        <p:nvPicPr>
          <p:cNvPr id="40989" name="Picture 32" descr="&#10;image-596.pdf                                                  0012E11EHDX                            BA1FE334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4419600"/>
            <a:ext cx="2317750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0" name="Picture 34" descr="&#10;image-613.pdf                                                  0015B946HDX                            BA1FE334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762250"/>
            <a:ext cx="30226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0991" name="AutoShape 35"/>
          <p:cNvCxnSpPr>
            <a:cxnSpLocks noChangeShapeType="1"/>
            <a:stCxn id="40985" idx="35"/>
          </p:cNvCxnSpPr>
          <p:nvPr/>
        </p:nvCxnSpPr>
        <p:spPr bwMode="auto">
          <a:xfrm flipV="1">
            <a:off x="7035800" y="1828800"/>
            <a:ext cx="660400" cy="79375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2" name="TextBox 31"/>
          <p:cNvSpPr txBox="1"/>
          <p:nvPr/>
        </p:nvSpPr>
        <p:spPr>
          <a:xfrm>
            <a:off x="6477000" y="4353580"/>
            <a:ext cx="6488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 smtClean="0">
                <a:latin typeface="Times New Roman"/>
                <a:cs typeface="Times New Roman"/>
              </a:rPr>
              <a:t>w</a:t>
            </a:r>
            <a:r>
              <a:rPr lang="en-US" sz="2800" i="1" baseline="-25000" dirty="0" err="1" smtClean="0">
                <a:latin typeface="Times New Roman"/>
                <a:cs typeface="Times New Roman"/>
              </a:rPr>
              <a:t>ji</a:t>
            </a:r>
            <a:endParaRPr lang="en-US" sz="2800" i="1" baseline="-25000" dirty="0">
              <a:latin typeface="Times New Roman"/>
              <a:cs typeface="Times New Roman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80581" y="5420380"/>
            <a:ext cx="502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 smtClean="0">
                <a:latin typeface="Times New Roman"/>
                <a:cs typeface="Times New Roman"/>
              </a:rPr>
              <a:t>x</a:t>
            </a:r>
            <a:r>
              <a:rPr lang="en-US" sz="2800" i="1" baseline="-25000" dirty="0" err="1" smtClean="0">
                <a:latin typeface="Times New Roman"/>
                <a:cs typeface="Times New Roman"/>
              </a:rPr>
              <a:t>j</a:t>
            </a:r>
            <a:endParaRPr lang="en-US" sz="2800" i="1" baseline="-25000" dirty="0">
              <a:latin typeface="Times New Roman"/>
              <a:cs typeface="Times New Roman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08214" y="3048000"/>
            <a:ext cx="502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latin typeface="Times New Roman"/>
                <a:cs typeface="Times New Roman"/>
              </a:rPr>
              <a:t>x</a:t>
            </a:r>
            <a:r>
              <a:rPr lang="en-US" sz="2800" i="1" baseline="-25000" dirty="0" smtClean="0">
                <a:latin typeface="Times New Roman"/>
                <a:cs typeface="Times New Roman"/>
              </a:rPr>
              <a:t>i</a:t>
            </a:r>
            <a:endParaRPr lang="en-US" sz="2800" i="1" baseline="-250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1534B9-D890-7146-BAB4-AA67C5123733}" type="slidenum">
              <a:rPr lang="fr-FR" smtClean="0"/>
              <a:pPr>
                <a:defRPr/>
              </a:pPr>
              <a:t>36</a:t>
            </a:fld>
            <a:endParaRPr lang="fr-FR"/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00"/>
                </a:solidFill>
              </a:rPr>
              <a:t>Link-based IR: basic ideas</a:t>
            </a:r>
            <a:endParaRPr lang="fr-FR" dirty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676400"/>
            <a:ext cx="7421562" cy="5181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fr-FR" dirty="0" smtClean="0"/>
              <a:t>In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words</a:t>
            </a:r>
            <a:r>
              <a:rPr lang="fr-FR" dirty="0" smtClean="0"/>
              <a:t>,</a:t>
            </a:r>
          </a:p>
          <a:p>
            <a:pPr eaLnBrk="1" hangingPunct="1">
              <a:lnSpc>
                <a:spcPct val="90000"/>
              </a:lnSpc>
            </a:pPr>
            <a:r>
              <a:rPr lang="fr-FR" dirty="0" smtClean="0"/>
              <a:t>A </a:t>
            </a:r>
            <a:r>
              <a:rPr lang="fr-FR" dirty="0"/>
              <a:t>page </a:t>
            </a:r>
            <a:r>
              <a:rPr lang="fr-FR" dirty="0" err="1"/>
              <a:t>with</a:t>
            </a:r>
            <a:r>
              <a:rPr lang="fr-FR" dirty="0"/>
              <a:t> a </a:t>
            </a:r>
            <a:r>
              <a:rPr lang="fr-FR" dirty="0" err="1">
                <a:solidFill>
                  <a:srgbClr val="984807"/>
                </a:solidFill>
              </a:rPr>
              <a:t>high</a:t>
            </a:r>
            <a:r>
              <a:rPr lang="fr-FR" dirty="0">
                <a:solidFill>
                  <a:srgbClr val="984807"/>
                </a:solidFill>
              </a:rPr>
              <a:t> score </a:t>
            </a:r>
            <a:r>
              <a:rPr lang="fr-FR" dirty="0" err="1"/>
              <a:t>is</a:t>
            </a:r>
            <a:r>
              <a:rPr lang="fr-FR" dirty="0"/>
              <a:t> a page </a:t>
            </a:r>
            <a:r>
              <a:rPr lang="fr-FR" dirty="0" err="1"/>
              <a:t>that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pointed</a:t>
            </a:r>
            <a:r>
              <a:rPr lang="fr-FR" dirty="0"/>
              <a:t> by</a:t>
            </a:r>
            <a:endParaRPr lang="fr-FR" dirty="0" smtClean="0"/>
          </a:p>
          <a:p>
            <a:pPr lvl="1" eaLnBrk="1" hangingPunct="1">
              <a:lnSpc>
                <a:spcPct val="90000"/>
              </a:lnSpc>
            </a:pPr>
            <a:r>
              <a:rPr lang="fr-FR" dirty="0" err="1" smtClean="0"/>
              <a:t>many</a:t>
            </a:r>
            <a:r>
              <a:rPr lang="fr-FR" dirty="0" smtClean="0"/>
              <a:t> </a:t>
            </a:r>
            <a:r>
              <a:rPr lang="fr-FR" dirty="0"/>
              <a:t>pages</a:t>
            </a:r>
            <a:endParaRPr lang="fr-FR" dirty="0" smtClean="0"/>
          </a:p>
          <a:p>
            <a:pPr lvl="1" eaLnBrk="1" hangingPunct="1">
              <a:lnSpc>
                <a:spcPct val="90000"/>
              </a:lnSpc>
            </a:pPr>
            <a:r>
              <a:rPr lang="fr-FR" dirty="0" err="1" smtClean="0"/>
              <a:t>having</a:t>
            </a:r>
            <a:r>
              <a:rPr lang="fr-FR" dirty="0" smtClean="0"/>
              <a:t> </a:t>
            </a:r>
            <a:r>
              <a:rPr lang="fr-FR" dirty="0" err="1"/>
              <a:t>each</a:t>
            </a:r>
            <a:r>
              <a:rPr lang="fr-FR" dirty="0"/>
              <a:t> a </a:t>
            </a:r>
            <a:r>
              <a:rPr lang="fr-FR" dirty="0" err="1"/>
              <a:t>high</a:t>
            </a:r>
            <a:r>
              <a:rPr lang="fr-FR" dirty="0"/>
              <a:t> score</a:t>
            </a:r>
          </a:p>
          <a:p>
            <a:pPr eaLnBrk="1" hangingPunct="1">
              <a:lnSpc>
                <a:spcPct val="90000"/>
              </a:lnSpc>
            </a:pPr>
            <a:r>
              <a:rPr lang="fr-FR" dirty="0" err="1"/>
              <a:t>Thus</a:t>
            </a:r>
            <a:r>
              <a:rPr lang="fr-FR" dirty="0"/>
              <a:t> a page </a:t>
            </a:r>
            <a:r>
              <a:rPr lang="fr-FR" dirty="0" err="1"/>
              <a:t>is</a:t>
            </a:r>
            <a:r>
              <a:rPr lang="fr-FR" dirty="0"/>
              <a:t> an </a:t>
            </a:r>
            <a:r>
              <a:rPr lang="fr-FR" dirty="0">
                <a:solidFill>
                  <a:srgbClr val="984807"/>
                </a:solidFill>
              </a:rPr>
              <a:t>important </a:t>
            </a:r>
            <a:r>
              <a:rPr lang="fr-FR" dirty="0"/>
              <a:t>	</a:t>
            </a:r>
          </a:p>
          <a:p>
            <a:pPr eaLnBrk="1" hangingPunct="1">
              <a:lnSpc>
                <a:spcPct val="90000"/>
              </a:lnSpc>
              <a:buFont typeface="Webdings" charset="2"/>
              <a:buNone/>
            </a:pPr>
            <a:r>
              <a:rPr lang="fr-FR" dirty="0"/>
              <a:t>   page if</a:t>
            </a:r>
          </a:p>
          <a:p>
            <a:pPr lvl="1" eaLnBrk="1" hangingPunct="1">
              <a:lnSpc>
                <a:spcPct val="90000"/>
              </a:lnSpc>
            </a:pPr>
            <a:r>
              <a:rPr lang="fr-FR" dirty="0"/>
              <a:t>It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pointed</a:t>
            </a:r>
            <a:r>
              <a:rPr lang="fr-FR" dirty="0"/>
              <a:t> by </a:t>
            </a:r>
            <a:r>
              <a:rPr lang="fr-FR" dirty="0" err="1">
                <a:solidFill>
                  <a:srgbClr val="984807"/>
                </a:solidFill>
              </a:rPr>
              <a:t>many</a:t>
            </a:r>
            <a:r>
              <a:rPr lang="fr-FR" dirty="0"/>
              <a:t>,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fr-FR" dirty="0"/>
              <a:t>   </a:t>
            </a:r>
            <a:r>
              <a:rPr lang="fr-FR" dirty="0">
                <a:solidFill>
                  <a:srgbClr val="984807"/>
                </a:solidFill>
              </a:rPr>
              <a:t>important</a:t>
            </a:r>
            <a:r>
              <a:rPr lang="fr-FR" dirty="0"/>
              <a:t>, pages</a:t>
            </a:r>
          </a:p>
          <a:p>
            <a:pPr eaLnBrk="1" hangingPunct="1">
              <a:lnSpc>
                <a:spcPct val="90000"/>
              </a:lnSpc>
            </a:pPr>
            <a:endParaRPr lang="fr-FR" dirty="0"/>
          </a:p>
        </p:txBody>
      </p:sp>
      <p:sp>
        <p:nvSpPr>
          <p:cNvPr id="41989" name="Freeform 4"/>
          <p:cNvSpPr>
            <a:spLocks/>
          </p:cNvSpPr>
          <p:nvPr/>
        </p:nvSpPr>
        <p:spPr bwMode="auto">
          <a:xfrm>
            <a:off x="5419725" y="3355975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8" y="129"/>
                </a:lnTo>
                <a:lnTo>
                  <a:pt x="8" y="132"/>
                </a:lnTo>
                <a:lnTo>
                  <a:pt x="10" y="134"/>
                </a:lnTo>
                <a:lnTo>
                  <a:pt x="13" y="136"/>
                </a:lnTo>
                <a:lnTo>
                  <a:pt x="13" y="139"/>
                </a:lnTo>
                <a:lnTo>
                  <a:pt x="15" y="141"/>
                </a:lnTo>
                <a:lnTo>
                  <a:pt x="18" y="144"/>
                </a:lnTo>
                <a:lnTo>
                  <a:pt x="18" y="149"/>
                </a:lnTo>
                <a:lnTo>
                  <a:pt x="20" y="151"/>
                </a:lnTo>
                <a:lnTo>
                  <a:pt x="23" y="154"/>
                </a:lnTo>
                <a:lnTo>
                  <a:pt x="25" y="156"/>
                </a:lnTo>
                <a:lnTo>
                  <a:pt x="28" y="159"/>
                </a:lnTo>
                <a:lnTo>
                  <a:pt x="30" y="159"/>
                </a:lnTo>
                <a:lnTo>
                  <a:pt x="33" y="161"/>
                </a:lnTo>
                <a:lnTo>
                  <a:pt x="35" y="164"/>
                </a:lnTo>
                <a:lnTo>
                  <a:pt x="38" y="166"/>
                </a:lnTo>
                <a:lnTo>
                  <a:pt x="40" y="169"/>
                </a:lnTo>
                <a:lnTo>
                  <a:pt x="43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5" y="181"/>
                </a:lnTo>
                <a:lnTo>
                  <a:pt x="67" y="184"/>
                </a:lnTo>
                <a:lnTo>
                  <a:pt x="72" y="184"/>
                </a:lnTo>
                <a:lnTo>
                  <a:pt x="75" y="184"/>
                </a:lnTo>
                <a:lnTo>
                  <a:pt x="77" y="184"/>
                </a:lnTo>
                <a:lnTo>
                  <a:pt x="82" y="186"/>
                </a:lnTo>
                <a:lnTo>
                  <a:pt x="85" y="186"/>
                </a:lnTo>
                <a:lnTo>
                  <a:pt x="87" y="186"/>
                </a:lnTo>
                <a:lnTo>
                  <a:pt x="90" y="186"/>
                </a:lnTo>
                <a:lnTo>
                  <a:pt x="95" y="186"/>
                </a:lnTo>
                <a:lnTo>
                  <a:pt x="97" y="186"/>
                </a:lnTo>
                <a:lnTo>
                  <a:pt x="100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2" y="181"/>
                </a:lnTo>
                <a:lnTo>
                  <a:pt x="127" y="181"/>
                </a:lnTo>
                <a:lnTo>
                  <a:pt x="129" y="179"/>
                </a:lnTo>
                <a:lnTo>
                  <a:pt x="132" y="179"/>
                </a:lnTo>
                <a:lnTo>
                  <a:pt x="134" y="176"/>
                </a:lnTo>
                <a:lnTo>
                  <a:pt x="137" y="176"/>
                </a:lnTo>
                <a:lnTo>
                  <a:pt x="139" y="174"/>
                </a:lnTo>
                <a:lnTo>
                  <a:pt x="144" y="171"/>
                </a:lnTo>
                <a:lnTo>
                  <a:pt x="147" y="171"/>
                </a:lnTo>
                <a:lnTo>
                  <a:pt x="149" y="169"/>
                </a:lnTo>
                <a:lnTo>
                  <a:pt x="152" y="166"/>
                </a:lnTo>
                <a:lnTo>
                  <a:pt x="154" y="164"/>
                </a:lnTo>
                <a:lnTo>
                  <a:pt x="157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4" y="119"/>
                </a:lnTo>
                <a:lnTo>
                  <a:pt x="184" y="117"/>
                </a:lnTo>
                <a:lnTo>
                  <a:pt x="184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4" y="75"/>
                </a:lnTo>
                <a:lnTo>
                  <a:pt x="184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2" y="20"/>
                </a:lnTo>
                <a:lnTo>
                  <a:pt x="147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2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8" y="20"/>
                </a:lnTo>
                <a:lnTo>
                  <a:pt x="33" y="23"/>
                </a:lnTo>
                <a:lnTo>
                  <a:pt x="30" y="27"/>
                </a:lnTo>
                <a:lnTo>
                  <a:pt x="25" y="30"/>
                </a:lnTo>
                <a:lnTo>
                  <a:pt x="23" y="35"/>
                </a:lnTo>
                <a:lnTo>
                  <a:pt x="20" y="37"/>
                </a:lnTo>
                <a:lnTo>
                  <a:pt x="15" y="42"/>
                </a:lnTo>
                <a:lnTo>
                  <a:pt x="13" y="45"/>
                </a:lnTo>
                <a:lnTo>
                  <a:pt x="10" y="50"/>
                </a:lnTo>
                <a:lnTo>
                  <a:pt x="10" y="55"/>
                </a:lnTo>
                <a:lnTo>
                  <a:pt x="8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0" name="Freeform 5"/>
          <p:cNvSpPr>
            <a:spLocks/>
          </p:cNvSpPr>
          <p:nvPr/>
        </p:nvSpPr>
        <p:spPr bwMode="auto">
          <a:xfrm>
            <a:off x="5419725" y="3505200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8" y="35"/>
                </a:lnTo>
                <a:lnTo>
                  <a:pt x="8" y="38"/>
                </a:lnTo>
                <a:lnTo>
                  <a:pt x="10" y="40"/>
                </a:lnTo>
                <a:lnTo>
                  <a:pt x="13" y="42"/>
                </a:lnTo>
                <a:lnTo>
                  <a:pt x="13" y="45"/>
                </a:lnTo>
                <a:lnTo>
                  <a:pt x="15" y="47"/>
                </a:lnTo>
                <a:lnTo>
                  <a:pt x="18" y="50"/>
                </a:lnTo>
                <a:lnTo>
                  <a:pt x="18" y="55"/>
                </a:lnTo>
                <a:lnTo>
                  <a:pt x="20" y="57"/>
                </a:lnTo>
                <a:lnTo>
                  <a:pt x="23" y="60"/>
                </a:lnTo>
                <a:lnTo>
                  <a:pt x="25" y="62"/>
                </a:lnTo>
                <a:lnTo>
                  <a:pt x="28" y="65"/>
                </a:lnTo>
                <a:lnTo>
                  <a:pt x="30" y="65"/>
                </a:lnTo>
                <a:lnTo>
                  <a:pt x="33" y="67"/>
                </a:lnTo>
                <a:lnTo>
                  <a:pt x="35" y="70"/>
                </a:lnTo>
                <a:lnTo>
                  <a:pt x="38" y="72"/>
                </a:lnTo>
                <a:lnTo>
                  <a:pt x="40" y="75"/>
                </a:lnTo>
                <a:lnTo>
                  <a:pt x="43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5" y="87"/>
                </a:lnTo>
                <a:lnTo>
                  <a:pt x="67" y="90"/>
                </a:lnTo>
                <a:lnTo>
                  <a:pt x="72" y="90"/>
                </a:lnTo>
                <a:lnTo>
                  <a:pt x="75" y="90"/>
                </a:lnTo>
                <a:lnTo>
                  <a:pt x="77" y="90"/>
                </a:lnTo>
                <a:lnTo>
                  <a:pt x="82" y="92"/>
                </a:lnTo>
                <a:lnTo>
                  <a:pt x="85" y="92"/>
                </a:lnTo>
                <a:lnTo>
                  <a:pt x="87" y="92"/>
                </a:lnTo>
                <a:lnTo>
                  <a:pt x="90" y="92"/>
                </a:lnTo>
                <a:lnTo>
                  <a:pt x="95" y="92"/>
                </a:lnTo>
                <a:lnTo>
                  <a:pt x="97" y="92"/>
                </a:lnTo>
                <a:lnTo>
                  <a:pt x="100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2" y="87"/>
                </a:lnTo>
                <a:lnTo>
                  <a:pt x="127" y="87"/>
                </a:lnTo>
                <a:lnTo>
                  <a:pt x="129" y="85"/>
                </a:lnTo>
                <a:lnTo>
                  <a:pt x="132" y="85"/>
                </a:lnTo>
                <a:lnTo>
                  <a:pt x="134" y="82"/>
                </a:lnTo>
                <a:lnTo>
                  <a:pt x="137" y="82"/>
                </a:lnTo>
                <a:lnTo>
                  <a:pt x="139" y="80"/>
                </a:lnTo>
                <a:lnTo>
                  <a:pt x="144" y="77"/>
                </a:lnTo>
                <a:lnTo>
                  <a:pt x="147" y="77"/>
                </a:lnTo>
                <a:lnTo>
                  <a:pt x="149" y="75"/>
                </a:lnTo>
                <a:lnTo>
                  <a:pt x="152" y="72"/>
                </a:lnTo>
                <a:lnTo>
                  <a:pt x="154" y="70"/>
                </a:lnTo>
                <a:lnTo>
                  <a:pt x="157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4" y="25"/>
                </a:lnTo>
                <a:lnTo>
                  <a:pt x="184" y="23"/>
                </a:lnTo>
                <a:lnTo>
                  <a:pt x="184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1" name="Arc 6"/>
          <p:cNvSpPr>
            <a:spLocks/>
          </p:cNvSpPr>
          <p:nvPr/>
        </p:nvSpPr>
        <p:spPr bwMode="auto">
          <a:xfrm>
            <a:off x="5419725" y="3355975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2" name="Freeform 7"/>
          <p:cNvSpPr>
            <a:spLocks/>
          </p:cNvSpPr>
          <p:nvPr/>
        </p:nvSpPr>
        <p:spPr bwMode="auto">
          <a:xfrm>
            <a:off x="7172325" y="38862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5"/>
                </a:moveTo>
                <a:lnTo>
                  <a:pt x="0" y="97"/>
                </a:lnTo>
                <a:lnTo>
                  <a:pt x="0" y="100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8" y="129"/>
                </a:lnTo>
                <a:lnTo>
                  <a:pt x="8" y="132"/>
                </a:lnTo>
                <a:lnTo>
                  <a:pt x="10" y="134"/>
                </a:lnTo>
                <a:lnTo>
                  <a:pt x="13" y="137"/>
                </a:lnTo>
                <a:lnTo>
                  <a:pt x="13" y="139"/>
                </a:lnTo>
                <a:lnTo>
                  <a:pt x="15" y="142"/>
                </a:lnTo>
                <a:lnTo>
                  <a:pt x="18" y="144"/>
                </a:lnTo>
                <a:lnTo>
                  <a:pt x="18" y="149"/>
                </a:lnTo>
                <a:lnTo>
                  <a:pt x="20" y="152"/>
                </a:lnTo>
                <a:lnTo>
                  <a:pt x="23" y="154"/>
                </a:lnTo>
                <a:lnTo>
                  <a:pt x="25" y="157"/>
                </a:lnTo>
                <a:lnTo>
                  <a:pt x="27" y="159"/>
                </a:lnTo>
                <a:lnTo>
                  <a:pt x="30" y="159"/>
                </a:lnTo>
                <a:lnTo>
                  <a:pt x="32" y="162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5" y="181"/>
                </a:lnTo>
                <a:lnTo>
                  <a:pt x="67" y="184"/>
                </a:lnTo>
                <a:lnTo>
                  <a:pt x="72" y="184"/>
                </a:lnTo>
                <a:lnTo>
                  <a:pt x="75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2" y="181"/>
                </a:lnTo>
                <a:lnTo>
                  <a:pt x="127" y="181"/>
                </a:lnTo>
                <a:lnTo>
                  <a:pt x="129" y="179"/>
                </a:lnTo>
                <a:lnTo>
                  <a:pt x="132" y="179"/>
                </a:lnTo>
                <a:lnTo>
                  <a:pt x="134" y="176"/>
                </a:lnTo>
                <a:lnTo>
                  <a:pt x="137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2"/>
                </a:lnTo>
                <a:lnTo>
                  <a:pt x="159" y="159"/>
                </a:lnTo>
                <a:lnTo>
                  <a:pt x="161" y="159"/>
                </a:lnTo>
                <a:lnTo>
                  <a:pt x="164" y="157"/>
                </a:lnTo>
                <a:lnTo>
                  <a:pt x="164" y="154"/>
                </a:lnTo>
                <a:lnTo>
                  <a:pt x="166" y="152"/>
                </a:lnTo>
                <a:lnTo>
                  <a:pt x="169" y="149"/>
                </a:lnTo>
                <a:lnTo>
                  <a:pt x="171" y="144"/>
                </a:lnTo>
                <a:lnTo>
                  <a:pt x="174" y="142"/>
                </a:lnTo>
                <a:lnTo>
                  <a:pt x="174" y="139"/>
                </a:lnTo>
                <a:lnTo>
                  <a:pt x="176" y="137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4" y="119"/>
                </a:lnTo>
                <a:lnTo>
                  <a:pt x="184" y="117"/>
                </a:lnTo>
                <a:lnTo>
                  <a:pt x="184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100"/>
                </a:lnTo>
                <a:lnTo>
                  <a:pt x="186" y="97"/>
                </a:lnTo>
                <a:lnTo>
                  <a:pt x="186" y="95"/>
                </a:lnTo>
                <a:lnTo>
                  <a:pt x="186" y="90"/>
                </a:lnTo>
                <a:lnTo>
                  <a:pt x="186" y="85"/>
                </a:lnTo>
                <a:lnTo>
                  <a:pt x="186" y="80"/>
                </a:lnTo>
                <a:lnTo>
                  <a:pt x="184" y="75"/>
                </a:lnTo>
                <a:lnTo>
                  <a:pt x="184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3"/>
                </a:lnTo>
                <a:lnTo>
                  <a:pt x="169" y="38"/>
                </a:lnTo>
                <a:lnTo>
                  <a:pt x="166" y="35"/>
                </a:lnTo>
                <a:lnTo>
                  <a:pt x="161" y="30"/>
                </a:lnTo>
                <a:lnTo>
                  <a:pt x="159" y="28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2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8"/>
                </a:lnTo>
                <a:lnTo>
                  <a:pt x="25" y="30"/>
                </a:lnTo>
                <a:lnTo>
                  <a:pt x="23" y="35"/>
                </a:lnTo>
                <a:lnTo>
                  <a:pt x="20" y="38"/>
                </a:lnTo>
                <a:lnTo>
                  <a:pt x="15" y="43"/>
                </a:lnTo>
                <a:lnTo>
                  <a:pt x="13" y="45"/>
                </a:lnTo>
                <a:lnTo>
                  <a:pt x="10" y="50"/>
                </a:lnTo>
                <a:lnTo>
                  <a:pt x="10" y="55"/>
                </a:lnTo>
                <a:lnTo>
                  <a:pt x="8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5"/>
                </a:lnTo>
                <a:lnTo>
                  <a:pt x="0" y="90"/>
                </a:lnTo>
                <a:lnTo>
                  <a:pt x="0" y="95"/>
                </a:lnTo>
                <a:close/>
              </a:path>
            </a:pathLst>
          </a:custGeom>
          <a:solidFill>
            <a:srgbClr val="007F7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3" name="Freeform 8"/>
          <p:cNvSpPr>
            <a:spLocks/>
          </p:cNvSpPr>
          <p:nvPr/>
        </p:nvSpPr>
        <p:spPr bwMode="auto">
          <a:xfrm>
            <a:off x="7172325" y="4037013"/>
            <a:ext cx="295275" cy="144462"/>
          </a:xfrm>
          <a:custGeom>
            <a:avLst/>
            <a:gdLst>
              <a:gd name="T0" fmla="*/ 0 w 186"/>
              <a:gd name="T1" fmla="*/ 2147483647 h 91"/>
              <a:gd name="T2" fmla="*/ 0 w 186"/>
              <a:gd name="T3" fmla="*/ 2147483647 h 91"/>
              <a:gd name="T4" fmla="*/ 2147483647 w 186"/>
              <a:gd name="T5" fmla="*/ 2147483647 h 91"/>
              <a:gd name="T6" fmla="*/ 2147483647 w 186"/>
              <a:gd name="T7" fmla="*/ 2147483647 h 91"/>
              <a:gd name="T8" fmla="*/ 2147483647 w 186"/>
              <a:gd name="T9" fmla="*/ 2147483647 h 91"/>
              <a:gd name="T10" fmla="*/ 2147483647 w 186"/>
              <a:gd name="T11" fmla="*/ 2147483647 h 91"/>
              <a:gd name="T12" fmla="*/ 2147483647 w 186"/>
              <a:gd name="T13" fmla="*/ 2147483647 h 91"/>
              <a:gd name="T14" fmla="*/ 2147483647 w 186"/>
              <a:gd name="T15" fmla="*/ 2147483647 h 91"/>
              <a:gd name="T16" fmla="*/ 2147483647 w 186"/>
              <a:gd name="T17" fmla="*/ 2147483647 h 91"/>
              <a:gd name="T18" fmla="*/ 2147483647 w 186"/>
              <a:gd name="T19" fmla="*/ 2147483647 h 91"/>
              <a:gd name="T20" fmla="*/ 2147483647 w 186"/>
              <a:gd name="T21" fmla="*/ 2147483647 h 91"/>
              <a:gd name="T22" fmla="*/ 2147483647 w 186"/>
              <a:gd name="T23" fmla="*/ 2147483647 h 91"/>
              <a:gd name="T24" fmla="*/ 2147483647 w 186"/>
              <a:gd name="T25" fmla="*/ 2147483647 h 91"/>
              <a:gd name="T26" fmla="*/ 2147483647 w 186"/>
              <a:gd name="T27" fmla="*/ 2147483647 h 91"/>
              <a:gd name="T28" fmla="*/ 2147483647 w 186"/>
              <a:gd name="T29" fmla="*/ 2147483647 h 91"/>
              <a:gd name="T30" fmla="*/ 2147483647 w 186"/>
              <a:gd name="T31" fmla="*/ 2147483647 h 91"/>
              <a:gd name="T32" fmla="*/ 2147483647 w 186"/>
              <a:gd name="T33" fmla="*/ 2147483647 h 91"/>
              <a:gd name="T34" fmla="*/ 2147483647 w 186"/>
              <a:gd name="T35" fmla="*/ 2147483647 h 91"/>
              <a:gd name="T36" fmla="*/ 2147483647 w 186"/>
              <a:gd name="T37" fmla="*/ 2147483647 h 91"/>
              <a:gd name="T38" fmla="*/ 2147483647 w 186"/>
              <a:gd name="T39" fmla="*/ 2147483647 h 91"/>
              <a:gd name="T40" fmla="*/ 2147483647 w 186"/>
              <a:gd name="T41" fmla="*/ 2147483647 h 91"/>
              <a:gd name="T42" fmla="*/ 2147483647 w 186"/>
              <a:gd name="T43" fmla="*/ 2147483647 h 91"/>
              <a:gd name="T44" fmla="*/ 2147483647 w 186"/>
              <a:gd name="T45" fmla="*/ 2147483647 h 91"/>
              <a:gd name="T46" fmla="*/ 2147483647 w 186"/>
              <a:gd name="T47" fmla="*/ 2147483647 h 91"/>
              <a:gd name="T48" fmla="*/ 2147483647 w 186"/>
              <a:gd name="T49" fmla="*/ 2147483647 h 91"/>
              <a:gd name="T50" fmla="*/ 2147483647 w 186"/>
              <a:gd name="T51" fmla="*/ 2147483647 h 91"/>
              <a:gd name="T52" fmla="*/ 2147483647 w 186"/>
              <a:gd name="T53" fmla="*/ 2147483647 h 91"/>
              <a:gd name="T54" fmla="*/ 2147483647 w 186"/>
              <a:gd name="T55" fmla="*/ 2147483647 h 91"/>
              <a:gd name="T56" fmla="*/ 2147483647 w 186"/>
              <a:gd name="T57" fmla="*/ 2147483647 h 91"/>
              <a:gd name="T58" fmla="*/ 2147483647 w 186"/>
              <a:gd name="T59" fmla="*/ 2147483647 h 91"/>
              <a:gd name="T60" fmla="*/ 2147483647 w 186"/>
              <a:gd name="T61" fmla="*/ 2147483647 h 91"/>
              <a:gd name="T62" fmla="*/ 2147483647 w 186"/>
              <a:gd name="T63" fmla="*/ 2147483647 h 91"/>
              <a:gd name="T64" fmla="*/ 2147483647 w 186"/>
              <a:gd name="T65" fmla="*/ 2147483647 h 91"/>
              <a:gd name="T66" fmla="*/ 2147483647 w 186"/>
              <a:gd name="T67" fmla="*/ 2147483647 h 91"/>
              <a:gd name="T68" fmla="*/ 2147483647 w 186"/>
              <a:gd name="T69" fmla="*/ 2147483647 h 91"/>
              <a:gd name="T70" fmla="*/ 2147483647 w 186"/>
              <a:gd name="T71" fmla="*/ 2147483647 h 91"/>
              <a:gd name="T72" fmla="*/ 2147483647 w 186"/>
              <a:gd name="T73" fmla="*/ 2147483647 h 91"/>
              <a:gd name="T74" fmla="*/ 2147483647 w 186"/>
              <a:gd name="T75" fmla="*/ 2147483647 h 91"/>
              <a:gd name="T76" fmla="*/ 2147483647 w 186"/>
              <a:gd name="T77" fmla="*/ 2147483647 h 91"/>
              <a:gd name="T78" fmla="*/ 2147483647 w 186"/>
              <a:gd name="T79" fmla="*/ 2147483647 h 91"/>
              <a:gd name="T80" fmla="*/ 2147483647 w 186"/>
              <a:gd name="T81" fmla="*/ 2147483647 h 91"/>
              <a:gd name="T82" fmla="*/ 2147483647 w 186"/>
              <a:gd name="T83" fmla="*/ 2147483647 h 91"/>
              <a:gd name="T84" fmla="*/ 2147483647 w 186"/>
              <a:gd name="T85" fmla="*/ 2147483647 h 91"/>
              <a:gd name="T86" fmla="*/ 2147483647 w 186"/>
              <a:gd name="T87" fmla="*/ 2147483647 h 91"/>
              <a:gd name="T88" fmla="*/ 2147483647 w 186"/>
              <a:gd name="T89" fmla="*/ 2147483647 h 9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1"/>
              <a:gd name="T137" fmla="*/ 186 w 186"/>
              <a:gd name="T138" fmla="*/ 91 h 9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1">
                <a:moveTo>
                  <a:pt x="0" y="0"/>
                </a:moveTo>
                <a:lnTo>
                  <a:pt x="0" y="2"/>
                </a:lnTo>
                <a:lnTo>
                  <a:pt x="0" y="5"/>
                </a:lnTo>
                <a:lnTo>
                  <a:pt x="0" y="7"/>
                </a:lnTo>
                <a:lnTo>
                  <a:pt x="3" y="12"/>
                </a:lnTo>
                <a:lnTo>
                  <a:pt x="3" y="14"/>
                </a:lnTo>
                <a:lnTo>
                  <a:pt x="3" y="17"/>
                </a:lnTo>
                <a:lnTo>
                  <a:pt x="3" y="22"/>
                </a:lnTo>
                <a:lnTo>
                  <a:pt x="5" y="24"/>
                </a:lnTo>
                <a:lnTo>
                  <a:pt x="5" y="27"/>
                </a:lnTo>
                <a:lnTo>
                  <a:pt x="5" y="29"/>
                </a:lnTo>
                <a:lnTo>
                  <a:pt x="8" y="34"/>
                </a:lnTo>
                <a:lnTo>
                  <a:pt x="8" y="37"/>
                </a:lnTo>
                <a:lnTo>
                  <a:pt x="10" y="39"/>
                </a:lnTo>
                <a:lnTo>
                  <a:pt x="13" y="42"/>
                </a:lnTo>
                <a:lnTo>
                  <a:pt x="13" y="44"/>
                </a:lnTo>
                <a:lnTo>
                  <a:pt x="15" y="47"/>
                </a:lnTo>
                <a:lnTo>
                  <a:pt x="18" y="49"/>
                </a:lnTo>
                <a:lnTo>
                  <a:pt x="18" y="54"/>
                </a:lnTo>
                <a:lnTo>
                  <a:pt x="20" y="57"/>
                </a:lnTo>
                <a:lnTo>
                  <a:pt x="23" y="59"/>
                </a:lnTo>
                <a:lnTo>
                  <a:pt x="25" y="62"/>
                </a:lnTo>
                <a:lnTo>
                  <a:pt x="27" y="64"/>
                </a:lnTo>
                <a:lnTo>
                  <a:pt x="30" y="64"/>
                </a:lnTo>
                <a:lnTo>
                  <a:pt x="32" y="67"/>
                </a:lnTo>
                <a:lnTo>
                  <a:pt x="35" y="69"/>
                </a:lnTo>
                <a:lnTo>
                  <a:pt x="37" y="71"/>
                </a:lnTo>
                <a:lnTo>
                  <a:pt x="40" y="74"/>
                </a:lnTo>
                <a:lnTo>
                  <a:pt x="42" y="76"/>
                </a:lnTo>
                <a:lnTo>
                  <a:pt x="45" y="76"/>
                </a:lnTo>
                <a:lnTo>
                  <a:pt x="47" y="79"/>
                </a:lnTo>
                <a:lnTo>
                  <a:pt x="50" y="81"/>
                </a:lnTo>
                <a:lnTo>
                  <a:pt x="52" y="81"/>
                </a:lnTo>
                <a:lnTo>
                  <a:pt x="55" y="84"/>
                </a:lnTo>
                <a:lnTo>
                  <a:pt x="60" y="84"/>
                </a:lnTo>
                <a:lnTo>
                  <a:pt x="62" y="86"/>
                </a:lnTo>
                <a:lnTo>
                  <a:pt x="65" y="86"/>
                </a:lnTo>
                <a:lnTo>
                  <a:pt x="67" y="89"/>
                </a:lnTo>
                <a:lnTo>
                  <a:pt x="72" y="89"/>
                </a:lnTo>
                <a:lnTo>
                  <a:pt x="75" y="89"/>
                </a:lnTo>
                <a:lnTo>
                  <a:pt x="77" y="89"/>
                </a:lnTo>
                <a:lnTo>
                  <a:pt x="82" y="91"/>
                </a:lnTo>
                <a:lnTo>
                  <a:pt x="84" y="91"/>
                </a:lnTo>
                <a:lnTo>
                  <a:pt x="87" y="91"/>
                </a:lnTo>
                <a:lnTo>
                  <a:pt x="89" y="91"/>
                </a:lnTo>
                <a:lnTo>
                  <a:pt x="94" y="91"/>
                </a:lnTo>
                <a:lnTo>
                  <a:pt x="97" y="91"/>
                </a:lnTo>
                <a:lnTo>
                  <a:pt x="99" y="91"/>
                </a:lnTo>
                <a:lnTo>
                  <a:pt x="104" y="91"/>
                </a:lnTo>
                <a:lnTo>
                  <a:pt x="107" y="91"/>
                </a:lnTo>
                <a:lnTo>
                  <a:pt x="109" y="89"/>
                </a:lnTo>
                <a:lnTo>
                  <a:pt x="114" y="89"/>
                </a:lnTo>
                <a:lnTo>
                  <a:pt x="117" y="89"/>
                </a:lnTo>
                <a:lnTo>
                  <a:pt x="119" y="89"/>
                </a:lnTo>
                <a:lnTo>
                  <a:pt x="122" y="86"/>
                </a:lnTo>
                <a:lnTo>
                  <a:pt x="127" y="86"/>
                </a:lnTo>
                <a:lnTo>
                  <a:pt x="129" y="84"/>
                </a:lnTo>
                <a:lnTo>
                  <a:pt x="132" y="84"/>
                </a:lnTo>
                <a:lnTo>
                  <a:pt x="134" y="81"/>
                </a:lnTo>
                <a:lnTo>
                  <a:pt x="137" y="81"/>
                </a:lnTo>
                <a:lnTo>
                  <a:pt x="139" y="79"/>
                </a:lnTo>
                <a:lnTo>
                  <a:pt x="144" y="76"/>
                </a:lnTo>
                <a:lnTo>
                  <a:pt x="146" y="76"/>
                </a:lnTo>
                <a:lnTo>
                  <a:pt x="149" y="74"/>
                </a:lnTo>
                <a:lnTo>
                  <a:pt x="151" y="71"/>
                </a:lnTo>
                <a:lnTo>
                  <a:pt x="154" y="69"/>
                </a:lnTo>
                <a:lnTo>
                  <a:pt x="156" y="67"/>
                </a:lnTo>
                <a:lnTo>
                  <a:pt x="159" y="64"/>
                </a:lnTo>
                <a:lnTo>
                  <a:pt x="161" y="64"/>
                </a:lnTo>
                <a:lnTo>
                  <a:pt x="164" y="62"/>
                </a:lnTo>
                <a:lnTo>
                  <a:pt x="164" y="59"/>
                </a:lnTo>
                <a:lnTo>
                  <a:pt x="166" y="57"/>
                </a:lnTo>
                <a:lnTo>
                  <a:pt x="169" y="54"/>
                </a:lnTo>
                <a:lnTo>
                  <a:pt x="171" y="49"/>
                </a:lnTo>
                <a:lnTo>
                  <a:pt x="174" y="47"/>
                </a:lnTo>
                <a:lnTo>
                  <a:pt x="174" y="44"/>
                </a:lnTo>
                <a:lnTo>
                  <a:pt x="176" y="42"/>
                </a:lnTo>
                <a:lnTo>
                  <a:pt x="176" y="39"/>
                </a:lnTo>
                <a:lnTo>
                  <a:pt x="179" y="37"/>
                </a:lnTo>
                <a:lnTo>
                  <a:pt x="179" y="34"/>
                </a:lnTo>
                <a:lnTo>
                  <a:pt x="181" y="29"/>
                </a:lnTo>
                <a:lnTo>
                  <a:pt x="181" y="27"/>
                </a:lnTo>
                <a:lnTo>
                  <a:pt x="184" y="24"/>
                </a:lnTo>
                <a:lnTo>
                  <a:pt x="184" y="22"/>
                </a:lnTo>
                <a:lnTo>
                  <a:pt x="184" y="17"/>
                </a:lnTo>
                <a:lnTo>
                  <a:pt x="186" y="14"/>
                </a:lnTo>
                <a:lnTo>
                  <a:pt x="186" y="12"/>
                </a:lnTo>
                <a:lnTo>
                  <a:pt x="186" y="7"/>
                </a:lnTo>
                <a:lnTo>
                  <a:pt x="186" y="5"/>
                </a:lnTo>
                <a:lnTo>
                  <a:pt x="186" y="2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4" name="Arc 9"/>
          <p:cNvSpPr>
            <a:spLocks/>
          </p:cNvSpPr>
          <p:nvPr/>
        </p:nvSpPr>
        <p:spPr bwMode="auto">
          <a:xfrm>
            <a:off x="7172325" y="38862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5" name="Freeform 10"/>
          <p:cNvSpPr>
            <a:spLocks/>
          </p:cNvSpPr>
          <p:nvPr/>
        </p:nvSpPr>
        <p:spPr bwMode="auto">
          <a:xfrm>
            <a:off x="8543925" y="32004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2" y="107"/>
                </a:lnTo>
                <a:lnTo>
                  <a:pt x="2" y="109"/>
                </a:lnTo>
                <a:lnTo>
                  <a:pt x="2" y="112"/>
                </a:lnTo>
                <a:lnTo>
                  <a:pt x="2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4" y="156"/>
                </a:lnTo>
                <a:lnTo>
                  <a:pt x="27" y="159"/>
                </a:lnTo>
                <a:lnTo>
                  <a:pt x="29" y="159"/>
                </a:lnTo>
                <a:lnTo>
                  <a:pt x="32" y="161"/>
                </a:lnTo>
                <a:lnTo>
                  <a:pt x="34" y="164"/>
                </a:lnTo>
                <a:lnTo>
                  <a:pt x="37" y="166"/>
                </a:lnTo>
                <a:lnTo>
                  <a:pt x="39" y="169"/>
                </a:lnTo>
                <a:lnTo>
                  <a:pt x="42" y="171"/>
                </a:lnTo>
                <a:lnTo>
                  <a:pt x="44" y="171"/>
                </a:lnTo>
                <a:lnTo>
                  <a:pt x="47" y="174"/>
                </a:lnTo>
                <a:lnTo>
                  <a:pt x="49" y="176"/>
                </a:lnTo>
                <a:lnTo>
                  <a:pt x="52" y="176"/>
                </a:lnTo>
                <a:lnTo>
                  <a:pt x="54" y="179"/>
                </a:lnTo>
                <a:lnTo>
                  <a:pt x="59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1" y="186"/>
                </a:lnTo>
                <a:lnTo>
                  <a:pt x="84" y="186"/>
                </a:lnTo>
                <a:lnTo>
                  <a:pt x="86" y="186"/>
                </a:lnTo>
                <a:lnTo>
                  <a:pt x="89" y="186"/>
                </a:lnTo>
                <a:lnTo>
                  <a:pt x="94" y="186"/>
                </a:lnTo>
                <a:lnTo>
                  <a:pt x="96" y="186"/>
                </a:lnTo>
                <a:lnTo>
                  <a:pt x="99" y="186"/>
                </a:lnTo>
                <a:lnTo>
                  <a:pt x="104" y="186"/>
                </a:lnTo>
                <a:lnTo>
                  <a:pt x="106" y="186"/>
                </a:lnTo>
                <a:lnTo>
                  <a:pt x="109" y="184"/>
                </a:lnTo>
                <a:lnTo>
                  <a:pt x="114" y="184"/>
                </a:lnTo>
                <a:lnTo>
                  <a:pt x="116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3" y="171"/>
                </a:lnTo>
                <a:lnTo>
                  <a:pt x="146" y="171"/>
                </a:lnTo>
                <a:lnTo>
                  <a:pt x="148" y="169"/>
                </a:lnTo>
                <a:lnTo>
                  <a:pt x="151" y="166"/>
                </a:lnTo>
                <a:lnTo>
                  <a:pt x="153" y="164"/>
                </a:lnTo>
                <a:lnTo>
                  <a:pt x="156" y="161"/>
                </a:lnTo>
                <a:lnTo>
                  <a:pt x="158" y="159"/>
                </a:lnTo>
                <a:lnTo>
                  <a:pt x="161" y="159"/>
                </a:lnTo>
                <a:lnTo>
                  <a:pt x="163" y="156"/>
                </a:lnTo>
                <a:lnTo>
                  <a:pt x="163" y="154"/>
                </a:lnTo>
                <a:lnTo>
                  <a:pt x="166" y="151"/>
                </a:lnTo>
                <a:lnTo>
                  <a:pt x="168" y="149"/>
                </a:lnTo>
                <a:lnTo>
                  <a:pt x="171" y="144"/>
                </a:lnTo>
                <a:lnTo>
                  <a:pt x="173" y="141"/>
                </a:lnTo>
                <a:lnTo>
                  <a:pt x="173" y="139"/>
                </a:lnTo>
                <a:lnTo>
                  <a:pt x="176" y="136"/>
                </a:lnTo>
                <a:lnTo>
                  <a:pt x="176" y="134"/>
                </a:lnTo>
                <a:lnTo>
                  <a:pt x="178" y="132"/>
                </a:lnTo>
                <a:lnTo>
                  <a:pt x="178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8" y="55"/>
                </a:lnTo>
                <a:lnTo>
                  <a:pt x="176" y="50"/>
                </a:lnTo>
                <a:lnTo>
                  <a:pt x="173" y="45"/>
                </a:lnTo>
                <a:lnTo>
                  <a:pt x="171" y="42"/>
                </a:lnTo>
                <a:lnTo>
                  <a:pt x="168" y="37"/>
                </a:lnTo>
                <a:lnTo>
                  <a:pt x="166" y="35"/>
                </a:lnTo>
                <a:lnTo>
                  <a:pt x="161" y="30"/>
                </a:lnTo>
                <a:lnTo>
                  <a:pt x="158" y="27"/>
                </a:lnTo>
                <a:lnTo>
                  <a:pt x="153" y="23"/>
                </a:lnTo>
                <a:lnTo>
                  <a:pt x="151" y="20"/>
                </a:lnTo>
                <a:lnTo>
                  <a:pt x="146" y="18"/>
                </a:lnTo>
                <a:lnTo>
                  <a:pt x="143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6" y="3"/>
                </a:lnTo>
                <a:lnTo>
                  <a:pt x="111" y="3"/>
                </a:lnTo>
                <a:lnTo>
                  <a:pt x="106" y="0"/>
                </a:lnTo>
                <a:lnTo>
                  <a:pt x="101" y="0"/>
                </a:lnTo>
                <a:lnTo>
                  <a:pt x="96" y="0"/>
                </a:lnTo>
                <a:lnTo>
                  <a:pt x="91" y="0"/>
                </a:lnTo>
                <a:lnTo>
                  <a:pt x="86" y="0"/>
                </a:lnTo>
                <a:lnTo>
                  <a:pt x="81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49" y="13"/>
                </a:lnTo>
                <a:lnTo>
                  <a:pt x="44" y="15"/>
                </a:lnTo>
                <a:lnTo>
                  <a:pt x="39" y="18"/>
                </a:lnTo>
                <a:lnTo>
                  <a:pt x="37" y="20"/>
                </a:lnTo>
                <a:lnTo>
                  <a:pt x="32" y="23"/>
                </a:lnTo>
                <a:lnTo>
                  <a:pt x="29" y="27"/>
                </a:lnTo>
                <a:lnTo>
                  <a:pt x="24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2" y="75"/>
                </a:lnTo>
                <a:lnTo>
                  <a:pt x="2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6" name="Freeform 11"/>
          <p:cNvSpPr>
            <a:spLocks/>
          </p:cNvSpPr>
          <p:nvPr/>
        </p:nvSpPr>
        <p:spPr bwMode="auto">
          <a:xfrm>
            <a:off x="8543925" y="3349625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2" y="13"/>
                </a:lnTo>
                <a:lnTo>
                  <a:pt x="2" y="15"/>
                </a:lnTo>
                <a:lnTo>
                  <a:pt x="2" y="18"/>
                </a:lnTo>
                <a:lnTo>
                  <a:pt x="2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4" y="62"/>
                </a:lnTo>
                <a:lnTo>
                  <a:pt x="27" y="65"/>
                </a:lnTo>
                <a:lnTo>
                  <a:pt x="29" y="65"/>
                </a:lnTo>
                <a:lnTo>
                  <a:pt x="32" y="67"/>
                </a:lnTo>
                <a:lnTo>
                  <a:pt x="34" y="70"/>
                </a:lnTo>
                <a:lnTo>
                  <a:pt x="37" y="72"/>
                </a:lnTo>
                <a:lnTo>
                  <a:pt x="39" y="75"/>
                </a:lnTo>
                <a:lnTo>
                  <a:pt x="42" y="77"/>
                </a:lnTo>
                <a:lnTo>
                  <a:pt x="44" y="77"/>
                </a:lnTo>
                <a:lnTo>
                  <a:pt x="47" y="80"/>
                </a:lnTo>
                <a:lnTo>
                  <a:pt x="49" y="82"/>
                </a:lnTo>
                <a:lnTo>
                  <a:pt x="52" y="82"/>
                </a:lnTo>
                <a:lnTo>
                  <a:pt x="54" y="85"/>
                </a:lnTo>
                <a:lnTo>
                  <a:pt x="59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1" y="92"/>
                </a:lnTo>
                <a:lnTo>
                  <a:pt x="84" y="92"/>
                </a:lnTo>
                <a:lnTo>
                  <a:pt x="86" y="92"/>
                </a:lnTo>
                <a:lnTo>
                  <a:pt x="89" y="92"/>
                </a:lnTo>
                <a:lnTo>
                  <a:pt x="94" y="92"/>
                </a:lnTo>
                <a:lnTo>
                  <a:pt x="96" y="92"/>
                </a:lnTo>
                <a:lnTo>
                  <a:pt x="99" y="92"/>
                </a:lnTo>
                <a:lnTo>
                  <a:pt x="104" y="92"/>
                </a:lnTo>
                <a:lnTo>
                  <a:pt x="106" y="92"/>
                </a:lnTo>
                <a:lnTo>
                  <a:pt x="109" y="90"/>
                </a:lnTo>
                <a:lnTo>
                  <a:pt x="114" y="90"/>
                </a:lnTo>
                <a:lnTo>
                  <a:pt x="116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3" y="77"/>
                </a:lnTo>
                <a:lnTo>
                  <a:pt x="146" y="77"/>
                </a:lnTo>
                <a:lnTo>
                  <a:pt x="148" y="75"/>
                </a:lnTo>
                <a:lnTo>
                  <a:pt x="151" y="72"/>
                </a:lnTo>
                <a:lnTo>
                  <a:pt x="153" y="70"/>
                </a:lnTo>
                <a:lnTo>
                  <a:pt x="156" y="67"/>
                </a:lnTo>
                <a:lnTo>
                  <a:pt x="158" y="65"/>
                </a:lnTo>
                <a:lnTo>
                  <a:pt x="161" y="65"/>
                </a:lnTo>
                <a:lnTo>
                  <a:pt x="163" y="62"/>
                </a:lnTo>
                <a:lnTo>
                  <a:pt x="163" y="60"/>
                </a:lnTo>
                <a:lnTo>
                  <a:pt x="166" y="57"/>
                </a:lnTo>
                <a:lnTo>
                  <a:pt x="168" y="55"/>
                </a:lnTo>
                <a:lnTo>
                  <a:pt x="171" y="50"/>
                </a:lnTo>
                <a:lnTo>
                  <a:pt x="173" y="47"/>
                </a:lnTo>
                <a:lnTo>
                  <a:pt x="173" y="45"/>
                </a:lnTo>
                <a:lnTo>
                  <a:pt x="176" y="42"/>
                </a:lnTo>
                <a:lnTo>
                  <a:pt x="176" y="40"/>
                </a:lnTo>
                <a:lnTo>
                  <a:pt x="178" y="38"/>
                </a:lnTo>
                <a:lnTo>
                  <a:pt x="178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7" name="Arc 12"/>
          <p:cNvSpPr>
            <a:spLocks/>
          </p:cNvSpPr>
          <p:nvPr/>
        </p:nvSpPr>
        <p:spPr bwMode="auto">
          <a:xfrm>
            <a:off x="8543925" y="32004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8" name="Freeform 13"/>
          <p:cNvSpPr>
            <a:spLocks/>
          </p:cNvSpPr>
          <p:nvPr/>
        </p:nvSpPr>
        <p:spPr bwMode="auto">
          <a:xfrm>
            <a:off x="6419850" y="5419725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5" y="156"/>
                </a:lnTo>
                <a:lnTo>
                  <a:pt x="27" y="159"/>
                </a:lnTo>
                <a:lnTo>
                  <a:pt x="30" y="159"/>
                </a:lnTo>
                <a:lnTo>
                  <a:pt x="32" y="161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7"/>
                </a:lnTo>
                <a:lnTo>
                  <a:pt x="25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99" name="Freeform 14"/>
          <p:cNvSpPr>
            <a:spLocks/>
          </p:cNvSpPr>
          <p:nvPr/>
        </p:nvSpPr>
        <p:spPr bwMode="auto">
          <a:xfrm>
            <a:off x="6419850" y="5568950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5" y="62"/>
                </a:lnTo>
                <a:lnTo>
                  <a:pt x="27" y="65"/>
                </a:lnTo>
                <a:lnTo>
                  <a:pt x="30" y="65"/>
                </a:lnTo>
                <a:lnTo>
                  <a:pt x="32" y="67"/>
                </a:lnTo>
                <a:lnTo>
                  <a:pt x="35" y="70"/>
                </a:lnTo>
                <a:lnTo>
                  <a:pt x="37" y="72"/>
                </a:lnTo>
                <a:lnTo>
                  <a:pt x="40" y="75"/>
                </a:lnTo>
                <a:lnTo>
                  <a:pt x="42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2" y="92"/>
                </a:lnTo>
                <a:lnTo>
                  <a:pt x="84" y="92"/>
                </a:lnTo>
                <a:lnTo>
                  <a:pt x="87" y="92"/>
                </a:lnTo>
                <a:lnTo>
                  <a:pt x="89" y="92"/>
                </a:lnTo>
                <a:lnTo>
                  <a:pt x="94" y="92"/>
                </a:lnTo>
                <a:lnTo>
                  <a:pt x="97" y="92"/>
                </a:lnTo>
                <a:lnTo>
                  <a:pt x="99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4" y="77"/>
                </a:lnTo>
                <a:lnTo>
                  <a:pt x="146" y="77"/>
                </a:lnTo>
                <a:lnTo>
                  <a:pt x="149" y="75"/>
                </a:lnTo>
                <a:lnTo>
                  <a:pt x="151" y="72"/>
                </a:lnTo>
                <a:lnTo>
                  <a:pt x="154" y="70"/>
                </a:lnTo>
                <a:lnTo>
                  <a:pt x="156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0" name="Arc 15"/>
          <p:cNvSpPr>
            <a:spLocks/>
          </p:cNvSpPr>
          <p:nvPr/>
        </p:nvSpPr>
        <p:spPr bwMode="auto">
          <a:xfrm>
            <a:off x="6419850" y="5419725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1" name="Rectangle 16"/>
          <p:cNvSpPr>
            <a:spLocks noChangeArrowheads="1"/>
          </p:cNvSpPr>
          <p:nvPr/>
        </p:nvSpPr>
        <p:spPr bwMode="auto">
          <a:xfrm>
            <a:off x="7629525" y="3992563"/>
            <a:ext cx="407988" cy="19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300">
                <a:solidFill>
                  <a:srgbClr val="000000"/>
                </a:solidFill>
              </a:rPr>
              <a:t>Page </a:t>
            </a:r>
            <a:r>
              <a:rPr lang="en-US" sz="1300" i="1">
                <a:solidFill>
                  <a:srgbClr val="000000"/>
                </a:solidFill>
              </a:rPr>
              <a:t>i</a:t>
            </a:r>
            <a:endParaRPr lang="en-US"/>
          </a:p>
        </p:txBody>
      </p:sp>
      <p:sp>
        <p:nvSpPr>
          <p:cNvPr id="42002" name="Freeform 17"/>
          <p:cNvSpPr>
            <a:spLocks/>
          </p:cNvSpPr>
          <p:nvPr/>
        </p:nvSpPr>
        <p:spPr bwMode="auto">
          <a:xfrm>
            <a:off x="8248650" y="50292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5" y="156"/>
                </a:lnTo>
                <a:lnTo>
                  <a:pt x="27" y="159"/>
                </a:lnTo>
                <a:lnTo>
                  <a:pt x="30" y="159"/>
                </a:lnTo>
                <a:lnTo>
                  <a:pt x="32" y="161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7"/>
                </a:lnTo>
                <a:lnTo>
                  <a:pt x="25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3" name="Freeform 18"/>
          <p:cNvSpPr>
            <a:spLocks/>
          </p:cNvSpPr>
          <p:nvPr/>
        </p:nvSpPr>
        <p:spPr bwMode="auto">
          <a:xfrm>
            <a:off x="8248650" y="5178425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5" y="62"/>
                </a:lnTo>
                <a:lnTo>
                  <a:pt x="27" y="65"/>
                </a:lnTo>
                <a:lnTo>
                  <a:pt x="30" y="65"/>
                </a:lnTo>
                <a:lnTo>
                  <a:pt x="32" y="67"/>
                </a:lnTo>
                <a:lnTo>
                  <a:pt x="35" y="70"/>
                </a:lnTo>
                <a:lnTo>
                  <a:pt x="37" y="72"/>
                </a:lnTo>
                <a:lnTo>
                  <a:pt x="40" y="75"/>
                </a:lnTo>
                <a:lnTo>
                  <a:pt x="42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2" y="92"/>
                </a:lnTo>
                <a:lnTo>
                  <a:pt x="84" y="92"/>
                </a:lnTo>
                <a:lnTo>
                  <a:pt x="87" y="92"/>
                </a:lnTo>
                <a:lnTo>
                  <a:pt x="89" y="92"/>
                </a:lnTo>
                <a:lnTo>
                  <a:pt x="94" y="92"/>
                </a:lnTo>
                <a:lnTo>
                  <a:pt x="97" y="92"/>
                </a:lnTo>
                <a:lnTo>
                  <a:pt x="99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4" y="77"/>
                </a:lnTo>
                <a:lnTo>
                  <a:pt x="146" y="77"/>
                </a:lnTo>
                <a:lnTo>
                  <a:pt x="149" y="75"/>
                </a:lnTo>
                <a:lnTo>
                  <a:pt x="151" y="72"/>
                </a:lnTo>
                <a:lnTo>
                  <a:pt x="154" y="70"/>
                </a:lnTo>
                <a:lnTo>
                  <a:pt x="156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4" name="Arc 19"/>
          <p:cNvSpPr>
            <a:spLocks/>
          </p:cNvSpPr>
          <p:nvPr/>
        </p:nvSpPr>
        <p:spPr bwMode="auto">
          <a:xfrm>
            <a:off x="8248650" y="50292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5" name="Line 20"/>
          <p:cNvSpPr>
            <a:spLocks noChangeShapeType="1"/>
          </p:cNvSpPr>
          <p:nvPr/>
        </p:nvSpPr>
        <p:spPr bwMode="auto">
          <a:xfrm>
            <a:off x="5724525" y="3505200"/>
            <a:ext cx="1447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6" name="Line 21"/>
          <p:cNvSpPr>
            <a:spLocks noChangeShapeType="1"/>
          </p:cNvSpPr>
          <p:nvPr/>
        </p:nvSpPr>
        <p:spPr bwMode="auto">
          <a:xfrm flipV="1">
            <a:off x="6562725" y="4114800"/>
            <a:ext cx="6096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7" name="Line 22"/>
          <p:cNvSpPr>
            <a:spLocks noChangeShapeType="1"/>
          </p:cNvSpPr>
          <p:nvPr/>
        </p:nvSpPr>
        <p:spPr bwMode="auto">
          <a:xfrm flipH="1" flipV="1">
            <a:off x="7400925" y="4114800"/>
            <a:ext cx="9906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8" name="Line 23"/>
          <p:cNvSpPr>
            <a:spLocks noChangeShapeType="1"/>
          </p:cNvSpPr>
          <p:nvPr/>
        </p:nvSpPr>
        <p:spPr bwMode="auto">
          <a:xfrm flipH="1">
            <a:off x="7477125" y="3429000"/>
            <a:ext cx="1066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09" name="Freeform 24"/>
          <p:cNvSpPr>
            <a:spLocks/>
          </p:cNvSpPr>
          <p:nvPr/>
        </p:nvSpPr>
        <p:spPr bwMode="auto">
          <a:xfrm>
            <a:off x="7177088" y="2819400"/>
            <a:ext cx="295275" cy="295275"/>
          </a:xfrm>
          <a:custGeom>
            <a:avLst/>
            <a:gdLst>
              <a:gd name="T0" fmla="*/ 0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2147483647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2147483647 w 186"/>
              <a:gd name="T67" fmla="*/ 2147483647 h 186"/>
              <a:gd name="T68" fmla="*/ 2147483647 w 186"/>
              <a:gd name="T69" fmla="*/ 2147483647 h 186"/>
              <a:gd name="T70" fmla="*/ 2147483647 w 186"/>
              <a:gd name="T71" fmla="*/ 2147483647 h 186"/>
              <a:gd name="T72" fmla="*/ 2147483647 w 186"/>
              <a:gd name="T73" fmla="*/ 2147483647 h 186"/>
              <a:gd name="T74" fmla="*/ 2147483647 w 186"/>
              <a:gd name="T75" fmla="*/ 2147483647 h 186"/>
              <a:gd name="T76" fmla="*/ 2147483647 w 186"/>
              <a:gd name="T77" fmla="*/ 2147483647 h 186"/>
              <a:gd name="T78" fmla="*/ 2147483647 w 186"/>
              <a:gd name="T79" fmla="*/ 0 h 186"/>
              <a:gd name="T80" fmla="*/ 2147483647 w 186"/>
              <a:gd name="T81" fmla="*/ 0 h 186"/>
              <a:gd name="T82" fmla="*/ 2147483647 w 186"/>
              <a:gd name="T83" fmla="*/ 2147483647 h 186"/>
              <a:gd name="T84" fmla="*/ 2147483647 w 186"/>
              <a:gd name="T85" fmla="*/ 2147483647 h 186"/>
              <a:gd name="T86" fmla="*/ 2147483647 w 186"/>
              <a:gd name="T87" fmla="*/ 2147483647 h 186"/>
              <a:gd name="T88" fmla="*/ 2147483647 w 186"/>
              <a:gd name="T89" fmla="*/ 2147483647 h 186"/>
              <a:gd name="T90" fmla="*/ 2147483647 w 186"/>
              <a:gd name="T91" fmla="*/ 2147483647 h 186"/>
              <a:gd name="T92" fmla="*/ 2147483647 w 186"/>
              <a:gd name="T93" fmla="*/ 2147483647 h 186"/>
              <a:gd name="T94" fmla="*/ 2147483647 w 186"/>
              <a:gd name="T95" fmla="*/ 2147483647 h 186"/>
              <a:gd name="T96" fmla="*/ 2147483647 w 186"/>
              <a:gd name="T97" fmla="*/ 2147483647 h 186"/>
              <a:gd name="T98" fmla="*/ 0 w 186"/>
              <a:gd name="T99" fmla="*/ 2147483647 h 1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"/>
              <a:gd name="T151" fmla="*/ 0 h 186"/>
              <a:gd name="T152" fmla="*/ 186 w 186"/>
              <a:gd name="T153" fmla="*/ 186 h 1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" h="186">
                <a:moveTo>
                  <a:pt x="0" y="94"/>
                </a:moveTo>
                <a:lnTo>
                  <a:pt x="0" y="97"/>
                </a:lnTo>
                <a:lnTo>
                  <a:pt x="0" y="99"/>
                </a:lnTo>
                <a:lnTo>
                  <a:pt x="0" y="102"/>
                </a:lnTo>
                <a:lnTo>
                  <a:pt x="3" y="107"/>
                </a:lnTo>
                <a:lnTo>
                  <a:pt x="3" y="109"/>
                </a:lnTo>
                <a:lnTo>
                  <a:pt x="3" y="112"/>
                </a:lnTo>
                <a:lnTo>
                  <a:pt x="3" y="117"/>
                </a:lnTo>
                <a:lnTo>
                  <a:pt x="5" y="119"/>
                </a:lnTo>
                <a:lnTo>
                  <a:pt x="5" y="122"/>
                </a:lnTo>
                <a:lnTo>
                  <a:pt x="5" y="124"/>
                </a:lnTo>
                <a:lnTo>
                  <a:pt x="7" y="129"/>
                </a:lnTo>
                <a:lnTo>
                  <a:pt x="7" y="132"/>
                </a:lnTo>
                <a:lnTo>
                  <a:pt x="10" y="134"/>
                </a:lnTo>
                <a:lnTo>
                  <a:pt x="12" y="136"/>
                </a:lnTo>
                <a:lnTo>
                  <a:pt x="12" y="139"/>
                </a:lnTo>
                <a:lnTo>
                  <a:pt x="15" y="141"/>
                </a:lnTo>
                <a:lnTo>
                  <a:pt x="17" y="144"/>
                </a:lnTo>
                <a:lnTo>
                  <a:pt x="17" y="149"/>
                </a:lnTo>
                <a:lnTo>
                  <a:pt x="20" y="151"/>
                </a:lnTo>
                <a:lnTo>
                  <a:pt x="22" y="154"/>
                </a:lnTo>
                <a:lnTo>
                  <a:pt x="25" y="156"/>
                </a:lnTo>
                <a:lnTo>
                  <a:pt x="27" y="159"/>
                </a:lnTo>
                <a:lnTo>
                  <a:pt x="30" y="159"/>
                </a:lnTo>
                <a:lnTo>
                  <a:pt x="32" y="161"/>
                </a:lnTo>
                <a:lnTo>
                  <a:pt x="35" y="164"/>
                </a:lnTo>
                <a:lnTo>
                  <a:pt x="37" y="166"/>
                </a:lnTo>
                <a:lnTo>
                  <a:pt x="40" y="169"/>
                </a:lnTo>
                <a:lnTo>
                  <a:pt x="42" y="171"/>
                </a:lnTo>
                <a:lnTo>
                  <a:pt x="45" y="171"/>
                </a:lnTo>
                <a:lnTo>
                  <a:pt x="47" y="174"/>
                </a:lnTo>
                <a:lnTo>
                  <a:pt x="50" y="176"/>
                </a:lnTo>
                <a:lnTo>
                  <a:pt x="52" y="176"/>
                </a:lnTo>
                <a:lnTo>
                  <a:pt x="55" y="179"/>
                </a:lnTo>
                <a:lnTo>
                  <a:pt x="60" y="179"/>
                </a:lnTo>
                <a:lnTo>
                  <a:pt x="62" y="181"/>
                </a:lnTo>
                <a:lnTo>
                  <a:pt x="64" y="181"/>
                </a:lnTo>
                <a:lnTo>
                  <a:pt x="67" y="184"/>
                </a:lnTo>
                <a:lnTo>
                  <a:pt x="72" y="184"/>
                </a:lnTo>
                <a:lnTo>
                  <a:pt x="74" y="184"/>
                </a:lnTo>
                <a:lnTo>
                  <a:pt x="77" y="184"/>
                </a:lnTo>
                <a:lnTo>
                  <a:pt x="82" y="186"/>
                </a:lnTo>
                <a:lnTo>
                  <a:pt x="84" y="186"/>
                </a:lnTo>
                <a:lnTo>
                  <a:pt x="87" y="186"/>
                </a:lnTo>
                <a:lnTo>
                  <a:pt x="89" y="186"/>
                </a:lnTo>
                <a:lnTo>
                  <a:pt x="94" y="186"/>
                </a:lnTo>
                <a:lnTo>
                  <a:pt x="97" y="186"/>
                </a:lnTo>
                <a:lnTo>
                  <a:pt x="99" y="186"/>
                </a:lnTo>
                <a:lnTo>
                  <a:pt x="104" y="186"/>
                </a:lnTo>
                <a:lnTo>
                  <a:pt x="107" y="186"/>
                </a:lnTo>
                <a:lnTo>
                  <a:pt x="109" y="184"/>
                </a:lnTo>
                <a:lnTo>
                  <a:pt x="114" y="184"/>
                </a:lnTo>
                <a:lnTo>
                  <a:pt x="117" y="184"/>
                </a:lnTo>
                <a:lnTo>
                  <a:pt x="119" y="184"/>
                </a:lnTo>
                <a:lnTo>
                  <a:pt x="121" y="181"/>
                </a:lnTo>
                <a:lnTo>
                  <a:pt x="126" y="181"/>
                </a:lnTo>
                <a:lnTo>
                  <a:pt x="129" y="179"/>
                </a:lnTo>
                <a:lnTo>
                  <a:pt x="131" y="179"/>
                </a:lnTo>
                <a:lnTo>
                  <a:pt x="134" y="176"/>
                </a:lnTo>
                <a:lnTo>
                  <a:pt x="136" y="176"/>
                </a:lnTo>
                <a:lnTo>
                  <a:pt x="139" y="174"/>
                </a:lnTo>
                <a:lnTo>
                  <a:pt x="144" y="171"/>
                </a:lnTo>
                <a:lnTo>
                  <a:pt x="146" y="171"/>
                </a:lnTo>
                <a:lnTo>
                  <a:pt x="149" y="169"/>
                </a:lnTo>
                <a:lnTo>
                  <a:pt x="151" y="166"/>
                </a:lnTo>
                <a:lnTo>
                  <a:pt x="154" y="164"/>
                </a:lnTo>
                <a:lnTo>
                  <a:pt x="156" y="161"/>
                </a:lnTo>
                <a:lnTo>
                  <a:pt x="159" y="159"/>
                </a:lnTo>
                <a:lnTo>
                  <a:pt x="161" y="159"/>
                </a:lnTo>
                <a:lnTo>
                  <a:pt x="164" y="156"/>
                </a:lnTo>
                <a:lnTo>
                  <a:pt x="164" y="154"/>
                </a:lnTo>
                <a:lnTo>
                  <a:pt x="166" y="151"/>
                </a:lnTo>
                <a:lnTo>
                  <a:pt x="169" y="149"/>
                </a:lnTo>
                <a:lnTo>
                  <a:pt x="171" y="144"/>
                </a:lnTo>
                <a:lnTo>
                  <a:pt x="174" y="141"/>
                </a:lnTo>
                <a:lnTo>
                  <a:pt x="174" y="139"/>
                </a:lnTo>
                <a:lnTo>
                  <a:pt x="176" y="136"/>
                </a:lnTo>
                <a:lnTo>
                  <a:pt x="176" y="134"/>
                </a:lnTo>
                <a:lnTo>
                  <a:pt x="179" y="132"/>
                </a:lnTo>
                <a:lnTo>
                  <a:pt x="179" y="129"/>
                </a:lnTo>
                <a:lnTo>
                  <a:pt x="181" y="124"/>
                </a:lnTo>
                <a:lnTo>
                  <a:pt x="181" y="122"/>
                </a:lnTo>
                <a:lnTo>
                  <a:pt x="183" y="119"/>
                </a:lnTo>
                <a:lnTo>
                  <a:pt x="183" y="117"/>
                </a:lnTo>
                <a:lnTo>
                  <a:pt x="183" y="112"/>
                </a:lnTo>
                <a:lnTo>
                  <a:pt x="186" y="109"/>
                </a:lnTo>
                <a:lnTo>
                  <a:pt x="186" y="107"/>
                </a:lnTo>
                <a:lnTo>
                  <a:pt x="186" y="102"/>
                </a:lnTo>
                <a:lnTo>
                  <a:pt x="186" y="99"/>
                </a:lnTo>
                <a:lnTo>
                  <a:pt x="186" y="97"/>
                </a:lnTo>
                <a:lnTo>
                  <a:pt x="186" y="94"/>
                </a:lnTo>
                <a:lnTo>
                  <a:pt x="186" y="89"/>
                </a:lnTo>
                <a:lnTo>
                  <a:pt x="186" y="84"/>
                </a:lnTo>
                <a:lnTo>
                  <a:pt x="186" y="80"/>
                </a:lnTo>
                <a:lnTo>
                  <a:pt x="183" y="75"/>
                </a:lnTo>
                <a:lnTo>
                  <a:pt x="183" y="70"/>
                </a:lnTo>
                <a:lnTo>
                  <a:pt x="181" y="65"/>
                </a:lnTo>
                <a:lnTo>
                  <a:pt x="181" y="60"/>
                </a:lnTo>
                <a:lnTo>
                  <a:pt x="179" y="55"/>
                </a:lnTo>
                <a:lnTo>
                  <a:pt x="176" y="50"/>
                </a:lnTo>
                <a:lnTo>
                  <a:pt x="174" y="45"/>
                </a:lnTo>
                <a:lnTo>
                  <a:pt x="171" y="42"/>
                </a:lnTo>
                <a:lnTo>
                  <a:pt x="169" y="37"/>
                </a:lnTo>
                <a:lnTo>
                  <a:pt x="166" y="35"/>
                </a:lnTo>
                <a:lnTo>
                  <a:pt x="161" y="30"/>
                </a:lnTo>
                <a:lnTo>
                  <a:pt x="159" y="27"/>
                </a:lnTo>
                <a:lnTo>
                  <a:pt x="154" y="23"/>
                </a:lnTo>
                <a:lnTo>
                  <a:pt x="151" y="20"/>
                </a:lnTo>
                <a:lnTo>
                  <a:pt x="146" y="18"/>
                </a:lnTo>
                <a:lnTo>
                  <a:pt x="144" y="15"/>
                </a:lnTo>
                <a:lnTo>
                  <a:pt x="139" y="13"/>
                </a:lnTo>
                <a:lnTo>
                  <a:pt x="134" y="10"/>
                </a:lnTo>
                <a:lnTo>
                  <a:pt x="129" y="8"/>
                </a:lnTo>
                <a:lnTo>
                  <a:pt x="124" y="5"/>
                </a:lnTo>
                <a:lnTo>
                  <a:pt x="121" y="5"/>
                </a:lnTo>
                <a:lnTo>
                  <a:pt x="117" y="3"/>
                </a:lnTo>
                <a:lnTo>
                  <a:pt x="112" y="3"/>
                </a:lnTo>
                <a:lnTo>
                  <a:pt x="107" y="0"/>
                </a:lnTo>
                <a:lnTo>
                  <a:pt x="102" y="0"/>
                </a:lnTo>
                <a:lnTo>
                  <a:pt x="97" y="0"/>
                </a:lnTo>
                <a:lnTo>
                  <a:pt x="92" y="0"/>
                </a:lnTo>
                <a:lnTo>
                  <a:pt x="87" y="0"/>
                </a:lnTo>
                <a:lnTo>
                  <a:pt x="82" y="0"/>
                </a:lnTo>
                <a:lnTo>
                  <a:pt x="77" y="3"/>
                </a:lnTo>
                <a:lnTo>
                  <a:pt x="72" y="3"/>
                </a:lnTo>
                <a:lnTo>
                  <a:pt x="67" y="5"/>
                </a:lnTo>
                <a:lnTo>
                  <a:pt x="62" y="5"/>
                </a:lnTo>
                <a:lnTo>
                  <a:pt x="57" y="8"/>
                </a:lnTo>
                <a:lnTo>
                  <a:pt x="52" y="10"/>
                </a:lnTo>
                <a:lnTo>
                  <a:pt x="50" y="13"/>
                </a:lnTo>
                <a:lnTo>
                  <a:pt x="45" y="15"/>
                </a:lnTo>
                <a:lnTo>
                  <a:pt x="40" y="18"/>
                </a:lnTo>
                <a:lnTo>
                  <a:pt x="37" y="20"/>
                </a:lnTo>
                <a:lnTo>
                  <a:pt x="32" y="23"/>
                </a:lnTo>
                <a:lnTo>
                  <a:pt x="30" y="27"/>
                </a:lnTo>
                <a:lnTo>
                  <a:pt x="25" y="30"/>
                </a:lnTo>
                <a:lnTo>
                  <a:pt x="22" y="35"/>
                </a:lnTo>
                <a:lnTo>
                  <a:pt x="20" y="37"/>
                </a:lnTo>
                <a:lnTo>
                  <a:pt x="15" y="42"/>
                </a:lnTo>
                <a:lnTo>
                  <a:pt x="12" y="45"/>
                </a:lnTo>
                <a:lnTo>
                  <a:pt x="10" y="50"/>
                </a:lnTo>
                <a:lnTo>
                  <a:pt x="10" y="55"/>
                </a:lnTo>
                <a:lnTo>
                  <a:pt x="7" y="60"/>
                </a:lnTo>
                <a:lnTo>
                  <a:pt x="5" y="65"/>
                </a:lnTo>
                <a:lnTo>
                  <a:pt x="5" y="70"/>
                </a:lnTo>
                <a:lnTo>
                  <a:pt x="3" y="75"/>
                </a:lnTo>
                <a:lnTo>
                  <a:pt x="3" y="80"/>
                </a:lnTo>
                <a:lnTo>
                  <a:pt x="0" y="84"/>
                </a:lnTo>
                <a:lnTo>
                  <a:pt x="0" y="89"/>
                </a:lnTo>
                <a:lnTo>
                  <a:pt x="0" y="94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10" name="Freeform 25"/>
          <p:cNvSpPr>
            <a:spLocks/>
          </p:cNvSpPr>
          <p:nvPr/>
        </p:nvSpPr>
        <p:spPr bwMode="auto">
          <a:xfrm>
            <a:off x="7177088" y="2968625"/>
            <a:ext cx="295275" cy="146050"/>
          </a:xfrm>
          <a:custGeom>
            <a:avLst/>
            <a:gdLst>
              <a:gd name="T0" fmla="*/ 0 w 186"/>
              <a:gd name="T1" fmla="*/ 2147483647 h 92"/>
              <a:gd name="T2" fmla="*/ 0 w 186"/>
              <a:gd name="T3" fmla="*/ 2147483647 h 92"/>
              <a:gd name="T4" fmla="*/ 2147483647 w 186"/>
              <a:gd name="T5" fmla="*/ 2147483647 h 92"/>
              <a:gd name="T6" fmla="*/ 2147483647 w 186"/>
              <a:gd name="T7" fmla="*/ 2147483647 h 92"/>
              <a:gd name="T8" fmla="*/ 2147483647 w 186"/>
              <a:gd name="T9" fmla="*/ 2147483647 h 92"/>
              <a:gd name="T10" fmla="*/ 2147483647 w 186"/>
              <a:gd name="T11" fmla="*/ 2147483647 h 92"/>
              <a:gd name="T12" fmla="*/ 2147483647 w 186"/>
              <a:gd name="T13" fmla="*/ 2147483647 h 92"/>
              <a:gd name="T14" fmla="*/ 2147483647 w 186"/>
              <a:gd name="T15" fmla="*/ 2147483647 h 92"/>
              <a:gd name="T16" fmla="*/ 2147483647 w 186"/>
              <a:gd name="T17" fmla="*/ 2147483647 h 92"/>
              <a:gd name="T18" fmla="*/ 2147483647 w 186"/>
              <a:gd name="T19" fmla="*/ 2147483647 h 92"/>
              <a:gd name="T20" fmla="*/ 2147483647 w 186"/>
              <a:gd name="T21" fmla="*/ 2147483647 h 92"/>
              <a:gd name="T22" fmla="*/ 2147483647 w 186"/>
              <a:gd name="T23" fmla="*/ 2147483647 h 92"/>
              <a:gd name="T24" fmla="*/ 2147483647 w 186"/>
              <a:gd name="T25" fmla="*/ 2147483647 h 92"/>
              <a:gd name="T26" fmla="*/ 2147483647 w 186"/>
              <a:gd name="T27" fmla="*/ 2147483647 h 92"/>
              <a:gd name="T28" fmla="*/ 2147483647 w 186"/>
              <a:gd name="T29" fmla="*/ 2147483647 h 92"/>
              <a:gd name="T30" fmla="*/ 2147483647 w 186"/>
              <a:gd name="T31" fmla="*/ 2147483647 h 92"/>
              <a:gd name="T32" fmla="*/ 2147483647 w 186"/>
              <a:gd name="T33" fmla="*/ 2147483647 h 92"/>
              <a:gd name="T34" fmla="*/ 2147483647 w 186"/>
              <a:gd name="T35" fmla="*/ 2147483647 h 92"/>
              <a:gd name="T36" fmla="*/ 2147483647 w 186"/>
              <a:gd name="T37" fmla="*/ 2147483647 h 92"/>
              <a:gd name="T38" fmla="*/ 2147483647 w 186"/>
              <a:gd name="T39" fmla="*/ 2147483647 h 92"/>
              <a:gd name="T40" fmla="*/ 2147483647 w 186"/>
              <a:gd name="T41" fmla="*/ 2147483647 h 92"/>
              <a:gd name="T42" fmla="*/ 2147483647 w 186"/>
              <a:gd name="T43" fmla="*/ 2147483647 h 92"/>
              <a:gd name="T44" fmla="*/ 2147483647 w 186"/>
              <a:gd name="T45" fmla="*/ 2147483647 h 92"/>
              <a:gd name="T46" fmla="*/ 2147483647 w 186"/>
              <a:gd name="T47" fmla="*/ 2147483647 h 92"/>
              <a:gd name="T48" fmla="*/ 2147483647 w 186"/>
              <a:gd name="T49" fmla="*/ 2147483647 h 92"/>
              <a:gd name="T50" fmla="*/ 2147483647 w 186"/>
              <a:gd name="T51" fmla="*/ 2147483647 h 92"/>
              <a:gd name="T52" fmla="*/ 2147483647 w 186"/>
              <a:gd name="T53" fmla="*/ 2147483647 h 92"/>
              <a:gd name="T54" fmla="*/ 2147483647 w 186"/>
              <a:gd name="T55" fmla="*/ 2147483647 h 92"/>
              <a:gd name="T56" fmla="*/ 2147483647 w 186"/>
              <a:gd name="T57" fmla="*/ 2147483647 h 92"/>
              <a:gd name="T58" fmla="*/ 2147483647 w 186"/>
              <a:gd name="T59" fmla="*/ 2147483647 h 92"/>
              <a:gd name="T60" fmla="*/ 2147483647 w 186"/>
              <a:gd name="T61" fmla="*/ 2147483647 h 92"/>
              <a:gd name="T62" fmla="*/ 2147483647 w 186"/>
              <a:gd name="T63" fmla="*/ 2147483647 h 92"/>
              <a:gd name="T64" fmla="*/ 2147483647 w 186"/>
              <a:gd name="T65" fmla="*/ 2147483647 h 92"/>
              <a:gd name="T66" fmla="*/ 2147483647 w 186"/>
              <a:gd name="T67" fmla="*/ 2147483647 h 92"/>
              <a:gd name="T68" fmla="*/ 2147483647 w 186"/>
              <a:gd name="T69" fmla="*/ 2147483647 h 92"/>
              <a:gd name="T70" fmla="*/ 2147483647 w 186"/>
              <a:gd name="T71" fmla="*/ 2147483647 h 92"/>
              <a:gd name="T72" fmla="*/ 2147483647 w 186"/>
              <a:gd name="T73" fmla="*/ 2147483647 h 92"/>
              <a:gd name="T74" fmla="*/ 2147483647 w 186"/>
              <a:gd name="T75" fmla="*/ 2147483647 h 92"/>
              <a:gd name="T76" fmla="*/ 2147483647 w 186"/>
              <a:gd name="T77" fmla="*/ 2147483647 h 92"/>
              <a:gd name="T78" fmla="*/ 2147483647 w 186"/>
              <a:gd name="T79" fmla="*/ 2147483647 h 92"/>
              <a:gd name="T80" fmla="*/ 2147483647 w 186"/>
              <a:gd name="T81" fmla="*/ 2147483647 h 92"/>
              <a:gd name="T82" fmla="*/ 2147483647 w 186"/>
              <a:gd name="T83" fmla="*/ 2147483647 h 92"/>
              <a:gd name="T84" fmla="*/ 2147483647 w 186"/>
              <a:gd name="T85" fmla="*/ 2147483647 h 92"/>
              <a:gd name="T86" fmla="*/ 2147483647 w 186"/>
              <a:gd name="T87" fmla="*/ 2147483647 h 92"/>
              <a:gd name="T88" fmla="*/ 2147483647 w 186"/>
              <a:gd name="T89" fmla="*/ 2147483647 h 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186"/>
              <a:gd name="T136" fmla="*/ 0 h 92"/>
              <a:gd name="T137" fmla="*/ 186 w 186"/>
              <a:gd name="T138" fmla="*/ 92 h 9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186" h="92">
                <a:moveTo>
                  <a:pt x="0" y="0"/>
                </a:moveTo>
                <a:lnTo>
                  <a:pt x="0" y="3"/>
                </a:lnTo>
                <a:lnTo>
                  <a:pt x="0" y="5"/>
                </a:lnTo>
                <a:lnTo>
                  <a:pt x="0" y="8"/>
                </a:lnTo>
                <a:lnTo>
                  <a:pt x="3" y="13"/>
                </a:lnTo>
                <a:lnTo>
                  <a:pt x="3" y="15"/>
                </a:lnTo>
                <a:lnTo>
                  <a:pt x="3" y="18"/>
                </a:lnTo>
                <a:lnTo>
                  <a:pt x="3" y="23"/>
                </a:lnTo>
                <a:lnTo>
                  <a:pt x="5" y="25"/>
                </a:lnTo>
                <a:lnTo>
                  <a:pt x="5" y="28"/>
                </a:lnTo>
                <a:lnTo>
                  <a:pt x="5" y="30"/>
                </a:lnTo>
                <a:lnTo>
                  <a:pt x="7" y="35"/>
                </a:lnTo>
                <a:lnTo>
                  <a:pt x="7" y="38"/>
                </a:lnTo>
                <a:lnTo>
                  <a:pt x="10" y="40"/>
                </a:lnTo>
                <a:lnTo>
                  <a:pt x="12" y="42"/>
                </a:lnTo>
                <a:lnTo>
                  <a:pt x="12" y="45"/>
                </a:lnTo>
                <a:lnTo>
                  <a:pt x="15" y="47"/>
                </a:lnTo>
                <a:lnTo>
                  <a:pt x="17" y="50"/>
                </a:lnTo>
                <a:lnTo>
                  <a:pt x="17" y="55"/>
                </a:lnTo>
                <a:lnTo>
                  <a:pt x="20" y="57"/>
                </a:lnTo>
                <a:lnTo>
                  <a:pt x="22" y="60"/>
                </a:lnTo>
                <a:lnTo>
                  <a:pt x="25" y="62"/>
                </a:lnTo>
                <a:lnTo>
                  <a:pt x="27" y="65"/>
                </a:lnTo>
                <a:lnTo>
                  <a:pt x="30" y="65"/>
                </a:lnTo>
                <a:lnTo>
                  <a:pt x="32" y="67"/>
                </a:lnTo>
                <a:lnTo>
                  <a:pt x="35" y="70"/>
                </a:lnTo>
                <a:lnTo>
                  <a:pt x="37" y="72"/>
                </a:lnTo>
                <a:lnTo>
                  <a:pt x="40" y="75"/>
                </a:lnTo>
                <a:lnTo>
                  <a:pt x="42" y="77"/>
                </a:lnTo>
                <a:lnTo>
                  <a:pt x="45" y="77"/>
                </a:lnTo>
                <a:lnTo>
                  <a:pt x="47" y="80"/>
                </a:lnTo>
                <a:lnTo>
                  <a:pt x="50" y="82"/>
                </a:lnTo>
                <a:lnTo>
                  <a:pt x="52" y="82"/>
                </a:lnTo>
                <a:lnTo>
                  <a:pt x="55" y="85"/>
                </a:lnTo>
                <a:lnTo>
                  <a:pt x="60" y="85"/>
                </a:lnTo>
                <a:lnTo>
                  <a:pt x="62" y="87"/>
                </a:lnTo>
                <a:lnTo>
                  <a:pt x="64" y="87"/>
                </a:lnTo>
                <a:lnTo>
                  <a:pt x="67" y="90"/>
                </a:lnTo>
                <a:lnTo>
                  <a:pt x="72" y="90"/>
                </a:lnTo>
                <a:lnTo>
                  <a:pt x="74" y="90"/>
                </a:lnTo>
                <a:lnTo>
                  <a:pt x="77" y="90"/>
                </a:lnTo>
                <a:lnTo>
                  <a:pt x="82" y="92"/>
                </a:lnTo>
                <a:lnTo>
                  <a:pt x="84" y="92"/>
                </a:lnTo>
                <a:lnTo>
                  <a:pt x="87" y="92"/>
                </a:lnTo>
                <a:lnTo>
                  <a:pt x="89" y="92"/>
                </a:lnTo>
                <a:lnTo>
                  <a:pt x="94" y="92"/>
                </a:lnTo>
                <a:lnTo>
                  <a:pt x="97" y="92"/>
                </a:lnTo>
                <a:lnTo>
                  <a:pt x="99" y="92"/>
                </a:lnTo>
                <a:lnTo>
                  <a:pt x="104" y="92"/>
                </a:lnTo>
                <a:lnTo>
                  <a:pt x="107" y="92"/>
                </a:lnTo>
                <a:lnTo>
                  <a:pt x="109" y="90"/>
                </a:lnTo>
                <a:lnTo>
                  <a:pt x="114" y="90"/>
                </a:lnTo>
                <a:lnTo>
                  <a:pt x="117" y="90"/>
                </a:lnTo>
                <a:lnTo>
                  <a:pt x="119" y="90"/>
                </a:lnTo>
                <a:lnTo>
                  <a:pt x="121" y="87"/>
                </a:lnTo>
                <a:lnTo>
                  <a:pt x="126" y="87"/>
                </a:lnTo>
                <a:lnTo>
                  <a:pt x="129" y="85"/>
                </a:lnTo>
                <a:lnTo>
                  <a:pt x="131" y="85"/>
                </a:lnTo>
                <a:lnTo>
                  <a:pt x="134" y="82"/>
                </a:lnTo>
                <a:lnTo>
                  <a:pt x="136" y="82"/>
                </a:lnTo>
                <a:lnTo>
                  <a:pt x="139" y="80"/>
                </a:lnTo>
                <a:lnTo>
                  <a:pt x="144" y="77"/>
                </a:lnTo>
                <a:lnTo>
                  <a:pt x="146" y="77"/>
                </a:lnTo>
                <a:lnTo>
                  <a:pt x="149" y="75"/>
                </a:lnTo>
                <a:lnTo>
                  <a:pt x="151" y="72"/>
                </a:lnTo>
                <a:lnTo>
                  <a:pt x="154" y="70"/>
                </a:lnTo>
                <a:lnTo>
                  <a:pt x="156" y="67"/>
                </a:lnTo>
                <a:lnTo>
                  <a:pt x="159" y="65"/>
                </a:lnTo>
                <a:lnTo>
                  <a:pt x="161" y="65"/>
                </a:lnTo>
                <a:lnTo>
                  <a:pt x="164" y="62"/>
                </a:lnTo>
                <a:lnTo>
                  <a:pt x="164" y="60"/>
                </a:lnTo>
                <a:lnTo>
                  <a:pt x="166" y="57"/>
                </a:lnTo>
                <a:lnTo>
                  <a:pt x="169" y="55"/>
                </a:lnTo>
                <a:lnTo>
                  <a:pt x="171" y="50"/>
                </a:lnTo>
                <a:lnTo>
                  <a:pt x="174" y="47"/>
                </a:lnTo>
                <a:lnTo>
                  <a:pt x="174" y="45"/>
                </a:lnTo>
                <a:lnTo>
                  <a:pt x="176" y="42"/>
                </a:lnTo>
                <a:lnTo>
                  <a:pt x="176" y="40"/>
                </a:lnTo>
                <a:lnTo>
                  <a:pt x="179" y="38"/>
                </a:lnTo>
                <a:lnTo>
                  <a:pt x="179" y="35"/>
                </a:lnTo>
                <a:lnTo>
                  <a:pt x="181" y="30"/>
                </a:lnTo>
                <a:lnTo>
                  <a:pt x="181" y="28"/>
                </a:lnTo>
                <a:lnTo>
                  <a:pt x="183" y="25"/>
                </a:lnTo>
                <a:lnTo>
                  <a:pt x="183" y="23"/>
                </a:lnTo>
                <a:lnTo>
                  <a:pt x="183" y="18"/>
                </a:lnTo>
                <a:lnTo>
                  <a:pt x="186" y="15"/>
                </a:lnTo>
                <a:lnTo>
                  <a:pt x="186" y="13"/>
                </a:lnTo>
                <a:lnTo>
                  <a:pt x="186" y="8"/>
                </a:lnTo>
                <a:lnTo>
                  <a:pt x="186" y="5"/>
                </a:lnTo>
                <a:lnTo>
                  <a:pt x="186" y="3"/>
                </a:lnTo>
                <a:lnTo>
                  <a:pt x="186" y="0"/>
                </a:lnTo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011" name="Arc 26"/>
          <p:cNvSpPr>
            <a:spLocks/>
          </p:cNvSpPr>
          <p:nvPr/>
        </p:nvSpPr>
        <p:spPr bwMode="auto">
          <a:xfrm>
            <a:off x="7177088" y="2819400"/>
            <a:ext cx="295275" cy="147638"/>
          </a:xfrm>
          <a:custGeom>
            <a:avLst/>
            <a:gdLst>
              <a:gd name="T0" fmla="*/ 0 w 43198"/>
              <a:gd name="T1" fmla="*/ 46633930 h 21600"/>
              <a:gd name="T2" fmla="*/ 94300909 w 43198"/>
              <a:gd name="T3" fmla="*/ 47144518 h 21600"/>
              <a:gd name="T4" fmla="*/ 47148373 w 43198"/>
              <a:gd name="T5" fmla="*/ 47144518 h 21600"/>
              <a:gd name="T6" fmla="*/ 0 60000 65536"/>
              <a:gd name="T7" fmla="*/ 0 60000 65536"/>
              <a:gd name="T8" fmla="*/ 0 60000 65536"/>
              <a:gd name="T9" fmla="*/ 0 w 43198"/>
              <a:gd name="T10" fmla="*/ 0 h 21600"/>
              <a:gd name="T11" fmla="*/ 43198 w 4319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198" h="21600" fill="none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</a:path>
              <a:path w="43198" h="21600" stroke="0" extrusionOk="0">
                <a:moveTo>
                  <a:pt x="-1" y="21365"/>
                </a:moveTo>
                <a:cubicBezTo>
                  <a:pt x="127" y="9528"/>
                  <a:pt x="9759" y="-1"/>
                  <a:pt x="21598" y="-1"/>
                </a:cubicBezTo>
                <a:cubicBezTo>
                  <a:pt x="33527" y="-1"/>
                  <a:pt x="43198" y="9670"/>
                  <a:pt x="43198" y="21600"/>
                </a:cubicBezTo>
                <a:lnTo>
                  <a:pt x="21598" y="2160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2012" name="AutoShape 27"/>
          <p:cNvCxnSpPr>
            <a:cxnSpLocks noChangeShapeType="1"/>
            <a:stCxn id="42010" idx="23"/>
            <a:endCxn id="41992" idx="39"/>
          </p:cNvCxnSpPr>
          <p:nvPr/>
        </p:nvCxnSpPr>
        <p:spPr bwMode="auto">
          <a:xfrm flipH="1">
            <a:off x="7326313" y="3122613"/>
            <a:ext cx="7937" cy="763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clustering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Clustering algorithms </a:t>
            </a:r>
            <a:r>
              <a:rPr lang="en-US" dirty="0" smtClean="0"/>
              <a:t>for detecting communities in networks are available</a:t>
            </a:r>
          </a:p>
          <a:p>
            <a:pPr lvl="1"/>
            <a:r>
              <a:rPr lang="en-US" dirty="0" smtClean="0"/>
              <a:t>Only based on the links</a:t>
            </a:r>
          </a:p>
          <a:p>
            <a:endParaRPr lang="en-US" dirty="0" smtClean="0"/>
          </a:p>
        </p:txBody>
      </p:sp>
      <p:pic>
        <p:nvPicPr>
          <p:cNvPr id="43013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332740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276600"/>
            <a:ext cx="2217738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5" name="TextBox 7"/>
          <p:cNvSpPr txBox="1">
            <a:spLocks noChangeArrowheads="1"/>
          </p:cNvSpPr>
          <p:nvPr/>
        </p:nvSpPr>
        <p:spPr bwMode="auto">
          <a:xfrm>
            <a:off x="2362200" y="5715000"/>
            <a:ext cx="4891083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/>
              <a:t>Hierarchical clustering on Zachary’s</a:t>
            </a:r>
            <a:r>
              <a:rPr lang="en-US" dirty="0" smtClean="0"/>
              <a:t> social network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796" y="3494271"/>
            <a:ext cx="2902404" cy="19159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60708" y="3135868"/>
            <a:ext cx="99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 groups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clustering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Here is another example</a:t>
            </a:r>
          </a:p>
        </p:txBody>
      </p:sp>
      <p:pic>
        <p:nvPicPr>
          <p:cNvPr id="44036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050" y="15430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3429000"/>
            <a:ext cx="19431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3505200"/>
            <a:ext cx="166370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3505200"/>
            <a:ext cx="1739900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0" name="TextBox 8"/>
          <p:cNvSpPr txBox="1">
            <a:spLocks noChangeArrowheads="1"/>
          </p:cNvSpPr>
          <p:nvPr/>
        </p:nvSpPr>
        <p:spPr bwMode="auto">
          <a:xfrm>
            <a:off x="2228403" y="5334000"/>
            <a:ext cx="5239197" cy="3693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fr-FR" dirty="0" err="1">
                <a:ea typeface="ＭＳ Ｐゴシック" charset="-128"/>
                <a:cs typeface="ＭＳ Ｐゴシック" charset="-128"/>
              </a:rPr>
              <a:t>Hierarchical</a:t>
            </a:r>
            <a:r>
              <a:rPr lang="fr-FR" dirty="0">
                <a:ea typeface="ＭＳ Ｐゴシック" charset="-128"/>
                <a:cs typeface="ＭＳ Ｐゴシック" charset="-128"/>
              </a:rPr>
              <a:t> </a:t>
            </a:r>
            <a:r>
              <a:rPr lang="fr-FR" dirty="0" err="1" smtClean="0">
                <a:ea typeface="ＭＳ Ｐゴシック" charset="-128"/>
                <a:cs typeface="ＭＳ Ｐゴシック" charset="-128"/>
              </a:rPr>
              <a:t>clustering</a:t>
            </a:r>
            <a:r>
              <a:rPr lang="fr-FR" dirty="0" smtClean="0">
                <a:ea typeface="ＭＳ Ｐゴシック" charset="-128"/>
                <a:cs typeface="ＭＳ Ｐゴシック" charset="-128"/>
              </a:rPr>
              <a:t> on the </a:t>
            </a:r>
            <a:r>
              <a:rPr lang="fr-FR" dirty="0" err="1">
                <a:ea typeface="ＭＳ Ｐゴシック" charset="-128"/>
                <a:cs typeface="ＭＳ Ｐゴシック" charset="-128"/>
              </a:rPr>
              <a:t>college</a:t>
            </a:r>
            <a:r>
              <a:rPr lang="fr-FR" dirty="0">
                <a:ea typeface="ＭＳ Ｐゴシック" charset="-128"/>
                <a:cs typeface="ＭＳ Ｐゴシック" charset="-128"/>
              </a:rPr>
              <a:t> football network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43800" y="2133600"/>
            <a:ext cx="1420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clustering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495800" y="3135868"/>
            <a:ext cx="99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 groups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322508" y="3124200"/>
            <a:ext cx="99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groups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IR: basic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3163" y="1981200"/>
            <a:ext cx="7772400" cy="36576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buFont typeface="Wingdings" pitchFamily="-65" charset="2"/>
              <a:buChar char="n"/>
              <a:defRPr/>
            </a:pPr>
            <a:r>
              <a:rPr lang="fr-FR" dirty="0" smtClean="0"/>
              <a:t>The </a:t>
            </a:r>
            <a:r>
              <a:rPr lang="fr-FR" dirty="0" err="1" smtClean="0">
                <a:solidFill>
                  <a:srgbClr val="C0504D"/>
                </a:solidFill>
              </a:rPr>
              <a:t>vector-space</a:t>
            </a:r>
            <a:r>
              <a:rPr lang="fr-FR" dirty="0" smtClean="0">
                <a:solidFill>
                  <a:srgbClr val="C0504D"/>
                </a:solidFill>
              </a:rPr>
              <a:t> model </a:t>
            </a:r>
            <a:r>
              <a:rPr lang="fr-FR" dirty="0" smtClean="0"/>
              <a:t>of IR:</a:t>
            </a:r>
          </a:p>
          <a:p>
            <a:pPr eaLnBrk="1" hangingPunct="1">
              <a:lnSpc>
                <a:spcPct val="90000"/>
              </a:lnSpc>
              <a:buFont typeface="Wingdings" pitchFamily="-65" charset="2"/>
              <a:buChar char="n"/>
              <a:defRPr/>
            </a:pPr>
            <a:r>
              <a:rPr lang="fr-FR" dirty="0" smtClean="0"/>
              <a:t>In </a:t>
            </a:r>
            <a:r>
              <a:rPr lang="fr-FR" dirty="0" err="1" smtClean="0"/>
              <a:t>its</a:t>
            </a:r>
            <a:r>
              <a:rPr lang="fr-FR" dirty="0" smtClean="0"/>
              <a:t> basic </a:t>
            </a:r>
            <a:r>
              <a:rPr lang="fr-FR" dirty="0" err="1" smtClean="0"/>
              <a:t>form</a:t>
            </a:r>
            <a:r>
              <a:rPr lang="fr-FR" dirty="0" smtClean="0"/>
              <a:t>, </a:t>
            </a:r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smtClean="0">
                <a:solidFill>
                  <a:schemeClr val="accent2"/>
                </a:solidFill>
              </a:rPr>
              <a:t>document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represented</a:t>
            </a:r>
            <a:r>
              <a:rPr lang="fr-FR" dirty="0" smtClean="0"/>
              <a:t> by a </a:t>
            </a:r>
            <a:r>
              <a:rPr lang="fr-FR" dirty="0" err="1" smtClean="0"/>
              <a:t>vector</a:t>
            </a:r>
            <a:endParaRPr lang="en-US" dirty="0" smtClean="0"/>
          </a:p>
          <a:p>
            <a:pPr eaLnBrk="1" hangingPunct="1">
              <a:lnSpc>
                <a:spcPct val="90000"/>
              </a:lnSpc>
              <a:buFont typeface="Wingdings" pitchFamily="-65" charset="2"/>
              <a:buChar char="n"/>
              <a:defRPr/>
            </a:pPr>
            <a:r>
              <a:rPr lang="fr-FR" dirty="0" smtClean="0"/>
              <a:t>The </a:t>
            </a:r>
            <a:r>
              <a:rPr lang="fr-FR" dirty="0" err="1" smtClean="0"/>
              <a:t>coordinates</a:t>
            </a:r>
            <a:r>
              <a:rPr lang="fr-FR" dirty="0" smtClean="0"/>
              <a:t> of the </a:t>
            </a:r>
            <a:r>
              <a:rPr lang="fr-FR" dirty="0" err="1" smtClean="0"/>
              <a:t>vector</a:t>
            </a:r>
            <a:r>
              <a:rPr lang="fr-FR" dirty="0" smtClean="0"/>
              <a:t> </a:t>
            </a:r>
            <a:r>
              <a:rPr lang="fr-FR" dirty="0" err="1" smtClean="0"/>
              <a:t>represent</a:t>
            </a:r>
            <a:r>
              <a:rPr lang="fr-FR" dirty="0" smtClean="0"/>
              <a:t> </a:t>
            </a:r>
            <a:r>
              <a:rPr lang="fr-FR" dirty="0" err="1" smtClean="0">
                <a:solidFill>
                  <a:srgbClr val="C0504D"/>
                </a:solidFill>
              </a:rPr>
              <a:t>words</a:t>
            </a:r>
            <a:endParaRPr lang="fr-FR" dirty="0" smtClean="0">
              <a:solidFill>
                <a:srgbClr val="C0504D"/>
              </a:solidFill>
            </a:endParaRPr>
          </a:p>
          <a:p>
            <a:pPr lvl="1" eaLnBrk="1" hangingPunct="1">
              <a:lnSpc>
                <a:spcPct val="90000"/>
              </a:lnSpc>
              <a:defRPr/>
            </a:pPr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err="1" smtClean="0"/>
              <a:t>element</a:t>
            </a:r>
            <a:r>
              <a:rPr lang="fr-FR" dirty="0" smtClean="0"/>
              <a:t> of the document </a:t>
            </a:r>
            <a:r>
              <a:rPr lang="fr-FR" dirty="0" err="1" smtClean="0"/>
              <a:t>vector</a:t>
            </a:r>
            <a:r>
              <a:rPr lang="fr-FR" dirty="0" smtClean="0"/>
              <a:t> </a:t>
            </a:r>
            <a:r>
              <a:rPr lang="fr-FR" dirty="0" err="1" smtClean="0"/>
              <a:t>represents</a:t>
            </a:r>
            <a:r>
              <a:rPr lang="fr-FR" dirty="0" smtClean="0"/>
              <a:t> the </a:t>
            </a:r>
            <a:r>
              <a:rPr lang="fr-FR" dirty="0" err="1" smtClean="0">
                <a:solidFill>
                  <a:srgbClr val="C0504D"/>
                </a:solidFill>
              </a:rPr>
              <a:t>frequency</a:t>
            </a:r>
            <a:r>
              <a:rPr lang="fr-FR" dirty="0" smtClean="0">
                <a:solidFill>
                  <a:srgbClr val="C0504D"/>
                </a:solidFill>
              </a:rPr>
              <a:t> of the </a:t>
            </a:r>
            <a:r>
              <a:rPr lang="fr-FR" dirty="0" err="1" smtClean="0">
                <a:solidFill>
                  <a:srgbClr val="C0504D"/>
                </a:solidFill>
              </a:rPr>
              <a:t>word</a:t>
            </a:r>
            <a:r>
              <a:rPr lang="fr-FR" dirty="0" smtClean="0">
                <a:solidFill>
                  <a:srgbClr val="C0504D"/>
                </a:solidFill>
              </a:rPr>
              <a:t> </a:t>
            </a:r>
            <a:r>
              <a:rPr lang="fr-FR" dirty="0" smtClean="0"/>
              <a:t>in the document</a:t>
            </a:r>
          </a:p>
          <a:p>
            <a:pPr lvl="1">
              <a:lnSpc>
                <a:spcPct val="90000"/>
              </a:lnSpc>
              <a:defRPr/>
            </a:pPr>
            <a:r>
              <a:rPr lang="fr-FR" dirty="0" smtClean="0"/>
              <a:t>In the </a:t>
            </a:r>
            <a:r>
              <a:rPr lang="fr-FR" dirty="0" err="1" smtClean="0">
                <a:solidFill>
                  <a:srgbClr val="C0504D"/>
                </a:solidFill>
              </a:rPr>
              <a:t>words</a:t>
            </a:r>
            <a:r>
              <a:rPr lang="fr-FR" dirty="0" smtClean="0">
                <a:solidFill>
                  <a:srgbClr val="C0504D"/>
                </a:solidFill>
              </a:rPr>
              <a:t> </a:t>
            </a:r>
            <a:r>
              <a:rPr lang="fr-FR" dirty="0" err="1" smtClean="0">
                <a:solidFill>
                  <a:srgbClr val="C0504D"/>
                </a:solidFill>
              </a:rPr>
              <a:t>space</a:t>
            </a:r>
            <a:endParaRPr lang="fr-F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clustering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is </a:t>
            </a:r>
            <a:r>
              <a:rPr lang="en-US" dirty="0" smtClean="0">
                <a:solidFill>
                  <a:srgbClr val="984807"/>
                </a:solidFill>
              </a:rPr>
              <a:t>documents clustering </a:t>
            </a:r>
            <a:r>
              <a:rPr lang="en-US" dirty="0" smtClean="0"/>
              <a:t>example</a:t>
            </a:r>
          </a:p>
          <a:p>
            <a:pPr lvl="1"/>
            <a:r>
              <a:rPr lang="en-US" dirty="0" smtClean="0"/>
              <a:t>On a newsgroup database</a:t>
            </a:r>
          </a:p>
          <a:p>
            <a:pPr lvl="1"/>
            <a:r>
              <a:rPr lang="en-US" dirty="0" smtClean="0"/>
              <a:t>Two documents are linked if they contain the same words</a:t>
            </a:r>
          </a:p>
          <a:p>
            <a:pPr lvl="1"/>
            <a:r>
              <a:rPr lang="en-US" dirty="0" smtClean="0"/>
              <a:t>The weight of the link is proportional to the number of words they have in common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clustering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Clr>
                <a:schemeClr val="accent1"/>
              </a:buClr>
              <a:buSzPct val="80000"/>
              <a:buFont typeface="Wingdings" charset="2"/>
              <a:buChar char="n"/>
            </a:pPr>
            <a:r>
              <a:rPr lang="en-US" dirty="0" smtClean="0"/>
              <a:t>Here are the results of a link-analysis </a:t>
            </a:r>
            <a:r>
              <a:rPr lang="en-US" dirty="0" err="1" smtClean="0"/>
              <a:t>k</a:t>
            </a:r>
            <a:r>
              <a:rPr lang="en-US" dirty="0" smtClean="0"/>
              <a:t>-means clustering</a:t>
            </a:r>
          </a:p>
          <a:p>
            <a:endParaRPr lang="en-US" dirty="0"/>
          </a:p>
        </p:txBody>
      </p:sp>
      <p:pic>
        <p:nvPicPr>
          <p:cNvPr id="4608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332037"/>
            <a:ext cx="4953000" cy="3838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clustering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1173163" y="1600200"/>
            <a:ext cx="7772400" cy="4495800"/>
          </a:xfrm>
        </p:spPr>
        <p:txBody>
          <a:bodyPr/>
          <a:lstStyle/>
          <a:p>
            <a:r>
              <a:rPr lang="en-US" dirty="0" smtClean="0"/>
              <a:t>Documents and words can be displayed together as well:</a:t>
            </a:r>
          </a:p>
        </p:txBody>
      </p:sp>
      <p:pic>
        <p:nvPicPr>
          <p:cNvPr id="47108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667000"/>
            <a:ext cx="6096000" cy="4172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classification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Classification </a:t>
            </a:r>
            <a:r>
              <a:rPr lang="en-US" dirty="0" smtClean="0"/>
              <a:t>of nodes can be performed as well</a:t>
            </a:r>
          </a:p>
          <a:p>
            <a:pPr lvl="1">
              <a:defRPr/>
            </a:pPr>
            <a:r>
              <a:rPr lang="en-US" dirty="0" smtClean="0"/>
              <a:t>Here is, for instance the </a:t>
            </a:r>
            <a:r>
              <a:rPr lang="en-US" i="1" dirty="0" smtClean="0">
                <a:solidFill>
                  <a:srgbClr val="984807"/>
                </a:solidFill>
              </a:rPr>
              <a:t>D-walk </a:t>
            </a:r>
            <a:r>
              <a:rPr lang="en-US" dirty="0" smtClean="0"/>
              <a:t>model</a:t>
            </a:r>
          </a:p>
          <a:p>
            <a:pPr lvl="1">
              <a:defRPr/>
            </a:pPr>
            <a:r>
              <a:rPr lang="en-US" dirty="0" smtClean="0"/>
              <a:t>Having a </a:t>
            </a:r>
            <a:r>
              <a:rPr lang="en-US" dirty="0" smtClean="0">
                <a:solidFill>
                  <a:srgbClr val="984807"/>
                </a:solidFill>
              </a:rPr>
              <a:t>labeled </a:t>
            </a:r>
            <a:r>
              <a:rPr lang="en-US" dirty="0" smtClean="0"/>
              <a:t>set of nodes (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&amp; </a:t>
            </a:r>
            <a:r>
              <a:rPr lang="en-US" dirty="0" smtClean="0">
                <a:solidFill>
                  <a:srgbClr val="00960E"/>
                </a:solidFill>
              </a:rPr>
              <a:t>green</a:t>
            </a:r>
            <a:r>
              <a:rPr lang="en-US" dirty="0" smtClean="0"/>
              <a:t>) and a set of </a:t>
            </a:r>
            <a:r>
              <a:rPr lang="en-US" dirty="0" smtClean="0">
                <a:solidFill>
                  <a:srgbClr val="984807"/>
                </a:solidFill>
              </a:rPr>
              <a:t>unlabeled </a:t>
            </a:r>
            <a:r>
              <a:rPr lang="en-US" dirty="0" smtClean="0"/>
              <a:t>nodes (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grey</a:t>
            </a:r>
            <a:r>
              <a:rPr lang="en-US" dirty="0" smtClean="0"/>
              <a:t>), predict the missing node labels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5" name="Picture 6" descr="graph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4343400"/>
            <a:ext cx="4233863" cy="2186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Link-based classification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7162800" cy="4343399"/>
          </a:xfrm>
        </p:spPr>
        <p:txBody>
          <a:bodyPr anchor="b"/>
          <a:lstStyle/>
          <a:p>
            <a:pPr eaLnBrk="1" hangingPunct="1"/>
            <a:r>
              <a:rPr lang="en-GB" sz="2400" dirty="0" smtClean="0"/>
              <a:t>As an example, consider the classification of the node marked with « ? »</a:t>
            </a:r>
          </a:p>
          <a:p>
            <a:pPr eaLnBrk="1" hangingPunct="1"/>
            <a:endParaRPr lang="en-GB" sz="2000" dirty="0" smtClean="0"/>
          </a:p>
        </p:txBody>
      </p:sp>
      <p:pic>
        <p:nvPicPr>
          <p:cNvPr id="49156" name="Picture 6" descr="graph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703388"/>
            <a:ext cx="6291263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Link-based 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>
                <a:solidFill>
                  <a:srgbClr val="984807"/>
                </a:solidFill>
              </a:rPr>
              <a:t>betweenness</a:t>
            </a:r>
            <a:r>
              <a:rPr lang="en-US" dirty="0" smtClean="0">
                <a:solidFill>
                  <a:srgbClr val="984807"/>
                </a:solidFill>
              </a:rPr>
              <a:t> score</a:t>
            </a:r>
            <a:r>
              <a:rPr lang="en-US" dirty="0" smtClean="0">
                <a:solidFill>
                  <a:srgbClr val="984807"/>
                </a:solidFill>
              </a:rPr>
              <a:t> </a:t>
            </a:r>
            <a:r>
              <a:rPr lang="en-US" dirty="0" smtClean="0"/>
              <a:t>is </a:t>
            </a:r>
            <a:r>
              <a:rPr lang="en-US" dirty="0" smtClean="0"/>
              <a:t>computed for each class</a:t>
            </a:r>
          </a:p>
          <a:p>
            <a:pPr lvl="1"/>
            <a:r>
              <a:rPr lang="en-US" dirty="0" smtClean="0"/>
              <a:t>By launching </a:t>
            </a:r>
            <a:r>
              <a:rPr lang="en-US" dirty="0" smtClean="0">
                <a:solidFill>
                  <a:srgbClr val="984807"/>
                </a:solidFill>
              </a:rPr>
              <a:t>random walkers </a:t>
            </a:r>
            <a:r>
              <a:rPr lang="en-US" dirty="0" smtClean="0"/>
              <a:t>from the nodes of the class</a:t>
            </a:r>
          </a:p>
          <a:p>
            <a:pPr lvl="1"/>
            <a:r>
              <a:rPr lang="en-US" dirty="0" smtClean="0"/>
              <a:t>According to the </a:t>
            </a:r>
            <a:r>
              <a:rPr lang="en-US" i="1" dirty="0" smtClean="0">
                <a:solidFill>
                  <a:srgbClr val="984807"/>
                </a:solidFill>
              </a:rPr>
              <a:t>D-walk</a:t>
            </a:r>
            <a:r>
              <a:rPr lang="en-US" dirty="0" smtClean="0"/>
              <a:t> model</a:t>
            </a:r>
          </a:p>
          <a:p>
            <a:pPr lvl="1"/>
            <a:r>
              <a:rPr lang="en-US" dirty="0" smtClean="0"/>
              <a:t>And computing the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average number of passages </a:t>
            </a:r>
            <a:r>
              <a:rPr lang="en-US" dirty="0" smtClean="0"/>
              <a:t>through the node</a:t>
            </a:r>
            <a:endParaRPr lang="en-US" dirty="0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4064000" y="4648200"/>
            <a:ext cx="2794000" cy="2057400"/>
            <a:chOff x="304800" y="3632200"/>
            <a:chExt cx="4165600" cy="2921000"/>
          </a:xfrm>
        </p:grpSpPr>
        <p:pic>
          <p:nvPicPr>
            <p:cNvPr id="5" name="Picture 10" descr="X:\BeneLearn Temp\Picture 7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62200" y="3900977"/>
              <a:ext cx="271436" cy="366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X:\BeneLearn Temp\Picture 8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267200" y="4707415"/>
              <a:ext cx="189574" cy="245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77318" y="4148134"/>
              <a:ext cx="389882" cy="5000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4" descr="randomwalk.pdf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4800" y="3632200"/>
              <a:ext cx="4165600" cy="292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Link-based classification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1828800" y="1600200"/>
            <a:ext cx="6858000" cy="4495799"/>
          </a:xfrm>
        </p:spPr>
        <p:txBody>
          <a:bodyPr anchor="b"/>
          <a:lstStyle/>
          <a:p>
            <a:pPr eaLnBrk="1" hangingPunct="1"/>
            <a:r>
              <a:rPr lang="fr-FR" sz="2400" dirty="0" smtClean="0"/>
              <a:t>A </a:t>
            </a:r>
            <a:r>
              <a:rPr lang="fr-FR" sz="2400" i="1" dirty="0" err="1" smtClean="0">
                <a:solidFill>
                  <a:srgbClr val="FF0000"/>
                </a:solidFill>
              </a:rPr>
              <a:t>D-walk</a:t>
            </a:r>
            <a:r>
              <a:rPr lang="fr-FR" sz="2400" i="1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/>
              <a:t>always</a:t>
            </a:r>
            <a:r>
              <a:rPr lang="fr-FR" sz="2400" dirty="0" smtClean="0"/>
              <a:t> </a:t>
            </a:r>
            <a:r>
              <a:rPr lang="fr-FR" sz="2400" dirty="0" err="1" smtClean="0"/>
              <a:t>starts</a:t>
            </a:r>
            <a:r>
              <a:rPr lang="fr-FR" sz="2400" dirty="0" smtClean="0"/>
              <a:t> and </a:t>
            </a:r>
            <a:r>
              <a:rPr lang="fr-FR" sz="2400" dirty="0" err="1" smtClean="0"/>
              <a:t>ends</a:t>
            </a:r>
            <a:r>
              <a:rPr lang="fr-FR" sz="2400" dirty="0" smtClean="0"/>
              <a:t> in </a:t>
            </a:r>
            <a:r>
              <a:rPr lang="fr-FR" sz="2400" dirty="0" err="1" smtClean="0"/>
              <a:t>nodes</a:t>
            </a:r>
            <a:r>
              <a:rPr lang="fr-FR" sz="2400" dirty="0" smtClean="0"/>
              <a:t> </a:t>
            </a:r>
            <a:r>
              <a:rPr lang="fr-FR" sz="2400" dirty="0" err="1" smtClean="0"/>
              <a:t>belonging</a:t>
            </a:r>
            <a:r>
              <a:rPr lang="fr-FR" sz="2400" dirty="0" smtClean="0"/>
              <a:t> to the </a:t>
            </a:r>
            <a:r>
              <a:rPr lang="fr-FR" sz="2400" dirty="0" err="1" smtClean="0">
                <a:solidFill>
                  <a:srgbClr val="984807"/>
                </a:solidFill>
              </a:rPr>
              <a:t>same</a:t>
            </a:r>
            <a:r>
              <a:rPr lang="fr-FR" sz="2400" dirty="0" smtClean="0">
                <a:solidFill>
                  <a:srgbClr val="984807"/>
                </a:solidFill>
              </a:rPr>
              <a:t> class</a:t>
            </a:r>
          </a:p>
          <a:p>
            <a:pPr eaLnBrk="1" hangingPunct="1">
              <a:buFont typeface="Arial" charset="0"/>
              <a:buNone/>
            </a:pPr>
            <a:endParaRPr lang="en-US" sz="2000" dirty="0" smtClean="0"/>
          </a:p>
        </p:txBody>
      </p:sp>
      <p:pic>
        <p:nvPicPr>
          <p:cNvPr id="51204" name="Picture 6" descr="graph_red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625600"/>
            <a:ext cx="644366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Link-based classification</a:t>
            </a:r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1828800" y="1600200"/>
            <a:ext cx="6858000" cy="4525963"/>
          </a:xfrm>
        </p:spPr>
        <p:txBody>
          <a:bodyPr anchor="b"/>
          <a:lstStyle/>
          <a:p>
            <a:pPr eaLnBrk="1" hangingPunct="1"/>
            <a:r>
              <a:rPr lang="fr-FR" sz="2400" dirty="0" smtClean="0"/>
              <a:t>A </a:t>
            </a:r>
            <a:r>
              <a:rPr lang="fr-FR" sz="2400" i="1" dirty="0" err="1" smtClean="0">
                <a:solidFill>
                  <a:srgbClr val="FF0000"/>
                </a:solidFill>
              </a:rPr>
              <a:t>D-walk</a:t>
            </a:r>
            <a:r>
              <a:rPr lang="fr-FR" sz="2400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start</a:t>
            </a:r>
            <a:r>
              <a:rPr lang="fr-FR" sz="2400" dirty="0" smtClean="0"/>
              <a:t> </a:t>
            </a:r>
            <a:r>
              <a:rPr lang="fr-FR" sz="2400" dirty="0" err="1" smtClean="0"/>
              <a:t>from</a:t>
            </a:r>
            <a:r>
              <a:rPr lang="fr-FR" sz="2400" dirty="0" smtClean="0"/>
              <a:t> a </a:t>
            </a:r>
            <a:r>
              <a:rPr lang="fr-FR" sz="2400" dirty="0" err="1" smtClean="0"/>
              <a:t>node</a:t>
            </a:r>
            <a:r>
              <a:rPr lang="fr-FR" sz="2400" dirty="0" smtClean="0"/>
              <a:t> and come back to the </a:t>
            </a:r>
            <a:r>
              <a:rPr lang="fr-FR" sz="2400" dirty="0" err="1" smtClean="0"/>
              <a:t>same</a:t>
            </a:r>
            <a:r>
              <a:rPr lang="fr-FR" sz="2400" dirty="0" smtClean="0"/>
              <a:t> </a:t>
            </a:r>
            <a:r>
              <a:rPr lang="fr-FR" sz="2400" dirty="0" err="1" smtClean="0"/>
              <a:t>node</a:t>
            </a:r>
            <a:endParaRPr lang="fr-FR" sz="2400" dirty="0" smtClean="0"/>
          </a:p>
          <a:p>
            <a:pPr eaLnBrk="1" hangingPunct="1">
              <a:buFont typeface="Arial" charset="0"/>
              <a:buNone/>
            </a:pPr>
            <a:endParaRPr lang="en-US" sz="2000" dirty="0" smtClean="0"/>
          </a:p>
        </p:txBody>
      </p:sp>
      <p:pic>
        <p:nvPicPr>
          <p:cNvPr id="53252" name="Picture 9" descr="graph_red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622425"/>
            <a:ext cx="6477000" cy="3345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Link-based classification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1752600" y="1600200"/>
            <a:ext cx="6934200" cy="4525963"/>
          </a:xfrm>
        </p:spPr>
        <p:txBody>
          <a:bodyPr anchor="b"/>
          <a:lstStyle/>
          <a:p>
            <a:r>
              <a:rPr lang="fr-FR" sz="2400" dirty="0" smtClean="0"/>
              <a:t>A </a:t>
            </a:r>
            <a:r>
              <a:rPr lang="fr-FR" sz="2400" i="1" dirty="0" err="1" smtClean="0">
                <a:solidFill>
                  <a:srgbClr val="FF0000"/>
                </a:solidFill>
              </a:rPr>
              <a:t>D-walk</a:t>
            </a:r>
            <a:r>
              <a:rPr lang="fr-FR" sz="2400" i="1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cross </a:t>
            </a:r>
            <a:r>
              <a:rPr lang="fr-FR" sz="2400" dirty="0" err="1" smtClean="0"/>
              <a:t>nodes</a:t>
            </a:r>
            <a:r>
              <a:rPr lang="fr-FR" sz="2400" dirty="0" smtClean="0"/>
              <a:t> </a:t>
            </a:r>
            <a:r>
              <a:rPr lang="fr-FR" sz="2400" dirty="0" err="1" smtClean="0"/>
              <a:t>from</a:t>
            </a:r>
            <a:r>
              <a:rPr lang="fr-FR" sz="2400" dirty="0" smtClean="0"/>
              <a:t> </a:t>
            </a:r>
            <a:r>
              <a:rPr lang="fr-FR" sz="2400" dirty="0" err="1" smtClean="0"/>
              <a:t>other</a:t>
            </a:r>
            <a:r>
              <a:rPr lang="fr-FR" sz="2400" dirty="0" smtClean="0"/>
              <a:t> classes as </a:t>
            </a:r>
            <a:r>
              <a:rPr lang="fr-FR" sz="2400" dirty="0" err="1" smtClean="0"/>
              <a:t>well</a:t>
            </a:r>
            <a:r>
              <a:rPr lang="fr-FR" sz="2400" dirty="0" smtClean="0"/>
              <a:t> as </a:t>
            </a:r>
            <a:r>
              <a:rPr lang="fr-FR" sz="2400" dirty="0" err="1" smtClean="0"/>
              <a:t>unlabeled</a:t>
            </a:r>
            <a:r>
              <a:rPr lang="fr-FR" sz="2400" dirty="0" smtClean="0"/>
              <a:t> </a:t>
            </a:r>
            <a:r>
              <a:rPr lang="fr-FR" sz="2400" dirty="0" err="1" smtClean="0"/>
              <a:t>nodes</a:t>
            </a:r>
            <a:endParaRPr lang="fr-FR" sz="2400" dirty="0" smtClean="0"/>
          </a:p>
          <a:p>
            <a:pPr eaLnBrk="1" hangingPunct="1">
              <a:buFont typeface="Arial" charset="0"/>
              <a:buNone/>
            </a:pPr>
            <a:endParaRPr lang="en-US" sz="2000" dirty="0" smtClean="0"/>
          </a:p>
        </p:txBody>
      </p:sp>
      <p:pic>
        <p:nvPicPr>
          <p:cNvPr id="59396" name="Picture 8" descr="graph_red6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8475" y="1600200"/>
            <a:ext cx="6427788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Content-based IR: basic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we see a set of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similar documents </a:t>
            </a:r>
            <a:r>
              <a:rPr lang="en-US" dirty="0" smtClean="0"/>
              <a:t>containing the same words </a:t>
            </a:r>
            <a:r>
              <a:rPr lang="en-US" dirty="0" smtClean="0">
                <a:latin typeface="Times New Roman"/>
                <a:cs typeface="Times New Roman"/>
              </a:rPr>
              <a:t>w</a:t>
            </a:r>
            <a:r>
              <a:rPr lang="en-US" baseline="-25000" dirty="0" smtClean="0">
                <a:latin typeface="Times New Roman"/>
                <a:cs typeface="Times New Roman"/>
              </a:rPr>
              <a:t>1</a:t>
            </a:r>
            <a:r>
              <a:rPr lang="en-US" dirty="0" smtClean="0"/>
              <a:t>, </a:t>
            </a:r>
            <a:r>
              <a:rPr lang="en-US" dirty="0" smtClean="0">
                <a:latin typeface="Times New Roman"/>
                <a:cs typeface="Times New Roman"/>
              </a:rPr>
              <a:t>w</a:t>
            </a:r>
            <a:r>
              <a:rPr lang="en-US" baseline="-25000" dirty="0" smtClean="0">
                <a:latin typeface="Times New Roman"/>
                <a:cs typeface="Times New Roman"/>
              </a:rPr>
              <a:t>2</a:t>
            </a:r>
            <a:r>
              <a:rPr lang="en-US" dirty="0" smtClean="0"/>
              <a:t>, </a:t>
            </a:r>
            <a:r>
              <a:rPr lang="en-US" dirty="0" smtClean="0">
                <a:latin typeface="Times New Roman"/>
                <a:cs typeface="Times New Roman"/>
              </a:rPr>
              <a:t>w</a:t>
            </a:r>
            <a:r>
              <a:rPr lang="en-US" baseline="-25000" dirty="0" smtClean="0">
                <a:latin typeface="Times New Roman"/>
                <a:cs typeface="Times New Roman"/>
              </a:rPr>
              <a:t>3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2667000" y="2839505"/>
            <a:ext cx="4038600" cy="3313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Arrow Connector 4"/>
          <p:cNvCxnSpPr/>
          <p:nvPr/>
        </p:nvCxnSpPr>
        <p:spPr>
          <a:xfrm>
            <a:off x="4953000" y="4114800"/>
            <a:ext cx="2133600" cy="152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976251" y="3925669"/>
            <a:ext cx="1710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d</a:t>
            </a:r>
            <a:r>
              <a:rPr lang="en-US" dirty="0" smtClean="0"/>
              <a:t>ocuments in</a:t>
            </a:r>
          </a:p>
          <a:p>
            <a:pPr algn="ctr"/>
            <a:r>
              <a:rPr lang="en-US" dirty="0" smtClean="0"/>
              <a:t>t</a:t>
            </a:r>
            <a:r>
              <a:rPr lang="en-US" dirty="0" smtClean="0"/>
              <a:t>he words space</a:t>
            </a:r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Link-based classification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343400"/>
          </a:xfrm>
        </p:spPr>
        <p:txBody>
          <a:bodyPr anchor="b"/>
          <a:lstStyle/>
          <a:p>
            <a:pPr eaLnBrk="1" hangingPunct="1"/>
            <a:r>
              <a:rPr lang="fr-FR" sz="2400" dirty="0" smtClean="0"/>
              <a:t>A </a:t>
            </a:r>
            <a:r>
              <a:rPr lang="fr-FR" sz="2400" i="1" dirty="0" err="1" smtClean="0">
                <a:solidFill>
                  <a:srgbClr val="FF0000"/>
                </a:solidFill>
              </a:rPr>
              <a:t>D-walk</a:t>
            </a:r>
            <a:r>
              <a:rPr lang="fr-FR" sz="2400" i="1" dirty="0" smtClean="0">
                <a:solidFill>
                  <a:srgbClr val="FF0000"/>
                </a:solidFill>
              </a:rPr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pass</a:t>
            </a:r>
            <a:r>
              <a:rPr lang="fr-FR" sz="2400" dirty="0" smtClean="0"/>
              <a:t> </a:t>
            </a:r>
            <a:r>
              <a:rPr lang="fr-FR" sz="2400" dirty="0" err="1" smtClean="0"/>
              <a:t>several</a:t>
            </a:r>
            <a:r>
              <a:rPr lang="fr-FR" sz="2400" dirty="0" smtClean="0"/>
              <a:t> time on the </a:t>
            </a:r>
            <a:r>
              <a:rPr lang="fr-FR" sz="2400" dirty="0" err="1" smtClean="0"/>
              <a:t>same</a:t>
            </a:r>
            <a:r>
              <a:rPr lang="fr-FR" sz="2400" dirty="0" smtClean="0"/>
              <a:t> </a:t>
            </a:r>
            <a:r>
              <a:rPr lang="fr-FR" sz="2400" dirty="0" err="1" smtClean="0"/>
              <a:t>node</a:t>
            </a:r>
            <a:endParaRPr lang="fr-FR" sz="2400" dirty="0" smtClean="0"/>
          </a:p>
          <a:p>
            <a:pPr eaLnBrk="1" hangingPunct="1">
              <a:buFont typeface="Arial" charset="0"/>
              <a:buNone/>
            </a:pPr>
            <a:endParaRPr lang="en-US" sz="2000" dirty="0" smtClean="0"/>
          </a:p>
        </p:txBody>
      </p:sp>
      <p:pic>
        <p:nvPicPr>
          <p:cNvPr id="61444" name="Picture 8" descr="graph_red7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8475" y="1600200"/>
            <a:ext cx="6427788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Link-based classification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1752600" y="1600200"/>
            <a:ext cx="6934200" cy="4572000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GB" sz="2400" dirty="0" smtClean="0"/>
              <a:t>Once the </a:t>
            </a:r>
            <a:r>
              <a:rPr lang="en-GB" sz="2400" dirty="0" err="1" smtClean="0"/>
              <a:t>betweenness</a:t>
            </a:r>
            <a:r>
              <a:rPr lang="en-GB" sz="2400" dirty="0" smtClean="0"/>
              <a:t> is computed relatively to the </a:t>
            </a:r>
            <a:r>
              <a:rPr lang="en-GB" sz="2400" dirty="0" smtClean="0">
                <a:solidFill>
                  <a:srgbClr val="FF0000"/>
                </a:solidFill>
              </a:rPr>
              <a:t>RED </a:t>
            </a:r>
            <a:r>
              <a:rPr lang="en-GB" sz="2400" dirty="0" smtClean="0"/>
              <a:t>class, </a:t>
            </a:r>
            <a:r>
              <a:rPr lang="en-GB" sz="2400" dirty="0" smtClean="0">
                <a:solidFill>
                  <a:srgbClr val="00960E"/>
                </a:solidFill>
              </a:rPr>
              <a:t>GREEN </a:t>
            </a:r>
            <a:r>
              <a:rPr lang="en-GB" sz="2400" i="1" dirty="0" smtClean="0">
                <a:solidFill>
                  <a:srgbClr val="00960E"/>
                </a:solidFill>
              </a:rPr>
              <a:t>D-walks</a:t>
            </a:r>
            <a:r>
              <a:rPr lang="en-GB" sz="2400" dirty="0" smtClean="0">
                <a:solidFill>
                  <a:srgbClr val="00960E"/>
                </a:solidFill>
              </a:rPr>
              <a:t> </a:t>
            </a:r>
            <a:r>
              <a:rPr lang="en-GB" sz="2400" dirty="0" smtClean="0"/>
              <a:t>can be computed similarly</a:t>
            </a:r>
          </a:p>
        </p:txBody>
      </p:sp>
      <p:pic>
        <p:nvPicPr>
          <p:cNvPr id="63492" name="Picture 9" descr="graph_green1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9957" y="1676400"/>
            <a:ext cx="6297243" cy="325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Link-based classification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984807"/>
                </a:solidFill>
              </a:rPr>
              <a:t>betweenness</a:t>
            </a:r>
            <a:r>
              <a:rPr lang="en-US" dirty="0" smtClean="0">
                <a:solidFill>
                  <a:srgbClr val="984807"/>
                </a:solidFill>
              </a:rPr>
              <a:t> </a:t>
            </a:r>
            <a:r>
              <a:rPr lang="en-US" dirty="0" smtClean="0"/>
              <a:t>relative to the </a:t>
            </a:r>
            <a:r>
              <a:rPr lang="en-US" dirty="0" smtClean="0">
                <a:solidFill>
                  <a:srgbClr val="FF0000"/>
                </a:solidFill>
              </a:rPr>
              <a:t>red class</a:t>
            </a:r>
            <a:r>
              <a:rPr lang="en-US" dirty="0" smtClean="0"/>
              <a:t> and the </a:t>
            </a:r>
            <a:r>
              <a:rPr lang="en-GB" dirty="0" smtClean="0">
                <a:solidFill>
                  <a:srgbClr val="00960E"/>
                </a:solidFill>
              </a:rPr>
              <a:t>green class </a:t>
            </a:r>
            <a:r>
              <a:rPr lang="en-US" dirty="0" smtClean="0"/>
              <a:t>are computed</a:t>
            </a:r>
          </a:p>
          <a:p>
            <a:pPr lvl="1"/>
            <a:r>
              <a:rPr lang="en-US" dirty="0" smtClean="0"/>
              <a:t>The node is classified according to the </a:t>
            </a:r>
            <a:r>
              <a:rPr lang="en-US" dirty="0" smtClean="0">
                <a:solidFill>
                  <a:srgbClr val="984807"/>
                </a:solidFill>
              </a:rPr>
              <a:t>highest </a:t>
            </a:r>
            <a:r>
              <a:rPr lang="en-US" dirty="0" err="1" smtClean="0">
                <a:solidFill>
                  <a:srgbClr val="984807"/>
                </a:solidFill>
              </a:rPr>
              <a:t>betweenness</a:t>
            </a:r>
            <a:endParaRPr lang="en-US" dirty="0" smtClean="0">
              <a:solidFill>
                <a:srgbClr val="984807"/>
              </a:solidFill>
            </a:endParaRPr>
          </a:p>
          <a:p>
            <a:r>
              <a:rPr lang="en-US" dirty="0" smtClean="0"/>
              <a:t>This model provided good classification results on different benchmark databases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Exploiting contents + links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current trend is to exploit both</a:t>
            </a:r>
          </a:p>
          <a:p>
            <a:pPr lvl="1">
              <a:buClr>
                <a:schemeClr val="tx1"/>
              </a:buClr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Contents </a:t>
            </a:r>
            <a:r>
              <a:rPr lang="en-US" dirty="0" smtClean="0"/>
              <a:t>&amp;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Links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For instance, it has been </a:t>
            </a:r>
            <a:r>
              <a:rPr lang="en-US" sz="3200" dirty="0" smtClean="0"/>
              <a:t>shown in marketing </a:t>
            </a:r>
            <a:r>
              <a:rPr lang="en-US" sz="3200" dirty="0" smtClean="0"/>
              <a:t>that networking information</a:t>
            </a:r>
            <a:endParaRPr lang="en-US" dirty="0" smtClean="0"/>
          </a:p>
          <a:p>
            <a:pPr lvl="1"/>
            <a:r>
              <a:rPr lang="en-US" dirty="0" smtClean="0"/>
              <a:t>Improved the </a:t>
            </a:r>
            <a:r>
              <a:rPr lang="en-US" dirty="0" smtClean="0"/>
              <a:t>sales prediction model by as much as 482</a:t>
            </a:r>
            <a:r>
              <a:rPr lang="en-US" dirty="0" smtClean="0"/>
              <a:t>%</a:t>
            </a:r>
          </a:p>
          <a:p>
            <a:pPr lvl="1">
              <a:buNone/>
            </a:pPr>
            <a:r>
              <a:rPr lang="en-US" dirty="0" smtClean="0"/>
              <a:t>=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viral marketing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Exploiting contents +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Indeed, Hill, Provost &amp; </a:t>
            </a:r>
            <a:r>
              <a:rPr lang="en-US" dirty="0" err="1" smtClean="0"/>
              <a:t>Volinsky</a:t>
            </a:r>
            <a:r>
              <a:rPr lang="en-US" dirty="0" smtClean="0"/>
              <a:t> (2006) collected data</a:t>
            </a:r>
          </a:p>
          <a:p>
            <a:pPr lvl="1"/>
            <a:r>
              <a:rPr lang="en-US" dirty="0" smtClean="0"/>
              <a:t>On the early adoption of a new telecom service</a:t>
            </a:r>
          </a:p>
          <a:p>
            <a:r>
              <a:rPr lang="en-US" dirty="0" smtClean="0"/>
              <a:t>They show that </a:t>
            </a:r>
            <a:r>
              <a:rPr lang="en-US" dirty="0" smtClean="0">
                <a:solidFill>
                  <a:srgbClr val="984807"/>
                </a:solidFill>
              </a:rPr>
              <a:t>network neighbors </a:t>
            </a:r>
            <a:r>
              <a:rPr lang="en-US" dirty="0" smtClean="0"/>
              <a:t>are characterized by</a:t>
            </a:r>
          </a:p>
          <a:p>
            <a:pPr lvl="1"/>
            <a:r>
              <a:rPr lang="en-US" dirty="0" smtClean="0"/>
              <a:t>adopting rates much higher than non-</a:t>
            </a:r>
            <a:r>
              <a:rPr lang="en-US" dirty="0" smtClean="0"/>
              <a:t>network neighbors 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Exploiting contents + 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Here are some of their results</a:t>
            </a:r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2590800" y="2438400"/>
            <a:ext cx="6052168" cy="3818930"/>
            <a:chOff x="2434097" y="2590800"/>
            <a:chExt cx="6052168" cy="381893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54897" y="2794000"/>
              <a:ext cx="3894000" cy="22352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7006097" y="2590800"/>
              <a:ext cx="14801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Adoption rate</a:t>
              </a:r>
            </a:p>
            <a:p>
              <a:r>
                <a:rPr lang="en-US" dirty="0" smtClean="0"/>
                <a:t>of the service</a:t>
              </a:r>
              <a:endParaRPr lang="en-US" dirty="0"/>
            </a:p>
          </p:txBody>
        </p:sp>
        <p:cxnSp>
          <p:nvCxnSpPr>
            <p:cNvPr id="7" name="Straight Arrow Connector 6"/>
            <p:cNvCxnSpPr>
              <a:endCxn id="6" idx="1"/>
            </p:cNvCxnSpPr>
            <p:nvPr/>
          </p:nvCxnSpPr>
          <p:spPr>
            <a:xfrm flipV="1">
              <a:off x="4262897" y="2913966"/>
              <a:ext cx="2743200" cy="59123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endCxn id="6" idx="1"/>
            </p:cNvCxnSpPr>
            <p:nvPr/>
          </p:nvCxnSpPr>
          <p:spPr>
            <a:xfrm flipV="1">
              <a:off x="5101097" y="2913966"/>
              <a:ext cx="1905000" cy="112463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endCxn id="6" idx="1"/>
            </p:cNvCxnSpPr>
            <p:nvPr/>
          </p:nvCxnSpPr>
          <p:spPr>
            <a:xfrm rot="5400000" flipH="1" flipV="1">
              <a:off x="5872280" y="3057183"/>
              <a:ext cx="1277034" cy="9906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endCxn id="6" idx="1"/>
            </p:cNvCxnSpPr>
            <p:nvPr/>
          </p:nvCxnSpPr>
          <p:spPr>
            <a:xfrm flipV="1">
              <a:off x="3424697" y="2913966"/>
              <a:ext cx="3581400" cy="13403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/>
            <p:nvPr/>
          </p:nvSpPr>
          <p:spPr>
            <a:xfrm>
              <a:off x="2434097" y="2590800"/>
              <a:ext cx="1447800" cy="2895600"/>
            </a:xfrm>
            <a:prstGeom prst="ellipse">
              <a:avLst/>
            </a:prstGeom>
            <a:solidFill>
              <a:srgbClr val="FF0000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4643897" y="3581400"/>
              <a:ext cx="914400" cy="1905000"/>
            </a:xfrm>
            <a:prstGeom prst="ellipse">
              <a:avLst/>
            </a:prstGeom>
            <a:solidFill>
              <a:schemeClr val="tx2">
                <a:lumMod val="40000"/>
                <a:lumOff val="60000"/>
                <a:alpha val="31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434097" y="5486400"/>
              <a:ext cx="1478703" cy="92333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Segment with</a:t>
              </a:r>
            </a:p>
            <a:p>
              <a:r>
                <a:rPr lang="en-US" dirty="0" smtClean="0"/>
                <a:t>network</a:t>
              </a:r>
            </a:p>
            <a:p>
              <a:r>
                <a:rPr lang="en-US" dirty="0" smtClean="0"/>
                <a:t>information</a:t>
              </a:r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371707" y="5486400"/>
              <a:ext cx="1800493" cy="92333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dirty="0" smtClean="0"/>
                <a:t>Segment without</a:t>
              </a:r>
            </a:p>
            <a:p>
              <a:r>
                <a:rPr lang="en-US" dirty="0" smtClean="0"/>
                <a:t>network</a:t>
              </a:r>
            </a:p>
            <a:p>
              <a:r>
                <a:rPr lang="en-US" dirty="0" smtClean="0"/>
                <a:t>information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000000"/>
                </a:solidFill>
                <a:ea typeface="ＭＳ Ｐゴシック" charset="-128"/>
                <a:cs typeface="ＭＳ Ｐゴシック" charset="-128"/>
              </a:rPr>
              <a:t>Exploiting contents + links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are currently investigating this issue on text data</a:t>
            </a:r>
          </a:p>
          <a:p>
            <a:pPr lvl="1"/>
            <a:r>
              <a:rPr lang="en-US" dirty="0" smtClean="0"/>
              <a:t>Patent data</a:t>
            </a:r>
          </a:p>
          <a:p>
            <a:pPr lvl="1"/>
            <a:r>
              <a:rPr lang="en-US" dirty="0" smtClean="0"/>
              <a:t>A </a:t>
            </a:r>
            <a:r>
              <a:rPr lang="en-US" dirty="0" smtClean="0"/>
              <a:t>documents </a:t>
            </a:r>
            <a:r>
              <a:rPr lang="en-US" dirty="0" smtClean="0"/>
              <a:t>corpus provided by IRIS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We are developing models integrating both </a:t>
            </a:r>
            <a:r>
              <a:rPr lang="en-US" dirty="0" smtClean="0">
                <a:solidFill>
                  <a:srgbClr val="984807"/>
                </a:solidFill>
              </a:rPr>
              <a:t>contents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984807"/>
                </a:solidFill>
              </a:rPr>
              <a:t>links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600" y="1981201"/>
            <a:ext cx="5410200" cy="5105400"/>
          </a:xfrm>
        </p:spPr>
        <p:txBody>
          <a:bodyPr/>
          <a:lstStyle/>
          <a:p>
            <a:r>
              <a:rPr lang="en-US" dirty="0" smtClean="0"/>
              <a:t>Both </a:t>
            </a:r>
            <a:r>
              <a:rPr lang="en-US" dirty="0" smtClean="0">
                <a:solidFill>
                  <a:srgbClr val="984807"/>
                </a:solidFill>
              </a:rPr>
              <a:t>content-based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984807"/>
                </a:solidFill>
              </a:rPr>
              <a:t>link-based </a:t>
            </a:r>
            <a:r>
              <a:rPr lang="en-US" dirty="0" smtClean="0"/>
              <a:t>techniques are very useful in IR</a:t>
            </a:r>
          </a:p>
          <a:p>
            <a:r>
              <a:rPr lang="en-US" dirty="0" smtClean="0"/>
              <a:t>They can be </a:t>
            </a:r>
            <a:r>
              <a:rPr lang="en-US" dirty="0" smtClean="0">
                <a:solidFill>
                  <a:srgbClr val="984807"/>
                </a:solidFill>
              </a:rPr>
              <a:t>complementary</a:t>
            </a:r>
          </a:p>
          <a:p>
            <a:pPr lvl="1"/>
            <a:r>
              <a:rPr lang="en-US" dirty="0" smtClean="0"/>
              <a:t>Current research investigates new ways of combining both techniques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71800"/>
            <a:ext cx="3657600" cy="3657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Thank you 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sz="3600" dirty="0" smtClean="0"/>
              <a:t>My email:</a:t>
            </a:r>
          </a:p>
          <a:p>
            <a:endParaRPr lang="en-US" sz="3600" dirty="0" smtClean="0"/>
          </a:p>
          <a:p>
            <a:pPr lvl="1"/>
            <a:r>
              <a:rPr lang="en-US" sz="3200" dirty="0" err="1" smtClean="0"/>
              <a:t>m</a:t>
            </a:r>
            <a:r>
              <a:rPr lang="en-US" sz="3200" dirty="0" err="1" smtClean="0"/>
              <a:t>arco.saerens@ucLouvain.be</a:t>
            </a:r>
            <a:endParaRPr lang="en-US" sz="3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IR: basic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8001000" cy="4267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fr-FR" dirty="0" err="1" smtClean="0"/>
              <a:t>Thus</a:t>
            </a:r>
            <a:r>
              <a:rPr lang="fr-FR" dirty="0" smtClean="0"/>
              <a:t> </a:t>
            </a:r>
            <a:r>
              <a:rPr lang="fr-FR" dirty="0" err="1" smtClean="0"/>
              <a:t>each</a:t>
            </a:r>
            <a:r>
              <a:rPr lang="fr-FR" dirty="0" smtClean="0"/>
              <a:t> document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represented</a:t>
            </a:r>
            <a:r>
              <a:rPr lang="fr-FR" dirty="0" smtClean="0"/>
              <a:t> by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endParaRPr lang="fr-FR" dirty="0" smtClean="0"/>
          </a:p>
          <a:p>
            <a:pPr eaLnBrk="1" hangingPunct="1">
              <a:buFont typeface="Wingdings" pitchFamily="-65" charset="2"/>
              <a:buChar char="n"/>
              <a:defRPr/>
            </a:pPr>
            <a:endParaRPr lang="fr-FR" dirty="0" smtClean="0"/>
          </a:p>
          <a:p>
            <a:pPr eaLnBrk="1" hangingPunct="1">
              <a:buFont typeface="Wingdings" pitchFamily="-65" charset="2"/>
              <a:buChar char="n"/>
              <a:defRPr/>
            </a:pPr>
            <a:endParaRPr lang="fr-FR" dirty="0" smtClean="0"/>
          </a:p>
          <a:p>
            <a:pPr eaLnBrk="1" hangingPunct="1">
              <a:buFont typeface="Wingdings" pitchFamily="-65" charset="2"/>
              <a:buChar char="n"/>
              <a:defRPr/>
            </a:pPr>
            <a:endParaRPr lang="fr-FR" dirty="0" smtClean="0"/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fr-FR" dirty="0" smtClean="0"/>
              <a:t>This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called</a:t>
            </a:r>
            <a:r>
              <a:rPr lang="fr-FR" dirty="0" smtClean="0"/>
              <a:t> the « </a:t>
            </a:r>
            <a:r>
              <a:rPr lang="fr-FR" dirty="0" smtClean="0">
                <a:solidFill>
                  <a:srgbClr val="C0504D"/>
                </a:solidFill>
              </a:rPr>
              <a:t>bag of </a:t>
            </a:r>
            <a:r>
              <a:rPr lang="fr-FR" dirty="0" err="1" smtClean="0">
                <a:solidFill>
                  <a:srgbClr val="C0504D"/>
                </a:solidFill>
              </a:rPr>
              <a:t>words</a:t>
            </a:r>
            <a:r>
              <a:rPr lang="fr-FR" dirty="0" smtClean="0"/>
              <a:t> » </a:t>
            </a:r>
            <a:r>
              <a:rPr lang="fr-FR" dirty="0" err="1" smtClean="0"/>
              <a:t>representation</a:t>
            </a:r>
            <a:r>
              <a:rPr lang="fr-FR" dirty="0" smtClean="0"/>
              <a:t> in the </a:t>
            </a:r>
            <a:r>
              <a:rPr lang="fr-FR" dirty="0" err="1" smtClean="0">
                <a:solidFill>
                  <a:srgbClr val="C0504D"/>
                </a:solidFill>
              </a:rPr>
              <a:t>words</a:t>
            </a:r>
            <a:r>
              <a:rPr lang="fr-FR" dirty="0" smtClean="0">
                <a:solidFill>
                  <a:srgbClr val="C0504D"/>
                </a:solidFill>
              </a:rPr>
              <a:t> </a:t>
            </a:r>
            <a:r>
              <a:rPr lang="fr-FR" dirty="0" err="1" smtClean="0">
                <a:solidFill>
                  <a:srgbClr val="C0504D"/>
                </a:solidFill>
              </a:rPr>
              <a:t>space</a:t>
            </a:r>
            <a:endParaRPr lang="fr-FR" dirty="0" smtClean="0">
              <a:solidFill>
                <a:srgbClr val="C0504D"/>
              </a:solidFill>
            </a:endParaRPr>
          </a:p>
          <a:p>
            <a:pPr eaLnBrk="1" hangingPunct="1">
              <a:buFont typeface="Wingdings" pitchFamily="-65" charset="2"/>
              <a:buChar char="n"/>
              <a:defRPr/>
            </a:pPr>
            <a:endParaRPr lang="en-US" dirty="0" smtClean="0"/>
          </a:p>
        </p:txBody>
      </p:sp>
      <p:pic>
        <p:nvPicPr>
          <p:cNvPr id="17412" name="Picture 4" descr="&#10;image-565.pdf                                                  0012B8AFHDX                            BA1FE334: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5700" y="2514600"/>
            <a:ext cx="21463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4114800" y="3200400"/>
            <a:ext cx="15240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876800" y="3733800"/>
            <a:ext cx="3813163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/>
                <a:cs typeface="Times New Roman"/>
              </a:rPr>
              <a:t>frequency of word 2 in document </a:t>
            </a:r>
            <a:r>
              <a:rPr lang="en-US" sz="2000" i="1" dirty="0" err="1" smtClean="0">
                <a:latin typeface="Times New Roman"/>
                <a:cs typeface="Times New Roman"/>
              </a:rPr>
              <a:t>j</a:t>
            </a:r>
            <a:endParaRPr lang="en-US" sz="2000" i="1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Content-based IR: basic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34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The </a:t>
            </a:r>
            <a:r>
              <a:rPr lang="en-US" dirty="0" smtClean="0">
                <a:solidFill>
                  <a:srgbClr val="C0504D"/>
                </a:solidFill>
              </a:rPr>
              <a:t>similarity </a:t>
            </a:r>
            <a:r>
              <a:rPr lang="en-US" dirty="0" smtClean="0"/>
              <a:t>between two documents is measured</a:t>
            </a:r>
          </a:p>
          <a:p>
            <a:pPr lvl="1" eaLnBrk="1" hangingPunct="1">
              <a:defRPr/>
            </a:pPr>
            <a:r>
              <a:rPr lang="en-US" dirty="0" smtClean="0"/>
              <a:t>by the </a:t>
            </a:r>
            <a:r>
              <a:rPr lang="en-US" dirty="0" err="1" smtClean="0">
                <a:solidFill>
                  <a:srgbClr val="C0504D"/>
                </a:solidFill>
              </a:rPr>
              <a:t>cosinus</a:t>
            </a:r>
            <a:r>
              <a:rPr lang="en-US" dirty="0" smtClean="0">
                <a:solidFill>
                  <a:srgbClr val="C0504D"/>
                </a:solidFill>
              </a:rPr>
              <a:t> </a:t>
            </a:r>
            <a:r>
              <a:rPr lang="en-US" dirty="0" smtClean="0"/>
              <a:t>between the two vectors</a:t>
            </a:r>
          </a:p>
        </p:txBody>
      </p:sp>
      <p:pic>
        <p:nvPicPr>
          <p:cNvPr id="19460" name="Picture 3" descr="latex-image-1.pd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5763" y="3352800"/>
            <a:ext cx="573563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 noChangeArrowheads="1"/>
          </p:cNvPicPr>
          <p:nvPr/>
        </p:nvPicPr>
        <mc:AlternateContent>
          <mc:Choice xmlns:ma="http://schemas.microsoft.com/office/mac/drawingml/2008/main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3505200" y="4267200"/>
            <a:ext cx="168775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Content-based IR: basic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1"/>
            <a:ext cx="7772400" cy="4038600"/>
          </a:xfrm>
        </p:spPr>
        <p:txBody>
          <a:bodyPr/>
          <a:lstStyle/>
          <a:p>
            <a:r>
              <a:rPr lang="en-US" dirty="0" smtClean="0"/>
              <a:t>Therefore,</a:t>
            </a:r>
          </a:p>
          <a:p>
            <a:pPr lvl="1"/>
            <a:r>
              <a:rPr lang="en-US" dirty="0" smtClean="0"/>
              <a:t>If the </a:t>
            </a:r>
            <a:r>
              <a:rPr lang="en-US" dirty="0" smtClean="0">
                <a:solidFill>
                  <a:srgbClr val="C0504D"/>
                </a:solidFill>
              </a:rPr>
              <a:t>cosine similarity </a:t>
            </a:r>
            <a:r>
              <a:rPr lang="en-US" dirty="0" smtClean="0"/>
              <a:t>is</a:t>
            </a:r>
            <a:r>
              <a:rPr lang="en-US" dirty="0" smtClean="0"/>
              <a:t> around 1</a:t>
            </a:r>
            <a:r>
              <a:rPr lang="en-US" dirty="0" smtClean="0"/>
              <a:t>, the two documents are highly </a:t>
            </a:r>
            <a:r>
              <a:rPr lang="en-US" dirty="0" smtClean="0">
                <a:solidFill>
                  <a:srgbClr val="C0504D"/>
                </a:solidFill>
              </a:rPr>
              <a:t>similar</a:t>
            </a:r>
          </a:p>
          <a:p>
            <a:pPr lvl="1"/>
            <a:r>
              <a:rPr lang="en-US" dirty="0" smtClean="0"/>
              <a:t>If the </a:t>
            </a:r>
            <a:r>
              <a:rPr lang="en-US" dirty="0" smtClean="0">
                <a:solidFill>
                  <a:srgbClr val="C0504D"/>
                </a:solidFill>
              </a:rPr>
              <a:t>cosine similarity </a:t>
            </a:r>
            <a:r>
              <a:rPr lang="en-US" dirty="0" smtClean="0"/>
              <a:t>is</a:t>
            </a:r>
            <a:r>
              <a:rPr lang="en-US" dirty="0" smtClean="0"/>
              <a:t> around 0</a:t>
            </a:r>
            <a:r>
              <a:rPr lang="en-US" dirty="0" smtClean="0"/>
              <a:t>, the two documents are highly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different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dirty="0" smtClean="0"/>
              <a:t>Notice that the words space has a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huge dimensionality</a:t>
            </a:r>
            <a:r>
              <a:rPr lang="en-US" dirty="0" smtClean="0"/>
              <a:t> (up to 200,000 words</a:t>
            </a:r>
            <a:r>
              <a:rPr lang="en-US" dirty="0" smtClean="0"/>
              <a:t>)</a:t>
            </a:r>
            <a:endParaRPr lang="en-US" dirty="0" smtClean="0">
              <a:solidFill>
                <a:srgbClr val="C0504D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n-US" dirty="0" smtClean="0"/>
              <a:t>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600201"/>
            <a:ext cx="6934200" cy="41148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chemeClr val="tx1"/>
                </a:solidFill>
              </a:rPr>
              <a:t>Content-based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>
                <a:solidFill>
                  <a:srgbClr val="FF0000"/>
                </a:solidFill>
              </a:rPr>
              <a:t>Content-based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Content-based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IR: basic ideas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clustering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Link-based classification</a:t>
            </a:r>
          </a:p>
          <a:p>
            <a:pPr eaLnBrk="1" hangingPunct="1">
              <a:buFont typeface="Wingdings" pitchFamily="-65" charset="2"/>
              <a:buChar char="n"/>
              <a:defRPr/>
            </a:pPr>
            <a:r>
              <a:rPr lang="en-US" dirty="0" smtClean="0"/>
              <a:t>Exploiting contents + links</a:t>
            </a:r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37" y="4876800"/>
            <a:ext cx="194786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1985</Words>
  <Application>Microsoft Office PowerPoint</Application>
  <PresentationFormat>On-screen Show (4:3)</PresentationFormat>
  <Paragraphs>368</Paragraphs>
  <Slides>59</Slides>
  <Notes>6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Documents clustering and classification: towards combining contents and links</vt:lpstr>
      <vt:lpstr>Contents</vt:lpstr>
      <vt:lpstr>Contents</vt:lpstr>
      <vt:lpstr>Content-based IR: basic ideas</vt:lpstr>
      <vt:lpstr>Content-based IR: basic ideas</vt:lpstr>
      <vt:lpstr>Content-based IR: basic ideas</vt:lpstr>
      <vt:lpstr>Content-based IR: basic ideas</vt:lpstr>
      <vt:lpstr>Content-based IR: basic ideas</vt:lpstr>
      <vt:lpstr>Contents</vt:lpstr>
      <vt:lpstr>Content-based clustering</vt:lpstr>
      <vt:lpstr>Content-based clustering</vt:lpstr>
      <vt:lpstr>Content-based clustering</vt:lpstr>
      <vt:lpstr>Content-based clustering</vt:lpstr>
      <vt:lpstr>Content-based clustering</vt:lpstr>
      <vt:lpstr>Content-based clustering</vt:lpstr>
      <vt:lpstr>Content-based clustering</vt:lpstr>
      <vt:lpstr>Content-based clustering</vt:lpstr>
      <vt:lpstr>Content-based clustering</vt:lpstr>
      <vt:lpstr>Contents</vt:lpstr>
      <vt:lpstr>Content-based classification</vt:lpstr>
      <vt:lpstr>Content-based classification</vt:lpstr>
      <vt:lpstr>Content-based classification</vt:lpstr>
      <vt:lpstr>Content-based classification</vt:lpstr>
      <vt:lpstr>Content-based classification</vt:lpstr>
      <vt:lpstr>Content-based classification</vt:lpstr>
      <vt:lpstr>Content-based classification</vt:lpstr>
      <vt:lpstr>Content-based classification</vt:lpstr>
      <vt:lpstr>Content-based classification</vt:lpstr>
      <vt:lpstr>Content-based classification</vt:lpstr>
      <vt:lpstr>Contents</vt:lpstr>
      <vt:lpstr>Link-based IR: basic ideas</vt:lpstr>
      <vt:lpstr>Link-based IR: basic ideas</vt:lpstr>
      <vt:lpstr>Link-based IR: basic ideas</vt:lpstr>
      <vt:lpstr>Link-based IR: basic ideas</vt:lpstr>
      <vt:lpstr>Link-based IR: basic ideas</vt:lpstr>
      <vt:lpstr>Link-based IR: basic ideas</vt:lpstr>
      <vt:lpstr>Contents</vt:lpstr>
      <vt:lpstr>Link-based clustering</vt:lpstr>
      <vt:lpstr>Link-based clustering</vt:lpstr>
      <vt:lpstr>Link-based clustering</vt:lpstr>
      <vt:lpstr>Link-based clustering</vt:lpstr>
      <vt:lpstr>Link-based clustering</vt:lpstr>
      <vt:lpstr>Contents</vt:lpstr>
      <vt:lpstr>Link-based classification</vt:lpstr>
      <vt:lpstr>Link-based classification</vt:lpstr>
      <vt:lpstr>Link-based classification</vt:lpstr>
      <vt:lpstr>Link-based classification</vt:lpstr>
      <vt:lpstr>Link-based classification</vt:lpstr>
      <vt:lpstr>Link-based classification</vt:lpstr>
      <vt:lpstr>Link-based classification</vt:lpstr>
      <vt:lpstr>Link-based classification</vt:lpstr>
      <vt:lpstr>Link-based classification</vt:lpstr>
      <vt:lpstr>Contents</vt:lpstr>
      <vt:lpstr>Exploiting contents + links</vt:lpstr>
      <vt:lpstr>Exploiting contents + links</vt:lpstr>
      <vt:lpstr>Exploiting contents + links</vt:lpstr>
      <vt:lpstr>Exploiting contents + links</vt:lpstr>
      <vt:lpstr>Conclusion</vt:lpstr>
      <vt:lpstr>Thank you !!!</vt:lpstr>
    </vt:vector>
  </TitlesOfParts>
  <Company>Iris_Group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crochign</dc:creator>
  <cp:lastModifiedBy>Marco Saerens</cp:lastModifiedBy>
  <cp:revision>198</cp:revision>
  <dcterms:created xsi:type="dcterms:W3CDTF">2009-01-30T08:42:33Z</dcterms:created>
  <dcterms:modified xsi:type="dcterms:W3CDTF">2009-01-30T11:35:27Z</dcterms:modified>
</cp:coreProperties>
</file>