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Default Extension="vml" ContentType="application/vnd.openxmlformats-officedocument.vmlDrawing"/>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Default Extension="bin" ContentType="application/vnd.openxmlformats-officedocument.oleObject"/>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handoutMasterIdLst>
    <p:handoutMasterId r:id="rId27"/>
  </p:handoutMasterIdLst>
  <p:sldIdLst>
    <p:sldId id="256" r:id="rId2"/>
    <p:sldId id="262" r:id="rId3"/>
    <p:sldId id="291" r:id="rId4"/>
    <p:sldId id="294" r:id="rId5"/>
    <p:sldId id="265" r:id="rId6"/>
    <p:sldId id="266" r:id="rId7"/>
    <p:sldId id="295" r:id="rId8"/>
    <p:sldId id="286" r:id="rId9"/>
    <p:sldId id="288" r:id="rId10"/>
    <p:sldId id="271" r:id="rId11"/>
    <p:sldId id="270" r:id="rId12"/>
    <p:sldId id="276" r:id="rId13"/>
    <p:sldId id="289" r:id="rId14"/>
    <p:sldId id="290" r:id="rId15"/>
    <p:sldId id="272" r:id="rId16"/>
    <p:sldId id="273" r:id="rId17"/>
    <p:sldId id="275" r:id="rId18"/>
    <p:sldId id="279" r:id="rId19"/>
    <p:sldId id="278" r:id="rId20"/>
    <p:sldId id="280" r:id="rId21"/>
    <p:sldId id="292" r:id="rId22"/>
    <p:sldId id="293" r:id="rId23"/>
    <p:sldId id="282" r:id="rId24"/>
    <p:sldId id="284" r:id="rId25"/>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69696"/>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varScale="1">
        <p:scale>
          <a:sx n="79" d="100"/>
          <a:sy n="79" d="100"/>
        </p:scale>
        <p:origin x="-1356" y="-8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3.png"/></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649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en-US"/>
          </a:p>
        </p:txBody>
      </p:sp>
      <p:sp>
        <p:nvSpPr>
          <p:cNvPr id="106499"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fld id="{1AB14711-AE19-42BB-9B5C-2CFF762D22F6}" type="datetimeFigureOut">
              <a:rPr lang="en-US"/>
              <a:pPr>
                <a:defRPr/>
              </a:pPr>
              <a:t>2/4/2009</a:t>
            </a:fld>
            <a:endParaRPr lang="en-US"/>
          </a:p>
        </p:txBody>
      </p:sp>
      <p:sp>
        <p:nvSpPr>
          <p:cNvPr id="106500"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en-US"/>
          </a:p>
        </p:txBody>
      </p:sp>
      <p:sp>
        <p:nvSpPr>
          <p:cNvPr id="106501"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128A7C4D-CF59-4021-BCDF-2D184C8ED273}" type="slidenum">
              <a:rPr lang="en-US"/>
              <a:pPr>
                <a:defRPr/>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38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200">
                <a:latin typeface="Calibri" pitchFamily="34" charset="0"/>
              </a:defRPr>
            </a:lvl1pPr>
          </a:lstStyle>
          <a:p>
            <a:pPr>
              <a:defRPr/>
            </a:pPr>
            <a:endParaRPr lang="en-US"/>
          </a:p>
        </p:txBody>
      </p:sp>
      <p:sp>
        <p:nvSpPr>
          <p:cNvPr id="16387"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Calibri" pitchFamily="34" charset="0"/>
              </a:defRPr>
            </a:lvl1pPr>
          </a:lstStyle>
          <a:p>
            <a:pPr>
              <a:defRPr/>
            </a:pPr>
            <a:fld id="{171148DC-916F-45E8-B55E-07D0A068FF9B}" type="datetimeFigureOut">
              <a:rPr lang="en-US"/>
              <a:pPr>
                <a:defRPr/>
              </a:pPr>
              <a:t>2/4/2009</a:t>
            </a:fld>
            <a:endParaRPr lang="en-US"/>
          </a:p>
        </p:txBody>
      </p:sp>
      <p:sp>
        <p:nvSpPr>
          <p:cNvPr id="1331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16389"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Cliquez pour modifier les styles du texte du masque</a:t>
            </a:r>
          </a:p>
          <a:p>
            <a:pPr lvl="1"/>
            <a:r>
              <a:rPr lang="en-US" noProof="0" smtClean="0"/>
              <a:t>Deuxième niveau</a:t>
            </a:r>
          </a:p>
          <a:p>
            <a:pPr lvl="2"/>
            <a:r>
              <a:rPr lang="en-US" noProof="0" smtClean="0"/>
              <a:t>Troisième niveau</a:t>
            </a:r>
          </a:p>
          <a:p>
            <a:pPr lvl="3"/>
            <a:r>
              <a:rPr lang="en-US" noProof="0" smtClean="0"/>
              <a:t>Quatrième niveau</a:t>
            </a:r>
          </a:p>
          <a:p>
            <a:pPr lvl="4"/>
            <a:r>
              <a:rPr lang="en-US" noProof="0" smtClean="0"/>
              <a:t>Cinquième niveau</a:t>
            </a:r>
          </a:p>
        </p:txBody>
      </p:sp>
      <p:sp>
        <p:nvSpPr>
          <p:cNvPr id="16390"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defRPr sz="1200">
                <a:latin typeface="Calibri" pitchFamily="34" charset="0"/>
              </a:defRPr>
            </a:lvl1pPr>
          </a:lstStyle>
          <a:p>
            <a:pPr>
              <a:defRPr/>
            </a:pPr>
            <a:endParaRPr lang="en-US"/>
          </a:p>
        </p:txBody>
      </p:sp>
      <p:sp>
        <p:nvSpPr>
          <p:cNvPr id="16391"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Calibri" pitchFamily="34" charset="0"/>
              </a:defRPr>
            </a:lvl1pPr>
          </a:lstStyle>
          <a:p>
            <a:pPr>
              <a:defRPr/>
            </a:pPr>
            <a:fld id="{5480C0FF-F198-457D-BD67-C9A5E6C67F72}"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Calibri"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Calibri"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Calibri"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Calibri"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Calibri"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Rectangle 2"/>
          <p:cNvSpPr>
            <a:spLocks noGrp="1" noRot="1" noChangeAspect="1" noChangeArrowheads="1" noTextEdit="1"/>
          </p:cNvSpPr>
          <p:nvPr>
            <p:ph type="sldImg"/>
          </p:nvPr>
        </p:nvSpPr>
        <p:spPr>
          <a:ln/>
        </p:spPr>
      </p:sp>
      <p:sp>
        <p:nvSpPr>
          <p:cNvPr id="1638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Rectangle 2"/>
          <p:cNvSpPr>
            <a:spLocks noGrp="1" noRot="1" noChangeAspect="1" noChangeArrowheads="1" noTextEdit="1"/>
          </p:cNvSpPr>
          <p:nvPr>
            <p:ph type="sldImg"/>
          </p:nvPr>
        </p:nvSpPr>
        <p:spPr>
          <a:xfrm>
            <a:off x="1139825" y="685800"/>
            <a:ext cx="4572000" cy="3429000"/>
          </a:xfrm>
          <a:ln/>
        </p:spPr>
      </p:sp>
      <p:sp>
        <p:nvSpPr>
          <p:cNvPr id="18434" name="Rectangle 3"/>
          <p:cNvSpPr>
            <a:spLocks noGrp="1" noChangeArrowheads="1"/>
          </p:cNvSpPr>
          <p:nvPr>
            <p:ph type="body" idx="1"/>
          </p:nvPr>
        </p:nvSpPr>
        <p:spPr>
          <a:xfrm>
            <a:off x="685800" y="4343400"/>
            <a:ext cx="5483225" cy="4114800"/>
          </a:xfrm>
          <a:noFill/>
          <a:ln/>
        </p:spPr>
        <p:txBody>
          <a:bodyPr/>
          <a:lstStyle/>
          <a:p>
            <a:pPr eaLnBrk="1" hangingPunct="1"/>
            <a:endParaRPr lang="fr-BE" smtClean="0"/>
          </a:p>
        </p:txBody>
      </p:sp>
      <p:sp>
        <p:nvSpPr>
          <p:cNvPr id="18435" name="Rectangle 4"/>
          <p:cNvSpPr>
            <a:spLocks noChangeArrowheads="1"/>
          </p:cNvSpPr>
          <p:nvPr/>
        </p:nvSpPr>
        <p:spPr bwMode="auto">
          <a:xfrm>
            <a:off x="709613" y="4438650"/>
            <a:ext cx="5487987" cy="4113213"/>
          </a:xfrm>
          <a:prstGeom prst="rect">
            <a:avLst/>
          </a:prstGeom>
          <a:noFill/>
          <a:ln w="9525">
            <a:noFill/>
            <a:miter lim="800000"/>
            <a:headEnd/>
            <a:tailEnd/>
          </a:ln>
        </p:spPr>
        <p:txBody>
          <a:bodyPr/>
          <a:lstStyle/>
          <a:p>
            <a:pPr>
              <a:spcBef>
                <a:spcPct val="30000"/>
              </a:spcBef>
            </a:pPr>
            <a:endParaRPr lang="en-US" sz="1200">
              <a:latin typeface="Calibri"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Rectangle 2"/>
          <p:cNvSpPr>
            <a:spLocks noGrp="1" noRot="1" noChangeAspect="1" noChangeArrowheads="1" noTextEdit="1"/>
          </p:cNvSpPr>
          <p:nvPr>
            <p:ph type="sldImg"/>
          </p:nvPr>
        </p:nvSpPr>
        <p:spPr>
          <a:ln/>
        </p:spPr>
      </p:sp>
      <p:sp>
        <p:nvSpPr>
          <p:cNvPr id="2048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2"/>
          <p:cNvSpPr>
            <a:spLocks noGrp="1" noRot="1" noChangeAspect="1" noChangeArrowheads="1" noTextEdit="1"/>
          </p:cNvSpPr>
          <p:nvPr>
            <p:ph type="sldImg"/>
          </p:nvPr>
        </p:nvSpPr>
        <p:spPr>
          <a:ln/>
        </p:spPr>
      </p:sp>
      <p:sp>
        <p:nvSpPr>
          <p:cNvPr id="22530" name="Rectangle 3"/>
          <p:cNvSpPr>
            <a:spLocks noGrp="1" noChangeArrowheads="1"/>
          </p:cNvSpPr>
          <p:nvPr>
            <p:ph type="body" idx="1"/>
          </p:nvPr>
        </p:nvSpPr>
        <p:spPr>
          <a:xfrm>
            <a:off x="685800" y="4343400"/>
            <a:ext cx="5486400" cy="4170363"/>
          </a:xfrm>
          <a:noFill/>
          <a:ln/>
        </p:spPr>
        <p:txBody>
          <a:bodyPr/>
          <a:lstStyle/>
          <a:p>
            <a:endParaRPr lang="fr-BE" smtClean="0"/>
          </a:p>
          <a:p>
            <a:endParaRPr lang="fr-FR"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Rectangle 2"/>
          <p:cNvSpPr>
            <a:spLocks noGrp="1" noRot="1" noChangeAspect="1" noChangeArrowheads="1" noTextEdit="1"/>
          </p:cNvSpPr>
          <p:nvPr>
            <p:ph type="sldImg"/>
          </p:nvPr>
        </p:nvSpPr>
        <p:spPr>
          <a:ln/>
        </p:spPr>
      </p:sp>
      <p:sp>
        <p:nvSpPr>
          <p:cNvPr id="24578" name="Rectangle 3"/>
          <p:cNvSpPr>
            <a:spLocks noGrp="1" noChangeArrowheads="1"/>
          </p:cNvSpPr>
          <p:nvPr>
            <p:ph type="body" idx="1"/>
          </p:nvPr>
        </p:nvSpPr>
        <p:spPr>
          <a:noFill/>
          <a:ln/>
        </p:spPr>
        <p:txBody>
          <a:bodyPr/>
          <a:lstStyle/>
          <a:p>
            <a:pPr eaLnBrk="1" hangingPunct="1">
              <a:buFont typeface="Wingdings" pitchFamily="2" charset="2"/>
              <a:buNone/>
            </a:pPr>
            <a:endParaRPr 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Rectangle 2"/>
          <p:cNvSpPr>
            <a:spLocks noGrp="1" noRot="1" noChangeAspect="1" noChangeArrowheads="1" noTextEdit="1"/>
          </p:cNvSpPr>
          <p:nvPr>
            <p:ph type="sldImg"/>
          </p:nvPr>
        </p:nvSpPr>
        <p:spPr>
          <a:ln/>
        </p:spPr>
      </p:sp>
      <p:sp>
        <p:nvSpPr>
          <p:cNvPr id="26626" name="Rectangle 3"/>
          <p:cNvSpPr>
            <a:spLocks noGrp="1" noChangeArrowheads="1"/>
          </p:cNvSpPr>
          <p:nvPr>
            <p:ph type="body" idx="1"/>
          </p:nvPr>
        </p:nvSpPr>
        <p:spPr>
          <a:xfrm>
            <a:off x="685800" y="4343400"/>
            <a:ext cx="5486400" cy="4570413"/>
          </a:xfrm>
          <a:noFill/>
          <a:ln/>
        </p:spPr>
        <p:txBody>
          <a:bodyPr/>
          <a:lstStyle/>
          <a:p>
            <a:pPr eaLnBrk="1" hangingPunct="1">
              <a:buFont typeface="Wingdings" pitchFamily="2" charset="2"/>
              <a:buNone/>
            </a:pPr>
            <a:endParaRPr 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Rectangle 2"/>
          <p:cNvSpPr>
            <a:spLocks noGrp="1" noRot="1" noChangeAspect="1" noChangeArrowheads="1" noTextEdit="1"/>
          </p:cNvSpPr>
          <p:nvPr>
            <p:ph type="sldImg"/>
          </p:nvPr>
        </p:nvSpPr>
        <p:spPr>
          <a:ln/>
        </p:spPr>
      </p:sp>
      <p:sp>
        <p:nvSpPr>
          <p:cNvPr id="28674"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Rectangle 2"/>
          <p:cNvSpPr>
            <a:spLocks noGrp="1" noRot="1" noChangeAspect="1" noChangeArrowheads="1" noTextEdit="1"/>
          </p:cNvSpPr>
          <p:nvPr>
            <p:ph type="sldImg"/>
          </p:nvPr>
        </p:nvSpPr>
        <p:spPr>
          <a:ln/>
        </p:spPr>
      </p:sp>
      <p:sp>
        <p:nvSpPr>
          <p:cNvPr id="3072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Rectangle 2"/>
          <p:cNvSpPr>
            <a:spLocks noGrp="1" noRot="1" noChangeAspect="1" noChangeArrowheads="1" noTextEdit="1"/>
          </p:cNvSpPr>
          <p:nvPr>
            <p:ph type="sldImg"/>
          </p:nvPr>
        </p:nvSpPr>
        <p:spPr>
          <a:xfrm>
            <a:off x="1144588" y="685800"/>
            <a:ext cx="4570412" cy="3427413"/>
          </a:xfrm>
          <a:ln/>
        </p:spPr>
      </p:sp>
      <p:sp>
        <p:nvSpPr>
          <p:cNvPr id="32770" name="Rectangle 3"/>
          <p:cNvSpPr>
            <a:spLocks noGrp="1" noChangeArrowheads="1"/>
          </p:cNvSpPr>
          <p:nvPr>
            <p:ph type="body" idx="1"/>
          </p:nvPr>
        </p:nvSpPr>
        <p:spPr>
          <a:xfrm>
            <a:off x="914400" y="4343400"/>
            <a:ext cx="5029200" cy="4114800"/>
          </a:xfrm>
          <a:noFill/>
          <a:ln/>
        </p:spPr>
        <p:txBody>
          <a:bodyPr/>
          <a:lstStyle/>
          <a:p>
            <a:pPr eaLnBrk="1" hangingPunct="1"/>
            <a:endParaRPr 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Rectangle 2"/>
          <p:cNvSpPr>
            <a:spLocks noGrp="1" noRot="1" noChangeAspect="1" noChangeArrowheads="1" noTextEdit="1"/>
          </p:cNvSpPr>
          <p:nvPr>
            <p:ph type="sldImg"/>
          </p:nvPr>
        </p:nvSpPr>
        <p:spPr>
          <a:ln/>
        </p:spPr>
      </p:sp>
      <p:sp>
        <p:nvSpPr>
          <p:cNvPr id="34818"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Rectangle 2"/>
          <p:cNvSpPr>
            <a:spLocks noGrp="1" noRot="1" noChangeAspect="1" noChangeArrowheads="1" noTextEdit="1"/>
          </p:cNvSpPr>
          <p:nvPr>
            <p:ph type="sldImg"/>
          </p:nvPr>
        </p:nvSpPr>
        <p:spPr>
          <a:ln/>
        </p:spPr>
      </p:sp>
      <p:sp>
        <p:nvSpPr>
          <p:cNvPr id="3686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Rectangle 2"/>
          <p:cNvSpPr>
            <a:spLocks noGrp="1" noRot="1" noChangeAspect="1" noChangeArrowheads="1" noTextEdit="1"/>
          </p:cNvSpPr>
          <p:nvPr>
            <p:ph type="sldImg"/>
          </p:nvPr>
        </p:nvSpPr>
        <p:spPr>
          <a:ln/>
        </p:spPr>
      </p:sp>
      <p:sp>
        <p:nvSpPr>
          <p:cNvPr id="38914"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5" name="Rectangle 2"/>
          <p:cNvSpPr>
            <a:spLocks noGrp="1" noRot="1" noChangeAspect="1" noChangeArrowheads="1" noTextEdit="1"/>
          </p:cNvSpPr>
          <p:nvPr>
            <p:ph type="sldImg"/>
          </p:nvPr>
        </p:nvSpPr>
        <p:spPr>
          <a:xfrm>
            <a:off x="1144588" y="685800"/>
            <a:ext cx="4570412" cy="3427413"/>
          </a:xfrm>
          <a:ln/>
        </p:spPr>
      </p:sp>
      <p:sp>
        <p:nvSpPr>
          <p:cNvPr id="82946" name="Rectangle 3"/>
          <p:cNvSpPr>
            <a:spLocks noGrp="1" noChangeArrowheads="1"/>
          </p:cNvSpPr>
          <p:nvPr>
            <p:ph type="body" idx="1"/>
          </p:nvPr>
        </p:nvSpPr>
        <p:spPr>
          <a:xfrm>
            <a:off x="914400" y="4343400"/>
            <a:ext cx="5029200" cy="4114800"/>
          </a:xfrm>
          <a:noFill/>
          <a:ln/>
        </p:spPr>
        <p:txBody>
          <a:bodyPr/>
          <a:lstStyle/>
          <a:p>
            <a:pPr algn="l">
              <a:spcBef>
                <a:spcPts val="432"/>
              </a:spcBef>
              <a:spcAft>
                <a:spcPts val="0"/>
              </a:spcAft>
              <a:buNone/>
            </a:pPr>
            <a:r>
              <a:rPr lang="fr-BE" sz="1200" b="0" i="0">
                <a:solidFill>
                  <a:srgbClr val="000000"/>
                </a:solidFill>
                <a:latin typeface="Calibri"/>
                <a:ea typeface="+mn-ea"/>
                <a:cs typeface="+mn-cs"/>
              </a:rPr>
              <a:t>Add that for DB Oracle 10g, Windows Server 2003, Oracle text for full text, Tomcat for webserver</a:t>
            </a: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3" name="Rectangle 2"/>
          <p:cNvSpPr>
            <a:spLocks noGrp="1" noRot="1" noChangeAspect="1" noChangeArrowheads="1" noTextEdit="1"/>
          </p:cNvSpPr>
          <p:nvPr>
            <p:ph type="sldImg"/>
          </p:nvPr>
        </p:nvSpPr>
        <p:spPr>
          <a:xfrm>
            <a:off x="1144588" y="685800"/>
            <a:ext cx="4570412" cy="3427413"/>
          </a:xfrm>
          <a:ln/>
        </p:spPr>
      </p:sp>
      <p:sp>
        <p:nvSpPr>
          <p:cNvPr id="84994" name="Rectangle 3"/>
          <p:cNvSpPr>
            <a:spLocks noGrp="1" noChangeArrowheads="1"/>
          </p:cNvSpPr>
          <p:nvPr>
            <p:ph type="body" idx="1"/>
          </p:nvPr>
        </p:nvSpPr>
        <p:spPr>
          <a:xfrm>
            <a:off x="914400" y="4343400"/>
            <a:ext cx="5029200" cy="4114800"/>
          </a:xfrm>
          <a:noFill/>
          <a:ln/>
        </p:spPr>
        <p:txBody>
          <a:bodyPr/>
          <a:lstStyle/>
          <a:p>
            <a:pPr algn="l">
              <a:spcBef>
                <a:spcPts val="432"/>
              </a:spcBef>
              <a:spcAft>
                <a:spcPts val="0"/>
              </a:spcAft>
              <a:buNone/>
            </a:pPr>
            <a:r>
              <a:rPr lang="fr-BE" sz="1200" b="0" i="0">
                <a:solidFill>
                  <a:srgbClr val="000000"/>
                </a:solidFill>
                <a:latin typeface="Calibri"/>
                <a:ea typeface="+mn-ea"/>
                <a:cs typeface="+mn-cs"/>
              </a:rPr>
              <a:t>Decentralized storage. Explain that at present we only offer magnetic storage media and CDs, but in the medium term we are planning to provide high-quality storage management based on parameters linked to the document retention period, type of document, the legal nature of the electronic document (therefore possible to provide non-rewritable, long-lasting media, ensuring document integrity etc. For this reason we have already acquired the program that will allow this, and we are gradually preparing the infrastructure to cope with this type of storage</a:t>
            </a:r>
          </a:p>
          <a:p>
            <a:pPr algn="l">
              <a:spcBef>
                <a:spcPts val="432"/>
              </a:spcBef>
              <a:spcAft>
                <a:spcPts val="0"/>
              </a:spcAft>
              <a:buNone/>
            </a:pPr>
            <a:r>
              <a:rPr lang="fr-BE" sz="1200" b="0" i="0">
                <a:solidFill>
                  <a:srgbClr val="000000"/>
                </a:solidFill>
                <a:latin typeface="Calibri"/>
                <a:ea typeface="+mn-ea"/>
                <a:cs typeface="+mn-cs"/>
              </a:rPr>
              <a:t>Also say that we are waiting for statistics for the system</a:t>
            </a: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1" name="Rectangle 2"/>
          <p:cNvSpPr>
            <a:spLocks noGrp="1" noRot="1" noChangeAspect="1" noChangeArrowheads="1" noTextEdit="1"/>
          </p:cNvSpPr>
          <p:nvPr>
            <p:ph type="sldImg"/>
          </p:nvPr>
        </p:nvSpPr>
        <p:spPr>
          <a:ln/>
        </p:spPr>
      </p:sp>
      <p:sp>
        <p:nvSpPr>
          <p:cNvPr id="8704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89" name="Rectangle 2"/>
          <p:cNvSpPr>
            <a:spLocks noGrp="1" noRot="1" noChangeAspect="1" noChangeArrowheads="1" noTextEdit="1"/>
          </p:cNvSpPr>
          <p:nvPr>
            <p:ph type="sldImg"/>
          </p:nvPr>
        </p:nvSpPr>
        <p:spPr>
          <a:ln/>
        </p:spPr>
      </p:sp>
      <p:sp>
        <p:nvSpPr>
          <p:cNvPr id="8909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7" name="Rectangle 2"/>
          <p:cNvSpPr>
            <a:spLocks noGrp="1" noRot="1" noChangeAspect="1" noChangeArrowheads="1" noTextEdit="1"/>
          </p:cNvSpPr>
          <p:nvPr>
            <p:ph type="sldImg"/>
          </p:nvPr>
        </p:nvSpPr>
        <p:spPr>
          <a:ln/>
        </p:spPr>
      </p:sp>
      <p:sp>
        <p:nvSpPr>
          <p:cNvPr id="91138"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5" name="Rectangle 2"/>
          <p:cNvSpPr>
            <a:spLocks noGrp="1" noRot="1" noChangeAspect="1" noChangeArrowheads="1" noTextEdit="1"/>
          </p:cNvSpPr>
          <p:nvPr>
            <p:ph type="sldImg"/>
          </p:nvPr>
        </p:nvSpPr>
        <p:spPr>
          <a:ln/>
        </p:spPr>
      </p:sp>
      <p:sp>
        <p:nvSpPr>
          <p:cNvPr id="9318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3" name="Rectangle 2"/>
          <p:cNvSpPr>
            <a:spLocks noGrp="1" noRot="1" noChangeAspect="1" noChangeArrowheads="1" noTextEdit="1"/>
          </p:cNvSpPr>
          <p:nvPr>
            <p:ph type="sldImg"/>
          </p:nvPr>
        </p:nvSpPr>
        <p:spPr>
          <a:ln/>
        </p:spPr>
      </p:sp>
      <p:sp>
        <p:nvSpPr>
          <p:cNvPr id="95234" name="Rectangle 3"/>
          <p:cNvSpPr>
            <a:spLocks noGrp="1" noChangeArrowheads="1"/>
          </p:cNvSpPr>
          <p:nvPr>
            <p:ph type="body" idx="1"/>
          </p:nvPr>
        </p:nvSpPr>
        <p:spPr>
          <a:noFill/>
          <a:ln/>
        </p:spPr>
        <p:txBody>
          <a:bodyPr/>
          <a:lstStyle/>
          <a:p>
            <a:pPr algn="l">
              <a:spcBef>
                <a:spcPts val="432"/>
              </a:spcBef>
              <a:spcAft>
                <a:spcPts val="0"/>
              </a:spcAft>
              <a:buNone/>
            </a:pPr>
            <a:r>
              <a:rPr lang="fr-BE" sz="1200" b="0" i="0">
                <a:solidFill>
                  <a:srgbClr val="000000"/>
                </a:solidFill>
                <a:latin typeface="Calibri"/>
                <a:ea typeface="+mn-ea"/>
                <a:cs typeface="+mn-cs"/>
              </a:rPr>
              <a:t>Risks: </a:t>
            </a:r>
            <a:r>
              <a:rPr lang="fr-BE" sz="1600" b="0" i="0">
                <a:solidFill>
                  <a:srgbClr val="969696"/>
                </a:solidFill>
                <a:latin typeface="Calibri"/>
                <a:ea typeface="+mn-ea"/>
                <a:cs typeface="+mn-cs"/>
              </a:rPr>
              <a:t>organization, communication, complexity, changing requirements, technological risks</a:t>
            </a:r>
          </a:p>
          <a:p>
            <a:pPr algn="l">
              <a:spcBef>
                <a:spcPts val="0"/>
              </a:spcBef>
              <a:spcAft>
                <a:spcPts val="0"/>
              </a:spcAft>
              <a:buNone/>
            </a:pPr>
            <a:endParaRPr lang="en-US" dirty="0"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1" name="Rectangle 2"/>
          <p:cNvSpPr>
            <a:spLocks noGrp="1" noRot="1" noChangeAspect="1" noChangeArrowheads="1" noTextEdit="1"/>
          </p:cNvSpPr>
          <p:nvPr>
            <p:ph type="sldImg"/>
          </p:nvPr>
        </p:nvSpPr>
        <p:spPr>
          <a:ln/>
        </p:spPr>
      </p:sp>
      <p:sp>
        <p:nvSpPr>
          <p:cNvPr id="9728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29" name="Rectangle 2"/>
          <p:cNvSpPr>
            <a:spLocks noGrp="1" noRot="1" noChangeAspect="1" noChangeArrowheads="1" noTextEdit="1"/>
          </p:cNvSpPr>
          <p:nvPr>
            <p:ph type="sldImg"/>
          </p:nvPr>
        </p:nvSpPr>
        <p:spPr>
          <a:ln/>
        </p:spPr>
      </p:sp>
      <p:sp>
        <p:nvSpPr>
          <p:cNvPr id="9933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7" name="Rectangle 2"/>
          <p:cNvSpPr>
            <a:spLocks noGrp="1" noRot="1" noChangeAspect="1" noChangeArrowheads="1" noTextEdit="1"/>
          </p:cNvSpPr>
          <p:nvPr>
            <p:ph type="sldImg"/>
          </p:nvPr>
        </p:nvSpPr>
        <p:spPr>
          <a:ln/>
        </p:spPr>
      </p:sp>
      <p:sp>
        <p:nvSpPr>
          <p:cNvPr id="101378" name="Rectangle 3"/>
          <p:cNvSpPr>
            <a:spLocks noGrp="1" noChangeArrowheads="1"/>
          </p:cNvSpPr>
          <p:nvPr>
            <p:ph type="body" idx="1"/>
          </p:nvPr>
        </p:nvSpPr>
        <p:spPr>
          <a:noFill/>
          <a:ln/>
        </p:spPr>
        <p:txBody>
          <a:bodyPr/>
          <a:lstStyle/>
          <a:p>
            <a:pPr marL="740664" lvl="1" indent="-283464" algn="l">
              <a:spcBef>
                <a:spcPts val="432"/>
              </a:spcBef>
              <a:spcAft>
                <a:spcPts val="0"/>
              </a:spcAft>
              <a:buNone/>
            </a:pPr>
            <a:r>
              <a:rPr lang="fr-BE" sz="1200" b="0" i="0">
                <a:solidFill>
                  <a:srgbClr val="969696"/>
                </a:solidFill>
                <a:latin typeface="Calibri"/>
                <a:ea typeface="+mn-ea"/>
                <a:cs typeface="+mn-cs"/>
              </a:rPr>
              <a:t>with electronic signature, workflow, documents provided by all authorities, courts and even by outside parties etc.)</a:t>
            </a:r>
          </a:p>
          <a:p>
            <a:pPr algn="l">
              <a:spcBef>
                <a:spcPts val="0"/>
              </a:spcBef>
              <a:spcAft>
                <a:spcPts val="0"/>
              </a:spcAft>
              <a:buNone/>
            </a:pPr>
            <a:endParaRPr lang="en-US" dirty="0"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5" name="Rectangle 2"/>
          <p:cNvSpPr>
            <a:spLocks noGrp="1" noRot="1" noChangeAspect="1" noChangeArrowheads="1" noTextEdit="1"/>
          </p:cNvSpPr>
          <p:nvPr>
            <p:ph type="sldImg"/>
          </p:nvPr>
        </p:nvSpPr>
        <p:spPr>
          <a:ln/>
        </p:spPr>
      </p:sp>
      <p:sp>
        <p:nvSpPr>
          <p:cNvPr id="10342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3" name="Rectangle 2"/>
          <p:cNvSpPr>
            <a:spLocks noGrp="1" noRot="1" noChangeAspect="1" noChangeArrowheads="1" noTextEdit="1"/>
          </p:cNvSpPr>
          <p:nvPr>
            <p:ph type="sldImg"/>
          </p:nvPr>
        </p:nvSpPr>
        <p:spPr>
          <a:ln/>
        </p:spPr>
      </p:sp>
      <p:sp>
        <p:nvSpPr>
          <p:cNvPr id="105474"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90D5E741-B8C3-4016-B1C2-DB7469A60835}" type="datetimeFigureOut">
              <a:rPr lang="en-US"/>
              <a:pPr>
                <a:defRPr/>
              </a:pPr>
              <a:t>2/4/2009</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EC627137-7A87-4E6C-AEDF-46D2C83BEEC9}"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67CD446A-D669-4BB2-89B4-D4C3BFDA5497}" type="datetimeFigureOut">
              <a:rPr lang="en-US"/>
              <a:pPr>
                <a:defRPr/>
              </a:pPr>
              <a:t>2/4/2009</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C646CCD9-DA74-446C-8A1A-49477C363C9A}"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814446EA-B69B-48B0-B015-6D309ED90624}" type="datetimeFigureOut">
              <a:rPr lang="en-US"/>
              <a:pPr>
                <a:defRPr/>
              </a:pPr>
              <a:t>2/4/2009</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6911087F-2EBD-4645-AC72-5E1DEB799EEF}"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676C4CFC-3F30-4F69-8736-280C0ACA3ED6}" type="datetimeFigureOut">
              <a:rPr lang="en-US"/>
              <a:pPr>
                <a:defRPr/>
              </a:pPr>
              <a:t>2/4/2009</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8BE9E332-567F-4B20-B117-2823C850C8CA}"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76E3F5C4-B21D-41A0-AA76-57CF1049DF1E}" type="datetimeFigureOut">
              <a:rPr lang="en-US"/>
              <a:pPr>
                <a:defRPr/>
              </a:pPr>
              <a:t>2/4/2009</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ED7E977D-85BE-418C-85E3-3EFDCAF67EDB}"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2FBFB74E-B267-4825-BD19-06A1C191A387}" type="datetimeFigureOut">
              <a:rPr lang="en-US"/>
              <a:pPr>
                <a:defRPr/>
              </a:pPr>
              <a:t>2/4/2009</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36F0DA36-A75E-493F-BA99-CB6437CB087B}"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599CD307-F3E0-46FC-86EE-A9AAFC8D1A5C}" type="datetimeFigureOut">
              <a:rPr lang="en-US"/>
              <a:pPr>
                <a:defRPr/>
              </a:pPr>
              <a:t>2/4/2009</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13125C16-2BDC-426D-A619-AF37F3EC85CC}"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D1C2439A-BBF5-4DD8-9CD0-B3388060BDC5}" type="datetimeFigureOut">
              <a:rPr lang="en-US"/>
              <a:pPr>
                <a:defRPr/>
              </a:pPr>
              <a:t>2/4/2009</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3B444661-85DF-45CF-8574-84FF95185BD7}"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8F3E0DBB-88E7-4CD1-AA43-2A53A0C7884B}" type="datetimeFigureOut">
              <a:rPr lang="en-US"/>
              <a:pPr>
                <a:defRPr/>
              </a:pPr>
              <a:t>2/4/2009</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8B5EB5D8-1D16-4C46-BA1F-51541FCEA7F8}"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5E6FF179-C7FE-4879-9485-773E31EC01DE}" type="datetimeFigureOut">
              <a:rPr lang="en-US"/>
              <a:pPr>
                <a:defRPr/>
              </a:pPr>
              <a:t>2/4/2009</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E2909974-3FC2-46C0-A497-9F91952C8A12}"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54144772-DA11-4B9B-BC9D-F274D245B034}" type="datetimeFigureOut">
              <a:rPr lang="en-US"/>
              <a:pPr>
                <a:defRPr/>
              </a:pPr>
              <a:t>2/4/2009</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9583D453-9991-43DB-83E2-647BAD383B5F}"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55AC8C73-65D2-4FD7-805E-DDA3F99CFDBD}" type="datetimeFigureOut">
              <a:rPr lang="en-US"/>
              <a:pPr>
                <a:defRPr/>
              </a:pPr>
              <a:t>2/4/2009</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9A4ED728-6141-410E-B107-310C12E95B4E}" type="slidenum">
              <a:rPr lang="en-US"/>
              <a:pPr>
                <a:defRPr/>
              </a:pPr>
              <a:t>‹#›</a:t>
            </a:fld>
            <a:endParaRPr lang="en-US"/>
          </a:p>
        </p:txBody>
      </p:sp>
      <p:pic>
        <p:nvPicPr>
          <p:cNvPr id="1031" name="Picture 6" descr="IRISLink09-template-ppt-pro-2.jpg"/>
          <p:cNvPicPr>
            <a:picLocks noChangeAspect="1"/>
          </p:cNvPicPr>
          <p:nvPr userDrawn="1"/>
        </p:nvPicPr>
        <p:blipFill>
          <a:blip r:embed="rId13"/>
          <a:srcRect/>
          <a:stretch>
            <a:fillRect/>
          </a:stretch>
        </p:blipFill>
        <p:spPr bwMode="auto">
          <a:xfrm>
            <a:off x="0" y="0"/>
            <a:ext cx="9144000" cy="6858000"/>
          </a:xfrm>
          <a:prstGeom prst="rect">
            <a:avLst/>
          </a:prstGeom>
          <a:noFill/>
          <a:ln w="9525">
            <a:noFill/>
            <a:miter lim="800000"/>
            <a:headEnd/>
            <a:tailEnd/>
          </a:ln>
        </p:spPr>
      </p:pic>
      <p:pic>
        <p:nvPicPr>
          <p:cNvPr id="1032" name="Picture 8"/>
          <p:cNvPicPr>
            <a:picLocks noChangeAspect="1" noChangeArrowheads="1"/>
          </p:cNvPicPr>
          <p:nvPr userDrawn="1"/>
        </p:nvPicPr>
        <p:blipFill>
          <a:blip r:embed="rId14"/>
          <a:srcRect/>
          <a:stretch>
            <a:fillRect/>
          </a:stretch>
        </p:blipFill>
        <p:spPr bwMode="auto">
          <a:xfrm>
            <a:off x="4284663" y="5876925"/>
            <a:ext cx="600075" cy="620713"/>
          </a:xfrm>
          <a:prstGeom prst="rect">
            <a:avLst/>
          </a:prstGeom>
          <a:noFill/>
          <a:ln w="9525">
            <a:noFill/>
            <a:round/>
            <a:headEnd/>
            <a:tailEnd/>
          </a:ln>
        </p:spPr>
      </p:pic>
      <p:pic>
        <p:nvPicPr>
          <p:cNvPr id="1033" name="Picture 9" descr="logo CTI"/>
          <p:cNvPicPr>
            <a:picLocks noChangeAspect="1" noChangeArrowheads="1"/>
          </p:cNvPicPr>
          <p:nvPr userDrawn="1"/>
        </p:nvPicPr>
        <p:blipFill>
          <a:blip r:embed="rId15"/>
          <a:srcRect/>
          <a:stretch>
            <a:fillRect/>
          </a:stretch>
        </p:blipFill>
        <p:spPr bwMode="auto">
          <a:xfrm>
            <a:off x="7740650" y="5949950"/>
            <a:ext cx="576263" cy="495300"/>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7.wmf"/><Relationship Id="rId7"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10.jpeg"/><Relationship Id="rId5" Type="http://schemas.openxmlformats.org/officeDocument/2006/relationships/image" Target="../media/image9.png"/><Relationship Id="rId4" Type="http://schemas.openxmlformats.org/officeDocument/2006/relationships/image" Target="../media/image8.jpe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7" Type="http://schemas.openxmlformats.org/officeDocument/2006/relationships/oleObject" Target="../embeddings/oleObject3.bin"/><Relationship Id="rId2" Type="http://schemas.openxmlformats.org/officeDocument/2006/relationships/slideLayout" Target="../slideLayouts/slideLayout6.xml"/><Relationship Id="rId1" Type="http://schemas.openxmlformats.org/officeDocument/2006/relationships/vmlDrawing" Target="../drawings/vmlDrawing1.vml"/><Relationship Id="rId6" Type="http://schemas.openxmlformats.org/officeDocument/2006/relationships/oleObject" Target="../embeddings/oleObject2.bin"/><Relationship Id="rId5" Type="http://schemas.openxmlformats.org/officeDocument/2006/relationships/image" Target="../media/image14.png"/><Relationship Id="rId4" Type="http://schemas.openxmlformats.org/officeDocument/2006/relationships/oleObject" Target="../embeddings/oleObject1.bin"/></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1" name="Picture 3" descr="IRISLink09-template-ppt-pro.jpg"/>
          <p:cNvPicPr>
            <a:picLocks noChangeAspect="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15362" name="Title 1"/>
          <p:cNvSpPr>
            <a:spLocks noGrp="1"/>
          </p:cNvSpPr>
          <p:nvPr>
            <p:ph type="ctrTitle"/>
          </p:nvPr>
        </p:nvSpPr>
        <p:spPr/>
        <p:txBody>
          <a:bodyPr/>
          <a:lstStyle/>
          <a:p>
            <a:pPr algn="ctr">
              <a:spcBef>
                <a:spcPts val="0"/>
              </a:spcBef>
              <a:spcAft>
                <a:spcPts val="0"/>
              </a:spcAft>
              <a:buNone/>
            </a:pPr>
            <a:r>
              <a:rPr lang="fr-BE" sz="4000" b="0" i="0">
                <a:solidFill>
                  <a:srgbClr val="898989"/>
                </a:solidFill>
                <a:latin typeface="Calibri"/>
                <a:ea typeface="+mj-ea"/>
                <a:cs typeface="+mj-cs"/>
              </a:rPr>
              <a:t>Documents for everyone</a:t>
            </a:r>
            <a:br>
              <a:rPr lang="fr-BE" sz="4000" b="0" i="0">
                <a:solidFill>
                  <a:srgbClr val="898989"/>
                </a:solidFill>
                <a:latin typeface="Calibri"/>
                <a:ea typeface="+mj-ea"/>
                <a:cs typeface="+mj-cs"/>
              </a:rPr>
            </a:br>
            <a:r>
              <a:rPr lang="fr-BE" sz="4000" b="0" i="0">
                <a:solidFill>
                  <a:srgbClr val="898989"/>
                </a:solidFill>
                <a:latin typeface="Calibri"/>
                <a:ea typeface="+mj-ea"/>
                <a:cs typeface="+mj-cs"/>
              </a:rPr>
              <a:t>and Justice for all</a:t>
            </a:r>
          </a:p>
        </p:txBody>
      </p:sp>
      <p:sp>
        <p:nvSpPr>
          <p:cNvPr id="15363" name="Subtitle 2"/>
          <p:cNvSpPr>
            <a:spLocks noGrp="1"/>
          </p:cNvSpPr>
          <p:nvPr>
            <p:ph type="subTitle" idx="1"/>
          </p:nvPr>
        </p:nvSpPr>
        <p:spPr>
          <a:xfrm>
            <a:off x="1331913" y="3860800"/>
            <a:ext cx="6400800" cy="1752600"/>
          </a:xfrm>
        </p:spPr>
        <p:txBody>
          <a:bodyPr/>
          <a:lstStyle/>
          <a:p>
            <a:pPr marL="0" indent="0" algn="ctr">
              <a:lnSpc>
                <a:spcPct val="90000"/>
              </a:lnSpc>
              <a:buNone/>
            </a:pPr>
            <a:r>
              <a:rPr lang="fr-BE" b="0" i="0">
                <a:solidFill>
                  <a:srgbClr val="898989"/>
                </a:solidFill>
              </a:rPr>
              <a:t>FEDERAL PUBLIC SERVICE JUSTICE</a:t>
            </a:r>
          </a:p>
          <a:p>
            <a:pPr marL="0" indent="0" algn="ctr">
              <a:lnSpc>
                <a:spcPct val="90000"/>
              </a:lnSpc>
              <a:buNone/>
            </a:pPr>
            <a:endParaRPr lang="en-US" dirty="0" smtClean="0">
              <a:solidFill>
                <a:srgbClr val="898989"/>
              </a:solidFill>
            </a:endParaRPr>
          </a:p>
          <a:p>
            <a:pPr marL="0" indent="0" algn="l">
              <a:lnSpc>
                <a:spcPct val="90000"/>
              </a:lnSpc>
              <a:buNone/>
            </a:pPr>
            <a:r>
              <a:rPr lang="fr-BE" sz="2000" b="0" i="0">
                <a:solidFill>
                  <a:srgbClr val="898989"/>
                </a:solidFill>
              </a:rPr>
              <a:t>Monique Beuken, Commission for the Modernisation of the Judiciary (CMOJ)</a:t>
            </a:r>
          </a:p>
          <a:p>
            <a:pPr marL="0" indent="0" algn="l">
              <a:lnSpc>
                <a:spcPct val="90000"/>
              </a:lnSpc>
              <a:buNone/>
            </a:pPr>
            <a:r>
              <a:rPr lang="fr-BE" sz="2000" b="0" i="0">
                <a:solidFill>
                  <a:srgbClr val="898989"/>
                </a:solidFill>
              </a:rPr>
              <a:t>Phedra Clouner, Federal Public Service Justice</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Rectangle 2"/>
          <p:cNvSpPr>
            <a:spLocks noGrp="1"/>
          </p:cNvSpPr>
          <p:nvPr>
            <p:ph type="title"/>
          </p:nvPr>
        </p:nvSpPr>
        <p:spPr>
          <a:xfrm>
            <a:off x="468313" y="260350"/>
            <a:ext cx="8228012" cy="923925"/>
          </a:xfrm>
        </p:spPr>
        <p:txBody>
          <a:bodyPr/>
          <a:lstStyle/>
          <a:p>
            <a:pPr algn="l">
              <a:spcBef>
                <a:spcPts val="0"/>
              </a:spcBef>
              <a:spcAft>
                <a:spcPts val="0"/>
              </a:spcAft>
              <a:buNone/>
            </a:pPr>
            <a:r>
              <a:rPr lang="fr-BE" sz="3600" b="0" i="0">
                <a:solidFill>
                  <a:srgbClr val="969696"/>
                </a:solidFill>
                <a:latin typeface="Calibri"/>
                <a:ea typeface="+mj-ea"/>
                <a:cs typeface="+mj-cs"/>
              </a:rPr>
              <a:t>Plan of the presentation</a:t>
            </a:r>
            <a:r>
              <a:rPr lang="nl-BE" sz="4400" b="0" i="0">
                <a:solidFill>
                  <a:schemeClr val="tx1"/>
                </a:solidFill>
                <a:latin typeface="Calibri"/>
                <a:ea typeface="+mj-ea"/>
                <a:cs typeface="+mj-cs"/>
              </a:rPr>
              <a:t> </a:t>
            </a:r>
          </a:p>
        </p:txBody>
      </p:sp>
      <p:sp>
        <p:nvSpPr>
          <p:cNvPr id="26627" name="Rectangle 3"/>
          <p:cNvSpPr>
            <a:spLocks noGrp="1"/>
          </p:cNvSpPr>
          <p:nvPr>
            <p:ph type="body" idx="1"/>
          </p:nvPr>
        </p:nvSpPr>
        <p:spPr>
          <a:xfrm>
            <a:off x="457200" y="1341438"/>
            <a:ext cx="8228013" cy="4783137"/>
          </a:xfrm>
        </p:spPr>
        <p:txBody>
          <a:bodyPr/>
          <a:lstStyle/>
          <a:p>
            <a:pPr marL="1170432" lvl="1" indent="-713232" algn="l">
              <a:spcBef>
                <a:spcPts val="0"/>
              </a:spcBef>
              <a:spcAft>
                <a:spcPts val="0"/>
              </a:spcAft>
              <a:buFont typeface="Wingdings"/>
              <a:buChar char="Ø"/>
            </a:pPr>
            <a:endParaRPr lang="en-US" dirty="0" smtClean="0">
              <a:solidFill>
                <a:schemeClr val="bg2"/>
              </a:solidFill>
            </a:endParaRPr>
          </a:p>
          <a:p>
            <a:pPr marL="1170432" lvl="1" indent="-713232" algn="l">
              <a:spcBef>
                <a:spcPts val="672"/>
              </a:spcBef>
              <a:spcAft>
                <a:spcPts val="0"/>
              </a:spcAft>
              <a:buClr>
                <a:srgbClr val="969696"/>
              </a:buClr>
              <a:buFont typeface="Wingdings"/>
              <a:buAutoNum type="romanUcPeriod"/>
            </a:pPr>
            <a:r>
              <a:rPr lang="fr-BE" sz="2800" b="0" i="0">
                <a:solidFill>
                  <a:srgbClr val="808080"/>
                </a:solidFill>
                <a:latin typeface="Calibri"/>
                <a:ea typeface="+mn-ea"/>
                <a:cs typeface="+mn-cs"/>
              </a:rPr>
              <a:t>Modernisation of the courts</a:t>
            </a:r>
          </a:p>
          <a:p>
            <a:pPr marL="1371600" lvl="2" indent="-457200" algn="l">
              <a:spcBef>
                <a:spcPts val="576"/>
              </a:spcBef>
              <a:spcAft>
                <a:spcPts val="0"/>
              </a:spcAft>
              <a:buClr>
                <a:srgbClr val="969696"/>
              </a:buClr>
              <a:buFont typeface="Wingdings"/>
              <a:buAutoNum type="alphaLcPeriod"/>
            </a:pPr>
            <a:r>
              <a:rPr lang="fr-BE" sz="2400" b="0" i="0">
                <a:solidFill>
                  <a:srgbClr val="808080"/>
                </a:solidFill>
                <a:latin typeface="Calibri"/>
                <a:ea typeface="+mn-ea"/>
                <a:cs typeface="+mn-cs"/>
              </a:rPr>
              <a:t>The institutional context</a:t>
            </a:r>
          </a:p>
          <a:p>
            <a:pPr marL="1371600" lvl="2" indent="-457200" algn="l">
              <a:spcBef>
                <a:spcPts val="576"/>
              </a:spcBef>
              <a:spcAft>
                <a:spcPts val="0"/>
              </a:spcAft>
              <a:buClr>
                <a:srgbClr val="969696"/>
              </a:buClr>
              <a:buFont typeface="Wingdings"/>
              <a:buAutoNum type="alphaLcPeriod"/>
            </a:pPr>
            <a:r>
              <a:rPr lang="fr-BE" sz="2400" b="0" i="0">
                <a:solidFill>
                  <a:srgbClr val="808080"/>
                </a:solidFill>
                <a:latin typeface="Calibri"/>
                <a:ea typeface="+mn-ea"/>
                <a:cs typeface="+mn-cs"/>
              </a:rPr>
              <a:t>An ideal player: the Commission for the Modernisation of the Judiciary</a:t>
            </a:r>
          </a:p>
          <a:p>
            <a:pPr marL="1170432" lvl="1" indent="-713232" algn="l">
              <a:spcBef>
                <a:spcPts val="672"/>
              </a:spcBef>
              <a:spcAft>
                <a:spcPts val="0"/>
              </a:spcAft>
              <a:buClr>
                <a:srgbClr val="969696"/>
              </a:buClr>
              <a:buFont typeface="Wingdings"/>
              <a:buAutoNum type="romanUcPeriod"/>
            </a:pPr>
            <a:r>
              <a:rPr lang="fr-BE" sz="2800" b="0" i="0">
                <a:solidFill>
                  <a:srgbClr val="808080"/>
                </a:solidFill>
                <a:latin typeface="Calibri"/>
                <a:ea typeface="+mn-ea"/>
                <a:cs typeface="+mn-cs"/>
              </a:rPr>
              <a:t>The Justscan project</a:t>
            </a:r>
          </a:p>
          <a:p>
            <a:pPr marL="1371600" lvl="2" indent="-457200" algn="l">
              <a:spcBef>
                <a:spcPts val="576"/>
              </a:spcBef>
              <a:spcAft>
                <a:spcPts val="0"/>
              </a:spcAft>
              <a:buClr>
                <a:srgbClr val="969696"/>
              </a:buClr>
              <a:buFont typeface="Wingdings"/>
              <a:buAutoNum type="alphaLcPeriod"/>
            </a:pPr>
            <a:r>
              <a:rPr lang="fr-BE" sz="2400" b="0" i="0">
                <a:solidFill>
                  <a:srgbClr val="808080"/>
                </a:solidFill>
                <a:latin typeface="Calibri"/>
                <a:ea typeface="+mn-ea"/>
                <a:cs typeface="+mn-cs"/>
              </a:rPr>
              <a:t>Context and aim of the project</a:t>
            </a:r>
          </a:p>
          <a:p>
            <a:pPr marL="1371600" lvl="2" indent="-457200" algn="l">
              <a:spcBef>
                <a:spcPts val="576"/>
              </a:spcBef>
              <a:spcAft>
                <a:spcPts val="0"/>
              </a:spcAft>
              <a:buClr>
                <a:srgbClr val="969696"/>
              </a:buClr>
              <a:buFont typeface="Wingdings"/>
              <a:buAutoNum type="alphaLcPeriod"/>
            </a:pPr>
            <a:r>
              <a:rPr lang="fr-BE" sz="2400" b="0" i="0">
                <a:solidFill>
                  <a:srgbClr val="808080"/>
                </a:solidFill>
                <a:latin typeface="Calibri"/>
                <a:ea typeface="+mn-ea"/>
                <a:cs typeface="+mn-cs"/>
              </a:rPr>
              <a:t>Solution adopted</a:t>
            </a:r>
          </a:p>
          <a:p>
            <a:pPr marL="1371600" lvl="2" indent="-457200" algn="l">
              <a:spcBef>
                <a:spcPts val="576"/>
              </a:spcBef>
              <a:spcAft>
                <a:spcPts val="0"/>
              </a:spcAft>
              <a:buClr>
                <a:srgbClr val="969696"/>
              </a:buClr>
              <a:buFont typeface="Wingdings"/>
              <a:buAutoNum type="alphaLcPeriod"/>
            </a:pPr>
            <a:r>
              <a:rPr lang="fr-BE" sz="2400" b="0" i="0">
                <a:solidFill>
                  <a:srgbClr val="808080"/>
                </a:solidFill>
                <a:latin typeface="Calibri"/>
                <a:ea typeface="+mn-ea"/>
                <a:cs typeface="+mn-cs"/>
              </a:rPr>
              <a:t>Methodology</a:t>
            </a:r>
          </a:p>
          <a:p>
            <a:pPr marL="1371600" lvl="2" indent="-457200" algn="l">
              <a:spcBef>
                <a:spcPts val="576"/>
              </a:spcBef>
              <a:spcAft>
                <a:spcPts val="0"/>
              </a:spcAft>
              <a:buClr>
                <a:srgbClr val="969696"/>
              </a:buClr>
              <a:buFont typeface="Wingdings"/>
              <a:buAutoNum type="alphaLcPeriod"/>
            </a:pPr>
            <a:r>
              <a:rPr lang="fr-BE" sz="2400" b="0" i="0">
                <a:solidFill>
                  <a:srgbClr val="808080"/>
                </a:solidFill>
                <a:latin typeface="Calibri"/>
                <a:ea typeface="+mn-ea"/>
                <a:cs typeface="+mn-cs"/>
              </a:rPr>
              <a:t>Implementation and prospects</a:t>
            </a:r>
          </a:p>
          <a:p>
            <a:pPr marL="1170432" lvl="1" indent="-713232" algn="l">
              <a:spcBef>
                <a:spcPts val="0"/>
              </a:spcBef>
              <a:spcAft>
                <a:spcPts val="0"/>
              </a:spcAft>
              <a:buClr>
                <a:srgbClr val="969696"/>
              </a:buClr>
              <a:buFont typeface="Wingdings"/>
              <a:buAutoNum type="romanUcPeriod"/>
            </a:pPr>
            <a:endParaRPr lang="en-US" dirty="0" smtClean="0">
              <a:solidFill>
                <a:srgbClr val="808080"/>
              </a:solidFill>
            </a:endParaRPr>
          </a:p>
          <a:p>
            <a:pPr marL="1170432" lvl="1" indent="-713232" algn="l">
              <a:spcBef>
                <a:spcPts val="864"/>
              </a:spcBef>
              <a:spcAft>
                <a:spcPts val="0"/>
              </a:spcAft>
              <a:buNone/>
            </a:pPr>
            <a:endParaRPr lang="en-US" sz="3600" dirty="0" smtClean="0">
              <a:solidFill>
                <a:srgbClr val="808080"/>
              </a:solidFill>
            </a:endParaRPr>
          </a:p>
          <a:p>
            <a:pPr marL="1170432" lvl="1" indent="-713232" algn="l">
              <a:spcBef>
                <a:spcPts val="0"/>
              </a:spcBef>
              <a:spcAft>
                <a:spcPts val="0"/>
              </a:spcAft>
              <a:buFont typeface="Wingdings"/>
              <a:buChar char="Ø"/>
            </a:pPr>
            <a:endParaRPr lang="en-US" dirty="0" smtClean="0">
              <a:solidFill>
                <a:schemeClr val="bg2"/>
              </a:solidFill>
            </a:endParaRPr>
          </a:p>
          <a:p>
            <a:pPr marL="1170432" lvl="1" indent="-713232" algn="l">
              <a:spcBef>
                <a:spcPts val="0"/>
              </a:spcBef>
              <a:spcAft>
                <a:spcPts val="0"/>
              </a:spcAft>
              <a:buFontTx/>
              <a:buChar char="-"/>
            </a:pPr>
            <a:endParaRPr lang="en-US" dirty="0" smtClean="0">
              <a:solidFill>
                <a:schemeClr val="bg2"/>
              </a:solidFill>
            </a:endParaRPr>
          </a:p>
          <a:p>
            <a:pPr marL="1170432" lvl="1" indent="-713232" algn="l">
              <a:spcBef>
                <a:spcPts val="0"/>
              </a:spcBef>
              <a:spcAft>
                <a:spcPts val="0"/>
              </a:spcAft>
              <a:buFontTx/>
              <a:buChar char="-"/>
            </a:pPr>
            <a:endParaRPr lang="en-US" dirty="0" smtClean="0">
              <a:solidFill>
                <a:schemeClr val="bg2"/>
              </a:solidFill>
            </a:endParaRPr>
          </a:p>
          <a:p>
            <a:pPr marL="1170432" lvl="1" indent="-713232" algn="l">
              <a:spcBef>
                <a:spcPts val="0"/>
              </a:spcBef>
              <a:spcAft>
                <a:spcPts val="0"/>
              </a:spcAft>
              <a:buFontTx/>
              <a:buChar char="-"/>
            </a:pPr>
            <a:endParaRPr lang="en-US" dirty="0" smtClean="0">
              <a:solidFill>
                <a:schemeClr val="bg2"/>
              </a:solidFill>
            </a:endParaRPr>
          </a:p>
          <a:p>
            <a:pPr marL="1170432" lvl="1" indent="-713232" algn="l">
              <a:spcBef>
                <a:spcPts val="0"/>
              </a:spcBef>
              <a:spcAft>
                <a:spcPts val="0"/>
              </a:spcAft>
              <a:buFontTx/>
              <a:buChar char="-"/>
            </a:pPr>
            <a:endParaRPr lang="en-US" dirty="0" smtClean="0">
              <a:solidFill>
                <a:schemeClr val="bg2"/>
              </a:solidFill>
            </a:endParaRPr>
          </a:p>
          <a:p>
            <a:pPr marL="1170432" lvl="1" indent="-713232" algn="l">
              <a:spcBef>
                <a:spcPts val="0"/>
              </a:spcBef>
              <a:spcAft>
                <a:spcPts val="0"/>
              </a:spcAft>
              <a:buFontTx/>
              <a:buChar char="-"/>
            </a:pPr>
            <a:endParaRPr lang="en-US" dirty="0" smtClean="0">
              <a:solidFill>
                <a:schemeClr val="bg2"/>
              </a:solidFill>
            </a:endParaRPr>
          </a:p>
          <a:p>
            <a:pPr marL="1170432" lvl="1" indent="-713232" algn="l">
              <a:spcBef>
                <a:spcPts val="0"/>
              </a:spcBef>
              <a:spcAft>
                <a:spcPts val="0"/>
              </a:spcAft>
              <a:buFontTx/>
              <a:buChar char="-"/>
            </a:pPr>
            <a:endParaRPr lang="en-US" dirty="0" smtClean="0">
              <a:solidFill>
                <a:schemeClr val="bg2"/>
              </a:solidFill>
            </a:endParaRPr>
          </a:p>
          <a:p>
            <a:pPr marL="813816" indent="-813816" algn="l">
              <a:spcBef>
                <a:spcPts val="672"/>
              </a:spcBef>
              <a:spcAft>
                <a:spcPts val="0"/>
              </a:spcAft>
              <a:buFontTx/>
              <a:buChar char="-"/>
            </a:pPr>
            <a:endParaRPr lang="en-US" sz="2800" dirty="0" smtClean="0">
              <a:solidFill>
                <a:schemeClr val="bg2"/>
              </a:solidFill>
            </a:endParaRPr>
          </a:p>
          <a:p>
            <a:pPr marL="813816" indent="-813816" algn="l">
              <a:spcBef>
                <a:spcPts val="0"/>
              </a:spcBef>
              <a:spcAft>
                <a:spcPts val="0"/>
              </a:spcAft>
              <a:buFont typeface="Arial"/>
              <a:buChar char="•"/>
            </a:pPr>
            <a:endParaRPr lang="en-US"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6627">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6627">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6627">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6627">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6627">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6627">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26627">
                                            <p:txEl>
                                              <p:pRg st="7" end="7"/>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26627">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Rectangle 5"/>
          <p:cNvSpPr>
            <a:spLocks noGrp="1"/>
          </p:cNvSpPr>
          <p:nvPr>
            <p:ph type="ctrTitle"/>
          </p:nvPr>
        </p:nvSpPr>
        <p:spPr/>
        <p:txBody>
          <a:bodyPr/>
          <a:lstStyle/>
          <a:p>
            <a:pPr algn="ctr">
              <a:spcBef>
                <a:spcPts val="0"/>
              </a:spcBef>
              <a:spcAft>
                <a:spcPts val="0"/>
              </a:spcAft>
              <a:buNone/>
            </a:pPr>
            <a:r>
              <a:rPr lang="fr-BE" sz="4400" b="0" i="0">
                <a:solidFill>
                  <a:srgbClr val="969696"/>
                </a:solidFill>
                <a:latin typeface="Calibri"/>
                <a:ea typeface="+mj-ea"/>
                <a:cs typeface="+mj-cs"/>
              </a:rPr>
              <a:t>I. Modernisation of the courts</a:t>
            </a:r>
          </a:p>
        </p:txBody>
      </p:sp>
      <p:sp>
        <p:nvSpPr>
          <p:cNvPr id="19458" name="Rectangle 6"/>
          <p:cNvSpPr>
            <a:spLocks noGrp="1"/>
          </p:cNvSpPr>
          <p:nvPr>
            <p:ph type="subTitle" idx="1"/>
          </p:nvPr>
        </p:nvSpPr>
        <p:spPr/>
        <p:txBody>
          <a:bodyPr/>
          <a:lstStyle/>
          <a:p>
            <a:pPr eaLnBrk="1" hangingPunct="1"/>
            <a:endParaRPr lang="en-US" smtClean="0">
              <a:solidFill>
                <a:schemeClr val="tx1"/>
              </a:solidFill>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1505" name="Rectangle 2"/>
          <p:cNvSpPr>
            <a:spLocks noGrp="1"/>
          </p:cNvSpPr>
          <p:nvPr>
            <p:ph type="title"/>
          </p:nvPr>
        </p:nvSpPr>
        <p:spPr>
          <a:xfrm>
            <a:off x="468313" y="115888"/>
            <a:ext cx="8228012" cy="996950"/>
          </a:xfrm>
        </p:spPr>
        <p:txBody>
          <a:bodyPr/>
          <a:lstStyle/>
          <a:p>
            <a:pPr algn="l">
              <a:spcBef>
                <a:spcPts val="0"/>
              </a:spcBef>
              <a:spcAft>
                <a:spcPts val="0"/>
              </a:spcAft>
              <a:buNone/>
            </a:pPr>
            <a:r>
              <a:rPr lang="fr-BE" sz="3600" b="0" i="0">
                <a:solidFill>
                  <a:srgbClr val="969696"/>
                </a:solidFill>
                <a:latin typeface="Calibri"/>
                <a:ea typeface="+mj-ea"/>
                <a:cs typeface="+mj-cs"/>
              </a:rPr>
              <a:t>I.	Modernisation of the courts</a:t>
            </a:r>
            <a:br>
              <a:rPr lang="fr-BE" sz="3600" b="0" i="0">
                <a:solidFill>
                  <a:srgbClr val="969696"/>
                </a:solidFill>
                <a:latin typeface="Calibri"/>
                <a:ea typeface="+mj-ea"/>
                <a:cs typeface="+mj-cs"/>
              </a:rPr>
            </a:br>
            <a:r>
              <a:rPr lang="fr-BE" sz="3600" b="0" i="0">
                <a:solidFill>
                  <a:srgbClr val="969696"/>
                </a:solidFill>
                <a:latin typeface="Calibri"/>
                <a:ea typeface="+mj-ea"/>
                <a:cs typeface="+mj-cs"/>
              </a:rPr>
              <a:t>	</a:t>
            </a:r>
            <a:r>
              <a:rPr lang="fr-BE" sz="3200" b="0" i="0">
                <a:solidFill>
                  <a:srgbClr val="969696"/>
                </a:solidFill>
                <a:latin typeface="Calibri"/>
                <a:ea typeface="+mj-ea"/>
                <a:cs typeface="+mj-cs"/>
              </a:rPr>
              <a:t>a.</a:t>
            </a:r>
            <a:r>
              <a:rPr lang="fr-BE" sz="3600" b="0" i="0">
                <a:solidFill>
                  <a:srgbClr val="969696"/>
                </a:solidFill>
                <a:latin typeface="Calibri"/>
                <a:ea typeface="+mj-ea"/>
                <a:cs typeface="+mj-cs"/>
              </a:rPr>
              <a:t>	</a:t>
            </a:r>
            <a:r>
              <a:rPr lang="fr-BE" sz="3200" b="0" i="0">
                <a:solidFill>
                  <a:srgbClr val="969696"/>
                </a:solidFill>
                <a:latin typeface="Calibri"/>
                <a:ea typeface="+mj-ea"/>
                <a:cs typeface="+mj-cs"/>
              </a:rPr>
              <a:t>The institutional context</a:t>
            </a:r>
          </a:p>
        </p:txBody>
      </p:sp>
      <p:sp>
        <p:nvSpPr>
          <p:cNvPr id="21506" name="Text Box 3"/>
          <p:cNvSpPr txBox="1">
            <a:spLocks noChangeArrowheads="1"/>
          </p:cNvSpPr>
          <p:nvPr/>
        </p:nvSpPr>
        <p:spPr bwMode="auto">
          <a:xfrm>
            <a:off x="785813" y="1500188"/>
            <a:ext cx="2398712" cy="1028700"/>
          </a:xfrm>
          <a:prstGeom prst="rect">
            <a:avLst/>
          </a:prstGeom>
          <a:solidFill>
            <a:srgbClr val="7966BE"/>
          </a:solidFill>
          <a:ln w="38100" cmpd="dbl">
            <a:solidFill>
              <a:srgbClr val="969696"/>
            </a:solidFill>
            <a:miter lim="800000"/>
            <a:headEnd/>
            <a:tailEnd/>
          </a:ln>
        </p:spPr>
        <p:txBody>
          <a:bodyPr/>
          <a:lstStyle/>
          <a:p>
            <a:pPr algn="ctr">
              <a:buNone/>
            </a:pPr>
            <a:r>
              <a:rPr lang="fr-FR" sz="2400" b="0" i="0">
                <a:solidFill>
                  <a:srgbClr val="FFFFE7"/>
                </a:solidFill>
                <a:latin typeface="Microsoft Sans Serif"/>
                <a:ea typeface="+mn-ea"/>
                <a:cs typeface="Times New Roman"/>
              </a:rPr>
              <a:t>Minister of Justice</a:t>
            </a:r>
          </a:p>
        </p:txBody>
      </p:sp>
      <p:grpSp>
        <p:nvGrpSpPr>
          <p:cNvPr id="2" name="Group 7"/>
          <p:cNvGrpSpPr>
            <a:grpSpLocks/>
          </p:cNvGrpSpPr>
          <p:nvPr/>
        </p:nvGrpSpPr>
        <p:grpSpPr bwMode="auto">
          <a:xfrm>
            <a:off x="3500438" y="2786063"/>
            <a:ext cx="2305050" cy="1008062"/>
            <a:chOff x="6810" y="3772"/>
            <a:chExt cx="2304" cy="864"/>
          </a:xfrm>
        </p:grpSpPr>
        <p:sp>
          <p:nvSpPr>
            <p:cNvPr id="21516" name="AutoShape 8"/>
            <p:cNvSpPr>
              <a:spLocks noChangeArrowheads="1"/>
            </p:cNvSpPr>
            <p:nvPr/>
          </p:nvSpPr>
          <p:spPr bwMode="auto">
            <a:xfrm>
              <a:off x="6810" y="3772"/>
              <a:ext cx="2304" cy="864"/>
            </a:xfrm>
            <a:prstGeom prst="octagon">
              <a:avLst>
                <a:gd name="adj" fmla="val 29287"/>
              </a:avLst>
            </a:prstGeom>
            <a:solidFill>
              <a:srgbClr val="FFD629"/>
            </a:solidFill>
            <a:ln w="3175">
              <a:solidFill>
                <a:srgbClr val="808080"/>
              </a:solidFill>
              <a:miter lim="800000"/>
              <a:headEnd/>
              <a:tailEnd/>
            </a:ln>
          </p:spPr>
          <p:txBody>
            <a:bodyPr/>
            <a:lstStyle/>
            <a:p>
              <a:endParaRPr lang="en-US"/>
            </a:p>
          </p:txBody>
        </p:sp>
        <p:sp>
          <p:nvSpPr>
            <p:cNvPr id="21517" name="Text Box 9"/>
            <p:cNvSpPr txBox="1">
              <a:spLocks noChangeArrowheads="1"/>
            </p:cNvSpPr>
            <p:nvPr/>
          </p:nvSpPr>
          <p:spPr bwMode="auto">
            <a:xfrm>
              <a:off x="6953" y="3894"/>
              <a:ext cx="1999" cy="576"/>
            </a:xfrm>
            <a:prstGeom prst="rect">
              <a:avLst/>
            </a:prstGeom>
            <a:solidFill>
              <a:srgbClr val="FFD629">
                <a:alpha val="50195"/>
              </a:srgbClr>
            </a:solidFill>
            <a:ln w="3175">
              <a:noFill/>
              <a:miter lim="800000"/>
              <a:headEnd/>
              <a:tailEnd/>
            </a:ln>
          </p:spPr>
          <p:txBody>
            <a:bodyPr/>
            <a:lstStyle/>
            <a:p>
              <a:pPr algn="ctr">
                <a:buNone/>
              </a:pPr>
              <a:r>
                <a:rPr lang="fr-FR" sz="1600" b="0" i="0">
                  <a:solidFill>
                    <a:srgbClr val="5F5F5F"/>
                  </a:solidFill>
                  <a:latin typeface="Microsoft Sans Serif"/>
                  <a:ea typeface="+mn-ea"/>
                  <a:cs typeface="Times New Roman"/>
                </a:rPr>
                <a:t>Committee for modernisation of the judiciary</a:t>
              </a:r>
            </a:p>
          </p:txBody>
        </p:sp>
      </p:grpSp>
      <p:sp>
        <p:nvSpPr>
          <p:cNvPr id="21508" name="Text Box 10"/>
          <p:cNvSpPr txBox="1">
            <a:spLocks noChangeArrowheads="1"/>
          </p:cNvSpPr>
          <p:nvPr/>
        </p:nvSpPr>
        <p:spPr bwMode="auto">
          <a:xfrm>
            <a:off x="714375" y="3857625"/>
            <a:ext cx="2578100" cy="1498600"/>
          </a:xfrm>
          <a:prstGeom prst="rect">
            <a:avLst/>
          </a:prstGeom>
          <a:solidFill>
            <a:srgbClr val="7966BE"/>
          </a:solidFill>
          <a:ln w="38100" cmpd="dbl">
            <a:solidFill>
              <a:srgbClr val="808080"/>
            </a:solidFill>
            <a:miter lim="800000"/>
            <a:headEnd/>
            <a:tailEnd/>
          </a:ln>
        </p:spPr>
        <p:txBody>
          <a:bodyPr/>
          <a:lstStyle/>
          <a:p>
            <a:pPr algn="l">
              <a:buNone/>
            </a:pPr>
            <a:endParaRPr lang="en-US" sz="2000" dirty="0" smtClean="0">
              <a:solidFill>
                <a:srgbClr val="808080"/>
              </a:solidFill>
              <a:latin typeface="MS Reference Sans Serif"/>
              <a:cs typeface="Times New Roman"/>
            </a:endParaRPr>
          </a:p>
          <a:p>
            <a:pPr algn="ctr">
              <a:buNone/>
            </a:pPr>
            <a:r>
              <a:rPr lang="fr-FR" sz="2400" b="0" i="0">
                <a:solidFill>
                  <a:srgbClr val="FFFFE7"/>
                </a:solidFill>
                <a:latin typeface="Microsoft Sans Serif"/>
                <a:ea typeface="+mn-ea"/>
                <a:cs typeface="Times New Roman"/>
              </a:rPr>
              <a:t>Federal Public Service Justice</a:t>
            </a:r>
          </a:p>
        </p:txBody>
      </p:sp>
      <p:cxnSp>
        <p:nvCxnSpPr>
          <p:cNvPr id="21509" name="AutoShape 11"/>
          <p:cNvCxnSpPr>
            <a:cxnSpLocks noChangeShapeType="1"/>
            <a:stCxn id="21506" idx="2"/>
            <a:endCxn id="21508" idx="0"/>
          </p:cNvCxnSpPr>
          <p:nvPr/>
        </p:nvCxnSpPr>
        <p:spPr bwMode="auto">
          <a:xfrm rot="16200000" flipH="1">
            <a:off x="1329531" y="3183732"/>
            <a:ext cx="1328737" cy="19050"/>
          </a:xfrm>
          <a:prstGeom prst="straightConnector1">
            <a:avLst/>
          </a:prstGeom>
          <a:noFill/>
          <a:ln w="9525">
            <a:solidFill>
              <a:srgbClr val="808080"/>
            </a:solidFill>
            <a:round/>
            <a:headEnd/>
            <a:tailEnd/>
          </a:ln>
        </p:spPr>
      </p:cxnSp>
      <p:sp>
        <p:nvSpPr>
          <p:cNvPr id="21510" name="Oval 12"/>
          <p:cNvSpPr>
            <a:spLocks noChangeArrowheads="1"/>
          </p:cNvSpPr>
          <p:nvPr/>
        </p:nvSpPr>
        <p:spPr bwMode="auto">
          <a:xfrm>
            <a:off x="5929313" y="3357563"/>
            <a:ext cx="2873375" cy="2036762"/>
          </a:xfrm>
          <a:prstGeom prst="ellipse">
            <a:avLst/>
          </a:prstGeom>
          <a:solidFill>
            <a:srgbClr val="990000"/>
          </a:solidFill>
          <a:ln w="22225">
            <a:solidFill>
              <a:srgbClr val="808080"/>
            </a:solidFill>
            <a:round/>
            <a:headEnd/>
            <a:tailEnd/>
          </a:ln>
        </p:spPr>
        <p:txBody>
          <a:bodyPr/>
          <a:lstStyle/>
          <a:p>
            <a:endParaRPr lang="en-US"/>
          </a:p>
        </p:txBody>
      </p:sp>
      <p:sp>
        <p:nvSpPr>
          <p:cNvPr id="21511" name="Text Box 13"/>
          <p:cNvSpPr txBox="1">
            <a:spLocks noChangeArrowheads="1"/>
          </p:cNvSpPr>
          <p:nvPr/>
        </p:nvSpPr>
        <p:spPr bwMode="auto">
          <a:xfrm>
            <a:off x="6072188" y="4000500"/>
            <a:ext cx="2519362" cy="774700"/>
          </a:xfrm>
          <a:prstGeom prst="rect">
            <a:avLst/>
          </a:prstGeom>
          <a:solidFill>
            <a:srgbClr val="990000"/>
          </a:solidFill>
          <a:ln w="0">
            <a:noFill/>
            <a:miter lim="800000"/>
            <a:headEnd/>
            <a:tailEnd/>
          </a:ln>
        </p:spPr>
        <p:txBody>
          <a:bodyPr/>
          <a:lstStyle/>
          <a:p>
            <a:pPr algn="ctr">
              <a:buNone/>
            </a:pPr>
            <a:r>
              <a:rPr lang="fr-FR" sz="2400" b="0" i="0">
                <a:solidFill>
                  <a:srgbClr val="FFFFE7"/>
                </a:solidFill>
                <a:latin typeface="MS Reference Sans Serif"/>
                <a:ea typeface="+mn-ea"/>
                <a:cs typeface="Times New Roman"/>
              </a:rPr>
              <a:t>Judiciary</a:t>
            </a:r>
          </a:p>
        </p:txBody>
      </p:sp>
      <p:sp>
        <p:nvSpPr>
          <p:cNvPr id="11" name="AutoShape 85"/>
          <p:cNvSpPr>
            <a:spLocks noChangeArrowheads="1"/>
          </p:cNvSpPr>
          <p:nvPr/>
        </p:nvSpPr>
        <p:spPr bwMode="auto">
          <a:xfrm>
            <a:off x="5786438" y="1357313"/>
            <a:ext cx="2952750" cy="1455737"/>
          </a:xfrm>
          <a:prstGeom prst="diamond">
            <a:avLst/>
          </a:prstGeom>
          <a:solidFill>
            <a:srgbClr val="808080"/>
          </a:solidFill>
          <a:ln w="9525">
            <a:solidFill>
              <a:srgbClr val="5F5F5F"/>
            </a:solidFill>
            <a:miter lim="800000"/>
            <a:headEnd/>
            <a:tailEnd/>
          </a:ln>
        </p:spPr>
        <p:txBody>
          <a:bodyPr wrap="none" anchor="ctr"/>
          <a:lstStyle/>
          <a:p>
            <a:endParaRPr lang="fr-BE"/>
          </a:p>
        </p:txBody>
      </p:sp>
      <p:sp>
        <p:nvSpPr>
          <p:cNvPr id="21513" name="Text Box 86"/>
          <p:cNvSpPr txBox="1">
            <a:spLocks noChangeArrowheads="1"/>
          </p:cNvSpPr>
          <p:nvPr/>
        </p:nvSpPr>
        <p:spPr bwMode="auto">
          <a:xfrm>
            <a:off x="6143625" y="1785938"/>
            <a:ext cx="2159000" cy="603250"/>
          </a:xfrm>
          <a:prstGeom prst="rect">
            <a:avLst/>
          </a:prstGeom>
          <a:noFill/>
          <a:ln w="9525">
            <a:noFill/>
            <a:miter lim="800000"/>
            <a:headEnd/>
            <a:tailEnd/>
          </a:ln>
        </p:spPr>
        <p:txBody>
          <a:bodyPr>
            <a:spAutoFit/>
          </a:bodyPr>
          <a:lstStyle/>
          <a:p>
            <a:pPr algn="ctr" defTabSz="448056">
              <a:lnSpc>
                <a:spcPct val="93000"/>
              </a:lnSpc>
              <a:spcBef>
                <a:spcPts val="0"/>
              </a:spcBef>
              <a:buNone/>
            </a:pPr>
            <a:r>
              <a:rPr lang="fr-BE" b="0" i="0">
                <a:solidFill>
                  <a:srgbClr val="FFFFE7"/>
                </a:solidFill>
                <a:latin typeface="Microsoft Sans Serif"/>
                <a:ea typeface="Arial Unicode MS"/>
                <a:cs typeface="Arial Unicode MS"/>
              </a:rPr>
              <a:t>High Council of Justice</a:t>
            </a:r>
          </a:p>
        </p:txBody>
      </p:sp>
      <p:cxnSp>
        <p:nvCxnSpPr>
          <p:cNvPr id="19" name="Rechte verbindingslijn met pijl 18"/>
          <p:cNvCxnSpPr/>
          <p:nvPr/>
        </p:nvCxnSpPr>
        <p:spPr>
          <a:xfrm rot="5400000">
            <a:off x="6144419" y="2928144"/>
            <a:ext cx="857250" cy="1588"/>
          </a:xfrm>
          <a:prstGeom prst="straightConnector1">
            <a:avLst/>
          </a:prstGeom>
          <a:ln>
            <a:solidFill>
              <a:srgbClr val="808080"/>
            </a:solidFill>
            <a:tailEnd type="arrow"/>
          </a:ln>
        </p:spPr>
        <p:style>
          <a:lnRef idx="1">
            <a:schemeClr val="accent1"/>
          </a:lnRef>
          <a:fillRef idx="0">
            <a:schemeClr val="accent1"/>
          </a:fillRef>
          <a:effectRef idx="0">
            <a:schemeClr val="accent1"/>
          </a:effectRef>
          <a:fontRef idx="minor">
            <a:schemeClr val="tx1"/>
          </a:fontRef>
        </p:style>
      </p:cxnSp>
      <p:cxnSp>
        <p:nvCxnSpPr>
          <p:cNvPr id="20" name="Rechte verbindingslijn met pijl 19"/>
          <p:cNvCxnSpPr/>
          <p:nvPr/>
        </p:nvCxnSpPr>
        <p:spPr>
          <a:xfrm rot="5400000" flipH="1" flipV="1">
            <a:off x="7573169" y="2999581"/>
            <a:ext cx="857250" cy="1588"/>
          </a:xfrm>
          <a:prstGeom prst="straightConnector1">
            <a:avLst/>
          </a:prstGeom>
          <a:ln>
            <a:solidFill>
              <a:srgbClr val="808080"/>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20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19"/>
                                        </p:tgtEl>
                                        <p:attrNameLst>
                                          <p:attrName>style.visibility</p:attrName>
                                        </p:attrNameLst>
                                      </p:cBhvr>
                                      <p:to>
                                        <p:strVal val="visible"/>
                                      </p:to>
                                    </p:set>
                                  </p:childTnLst>
                                </p:cTn>
                              </p:par>
                              <p:par>
                                <p:cTn id="12" presetID="1" presetClass="entr" presetSubtype="0" fill="hold" nodeType="withEffect">
                                  <p:stCondLst>
                                    <p:cond delay="0"/>
                                  </p:stCondLst>
                                  <p:childTnLst>
                                    <p:set>
                                      <p:cBhvr>
                                        <p:cTn id="13" dur="1" fill="hold">
                                          <p:stCondLst>
                                            <p:cond delay="0"/>
                                          </p:stCondLst>
                                        </p:cTn>
                                        <p:tgtEl>
                                          <p:spTgt spid="20"/>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fade">
                                      <p:cBhvr>
                                        <p:cTn id="1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Rectangle 2"/>
          <p:cNvSpPr>
            <a:spLocks noGrp="1"/>
          </p:cNvSpPr>
          <p:nvPr>
            <p:ph type="title"/>
          </p:nvPr>
        </p:nvSpPr>
        <p:spPr>
          <a:xfrm>
            <a:off x="457200" y="274638"/>
            <a:ext cx="8229600" cy="1511300"/>
          </a:xfrm>
        </p:spPr>
        <p:txBody>
          <a:bodyPr/>
          <a:lstStyle/>
          <a:p>
            <a:pPr algn="l">
              <a:spcBef>
                <a:spcPts val="0"/>
              </a:spcBef>
              <a:spcAft>
                <a:spcPts val="0"/>
              </a:spcAft>
              <a:buNone/>
            </a:pPr>
            <a:r>
              <a:rPr lang="fr-BE" sz="3600" b="0" i="0">
                <a:solidFill>
                  <a:srgbClr val="969696"/>
                </a:solidFill>
                <a:latin typeface="Calibri"/>
                <a:ea typeface="+mj-ea"/>
                <a:cs typeface="+mj-cs"/>
              </a:rPr>
              <a:t>I.	Modernisation of the courts</a:t>
            </a:r>
            <a:r>
              <a:rPr lang="fr-BE" sz="4000" b="0" i="0">
                <a:solidFill>
                  <a:srgbClr val="969696"/>
                </a:solidFill>
                <a:latin typeface="Calibri"/>
                <a:ea typeface="+mj-ea"/>
                <a:cs typeface="+mj-cs"/>
              </a:rPr>
              <a:t/>
            </a:r>
            <a:br>
              <a:rPr lang="fr-BE" sz="4000" b="0" i="0">
                <a:solidFill>
                  <a:srgbClr val="969696"/>
                </a:solidFill>
                <a:latin typeface="Calibri"/>
                <a:ea typeface="+mj-ea"/>
                <a:cs typeface="+mj-cs"/>
              </a:rPr>
            </a:br>
            <a:r>
              <a:rPr lang="fr-BE" sz="4000" b="0" i="0">
                <a:solidFill>
                  <a:srgbClr val="969696"/>
                </a:solidFill>
                <a:latin typeface="Calibri"/>
                <a:ea typeface="+mj-ea"/>
                <a:cs typeface="+mj-cs"/>
              </a:rPr>
              <a:t>	</a:t>
            </a:r>
            <a:r>
              <a:rPr lang="fr-BE" sz="3200" b="0" i="0">
                <a:solidFill>
                  <a:srgbClr val="969696"/>
                </a:solidFill>
                <a:latin typeface="Calibri"/>
                <a:ea typeface="+mj-ea"/>
                <a:cs typeface="+mj-cs"/>
              </a:rPr>
              <a:t>b.	An </a:t>
            </a:r>
            <a:r>
              <a:rPr lang="fr-BE" sz="3200" b="0" i="1">
                <a:solidFill>
                  <a:srgbClr val="969696"/>
                </a:solidFill>
                <a:latin typeface="Calibri"/>
                <a:ea typeface="+mj-ea"/>
                <a:cs typeface="+mj-cs"/>
              </a:rPr>
              <a:t>ideal</a:t>
            </a:r>
            <a:r>
              <a:rPr lang="fr-BE" sz="3200" b="0" i="0">
                <a:solidFill>
                  <a:srgbClr val="969696"/>
                </a:solidFill>
                <a:latin typeface="Calibri"/>
                <a:ea typeface="+mj-ea"/>
                <a:cs typeface="+mj-cs"/>
              </a:rPr>
              <a:t> player: the Committee for 		Modernisation of the Judiciary</a:t>
            </a:r>
          </a:p>
        </p:txBody>
      </p:sp>
      <p:sp>
        <p:nvSpPr>
          <p:cNvPr id="23554" name="Rectangle 3"/>
          <p:cNvSpPr>
            <a:spLocks noGrp="1"/>
          </p:cNvSpPr>
          <p:nvPr>
            <p:ph type="body" idx="1"/>
          </p:nvPr>
        </p:nvSpPr>
        <p:spPr>
          <a:xfrm>
            <a:off x="500063" y="2071688"/>
            <a:ext cx="8229600" cy="3643312"/>
          </a:xfrm>
        </p:spPr>
        <p:txBody>
          <a:bodyPr/>
          <a:lstStyle/>
          <a:p>
            <a:pPr marL="347472" indent="-347472" algn="l">
              <a:spcBef>
                <a:spcPts val="672"/>
              </a:spcBef>
              <a:spcAft>
                <a:spcPts val="0"/>
              </a:spcAft>
              <a:buClr>
                <a:srgbClr val="969696"/>
              </a:buClr>
              <a:buFontTx/>
              <a:buChar char="•"/>
            </a:pPr>
            <a:r>
              <a:rPr lang="fr-BE" sz="2800" b="0" i="0" dirty="0">
                <a:solidFill>
                  <a:srgbClr val="969696"/>
                </a:solidFill>
                <a:latin typeface="Calibri"/>
                <a:ea typeface="+mn-ea"/>
                <a:cs typeface="+mn-cs"/>
              </a:rPr>
              <a:t>Area of </a:t>
            </a:r>
            <a:r>
              <a:rPr lang="fr-BE" sz="2800" b="0" i="0" dirty="0" err="1">
                <a:solidFill>
                  <a:srgbClr val="969696"/>
                </a:solidFill>
                <a:latin typeface="Calibri"/>
                <a:ea typeface="+mn-ea"/>
                <a:cs typeface="+mn-cs"/>
              </a:rPr>
              <a:t>competence</a:t>
            </a:r>
            <a:r>
              <a:rPr lang="fr-BE" sz="2800" b="0" i="0" dirty="0">
                <a:solidFill>
                  <a:srgbClr val="969696"/>
                </a:solidFill>
                <a:latin typeface="Calibri"/>
                <a:ea typeface="+mn-ea"/>
                <a:cs typeface="+mn-cs"/>
              </a:rPr>
              <a:t>: all action </a:t>
            </a:r>
            <a:r>
              <a:rPr lang="fr-BE" sz="2800" b="0" i="0" dirty="0" err="1">
                <a:solidFill>
                  <a:srgbClr val="969696"/>
                </a:solidFill>
                <a:latin typeface="Calibri"/>
                <a:ea typeface="+mn-ea"/>
                <a:cs typeface="+mn-cs"/>
              </a:rPr>
              <a:t>relating</a:t>
            </a:r>
            <a:r>
              <a:rPr lang="fr-BE" sz="2800" b="0" i="0" dirty="0">
                <a:solidFill>
                  <a:srgbClr val="969696"/>
                </a:solidFill>
                <a:latin typeface="Calibri"/>
                <a:ea typeface="+mn-ea"/>
                <a:cs typeface="+mn-cs"/>
              </a:rPr>
              <a:t> to modernisation of management of the </a:t>
            </a:r>
            <a:r>
              <a:rPr lang="fr-BE" sz="2800" b="0" i="0" dirty="0" err="1">
                <a:solidFill>
                  <a:srgbClr val="969696"/>
                </a:solidFill>
                <a:latin typeface="Calibri"/>
                <a:ea typeface="+mn-ea"/>
                <a:cs typeface="+mn-cs"/>
              </a:rPr>
              <a:t>judiciary</a:t>
            </a:r>
            <a:endParaRPr lang="fr-BE" sz="2800" b="0" i="0" dirty="0">
              <a:solidFill>
                <a:srgbClr val="969696"/>
              </a:solidFill>
              <a:latin typeface="Calibri"/>
              <a:ea typeface="+mn-ea"/>
              <a:cs typeface="+mn-cs"/>
            </a:endParaRPr>
          </a:p>
          <a:p>
            <a:pPr marL="347472" indent="-347472" algn="l">
              <a:spcBef>
                <a:spcPts val="672"/>
              </a:spcBef>
              <a:spcAft>
                <a:spcPts val="0"/>
              </a:spcAft>
              <a:buClr>
                <a:srgbClr val="969696"/>
              </a:buClr>
              <a:buFontTx/>
              <a:buChar char="•"/>
            </a:pPr>
            <a:r>
              <a:rPr lang="fr-BE" sz="2800" b="0" i="0" dirty="0">
                <a:solidFill>
                  <a:srgbClr val="969696"/>
                </a:solidFill>
                <a:latin typeface="Calibri"/>
                <a:ea typeface="+mn-ea"/>
                <a:cs typeface="+mn-cs"/>
              </a:rPr>
              <a:t>Mixed composition</a:t>
            </a:r>
          </a:p>
          <a:p>
            <a:pPr marL="347472" indent="-347472" algn="l">
              <a:spcBef>
                <a:spcPts val="672"/>
              </a:spcBef>
              <a:spcAft>
                <a:spcPts val="0"/>
              </a:spcAft>
              <a:buClr>
                <a:srgbClr val="969696"/>
              </a:buClr>
              <a:buFontTx/>
              <a:buChar char="•"/>
            </a:pPr>
            <a:r>
              <a:rPr lang="fr-BE" sz="2800" b="0" i="0" dirty="0">
                <a:solidFill>
                  <a:srgbClr val="969696"/>
                </a:solidFill>
                <a:latin typeface="Calibri"/>
                <a:ea typeface="+mn-ea"/>
                <a:cs typeface="+mn-cs"/>
              </a:rPr>
              <a:t>Player in the change </a:t>
            </a:r>
            <a:r>
              <a:rPr lang="fr-BE" sz="2800" b="0" i="0" dirty="0" err="1">
                <a:solidFill>
                  <a:srgbClr val="969696"/>
                </a:solidFill>
                <a:latin typeface="Calibri"/>
                <a:ea typeface="+mn-ea"/>
                <a:cs typeface="+mn-cs"/>
              </a:rPr>
              <a:t>process</a:t>
            </a:r>
            <a:endParaRPr lang="fr-BE" sz="2800" b="0" i="0" dirty="0">
              <a:solidFill>
                <a:srgbClr val="969696"/>
              </a:solidFill>
              <a:latin typeface="Calibri"/>
              <a:ea typeface="+mn-ea"/>
              <a:cs typeface="+mn-cs"/>
            </a:endParaRPr>
          </a:p>
          <a:p>
            <a:pPr marL="347472" indent="-347472" algn="l">
              <a:spcBef>
                <a:spcPts val="672"/>
              </a:spcBef>
              <a:spcAft>
                <a:spcPts val="0"/>
              </a:spcAft>
              <a:buClr>
                <a:srgbClr val="969696"/>
              </a:buClr>
              <a:buFontTx/>
              <a:buChar char="•"/>
            </a:pPr>
            <a:r>
              <a:rPr lang="fr-BE" sz="2800" b="0" i="0" dirty="0">
                <a:solidFill>
                  <a:srgbClr val="969696"/>
                </a:solidFill>
                <a:latin typeface="Calibri"/>
                <a:ea typeface="+mn-ea"/>
                <a:cs typeface="+mn-cs"/>
              </a:rPr>
              <a:t>Support for </a:t>
            </a:r>
            <a:r>
              <a:rPr lang="fr-BE" sz="2800" b="0" i="0" dirty="0" err="1">
                <a:solidFill>
                  <a:srgbClr val="969696"/>
                </a:solidFill>
                <a:latin typeface="Calibri"/>
                <a:ea typeface="+mn-ea"/>
                <a:cs typeface="+mn-cs"/>
              </a:rPr>
              <a:t>judicial</a:t>
            </a:r>
            <a:r>
              <a:rPr lang="fr-BE" sz="2800" b="0" i="0" dirty="0">
                <a:solidFill>
                  <a:srgbClr val="969696"/>
                </a:solidFill>
                <a:latin typeface="Calibri"/>
                <a:ea typeface="+mn-ea"/>
                <a:cs typeface="+mn-cs"/>
              </a:rPr>
              <a:t> and administrative </a:t>
            </a:r>
            <a:r>
              <a:rPr lang="fr-BE" sz="2800" b="0" i="0" dirty="0" err="1">
                <a:solidFill>
                  <a:srgbClr val="969696"/>
                </a:solidFill>
                <a:latin typeface="Calibri"/>
                <a:ea typeface="+mn-ea"/>
                <a:cs typeface="+mn-cs"/>
              </a:rPr>
              <a:t>players</a:t>
            </a:r>
            <a:r>
              <a:rPr lang="fr-BE" sz="2800" b="0" i="0" dirty="0">
                <a:solidFill>
                  <a:srgbClr val="969696"/>
                </a:solidFill>
                <a:latin typeface="Calibri"/>
                <a:ea typeface="+mn-ea"/>
                <a:cs typeface="+mn-cs"/>
              </a:rPr>
              <a:t> </a:t>
            </a:r>
            <a:r>
              <a:rPr lang="fr-BE" sz="2800" b="0" i="0" dirty="0" err="1">
                <a:solidFill>
                  <a:srgbClr val="969696"/>
                </a:solidFill>
                <a:latin typeface="Calibri"/>
                <a:ea typeface="+mn-ea"/>
                <a:cs typeface="+mn-cs"/>
              </a:rPr>
              <a:t>involved</a:t>
            </a:r>
            <a:r>
              <a:rPr lang="fr-BE" sz="2800" b="0" i="0" dirty="0">
                <a:solidFill>
                  <a:srgbClr val="969696"/>
                </a:solidFill>
                <a:latin typeface="Calibri"/>
                <a:ea typeface="+mn-ea"/>
                <a:cs typeface="+mn-cs"/>
              </a:rPr>
              <a:t> in the </a:t>
            </a:r>
            <a:r>
              <a:rPr lang="fr-BE" sz="2800" b="0" i="0" dirty="0" err="1">
                <a:solidFill>
                  <a:srgbClr val="969696"/>
                </a:solidFill>
                <a:latin typeface="Calibri"/>
                <a:ea typeface="+mn-ea"/>
                <a:cs typeface="+mn-cs"/>
              </a:rPr>
              <a:t>reform</a:t>
            </a:r>
            <a:endParaRPr lang="fr-BE" sz="2800" b="0" i="0" dirty="0">
              <a:solidFill>
                <a:srgbClr val="969696"/>
              </a:solidFill>
              <a:latin typeface="Calibri"/>
              <a:ea typeface="+mn-ea"/>
              <a:cs typeface="+mn-cs"/>
            </a:endParaRPr>
          </a:p>
          <a:p>
            <a:pPr marL="347472" indent="-347472" algn="l">
              <a:spcBef>
                <a:spcPts val="0"/>
              </a:spcBef>
              <a:spcAft>
                <a:spcPts val="0"/>
              </a:spcAft>
              <a:buNone/>
            </a:pPr>
            <a:endParaRPr lang="en-US" dirty="0" smtClean="0">
              <a:solidFill>
                <a:srgbClr val="969696"/>
              </a:solidFill>
            </a:endParaRPr>
          </a:p>
          <a:p>
            <a:pPr marL="347472" indent="-347472" algn="l">
              <a:spcBef>
                <a:spcPts val="864"/>
              </a:spcBef>
              <a:spcAft>
                <a:spcPts val="0"/>
              </a:spcAft>
              <a:buFont typeface="Arial"/>
              <a:buChar char="•"/>
            </a:pPr>
            <a:endParaRPr lang="en-US" sz="3600" dirty="0" smtClean="0">
              <a:solidFill>
                <a:srgbClr val="969696"/>
              </a:solidFill>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Rectangle 2"/>
          <p:cNvSpPr>
            <a:spLocks noGrp="1"/>
          </p:cNvSpPr>
          <p:nvPr>
            <p:ph type="body" idx="1"/>
          </p:nvPr>
        </p:nvSpPr>
        <p:spPr>
          <a:xfrm>
            <a:off x="428625" y="1928813"/>
            <a:ext cx="8229600" cy="3829050"/>
          </a:xfrm>
        </p:spPr>
        <p:txBody>
          <a:bodyPr/>
          <a:lstStyle/>
          <a:p>
            <a:pPr marL="347472" indent="-347472" algn="l">
              <a:spcBef>
                <a:spcPts val="672"/>
              </a:spcBef>
              <a:spcAft>
                <a:spcPts val="0"/>
              </a:spcAft>
              <a:buClr>
                <a:srgbClr val="969696"/>
              </a:buClr>
              <a:buFontTx/>
              <a:buChar char="•"/>
            </a:pPr>
            <a:r>
              <a:rPr lang="fr-BE" sz="2800" b="0" i="0">
                <a:solidFill>
                  <a:srgbClr val="969696"/>
                </a:solidFill>
                <a:latin typeface="Calibri"/>
                <a:ea typeface="+mn-ea"/>
                <a:cs typeface="+mn-cs"/>
              </a:rPr>
              <a:t>Working method:</a:t>
            </a:r>
          </a:p>
          <a:p>
            <a:pPr marL="740664" lvl="1" indent="-283464" algn="l">
              <a:spcBef>
                <a:spcPts val="672"/>
              </a:spcBef>
              <a:spcAft>
                <a:spcPts val="0"/>
              </a:spcAft>
              <a:buClr>
                <a:srgbClr val="969696"/>
              </a:buClr>
              <a:buFontTx/>
              <a:buChar char="•"/>
            </a:pPr>
            <a:r>
              <a:rPr lang="fr-BE" sz="2800" b="0" i="0">
                <a:solidFill>
                  <a:srgbClr val="969696"/>
                </a:solidFill>
                <a:latin typeface="Calibri"/>
                <a:ea typeface="+mn-ea"/>
                <a:cs typeface="+mn-cs"/>
              </a:rPr>
              <a:t>Define general objectives for modernisation</a:t>
            </a:r>
          </a:p>
          <a:p>
            <a:pPr marL="740664" lvl="1" indent="-283464" algn="l">
              <a:spcBef>
                <a:spcPts val="672"/>
              </a:spcBef>
              <a:spcAft>
                <a:spcPts val="0"/>
              </a:spcAft>
              <a:buClr>
                <a:srgbClr val="969696"/>
              </a:buClr>
              <a:buFontTx/>
              <a:buChar char="•"/>
            </a:pPr>
            <a:r>
              <a:rPr lang="fr-BE" sz="2800" b="0" i="0">
                <a:solidFill>
                  <a:srgbClr val="969696"/>
                </a:solidFill>
                <a:latin typeface="Calibri"/>
                <a:ea typeface="+mn-ea"/>
                <a:cs typeface="+mn-cs"/>
              </a:rPr>
              <a:t>Develop / support concrete projects</a:t>
            </a:r>
          </a:p>
          <a:p>
            <a:pPr marL="740664" lvl="1" indent="-283464" algn="l">
              <a:spcBef>
                <a:spcPts val="672"/>
              </a:spcBef>
              <a:spcAft>
                <a:spcPts val="0"/>
              </a:spcAft>
              <a:buClr>
                <a:srgbClr val="969696"/>
              </a:buClr>
              <a:buFontTx/>
              <a:buChar char="•"/>
            </a:pPr>
            <a:r>
              <a:rPr lang="fr-BE" sz="2800" b="0" i="0">
                <a:solidFill>
                  <a:srgbClr val="969696"/>
                </a:solidFill>
                <a:latin typeface="Calibri"/>
                <a:ea typeface="+mn-ea"/>
                <a:cs typeface="+mn-cs"/>
              </a:rPr>
              <a:t>Active cooperation with the other players: partnership agreements</a:t>
            </a:r>
          </a:p>
          <a:p>
            <a:pPr marL="347472" indent="-347472" algn="l">
              <a:spcBef>
                <a:spcPts val="672"/>
              </a:spcBef>
              <a:spcAft>
                <a:spcPts val="0"/>
              </a:spcAft>
              <a:buClr>
                <a:srgbClr val="969696"/>
              </a:buClr>
              <a:buFontTx/>
              <a:buChar char="•"/>
            </a:pPr>
            <a:r>
              <a:rPr lang="fr-BE" sz="2800" b="0" i="0">
                <a:solidFill>
                  <a:srgbClr val="969696"/>
                </a:solidFill>
                <a:latin typeface="Calibri"/>
                <a:ea typeface="+mn-ea"/>
                <a:cs typeface="+mn-cs"/>
              </a:rPr>
              <a:t>Cooperation agreement with the Minister of Justice</a:t>
            </a:r>
          </a:p>
          <a:p>
            <a:pPr marL="740664" lvl="1" indent="-283464" algn="l">
              <a:spcBef>
                <a:spcPts val="0"/>
              </a:spcBef>
              <a:spcAft>
                <a:spcPts val="0"/>
              </a:spcAft>
              <a:buClr>
                <a:srgbClr val="969696"/>
              </a:buClr>
              <a:buFontTx/>
              <a:buChar char="•"/>
            </a:pPr>
            <a:endParaRPr lang="en-US" dirty="0" smtClean="0">
              <a:solidFill>
                <a:srgbClr val="969696"/>
              </a:solidFill>
            </a:endParaRPr>
          </a:p>
        </p:txBody>
      </p:sp>
      <p:sp>
        <p:nvSpPr>
          <p:cNvPr id="25602" name="Rectangle 3"/>
          <p:cNvSpPr>
            <a:spLocks noGrp="1" noChangeArrowheads="1"/>
          </p:cNvSpPr>
          <p:nvPr>
            <p:ph type="title"/>
          </p:nvPr>
        </p:nvSpPr>
        <p:spPr>
          <a:xfrm>
            <a:off x="500063" y="285750"/>
            <a:ext cx="8229600" cy="1511300"/>
          </a:xfrm>
        </p:spPr>
        <p:txBody>
          <a:bodyPr lIns="90000" tIns="46800" rIns="90000" bIns="46800"/>
          <a:lstStyle/>
          <a:p>
            <a:pPr algn="l">
              <a:spcBef>
                <a:spcPts val="0"/>
              </a:spcBef>
              <a:spcAft>
                <a:spcPts val="0"/>
              </a:spcAft>
              <a:buNone/>
            </a:pPr>
            <a:r>
              <a:rPr lang="fr-BE" sz="3600" b="0" i="0">
                <a:solidFill>
                  <a:srgbClr val="969696"/>
                </a:solidFill>
                <a:latin typeface="Calibri"/>
                <a:ea typeface="+mj-ea"/>
                <a:cs typeface="+mj-cs"/>
              </a:rPr>
              <a:t>I.	Modernisation of the courts</a:t>
            </a:r>
            <a:r>
              <a:rPr lang="fr-BE" sz="4000" b="0" i="0">
                <a:solidFill>
                  <a:srgbClr val="969696"/>
                </a:solidFill>
                <a:latin typeface="Calibri"/>
                <a:ea typeface="+mj-ea"/>
                <a:cs typeface="+mj-cs"/>
              </a:rPr>
              <a:t/>
            </a:r>
            <a:br>
              <a:rPr lang="fr-BE" sz="4000" b="0" i="0">
                <a:solidFill>
                  <a:srgbClr val="969696"/>
                </a:solidFill>
                <a:latin typeface="Calibri"/>
                <a:ea typeface="+mj-ea"/>
                <a:cs typeface="+mj-cs"/>
              </a:rPr>
            </a:br>
            <a:r>
              <a:rPr lang="fr-BE" sz="4000" b="0" i="0">
                <a:solidFill>
                  <a:srgbClr val="969696"/>
                </a:solidFill>
                <a:latin typeface="Calibri"/>
                <a:ea typeface="+mj-ea"/>
                <a:cs typeface="+mj-cs"/>
              </a:rPr>
              <a:t>	</a:t>
            </a:r>
            <a:r>
              <a:rPr lang="fr-BE" sz="3200" b="0" i="0">
                <a:solidFill>
                  <a:srgbClr val="969696"/>
                </a:solidFill>
                <a:latin typeface="Calibri"/>
                <a:ea typeface="+mj-ea"/>
                <a:cs typeface="+mj-cs"/>
              </a:rPr>
              <a:t>b.	An </a:t>
            </a:r>
            <a:r>
              <a:rPr lang="fr-BE" sz="3200" b="0" i="1">
                <a:solidFill>
                  <a:srgbClr val="969696"/>
                </a:solidFill>
                <a:latin typeface="Calibri"/>
                <a:ea typeface="+mj-ea"/>
                <a:cs typeface="+mj-cs"/>
              </a:rPr>
              <a:t>ideal</a:t>
            </a:r>
            <a:r>
              <a:rPr lang="fr-BE" sz="3200" b="0" i="0">
                <a:solidFill>
                  <a:srgbClr val="969696"/>
                </a:solidFill>
                <a:latin typeface="Calibri"/>
                <a:ea typeface="+mj-ea"/>
                <a:cs typeface="+mj-cs"/>
              </a:rPr>
              <a:t> player: the Committee for 		Modernisation of the Judiciary</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Rectangle 3"/>
          <p:cNvSpPr>
            <a:spLocks noGrp="1"/>
          </p:cNvSpPr>
          <p:nvPr>
            <p:ph type="body" idx="1"/>
          </p:nvPr>
        </p:nvSpPr>
        <p:spPr>
          <a:xfrm>
            <a:off x="428625" y="1857375"/>
            <a:ext cx="8229600" cy="4257675"/>
          </a:xfrm>
        </p:spPr>
        <p:txBody>
          <a:bodyPr/>
          <a:lstStyle/>
          <a:p>
            <a:pPr marL="347472" indent="-347472" algn="l">
              <a:spcBef>
                <a:spcPts val="672"/>
              </a:spcBef>
              <a:spcAft>
                <a:spcPts val="0"/>
              </a:spcAft>
              <a:buNone/>
            </a:pPr>
            <a:r>
              <a:rPr lang="fr-FR" sz="2800" b="0" i="0">
                <a:solidFill>
                  <a:srgbClr val="969696"/>
                </a:solidFill>
                <a:latin typeface="Calibri"/>
                <a:ea typeface="+mn-ea"/>
                <a:cs typeface="+mn-cs"/>
              </a:rPr>
              <a:t>A few projects:</a:t>
            </a:r>
          </a:p>
          <a:p>
            <a:pPr marL="347472" indent="-347472" algn="l">
              <a:spcBef>
                <a:spcPts val="576"/>
              </a:spcBef>
              <a:spcAft>
                <a:spcPts val="0"/>
              </a:spcAft>
              <a:buClr>
                <a:srgbClr val="969696"/>
              </a:buClr>
              <a:buFont typeface="Arial"/>
              <a:buChar char="•"/>
            </a:pPr>
            <a:r>
              <a:rPr lang="fr-FR" sz="2400" b="0" i="0">
                <a:solidFill>
                  <a:srgbClr val="969696"/>
                </a:solidFill>
                <a:latin typeface="Calibri"/>
                <a:ea typeface="+mn-ea"/>
                <a:cs typeface="+mn-cs"/>
              </a:rPr>
              <a:t>Analysis of allocation of the judiciary's financial resources from 1995 to 2007</a:t>
            </a:r>
          </a:p>
          <a:p>
            <a:pPr marL="347472" indent="-347472" algn="l">
              <a:spcBef>
                <a:spcPts val="576"/>
              </a:spcBef>
              <a:spcAft>
                <a:spcPts val="0"/>
              </a:spcAft>
              <a:buClr>
                <a:srgbClr val="969696"/>
              </a:buClr>
              <a:buFont typeface="Arial"/>
              <a:buChar char="•"/>
            </a:pPr>
            <a:r>
              <a:rPr lang="fr-FR" sz="2400" b="0" i="0">
                <a:solidFill>
                  <a:srgbClr val="969696"/>
                </a:solidFill>
                <a:latin typeface="Calibri"/>
                <a:ea typeface="+mn-ea"/>
                <a:cs typeface="+mn-cs"/>
              </a:rPr>
              <a:t>Study of the cost of court products</a:t>
            </a:r>
          </a:p>
          <a:p>
            <a:pPr marL="347472" indent="-347472" algn="l">
              <a:spcBef>
                <a:spcPts val="576"/>
              </a:spcBef>
              <a:spcAft>
                <a:spcPts val="0"/>
              </a:spcAft>
              <a:buClr>
                <a:srgbClr val="969696"/>
              </a:buClr>
              <a:buFont typeface="Arial"/>
              <a:buChar char="•"/>
            </a:pPr>
            <a:r>
              <a:rPr lang="fr-FR" sz="2400" b="0" i="0">
                <a:solidFill>
                  <a:srgbClr val="969696"/>
                </a:solidFill>
                <a:latin typeface="Calibri"/>
                <a:ea typeface="+mn-ea"/>
                <a:cs typeface="+mn-cs"/>
              </a:rPr>
              <a:t>Assessment of the workload of judges and clerks of the court</a:t>
            </a:r>
          </a:p>
          <a:p>
            <a:pPr marL="347472" indent="-347472" algn="l">
              <a:spcBef>
                <a:spcPts val="576"/>
              </a:spcBef>
              <a:spcAft>
                <a:spcPts val="0"/>
              </a:spcAft>
              <a:buClr>
                <a:srgbClr val="969696"/>
              </a:buClr>
              <a:buFont typeface="Arial"/>
              <a:buChar char="•"/>
            </a:pPr>
            <a:r>
              <a:rPr lang="fr-FR" sz="2400" b="0" i="0">
                <a:solidFill>
                  <a:srgbClr val="969696"/>
                </a:solidFill>
                <a:latin typeface="Calibri"/>
                <a:ea typeface="+mn-ea"/>
                <a:cs typeface="+mn-cs"/>
              </a:rPr>
              <a:t>Description of the duties of court staff</a:t>
            </a:r>
          </a:p>
          <a:p>
            <a:pPr marL="347472" indent="-347472" algn="l">
              <a:spcBef>
                <a:spcPts val="576"/>
              </a:spcBef>
              <a:spcAft>
                <a:spcPts val="0"/>
              </a:spcAft>
              <a:buClr>
                <a:srgbClr val="969696"/>
              </a:buClr>
              <a:buFont typeface="Arial"/>
              <a:buChar char="•"/>
            </a:pPr>
            <a:r>
              <a:rPr lang="fr-FR" sz="2400" b="0" i="0">
                <a:solidFill>
                  <a:srgbClr val="969696"/>
                </a:solidFill>
                <a:latin typeface="Calibri"/>
                <a:ea typeface="+mn-ea"/>
                <a:cs typeface="+mn-cs"/>
              </a:rPr>
              <a:t>Installation of communications tools</a:t>
            </a:r>
          </a:p>
          <a:p>
            <a:pPr marL="347472" indent="-347472" algn="l">
              <a:spcBef>
                <a:spcPts val="576"/>
              </a:spcBef>
              <a:spcAft>
                <a:spcPts val="0"/>
              </a:spcAft>
              <a:buClr>
                <a:srgbClr val="969696"/>
              </a:buClr>
              <a:buFont typeface="Arial"/>
              <a:buChar char="•"/>
            </a:pPr>
            <a:r>
              <a:rPr lang="fr-FR" sz="2400" b="0" i="0">
                <a:solidFill>
                  <a:srgbClr val="969696"/>
                </a:solidFill>
                <a:latin typeface="Calibri"/>
                <a:ea typeface="+mn-ea"/>
                <a:cs typeface="+mn-cs"/>
              </a:rPr>
              <a:t>etc.</a:t>
            </a:r>
          </a:p>
        </p:txBody>
      </p:sp>
      <p:sp>
        <p:nvSpPr>
          <p:cNvPr id="27650" name="Rectangle 3"/>
          <p:cNvSpPr>
            <a:spLocks noGrp="1" noChangeArrowheads="1"/>
          </p:cNvSpPr>
          <p:nvPr>
            <p:ph type="title"/>
          </p:nvPr>
        </p:nvSpPr>
        <p:spPr>
          <a:xfrm>
            <a:off x="457200" y="214313"/>
            <a:ext cx="8229600" cy="1500187"/>
          </a:xfrm>
        </p:spPr>
        <p:txBody>
          <a:bodyPr lIns="90000" tIns="46800" rIns="90000" bIns="46800"/>
          <a:lstStyle/>
          <a:p>
            <a:pPr algn="l">
              <a:spcBef>
                <a:spcPts val="0"/>
              </a:spcBef>
              <a:spcAft>
                <a:spcPts val="0"/>
              </a:spcAft>
              <a:buNone/>
            </a:pPr>
            <a:r>
              <a:rPr lang="fr-BE" sz="3600" b="0" i="0">
                <a:solidFill>
                  <a:srgbClr val="969696"/>
                </a:solidFill>
                <a:latin typeface="Calibri"/>
                <a:ea typeface="+mj-ea"/>
                <a:cs typeface="+mj-cs"/>
              </a:rPr>
              <a:t>I.	Modernisation of the courts</a:t>
            </a:r>
            <a:r>
              <a:rPr lang="fr-BE" sz="4000" b="0" i="0">
                <a:solidFill>
                  <a:srgbClr val="969696"/>
                </a:solidFill>
                <a:latin typeface="Calibri"/>
                <a:ea typeface="+mj-ea"/>
                <a:cs typeface="+mj-cs"/>
              </a:rPr>
              <a:t/>
            </a:r>
            <a:br>
              <a:rPr lang="fr-BE" sz="4000" b="0" i="0">
                <a:solidFill>
                  <a:srgbClr val="969696"/>
                </a:solidFill>
                <a:latin typeface="Calibri"/>
                <a:ea typeface="+mj-ea"/>
                <a:cs typeface="+mj-cs"/>
              </a:rPr>
            </a:br>
            <a:r>
              <a:rPr lang="fr-BE" sz="4000" b="0" i="0">
                <a:solidFill>
                  <a:srgbClr val="969696"/>
                </a:solidFill>
                <a:latin typeface="Calibri"/>
                <a:ea typeface="+mj-ea"/>
                <a:cs typeface="+mj-cs"/>
              </a:rPr>
              <a:t>	</a:t>
            </a:r>
            <a:r>
              <a:rPr lang="fr-BE" sz="3200" b="0" i="0">
                <a:solidFill>
                  <a:srgbClr val="969696"/>
                </a:solidFill>
                <a:latin typeface="Calibri"/>
                <a:ea typeface="+mj-ea"/>
                <a:cs typeface="+mj-cs"/>
              </a:rPr>
              <a:t>b.</a:t>
            </a:r>
            <a:r>
              <a:rPr lang="fr-BE" sz="4000" b="0" i="0">
                <a:solidFill>
                  <a:srgbClr val="969696"/>
                </a:solidFill>
                <a:latin typeface="Calibri"/>
                <a:ea typeface="+mj-ea"/>
                <a:cs typeface="+mj-cs"/>
              </a:rPr>
              <a:t>	</a:t>
            </a:r>
            <a:r>
              <a:rPr lang="fr-BE" sz="3200" b="0" i="0">
                <a:solidFill>
                  <a:srgbClr val="969696"/>
                </a:solidFill>
                <a:latin typeface="Calibri"/>
                <a:ea typeface="+mj-ea"/>
                <a:cs typeface="+mj-cs"/>
              </a:rPr>
              <a:t>An </a:t>
            </a:r>
            <a:r>
              <a:rPr lang="fr-BE" sz="3200" b="0" i="1">
                <a:solidFill>
                  <a:srgbClr val="969696"/>
                </a:solidFill>
                <a:latin typeface="Calibri"/>
                <a:ea typeface="+mj-ea"/>
                <a:cs typeface="+mj-cs"/>
              </a:rPr>
              <a:t>ideal </a:t>
            </a:r>
            <a:r>
              <a:rPr lang="fr-BE" sz="3200" b="0" i="0">
                <a:solidFill>
                  <a:srgbClr val="969696"/>
                </a:solidFill>
                <a:latin typeface="Calibri"/>
                <a:ea typeface="+mj-ea"/>
                <a:cs typeface="+mj-cs"/>
              </a:rPr>
              <a:t>player: the Committee for 		Modernisation of the Judiciary</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Rectangle 2"/>
          <p:cNvSpPr>
            <a:spLocks noGrp="1"/>
          </p:cNvSpPr>
          <p:nvPr>
            <p:ph type="ctrTitle"/>
          </p:nvPr>
        </p:nvSpPr>
        <p:spPr>
          <a:xfrm>
            <a:off x="642938" y="1357298"/>
            <a:ext cx="7772400" cy="1928827"/>
          </a:xfrm>
        </p:spPr>
        <p:txBody>
          <a:bodyPr/>
          <a:lstStyle/>
          <a:p>
            <a:pPr algn="ctr">
              <a:spcBef>
                <a:spcPts val="0"/>
              </a:spcBef>
              <a:spcAft>
                <a:spcPts val="0"/>
              </a:spcAft>
              <a:buNone/>
            </a:pPr>
            <a:r>
              <a:rPr lang="fr-BE" sz="4400" b="0" i="0" dirty="0">
                <a:solidFill>
                  <a:srgbClr val="969696"/>
                </a:solidFill>
                <a:latin typeface="Calibri"/>
                <a:ea typeface="+mj-ea"/>
                <a:cs typeface="+mj-cs"/>
              </a:rPr>
              <a:t>II. </a:t>
            </a:r>
            <a:r>
              <a:rPr lang="fr-BE" sz="4400" b="0" i="0" dirty="0" err="1">
                <a:solidFill>
                  <a:srgbClr val="969696"/>
                </a:solidFill>
                <a:latin typeface="Calibri"/>
                <a:ea typeface="+mj-ea"/>
                <a:cs typeface="+mj-cs"/>
              </a:rPr>
              <a:t>Justscan</a:t>
            </a:r>
            <a:r>
              <a:rPr lang="fr-BE" sz="4400" b="0" i="0" dirty="0">
                <a:solidFill>
                  <a:srgbClr val="969696"/>
                </a:solidFill>
                <a:latin typeface="Calibri"/>
                <a:ea typeface="+mj-ea"/>
                <a:cs typeface="+mj-cs"/>
              </a:rPr>
              <a:t/>
            </a:r>
            <a:br>
              <a:rPr lang="fr-BE" sz="4400" b="0" i="0" dirty="0">
                <a:solidFill>
                  <a:srgbClr val="969696"/>
                </a:solidFill>
                <a:latin typeface="Calibri"/>
                <a:ea typeface="+mj-ea"/>
                <a:cs typeface="+mj-cs"/>
              </a:rPr>
            </a:br>
            <a:r>
              <a:rPr lang="fr-BE" sz="3600" b="0" i="0" dirty="0">
                <a:solidFill>
                  <a:srgbClr val="969696"/>
                </a:solidFill>
                <a:latin typeface="Calibri"/>
                <a:ea typeface="+mj-ea"/>
                <a:cs typeface="+mj-cs"/>
              </a:rPr>
              <a:t>... an </a:t>
            </a:r>
            <a:r>
              <a:rPr lang="fr-BE" sz="3600" b="0" i="0" dirty="0" err="1">
                <a:solidFill>
                  <a:srgbClr val="969696"/>
                </a:solidFill>
                <a:latin typeface="Calibri"/>
                <a:ea typeface="+mj-ea"/>
                <a:cs typeface="+mj-cs"/>
              </a:rPr>
              <a:t>example</a:t>
            </a:r>
            <a:r>
              <a:rPr lang="fr-BE" sz="3600" b="0" i="0" dirty="0">
                <a:solidFill>
                  <a:srgbClr val="969696"/>
                </a:solidFill>
                <a:latin typeface="Calibri"/>
                <a:ea typeface="+mj-ea"/>
                <a:cs typeface="+mj-cs"/>
              </a:rPr>
              <a:t> of active </a:t>
            </a:r>
            <a:r>
              <a:rPr lang="fr-BE" sz="3600" b="0" i="0" dirty="0" err="1">
                <a:solidFill>
                  <a:srgbClr val="969696"/>
                </a:solidFill>
                <a:latin typeface="Calibri"/>
                <a:ea typeface="+mj-ea"/>
                <a:cs typeface="+mj-cs"/>
              </a:rPr>
              <a:t>cooperation</a:t>
            </a:r>
            <a:r>
              <a:rPr lang="fr-BE" sz="3600" b="0" i="0" dirty="0">
                <a:solidFill>
                  <a:srgbClr val="969696"/>
                </a:solidFill>
                <a:latin typeface="Calibri"/>
                <a:ea typeface="+mj-ea"/>
                <a:cs typeface="+mj-cs"/>
              </a:rPr>
              <a:t> </a:t>
            </a:r>
            <a:r>
              <a:rPr lang="fr-BE" sz="3600" b="0" i="0" dirty="0" err="1">
                <a:solidFill>
                  <a:srgbClr val="969696"/>
                </a:solidFill>
                <a:latin typeface="Calibri"/>
                <a:ea typeface="+mj-ea"/>
                <a:cs typeface="+mj-cs"/>
              </a:rPr>
              <a:t>with</a:t>
            </a:r>
            <a:r>
              <a:rPr lang="fr-BE" sz="3600" b="0" i="0" dirty="0">
                <a:solidFill>
                  <a:srgbClr val="969696"/>
                </a:solidFill>
                <a:latin typeface="Calibri"/>
                <a:ea typeface="+mj-ea"/>
                <a:cs typeface="+mj-cs"/>
              </a:rPr>
              <a:t> the ICT </a:t>
            </a:r>
            <a:r>
              <a:rPr lang="fr-BE" sz="3600" b="0" i="0" dirty="0" err="1">
                <a:solidFill>
                  <a:srgbClr val="969696"/>
                </a:solidFill>
                <a:latin typeface="Calibri"/>
                <a:ea typeface="+mj-ea"/>
                <a:cs typeface="+mj-cs"/>
              </a:rPr>
              <a:t>Department</a:t>
            </a:r>
            <a:endParaRPr lang="fr-BE" sz="3600" b="0" i="0" dirty="0">
              <a:solidFill>
                <a:srgbClr val="969696"/>
              </a:solidFill>
              <a:latin typeface="Calibri"/>
              <a:ea typeface="+mj-ea"/>
              <a:cs typeface="+mj-cs"/>
            </a:endParaRPr>
          </a:p>
        </p:txBody>
      </p:sp>
      <p:pic>
        <p:nvPicPr>
          <p:cNvPr id="29698" name="Picture 5" descr="2"/>
          <p:cNvPicPr>
            <a:picLocks noChangeAspect="1" noChangeArrowheads="1"/>
          </p:cNvPicPr>
          <p:nvPr/>
        </p:nvPicPr>
        <p:blipFill>
          <a:blip r:embed="rId3"/>
          <a:srcRect l="23438" t="27756" r="23586" b="24310"/>
          <a:stretch>
            <a:fillRect/>
          </a:stretch>
        </p:blipFill>
        <p:spPr bwMode="auto">
          <a:xfrm>
            <a:off x="2484438" y="3213100"/>
            <a:ext cx="4037012" cy="27400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Rectangle 2"/>
          <p:cNvSpPr>
            <a:spLocks noGrp="1"/>
          </p:cNvSpPr>
          <p:nvPr>
            <p:ph type="title"/>
          </p:nvPr>
        </p:nvSpPr>
        <p:spPr>
          <a:xfrm>
            <a:off x="468313" y="260350"/>
            <a:ext cx="8229600" cy="1143000"/>
          </a:xfrm>
        </p:spPr>
        <p:txBody>
          <a:bodyPr/>
          <a:lstStyle/>
          <a:p>
            <a:pPr marL="1115568" indent="-1115568" algn="l">
              <a:spcBef>
                <a:spcPts val="0"/>
              </a:spcBef>
              <a:spcAft>
                <a:spcPts val="0"/>
              </a:spcAft>
              <a:buNone/>
            </a:pPr>
            <a:r>
              <a:rPr lang="fr-BE" sz="3600" b="0" i="0">
                <a:solidFill>
                  <a:srgbClr val="969696"/>
                </a:solidFill>
                <a:latin typeface="Calibri"/>
                <a:ea typeface="+mj-ea"/>
                <a:cs typeface="+mj-cs"/>
              </a:rPr>
              <a:t>II. Justscan</a:t>
            </a:r>
            <a:br>
              <a:rPr lang="fr-BE" sz="3600" b="0" i="0">
                <a:solidFill>
                  <a:srgbClr val="969696"/>
                </a:solidFill>
                <a:latin typeface="Calibri"/>
                <a:ea typeface="+mj-ea"/>
                <a:cs typeface="+mj-cs"/>
              </a:rPr>
            </a:br>
            <a:r>
              <a:rPr lang="fr-BE" sz="3200" b="0" i="0">
                <a:solidFill>
                  <a:srgbClr val="969696"/>
                </a:solidFill>
                <a:latin typeface="Calibri"/>
                <a:ea typeface="+mj-ea"/>
                <a:cs typeface="+mj-cs"/>
              </a:rPr>
              <a:t>a. Context and aim of the project</a:t>
            </a:r>
          </a:p>
        </p:txBody>
      </p:sp>
      <p:sp>
        <p:nvSpPr>
          <p:cNvPr id="31746" name="Rectangle 3"/>
          <p:cNvSpPr>
            <a:spLocks noGrp="1"/>
          </p:cNvSpPr>
          <p:nvPr>
            <p:ph type="body" idx="1"/>
          </p:nvPr>
        </p:nvSpPr>
        <p:spPr/>
        <p:txBody>
          <a:bodyPr/>
          <a:lstStyle/>
          <a:p>
            <a:pPr marL="347472" indent="-347472" algn="l">
              <a:spcBef>
                <a:spcPts val="672"/>
              </a:spcBef>
              <a:spcAft>
                <a:spcPts val="0"/>
              </a:spcAft>
              <a:buNone/>
            </a:pPr>
            <a:r>
              <a:rPr lang="fr-BE" sz="2800" b="0" i="0">
                <a:solidFill>
                  <a:srgbClr val="969696"/>
                </a:solidFill>
                <a:latin typeface="Calibri"/>
                <a:ea typeface="+mn-ea"/>
                <a:cs typeface="+mn-cs"/>
              </a:rPr>
              <a:t>Context: The judicial case file</a:t>
            </a:r>
          </a:p>
          <a:p>
            <a:pPr marL="347472" indent="-347472" algn="l">
              <a:spcBef>
                <a:spcPts val="480"/>
              </a:spcBef>
              <a:spcAft>
                <a:spcPts val="0"/>
              </a:spcAft>
              <a:buClr>
                <a:srgbClr val="969696"/>
              </a:buClr>
              <a:buFont typeface="Arial"/>
              <a:buChar char="•"/>
            </a:pPr>
            <a:r>
              <a:rPr lang="fr-BE" sz="2000" b="0" i="0">
                <a:solidFill>
                  <a:srgbClr val="969696"/>
                </a:solidFill>
                <a:latin typeface="Calibri"/>
                <a:ea typeface="+mn-ea"/>
                <a:cs typeface="+mn-cs"/>
              </a:rPr>
              <a:t>A case file =</a:t>
            </a:r>
          </a:p>
          <a:p>
            <a:pPr marL="740664" lvl="1" indent="-283464" algn="l">
              <a:spcBef>
                <a:spcPts val="480"/>
              </a:spcBef>
              <a:spcAft>
                <a:spcPts val="0"/>
              </a:spcAft>
              <a:buClr>
                <a:srgbClr val="969696"/>
              </a:buClr>
              <a:buFontTx/>
              <a:buChar char="•"/>
            </a:pPr>
            <a:r>
              <a:rPr lang="fr-BE" sz="2000" b="0" i="0">
                <a:solidFill>
                  <a:srgbClr val="969696"/>
                </a:solidFill>
                <a:latin typeface="Calibri"/>
                <a:ea typeface="+mn-ea"/>
                <a:cs typeface="+mn-cs"/>
              </a:rPr>
              <a:t>Folders </a:t>
            </a:r>
          </a:p>
          <a:p>
            <a:pPr marL="740664" lvl="1" indent="-283464" algn="l">
              <a:spcBef>
                <a:spcPts val="480"/>
              </a:spcBef>
              <a:spcAft>
                <a:spcPts val="0"/>
              </a:spcAft>
              <a:buClr>
                <a:srgbClr val="969696"/>
              </a:buClr>
              <a:buFontTx/>
              <a:buChar char="•"/>
            </a:pPr>
            <a:r>
              <a:rPr lang="fr-BE" sz="2000" b="0" i="0">
                <a:solidFill>
                  <a:srgbClr val="969696"/>
                </a:solidFill>
                <a:latin typeface="Calibri"/>
                <a:ea typeface="+mn-ea"/>
                <a:cs typeface="+mn-cs"/>
              </a:rPr>
              <a:t>Subfolders </a:t>
            </a:r>
          </a:p>
          <a:p>
            <a:pPr marL="740664" lvl="1" indent="-283464" algn="l">
              <a:spcBef>
                <a:spcPts val="480"/>
              </a:spcBef>
              <a:spcAft>
                <a:spcPts val="0"/>
              </a:spcAft>
              <a:buClr>
                <a:srgbClr val="969696"/>
              </a:buClr>
              <a:buFontTx/>
              <a:buChar char="•"/>
            </a:pPr>
            <a:r>
              <a:rPr lang="fr-BE" sz="2000" b="0" i="0">
                <a:solidFill>
                  <a:srgbClr val="969696"/>
                </a:solidFill>
                <a:latin typeface="Calibri"/>
                <a:ea typeface="+mn-ea"/>
                <a:cs typeface="+mn-cs"/>
              </a:rPr>
              <a:t>From a few dozen pages to several hundred thousand pages</a:t>
            </a:r>
          </a:p>
          <a:p>
            <a:pPr marL="740664" lvl="1" indent="-283464" algn="l">
              <a:spcBef>
                <a:spcPts val="480"/>
              </a:spcBef>
              <a:spcAft>
                <a:spcPts val="0"/>
              </a:spcAft>
              <a:buClr>
                <a:srgbClr val="969696"/>
              </a:buClr>
              <a:buFontTx/>
              <a:buChar char="•"/>
            </a:pPr>
            <a:r>
              <a:rPr lang="fr-BE" sz="2000" b="0" i="0">
                <a:solidFill>
                  <a:srgbClr val="969696"/>
                </a:solidFill>
                <a:latin typeface="Calibri"/>
                <a:ea typeface="+mn-ea"/>
                <a:cs typeface="+mn-cs"/>
              </a:rPr>
              <a:t>List of the main documents and information in the file (index)</a:t>
            </a:r>
          </a:p>
          <a:p>
            <a:pPr marL="347472" indent="-347472" algn="l">
              <a:spcBef>
                <a:spcPts val="480"/>
              </a:spcBef>
              <a:spcAft>
                <a:spcPts val="0"/>
              </a:spcAft>
              <a:buClr>
                <a:srgbClr val="969696"/>
              </a:buClr>
              <a:buFontTx/>
              <a:buChar char="•"/>
            </a:pPr>
            <a:r>
              <a:rPr lang="fr-BE" sz="2000" b="0" i="0">
                <a:solidFill>
                  <a:srgbClr val="969696"/>
                </a:solidFill>
                <a:latin typeface="Calibri"/>
                <a:ea typeface="+mn-ea"/>
                <a:cs typeface="+mn-cs"/>
              </a:rPr>
              <a:t>Consultation of the case file or parts of the case file by the parties</a:t>
            </a:r>
            <a:r>
              <a:rPr lang="fr-BE" sz="2400" b="0" i="0">
                <a:solidFill>
                  <a:srgbClr val="969696"/>
                </a:solidFill>
                <a:latin typeface="Calibri"/>
                <a:ea typeface="+mn-ea"/>
                <a:cs typeface="+mn-cs"/>
              </a:rPr>
              <a:t> </a:t>
            </a:r>
          </a:p>
          <a:p>
            <a:pPr marL="347472" indent="-347472" algn="l">
              <a:spcBef>
                <a:spcPts val="480"/>
              </a:spcBef>
              <a:spcAft>
                <a:spcPts val="0"/>
              </a:spcAft>
              <a:buClr>
                <a:srgbClr val="969696"/>
              </a:buClr>
              <a:buFontTx/>
              <a:buChar char="•"/>
            </a:pPr>
            <a:r>
              <a:rPr lang="fr-BE" sz="2000" b="0" i="0">
                <a:solidFill>
                  <a:srgbClr val="969696"/>
                </a:solidFill>
                <a:latin typeface="Calibri"/>
                <a:ea typeface="+mn-ea"/>
                <a:cs typeface="+mn-cs"/>
              </a:rPr>
              <a:t>All parties can request a copy of the case file</a:t>
            </a:r>
          </a:p>
          <a:p>
            <a:pPr marL="347472" indent="-347472" algn="l">
              <a:spcBef>
                <a:spcPts val="480"/>
              </a:spcBef>
              <a:spcAft>
                <a:spcPts val="0"/>
              </a:spcAft>
              <a:buClr>
                <a:srgbClr val="969696"/>
              </a:buClr>
              <a:buFontTx/>
              <a:buChar char="•"/>
            </a:pPr>
            <a:r>
              <a:rPr lang="fr-BE" sz="2000" b="0" i="0">
                <a:solidFill>
                  <a:srgbClr val="969696"/>
                </a:solidFill>
                <a:latin typeface="Calibri"/>
                <a:ea typeface="+mn-ea"/>
                <a:cs typeface="+mn-cs"/>
              </a:rPr>
              <a:t>Sites located throughout Belgium</a:t>
            </a:r>
          </a:p>
          <a:p>
            <a:pPr marL="347472" indent="-347472" algn="l">
              <a:spcBef>
                <a:spcPts val="672"/>
              </a:spcBef>
              <a:spcAft>
                <a:spcPts val="0"/>
              </a:spcAft>
              <a:buNone/>
            </a:pPr>
            <a:endParaRPr lang="en-US" sz="2800" dirty="0" smtClean="0">
              <a:solidFill>
                <a:srgbClr val="969696"/>
              </a:solidFill>
            </a:endParaRPr>
          </a:p>
        </p:txBody>
      </p:sp>
      <p:pic>
        <p:nvPicPr>
          <p:cNvPr id="31747" name="Picture 4" descr="n0_14hz0[1]"/>
          <p:cNvPicPr>
            <a:picLocks noChangeAspect="1" noChangeArrowheads="1"/>
          </p:cNvPicPr>
          <p:nvPr/>
        </p:nvPicPr>
        <p:blipFill>
          <a:blip r:embed="rId3"/>
          <a:srcRect/>
          <a:stretch>
            <a:fillRect/>
          </a:stretch>
        </p:blipFill>
        <p:spPr bwMode="auto">
          <a:xfrm>
            <a:off x="7483475" y="1052513"/>
            <a:ext cx="1406525" cy="173831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Rectangle 2"/>
          <p:cNvSpPr>
            <a:spLocks noGrp="1"/>
          </p:cNvSpPr>
          <p:nvPr>
            <p:ph type="title"/>
          </p:nvPr>
        </p:nvSpPr>
        <p:spPr/>
        <p:txBody>
          <a:bodyPr/>
          <a:lstStyle/>
          <a:p>
            <a:pPr marL="1115568" indent="-1115568" algn="l">
              <a:spcBef>
                <a:spcPts val="0"/>
              </a:spcBef>
              <a:spcAft>
                <a:spcPts val="0"/>
              </a:spcAft>
              <a:buNone/>
            </a:pPr>
            <a:r>
              <a:rPr lang="fr-BE" sz="3600" b="0" i="0">
                <a:solidFill>
                  <a:srgbClr val="969696"/>
                </a:solidFill>
                <a:latin typeface="Calibri"/>
                <a:ea typeface="+mj-ea"/>
                <a:cs typeface="+mj-cs"/>
              </a:rPr>
              <a:t>II. Justscan</a:t>
            </a:r>
            <a:br>
              <a:rPr lang="fr-BE" sz="3600" b="0" i="0">
                <a:solidFill>
                  <a:srgbClr val="969696"/>
                </a:solidFill>
                <a:latin typeface="Calibri"/>
                <a:ea typeface="+mj-ea"/>
                <a:cs typeface="+mj-cs"/>
              </a:rPr>
            </a:br>
            <a:r>
              <a:rPr lang="fr-BE" sz="3200" b="0" i="0">
                <a:solidFill>
                  <a:srgbClr val="969696"/>
                </a:solidFill>
                <a:latin typeface="Calibri"/>
                <a:ea typeface="+mj-ea"/>
                <a:cs typeface="+mj-cs"/>
              </a:rPr>
              <a:t>a. Context and aim of the project</a:t>
            </a:r>
          </a:p>
        </p:txBody>
      </p:sp>
      <p:sp>
        <p:nvSpPr>
          <p:cNvPr id="33794" name="Rectangle 3"/>
          <p:cNvSpPr>
            <a:spLocks noGrp="1"/>
          </p:cNvSpPr>
          <p:nvPr>
            <p:ph type="body" idx="1"/>
          </p:nvPr>
        </p:nvSpPr>
        <p:spPr>
          <a:xfrm>
            <a:off x="395288" y="1341438"/>
            <a:ext cx="8229600" cy="4525962"/>
          </a:xfrm>
        </p:spPr>
        <p:txBody>
          <a:bodyPr/>
          <a:lstStyle/>
          <a:p>
            <a:pPr marL="347472" indent="-347472" algn="l">
              <a:spcBef>
                <a:spcPts val="768"/>
              </a:spcBef>
              <a:spcAft>
                <a:spcPts val="0"/>
              </a:spcAft>
              <a:buNone/>
            </a:pPr>
            <a:r>
              <a:rPr lang="fr-BE" sz="3200" b="0" i="0" dirty="0" err="1">
                <a:solidFill>
                  <a:srgbClr val="969696"/>
                </a:solidFill>
                <a:latin typeface="Calibri"/>
                <a:ea typeface="+mn-ea"/>
                <a:cs typeface="+mn-cs"/>
              </a:rPr>
              <a:t>Reasons</a:t>
            </a:r>
            <a:r>
              <a:rPr lang="fr-BE" sz="3200" b="0" i="0" dirty="0">
                <a:solidFill>
                  <a:srgbClr val="969696"/>
                </a:solidFill>
                <a:latin typeface="Calibri"/>
                <a:ea typeface="+mn-ea"/>
                <a:cs typeface="+mn-cs"/>
              </a:rPr>
              <a:t> for the </a:t>
            </a:r>
            <a:r>
              <a:rPr lang="fr-BE" sz="3200" b="0" i="0" dirty="0" err="1">
                <a:solidFill>
                  <a:srgbClr val="969696"/>
                </a:solidFill>
                <a:latin typeface="Calibri"/>
                <a:ea typeface="+mn-ea"/>
                <a:cs typeface="+mn-cs"/>
              </a:rPr>
              <a:t>project</a:t>
            </a:r>
            <a:r>
              <a:rPr lang="fr-BE" sz="3200" b="0" i="0" dirty="0">
                <a:solidFill>
                  <a:srgbClr val="969696"/>
                </a:solidFill>
                <a:latin typeface="Calibri"/>
                <a:ea typeface="+mn-ea"/>
                <a:cs typeface="+mn-cs"/>
              </a:rPr>
              <a:t>:</a:t>
            </a:r>
          </a:p>
          <a:p>
            <a:pPr marL="347472" indent="-347472" algn="l">
              <a:spcBef>
                <a:spcPts val="576"/>
              </a:spcBef>
              <a:spcAft>
                <a:spcPts val="0"/>
              </a:spcAft>
              <a:buClr>
                <a:srgbClr val="969696"/>
              </a:buClr>
              <a:buFontTx/>
              <a:buChar char="•"/>
            </a:pPr>
            <a:r>
              <a:rPr lang="fr-BE" sz="2400" b="0" i="0" dirty="0" err="1">
                <a:solidFill>
                  <a:srgbClr val="969696"/>
                </a:solidFill>
                <a:latin typeface="Calibri"/>
                <a:ea typeface="+mn-ea"/>
                <a:cs typeface="+mn-cs"/>
              </a:rPr>
              <a:t>Cope</a:t>
            </a:r>
            <a:r>
              <a:rPr lang="fr-BE" sz="2400" b="0" i="0" dirty="0">
                <a:solidFill>
                  <a:srgbClr val="969696"/>
                </a:solidFill>
                <a:latin typeface="Calibri"/>
                <a:ea typeface="+mn-ea"/>
                <a:cs typeface="+mn-cs"/>
              </a:rPr>
              <a:t> </a:t>
            </a:r>
            <a:r>
              <a:rPr lang="fr-BE" sz="2400" b="0" i="0" dirty="0" err="1">
                <a:solidFill>
                  <a:srgbClr val="969696"/>
                </a:solidFill>
                <a:latin typeface="Calibri"/>
                <a:ea typeface="+mn-ea"/>
                <a:cs typeface="+mn-cs"/>
              </a:rPr>
              <a:t>with</a:t>
            </a:r>
            <a:r>
              <a:rPr lang="fr-BE" sz="2400" b="0" i="0" dirty="0">
                <a:solidFill>
                  <a:srgbClr val="969696"/>
                </a:solidFill>
                <a:latin typeface="Calibri"/>
                <a:ea typeface="+mn-ea"/>
                <a:cs typeface="+mn-cs"/>
              </a:rPr>
              <a:t> </a:t>
            </a:r>
            <a:r>
              <a:rPr lang="fr-BE" sz="2400" b="0" i="0" dirty="0" err="1">
                <a:solidFill>
                  <a:srgbClr val="969696"/>
                </a:solidFill>
                <a:latin typeface="Calibri"/>
                <a:ea typeface="+mn-ea"/>
                <a:cs typeface="+mn-cs"/>
              </a:rPr>
              <a:t>requests</a:t>
            </a:r>
            <a:r>
              <a:rPr lang="fr-BE" sz="2400" b="0" i="0" dirty="0">
                <a:solidFill>
                  <a:srgbClr val="969696"/>
                </a:solidFill>
                <a:latin typeface="Calibri"/>
                <a:ea typeface="+mn-ea"/>
                <a:cs typeface="+mn-cs"/>
              </a:rPr>
              <a:t> for copies of large case files.</a:t>
            </a:r>
          </a:p>
          <a:p>
            <a:pPr marL="347472" indent="-347472" algn="l">
              <a:spcBef>
                <a:spcPts val="576"/>
              </a:spcBef>
              <a:spcAft>
                <a:spcPts val="0"/>
              </a:spcAft>
              <a:buClr>
                <a:srgbClr val="969696"/>
              </a:buClr>
              <a:buFontTx/>
              <a:buChar char="•"/>
            </a:pPr>
            <a:r>
              <a:rPr lang="fr-BE" sz="2400" b="0" i="0" dirty="0" err="1">
                <a:solidFill>
                  <a:srgbClr val="969696"/>
                </a:solidFill>
                <a:latin typeface="Calibri"/>
                <a:ea typeface="+mn-ea"/>
                <a:cs typeface="+mn-cs"/>
              </a:rPr>
              <a:t>Increase</a:t>
            </a:r>
            <a:r>
              <a:rPr lang="fr-BE" sz="2400" b="0" i="0" dirty="0">
                <a:solidFill>
                  <a:srgbClr val="969696"/>
                </a:solidFill>
                <a:latin typeface="Calibri"/>
                <a:ea typeface="+mn-ea"/>
                <a:cs typeface="+mn-cs"/>
              </a:rPr>
              <a:t> the </a:t>
            </a:r>
            <a:r>
              <a:rPr lang="fr-BE" sz="2400" b="0" i="0" dirty="0" err="1">
                <a:solidFill>
                  <a:srgbClr val="969696"/>
                </a:solidFill>
                <a:latin typeface="Calibri"/>
                <a:ea typeface="+mn-ea"/>
                <a:cs typeface="+mn-cs"/>
              </a:rPr>
              <a:t>availability</a:t>
            </a:r>
            <a:r>
              <a:rPr lang="fr-BE" sz="2400" b="0" i="0" dirty="0">
                <a:solidFill>
                  <a:srgbClr val="969696"/>
                </a:solidFill>
                <a:latin typeface="Calibri"/>
                <a:ea typeface="+mn-ea"/>
                <a:cs typeface="+mn-cs"/>
              </a:rPr>
              <a:t> of case files.</a:t>
            </a:r>
          </a:p>
          <a:p>
            <a:pPr marL="347472" indent="-347472" algn="l">
              <a:spcBef>
                <a:spcPts val="576"/>
              </a:spcBef>
              <a:spcAft>
                <a:spcPts val="0"/>
              </a:spcAft>
              <a:buClr>
                <a:srgbClr val="969696"/>
              </a:buClr>
              <a:buFontTx/>
              <a:buChar char="•"/>
            </a:pPr>
            <a:r>
              <a:rPr lang="fr-BE" sz="2400" b="0" i="0" dirty="0" err="1">
                <a:solidFill>
                  <a:srgbClr val="969696"/>
                </a:solidFill>
                <a:latin typeface="Calibri"/>
                <a:ea typeface="+mn-ea"/>
                <a:cs typeface="+mn-cs"/>
              </a:rPr>
              <a:t>Avoid</a:t>
            </a:r>
            <a:r>
              <a:rPr lang="fr-BE" sz="2400" b="0" i="0" dirty="0">
                <a:solidFill>
                  <a:srgbClr val="969696"/>
                </a:solidFill>
                <a:latin typeface="Calibri"/>
                <a:ea typeface="+mn-ea"/>
                <a:cs typeface="+mn-cs"/>
              </a:rPr>
              <a:t> </a:t>
            </a:r>
            <a:r>
              <a:rPr lang="fr-BE" sz="2400" b="0" i="0" dirty="0" err="1">
                <a:solidFill>
                  <a:srgbClr val="969696"/>
                </a:solidFill>
                <a:latin typeface="Calibri"/>
                <a:ea typeface="+mn-ea"/>
                <a:cs typeface="+mn-cs"/>
              </a:rPr>
              <a:t>wasting</a:t>
            </a:r>
            <a:r>
              <a:rPr lang="fr-BE" sz="2400" b="0" i="0" dirty="0">
                <a:solidFill>
                  <a:srgbClr val="969696"/>
                </a:solidFill>
                <a:latin typeface="Calibri"/>
                <a:ea typeface="+mn-ea"/>
                <a:cs typeface="+mn-cs"/>
              </a:rPr>
              <a:t> time due to </a:t>
            </a:r>
            <a:r>
              <a:rPr lang="fr-BE" sz="2400" b="0" i="0" dirty="0" err="1">
                <a:solidFill>
                  <a:srgbClr val="969696"/>
                </a:solidFill>
                <a:latin typeface="Calibri"/>
                <a:ea typeface="+mn-ea"/>
                <a:cs typeface="+mn-cs"/>
              </a:rPr>
              <a:t>transferring</a:t>
            </a:r>
            <a:r>
              <a:rPr lang="fr-BE" sz="2400" b="0" i="0" dirty="0">
                <a:solidFill>
                  <a:srgbClr val="969696"/>
                </a:solidFill>
                <a:latin typeface="Calibri"/>
                <a:ea typeface="+mn-ea"/>
                <a:cs typeface="+mn-cs"/>
              </a:rPr>
              <a:t>, </a:t>
            </a:r>
            <a:r>
              <a:rPr lang="fr-BE" sz="2400" b="0" i="0" dirty="0" err="1">
                <a:solidFill>
                  <a:srgbClr val="969696"/>
                </a:solidFill>
                <a:latin typeface="Calibri"/>
                <a:ea typeface="+mn-ea"/>
                <a:cs typeface="+mn-cs"/>
              </a:rPr>
              <a:t>finding</a:t>
            </a:r>
            <a:r>
              <a:rPr lang="fr-BE" sz="2400" b="0" i="0" dirty="0">
                <a:solidFill>
                  <a:srgbClr val="969696"/>
                </a:solidFill>
                <a:latin typeface="Calibri"/>
                <a:ea typeface="+mn-ea"/>
                <a:cs typeface="+mn-cs"/>
              </a:rPr>
              <a:t> or </a:t>
            </a:r>
            <a:r>
              <a:rPr lang="fr-BE" sz="2400" b="0" i="0" dirty="0" err="1">
                <a:solidFill>
                  <a:srgbClr val="969696"/>
                </a:solidFill>
                <a:latin typeface="Calibri"/>
                <a:ea typeface="+mn-ea"/>
                <a:cs typeface="+mn-cs"/>
              </a:rPr>
              <a:t>sorting</a:t>
            </a:r>
            <a:r>
              <a:rPr lang="fr-BE" sz="2400" b="0" i="0" dirty="0">
                <a:solidFill>
                  <a:srgbClr val="969696"/>
                </a:solidFill>
                <a:latin typeface="Calibri"/>
                <a:ea typeface="+mn-ea"/>
                <a:cs typeface="+mn-cs"/>
              </a:rPr>
              <a:t> case files.</a:t>
            </a:r>
          </a:p>
          <a:p>
            <a:pPr marL="347472" indent="-347472" algn="l">
              <a:spcBef>
                <a:spcPts val="576"/>
              </a:spcBef>
              <a:spcAft>
                <a:spcPts val="0"/>
              </a:spcAft>
              <a:buClr>
                <a:srgbClr val="969696"/>
              </a:buClr>
              <a:buFontTx/>
              <a:buChar char="•"/>
            </a:pPr>
            <a:r>
              <a:rPr lang="fr-BE" sz="2400" b="0" i="0" dirty="0">
                <a:solidFill>
                  <a:srgbClr val="969696"/>
                </a:solidFill>
                <a:latin typeface="Calibri"/>
                <a:ea typeface="+mn-ea"/>
                <a:cs typeface="+mn-cs"/>
              </a:rPr>
              <a:t>Deal </a:t>
            </a:r>
            <a:r>
              <a:rPr lang="fr-BE" sz="2400" b="0" i="0" dirty="0" err="1">
                <a:solidFill>
                  <a:srgbClr val="969696"/>
                </a:solidFill>
                <a:latin typeface="Calibri"/>
                <a:ea typeface="+mn-ea"/>
                <a:cs typeface="+mn-cs"/>
              </a:rPr>
              <a:t>with</a:t>
            </a:r>
            <a:r>
              <a:rPr lang="fr-BE" sz="2400" b="0" i="0" dirty="0">
                <a:solidFill>
                  <a:srgbClr val="969696"/>
                </a:solidFill>
                <a:latin typeface="Calibri"/>
                <a:ea typeface="+mn-ea"/>
                <a:cs typeface="+mn-cs"/>
              </a:rPr>
              <a:t> </a:t>
            </a:r>
            <a:r>
              <a:rPr lang="fr-BE" sz="2400" b="0" i="0" dirty="0" err="1">
                <a:solidFill>
                  <a:srgbClr val="969696"/>
                </a:solidFill>
                <a:latin typeface="Calibri"/>
                <a:ea typeface="+mn-ea"/>
                <a:cs typeface="+mn-cs"/>
              </a:rPr>
              <a:t>storage</a:t>
            </a:r>
            <a:r>
              <a:rPr lang="fr-BE" sz="2400" b="0" i="0" dirty="0">
                <a:solidFill>
                  <a:srgbClr val="969696"/>
                </a:solidFill>
                <a:latin typeface="Calibri"/>
                <a:ea typeface="+mn-ea"/>
                <a:cs typeface="+mn-cs"/>
              </a:rPr>
              <a:t> </a:t>
            </a:r>
            <a:r>
              <a:rPr lang="fr-BE" sz="2400" b="0" i="0" dirty="0" err="1">
                <a:solidFill>
                  <a:srgbClr val="969696"/>
                </a:solidFill>
                <a:latin typeface="Calibri"/>
                <a:ea typeface="+mn-ea"/>
                <a:cs typeface="+mn-cs"/>
              </a:rPr>
              <a:t>problems</a:t>
            </a:r>
            <a:r>
              <a:rPr lang="fr-BE" sz="2400" b="0" i="0" dirty="0">
                <a:solidFill>
                  <a:srgbClr val="969696"/>
                </a:solidFill>
                <a:latin typeface="Calibri"/>
                <a:ea typeface="+mn-ea"/>
                <a:cs typeface="+mn-cs"/>
              </a:rPr>
              <a:t>.</a:t>
            </a:r>
          </a:p>
          <a:p>
            <a:pPr marL="347472" indent="-347472" algn="l">
              <a:spcBef>
                <a:spcPts val="576"/>
              </a:spcBef>
              <a:spcAft>
                <a:spcPts val="0"/>
              </a:spcAft>
              <a:buClr>
                <a:srgbClr val="969696"/>
              </a:buClr>
              <a:buFontTx/>
              <a:buChar char="•"/>
            </a:pPr>
            <a:r>
              <a:rPr lang="fr-BE" sz="2400" b="0" i="0" dirty="0" err="1">
                <a:solidFill>
                  <a:srgbClr val="969696"/>
                </a:solidFill>
                <a:latin typeface="Calibri"/>
                <a:ea typeface="+mn-ea"/>
                <a:cs typeface="+mn-cs"/>
              </a:rPr>
              <a:t>Facilitate</a:t>
            </a:r>
            <a:r>
              <a:rPr lang="fr-BE" sz="2400" b="0" i="0" dirty="0">
                <a:solidFill>
                  <a:srgbClr val="969696"/>
                </a:solidFill>
                <a:latin typeface="Calibri"/>
                <a:ea typeface="+mn-ea"/>
                <a:cs typeface="+mn-cs"/>
              </a:rPr>
              <a:t> </a:t>
            </a:r>
            <a:r>
              <a:rPr lang="fr-BE" sz="2400" b="0" i="0" dirty="0" err="1">
                <a:solidFill>
                  <a:srgbClr val="969696"/>
                </a:solidFill>
                <a:latin typeface="Calibri"/>
                <a:ea typeface="+mn-ea"/>
                <a:cs typeface="+mn-cs"/>
              </a:rPr>
              <a:t>handling</a:t>
            </a:r>
            <a:r>
              <a:rPr lang="fr-BE" sz="2400" b="0" i="0" dirty="0">
                <a:solidFill>
                  <a:srgbClr val="969696"/>
                </a:solidFill>
                <a:latin typeface="Calibri"/>
                <a:ea typeface="+mn-ea"/>
                <a:cs typeface="+mn-cs"/>
              </a:rPr>
              <a:t> of the </a:t>
            </a:r>
            <a:r>
              <a:rPr lang="fr-BE" sz="2400" b="0" i="0" dirty="0" err="1">
                <a:solidFill>
                  <a:srgbClr val="969696"/>
                </a:solidFill>
                <a:latin typeface="Calibri"/>
                <a:ea typeface="+mn-ea"/>
                <a:cs typeface="+mn-cs"/>
              </a:rPr>
              <a:t>largest</a:t>
            </a:r>
            <a:r>
              <a:rPr lang="fr-BE" sz="2400" b="0" i="0" dirty="0">
                <a:solidFill>
                  <a:srgbClr val="969696"/>
                </a:solidFill>
                <a:latin typeface="Calibri"/>
                <a:ea typeface="+mn-ea"/>
                <a:cs typeface="+mn-cs"/>
              </a:rPr>
              <a:t> or </a:t>
            </a:r>
            <a:r>
              <a:rPr lang="fr-BE" sz="2400" b="0" i="0" dirty="0" err="1">
                <a:solidFill>
                  <a:srgbClr val="969696"/>
                </a:solidFill>
                <a:latin typeface="Calibri"/>
                <a:ea typeface="+mn-ea"/>
                <a:cs typeface="+mn-cs"/>
              </a:rPr>
              <a:t>most</a:t>
            </a:r>
            <a:r>
              <a:rPr lang="fr-BE" sz="2400" b="0" i="0" dirty="0">
                <a:solidFill>
                  <a:srgbClr val="969696"/>
                </a:solidFill>
                <a:latin typeface="Calibri"/>
                <a:ea typeface="+mn-ea"/>
                <a:cs typeface="+mn-cs"/>
              </a:rPr>
              <a:t> </a:t>
            </a:r>
            <a:r>
              <a:rPr lang="fr-BE" sz="2400" b="0" i="0" dirty="0" err="1">
                <a:solidFill>
                  <a:srgbClr val="969696"/>
                </a:solidFill>
                <a:latin typeface="Calibri"/>
                <a:ea typeface="+mn-ea"/>
                <a:cs typeface="+mn-cs"/>
              </a:rPr>
              <a:t>complex</a:t>
            </a:r>
            <a:r>
              <a:rPr lang="fr-BE" sz="2400" b="0" i="0" dirty="0">
                <a:solidFill>
                  <a:srgbClr val="969696"/>
                </a:solidFill>
                <a:latin typeface="Calibri"/>
                <a:ea typeface="+mn-ea"/>
                <a:cs typeface="+mn-cs"/>
              </a:rPr>
              <a:t> case files.</a:t>
            </a:r>
          </a:p>
          <a:p>
            <a:pPr marL="347472" indent="-347472" algn="l">
              <a:spcBef>
                <a:spcPts val="576"/>
              </a:spcBef>
              <a:spcAft>
                <a:spcPts val="0"/>
              </a:spcAft>
              <a:buClr>
                <a:srgbClr val="969696"/>
              </a:buClr>
              <a:buFontTx/>
              <a:buChar char="•"/>
            </a:pPr>
            <a:r>
              <a:rPr lang="fr-BE" sz="2400" b="0" i="0" dirty="0">
                <a:solidFill>
                  <a:srgbClr val="969696"/>
                </a:solidFill>
                <a:latin typeface="Calibri"/>
                <a:ea typeface="+mn-ea"/>
                <a:cs typeface="+mn-cs"/>
              </a:rPr>
              <a:t>To </a:t>
            </a:r>
            <a:r>
              <a:rPr lang="fr-BE" sz="2400" b="0" i="0" dirty="0" err="1">
                <a:solidFill>
                  <a:srgbClr val="969696"/>
                </a:solidFill>
                <a:latin typeface="Calibri"/>
                <a:ea typeface="+mn-ea"/>
                <a:cs typeface="+mn-cs"/>
              </a:rPr>
              <a:t>prevent</a:t>
            </a:r>
            <a:r>
              <a:rPr lang="fr-BE" sz="2400" b="0" i="0" dirty="0">
                <a:solidFill>
                  <a:srgbClr val="969696"/>
                </a:solidFill>
                <a:latin typeface="Calibri"/>
                <a:ea typeface="+mn-ea"/>
                <a:cs typeface="+mn-cs"/>
              </a:rPr>
              <a:t> </a:t>
            </a:r>
            <a:r>
              <a:rPr lang="fr-BE" sz="2400" b="0" i="0" dirty="0" err="1">
                <a:solidFill>
                  <a:srgbClr val="969696"/>
                </a:solidFill>
                <a:latin typeface="Calibri"/>
                <a:ea typeface="+mn-ea"/>
                <a:cs typeface="+mn-cs"/>
              </a:rPr>
              <a:t>loss</a:t>
            </a:r>
            <a:r>
              <a:rPr lang="fr-BE" sz="2400" b="0" i="0" dirty="0">
                <a:solidFill>
                  <a:srgbClr val="969696"/>
                </a:solidFill>
                <a:latin typeface="Calibri"/>
                <a:ea typeface="+mn-ea"/>
                <a:cs typeface="+mn-cs"/>
              </a:rPr>
              <a:t> or destruction of documents.</a:t>
            </a:r>
          </a:p>
          <a:p>
            <a:pPr marL="347472" indent="-347472" algn="l">
              <a:spcBef>
                <a:spcPts val="576"/>
              </a:spcBef>
              <a:spcAft>
                <a:spcPts val="0"/>
              </a:spcAft>
              <a:buClr>
                <a:srgbClr val="969696"/>
              </a:buClr>
              <a:buFont typeface="Wingdings"/>
              <a:buChar char="Ø"/>
            </a:pPr>
            <a:endParaRPr lang="en-US" sz="2400" dirty="0" smtClean="0">
              <a:solidFill>
                <a:srgbClr val="969696"/>
              </a:solidFill>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Rectangle 2"/>
          <p:cNvSpPr>
            <a:spLocks noGrp="1"/>
          </p:cNvSpPr>
          <p:nvPr>
            <p:ph type="title"/>
          </p:nvPr>
        </p:nvSpPr>
        <p:spPr/>
        <p:txBody>
          <a:bodyPr/>
          <a:lstStyle/>
          <a:p>
            <a:pPr marL="1115568" indent="-1115568" algn="l">
              <a:spcBef>
                <a:spcPts val="0"/>
              </a:spcBef>
              <a:spcAft>
                <a:spcPts val="0"/>
              </a:spcAft>
              <a:buNone/>
            </a:pPr>
            <a:r>
              <a:rPr lang="fr-BE" sz="3600" b="0" i="0">
                <a:solidFill>
                  <a:srgbClr val="969696"/>
                </a:solidFill>
                <a:latin typeface="Calibri"/>
                <a:ea typeface="+mj-ea"/>
                <a:cs typeface="+mj-cs"/>
              </a:rPr>
              <a:t>II. Justscan</a:t>
            </a:r>
            <a:br>
              <a:rPr lang="fr-BE" sz="3600" b="0" i="0">
                <a:solidFill>
                  <a:srgbClr val="969696"/>
                </a:solidFill>
                <a:latin typeface="Calibri"/>
                <a:ea typeface="+mj-ea"/>
                <a:cs typeface="+mj-cs"/>
              </a:rPr>
            </a:br>
            <a:r>
              <a:rPr lang="fr-BE" sz="3200" b="0" i="0">
                <a:solidFill>
                  <a:srgbClr val="969696"/>
                </a:solidFill>
                <a:latin typeface="Calibri"/>
                <a:ea typeface="+mj-ea"/>
                <a:cs typeface="+mj-cs"/>
              </a:rPr>
              <a:t>a. Context and aim of the project</a:t>
            </a:r>
          </a:p>
        </p:txBody>
      </p:sp>
      <p:sp>
        <p:nvSpPr>
          <p:cNvPr id="35842" name="Rectangle 7"/>
          <p:cNvSpPr>
            <a:spLocks noGrp="1"/>
          </p:cNvSpPr>
          <p:nvPr>
            <p:ph type="body" idx="1"/>
          </p:nvPr>
        </p:nvSpPr>
        <p:spPr/>
        <p:txBody>
          <a:bodyPr/>
          <a:lstStyle/>
          <a:p>
            <a:pPr marL="347472" indent="-347472" algn="l">
              <a:spcBef>
                <a:spcPts val="768"/>
              </a:spcBef>
              <a:spcAft>
                <a:spcPts val="0"/>
              </a:spcAft>
              <a:buNone/>
            </a:pPr>
            <a:r>
              <a:rPr lang="fr-BE" sz="3200" b="0" i="0">
                <a:solidFill>
                  <a:srgbClr val="969696"/>
                </a:solidFill>
                <a:latin typeface="Calibri"/>
                <a:ea typeface="+mn-ea"/>
                <a:cs typeface="+mn-cs"/>
              </a:rPr>
              <a:t>Aim of the project</a:t>
            </a:r>
          </a:p>
          <a:p>
            <a:pPr marL="347472" indent="-347472" algn="l">
              <a:spcBef>
                <a:spcPts val="768"/>
              </a:spcBef>
              <a:spcAft>
                <a:spcPts val="0"/>
              </a:spcAft>
              <a:buClr>
                <a:srgbClr val="969696"/>
              </a:buClr>
              <a:buFont typeface="Arial"/>
              <a:buChar char="•"/>
            </a:pPr>
            <a:r>
              <a:rPr lang="fr-BE" sz="3200" b="0" i="0">
                <a:solidFill>
                  <a:srgbClr val="969696"/>
                </a:solidFill>
                <a:latin typeface="Calibri"/>
                <a:ea typeface="+mn-ea"/>
                <a:cs typeface="+mn-cs"/>
              </a:rPr>
              <a:t>Convert judicial case files currently in paper format into electronic format</a:t>
            </a:r>
          </a:p>
          <a:p>
            <a:pPr marL="347472" indent="-347472" algn="l">
              <a:spcBef>
                <a:spcPts val="768"/>
              </a:spcBef>
              <a:spcAft>
                <a:spcPts val="0"/>
              </a:spcAft>
              <a:buClr>
                <a:srgbClr val="969696"/>
              </a:buClr>
              <a:buFont typeface="Arial"/>
              <a:buChar char="•"/>
            </a:pPr>
            <a:r>
              <a:rPr lang="fr-BE" sz="3200" b="0" i="0">
                <a:solidFill>
                  <a:srgbClr val="969696"/>
                </a:solidFill>
                <a:latin typeface="Calibri"/>
                <a:ea typeface="+mn-ea"/>
                <a:cs typeface="+mn-cs"/>
              </a:rPr>
              <a:t>Provide a search tool for use by judges, court staff and the parties</a:t>
            </a:r>
          </a:p>
        </p:txBody>
      </p:sp>
      <p:sp>
        <p:nvSpPr>
          <p:cNvPr id="35843" name="Text Box 4"/>
          <p:cNvSpPr txBox="1">
            <a:spLocks noChangeArrowheads="1"/>
          </p:cNvSpPr>
          <p:nvPr/>
        </p:nvSpPr>
        <p:spPr bwMode="auto">
          <a:xfrm>
            <a:off x="4911725" y="1431925"/>
            <a:ext cx="184150" cy="457200"/>
          </a:xfrm>
          <a:prstGeom prst="rect">
            <a:avLst/>
          </a:prstGeom>
          <a:noFill/>
          <a:ln w="9525">
            <a:noFill/>
            <a:miter lim="800000"/>
            <a:headEnd/>
            <a:tailEnd/>
          </a:ln>
        </p:spPr>
        <p:txBody>
          <a:bodyPr wrap="none">
            <a:spAutoFit/>
          </a:bodyPr>
          <a:lstStyle/>
          <a:p>
            <a:endParaRPr lang="en-US" sz="2400"/>
          </a:p>
        </p:txBody>
      </p:sp>
      <p:sp>
        <p:nvSpPr>
          <p:cNvPr id="35844" name="Text Box 5"/>
          <p:cNvSpPr txBox="1">
            <a:spLocks noChangeArrowheads="1"/>
          </p:cNvSpPr>
          <p:nvPr/>
        </p:nvSpPr>
        <p:spPr bwMode="auto">
          <a:xfrm>
            <a:off x="4572000" y="1196975"/>
            <a:ext cx="4105275" cy="946150"/>
          </a:xfrm>
          <a:prstGeom prst="rect">
            <a:avLst/>
          </a:prstGeom>
          <a:noFill/>
          <a:ln w="9525">
            <a:noFill/>
            <a:miter lim="800000"/>
            <a:headEnd/>
            <a:tailEnd/>
          </a:ln>
        </p:spPr>
        <p:txBody>
          <a:bodyPr>
            <a:spAutoFit/>
          </a:bodyPr>
          <a:lstStyle/>
          <a:p>
            <a:pPr>
              <a:buFont typeface="Wingdings" pitchFamily="2" charset="2"/>
              <a:buNone/>
            </a:pPr>
            <a:endParaRPr lang="fr-BE" sz="2800">
              <a:solidFill>
                <a:srgbClr val="969696"/>
              </a:solidFill>
            </a:endParaRPr>
          </a:p>
          <a:p>
            <a:pPr>
              <a:buFont typeface="Wingdings" pitchFamily="2" charset="2"/>
              <a:buChar char="Ø"/>
            </a:pPr>
            <a:endParaRPr lang="fr-FR" sz="2800">
              <a:solidFill>
                <a:srgbClr val="969696"/>
              </a:solidFill>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Rectangle 2"/>
          <p:cNvSpPr>
            <a:spLocks noGrp="1"/>
          </p:cNvSpPr>
          <p:nvPr>
            <p:ph type="title"/>
          </p:nvPr>
        </p:nvSpPr>
        <p:spPr/>
        <p:txBody>
          <a:bodyPr/>
          <a:lstStyle/>
          <a:p>
            <a:pPr algn="l">
              <a:spcBef>
                <a:spcPts val="0"/>
              </a:spcBef>
              <a:spcAft>
                <a:spcPts val="0"/>
              </a:spcAft>
              <a:buNone/>
            </a:pPr>
            <a:r>
              <a:rPr lang="fr-BE" sz="3600" b="0" i="0">
                <a:solidFill>
                  <a:srgbClr val="969696"/>
                </a:solidFill>
                <a:latin typeface="Calibri"/>
                <a:ea typeface="+mj-ea"/>
                <a:cs typeface="+mj-cs"/>
              </a:rPr>
              <a:t>II. Justscan</a:t>
            </a:r>
            <a:br>
              <a:rPr lang="fr-BE" sz="3600" b="0" i="0">
                <a:solidFill>
                  <a:srgbClr val="969696"/>
                </a:solidFill>
                <a:latin typeface="Calibri"/>
                <a:ea typeface="+mj-ea"/>
                <a:cs typeface="+mj-cs"/>
              </a:rPr>
            </a:br>
            <a:r>
              <a:rPr lang="fr-BE" sz="3600" b="0" i="0">
                <a:solidFill>
                  <a:srgbClr val="969696"/>
                </a:solidFill>
                <a:latin typeface="Calibri"/>
                <a:ea typeface="+mj-ea"/>
                <a:cs typeface="+mj-cs"/>
              </a:rPr>
              <a:t>	</a:t>
            </a:r>
            <a:r>
              <a:rPr lang="fr-BE" sz="2800" b="0" i="0">
                <a:solidFill>
                  <a:srgbClr val="969696"/>
                </a:solidFill>
                <a:latin typeface="Calibri"/>
                <a:ea typeface="+mj-ea"/>
                <a:cs typeface="+mj-cs"/>
              </a:rPr>
              <a:t>b. Solution adopted - method of operation</a:t>
            </a:r>
          </a:p>
        </p:txBody>
      </p:sp>
      <p:pic>
        <p:nvPicPr>
          <p:cNvPr id="37890" name="Picture 3" descr="case files"/>
          <p:cNvPicPr>
            <a:picLocks noChangeAspect="1" noChangeArrowheads="1"/>
          </p:cNvPicPr>
          <p:nvPr/>
        </p:nvPicPr>
        <p:blipFill>
          <a:blip r:embed="rId3"/>
          <a:srcRect/>
          <a:stretch>
            <a:fillRect/>
          </a:stretch>
        </p:blipFill>
        <p:spPr bwMode="auto">
          <a:xfrm>
            <a:off x="179388" y="3213100"/>
            <a:ext cx="1279525" cy="1139825"/>
          </a:xfrm>
          <a:prstGeom prst="rect">
            <a:avLst/>
          </a:prstGeom>
          <a:noFill/>
          <a:ln w="9525">
            <a:noFill/>
            <a:miter lim="800000"/>
            <a:headEnd/>
            <a:tailEnd/>
          </a:ln>
        </p:spPr>
      </p:pic>
      <p:pic>
        <p:nvPicPr>
          <p:cNvPr id="37891" name="Picture 4" descr="case files"/>
          <p:cNvPicPr>
            <a:picLocks noChangeAspect="1" noChangeArrowheads="1"/>
          </p:cNvPicPr>
          <p:nvPr/>
        </p:nvPicPr>
        <p:blipFill>
          <a:blip r:embed="rId3"/>
          <a:srcRect/>
          <a:stretch>
            <a:fillRect/>
          </a:stretch>
        </p:blipFill>
        <p:spPr bwMode="auto">
          <a:xfrm>
            <a:off x="179388" y="1844675"/>
            <a:ext cx="1279525" cy="1139825"/>
          </a:xfrm>
          <a:prstGeom prst="rect">
            <a:avLst/>
          </a:prstGeom>
          <a:noFill/>
          <a:ln w="9525">
            <a:noFill/>
            <a:miter lim="800000"/>
            <a:headEnd/>
            <a:tailEnd/>
          </a:ln>
        </p:spPr>
      </p:pic>
      <p:pic>
        <p:nvPicPr>
          <p:cNvPr id="37892" name="Picture 5" descr="Config1"/>
          <p:cNvPicPr>
            <a:picLocks noChangeAspect="1" noChangeArrowheads="1"/>
          </p:cNvPicPr>
          <p:nvPr/>
        </p:nvPicPr>
        <p:blipFill>
          <a:blip r:embed="rId4"/>
          <a:srcRect/>
          <a:stretch>
            <a:fillRect/>
          </a:stretch>
        </p:blipFill>
        <p:spPr bwMode="auto">
          <a:xfrm>
            <a:off x="7521575" y="1781175"/>
            <a:ext cx="1214438" cy="1214438"/>
          </a:xfrm>
          <a:prstGeom prst="rect">
            <a:avLst/>
          </a:prstGeom>
          <a:noFill/>
          <a:ln w="9525">
            <a:noFill/>
            <a:miter lim="800000"/>
            <a:headEnd/>
            <a:tailEnd/>
          </a:ln>
        </p:spPr>
      </p:pic>
      <p:sp>
        <p:nvSpPr>
          <p:cNvPr id="37893" name="Text Box 6"/>
          <p:cNvSpPr txBox="1">
            <a:spLocks noChangeArrowheads="1"/>
          </p:cNvSpPr>
          <p:nvPr/>
        </p:nvSpPr>
        <p:spPr bwMode="auto">
          <a:xfrm>
            <a:off x="1476375" y="2565400"/>
            <a:ext cx="1631950" cy="476250"/>
          </a:xfrm>
          <a:prstGeom prst="rect">
            <a:avLst/>
          </a:prstGeom>
          <a:noFill/>
          <a:ln w="9525" algn="ctr">
            <a:noFill/>
            <a:miter lim="800000"/>
            <a:headEnd/>
            <a:tailEnd/>
          </a:ln>
        </p:spPr>
        <p:txBody>
          <a:bodyPr>
            <a:spAutoFit/>
          </a:bodyPr>
          <a:lstStyle/>
          <a:p>
            <a:pPr algn="ctr">
              <a:lnSpc>
                <a:spcPct val="90000"/>
              </a:lnSpc>
              <a:spcBef>
                <a:spcPts val="336"/>
              </a:spcBef>
              <a:buNone/>
            </a:pPr>
            <a:r>
              <a:rPr lang="fr-BE" sz="1400" b="0" i="0">
                <a:solidFill>
                  <a:srgbClr val="5F5F5F"/>
                </a:solidFill>
                <a:latin typeface="Calibri"/>
                <a:ea typeface="+mn-ea"/>
                <a:cs typeface="Arial"/>
              </a:rPr>
              <a:t>Case files closed after the preliminary inquiry</a:t>
            </a:r>
          </a:p>
        </p:txBody>
      </p:sp>
      <p:sp>
        <p:nvSpPr>
          <p:cNvPr id="37894" name="Text Box 7"/>
          <p:cNvSpPr txBox="1">
            <a:spLocks noChangeArrowheads="1"/>
          </p:cNvSpPr>
          <p:nvPr/>
        </p:nvSpPr>
        <p:spPr bwMode="auto">
          <a:xfrm>
            <a:off x="1331913" y="3933825"/>
            <a:ext cx="1631950" cy="519113"/>
          </a:xfrm>
          <a:prstGeom prst="rect">
            <a:avLst/>
          </a:prstGeom>
          <a:noFill/>
          <a:ln w="9525" algn="ctr">
            <a:noFill/>
            <a:miter lim="800000"/>
            <a:headEnd/>
            <a:tailEnd/>
          </a:ln>
        </p:spPr>
        <p:txBody>
          <a:bodyPr>
            <a:spAutoFit/>
          </a:bodyPr>
          <a:lstStyle/>
          <a:p>
            <a:pPr algn="ctr">
              <a:lnSpc>
                <a:spcPct val="90000"/>
              </a:lnSpc>
              <a:spcBef>
                <a:spcPts val="336"/>
              </a:spcBef>
              <a:buNone/>
            </a:pPr>
            <a:r>
              <a:rPr lang="fr-BE" sz="1400" b="0" i="0">
                <a:solidFill>
                  <a:srgbClr val="5F5F5F"/>
                </a:solidFill>
                <a:latin typeface="Calibri"/>
                <a:ea typeface="+mn-ea"/>
                <a:cs typeface="Arial"/>
              </a:rPr>
              <a:t>New</a:t>
            </a:r>
          </a:p>
          <a:p>
            <a:pPr algn="ctr">
              <a:lnSpc>
                <a:spcPct val="90000"/>
              </a:lnSpc>
              <a:spcBef>
                <a:spcPts val="336"/>
              </a:spcBef>
              <a:buNone/>
            </a:pPr>
            <a:r>
              <a:rPr lang="fr-BE" sz="1400" b="0" i="0">
                <a:solidFill>
                  <a:srgbClr val="5F5F5F"/>
                </a:solidFill>
                <a:latin typeface="Calibri"/>
                <a:ea typeface="+mn-ea"/>
                <a:cs typeface="Arial"/>
              </a:rPr>
              <a:t>case files</a:t>
            </a:r>
          </a:p>
        </p:txBody>
      </p:sp>
      <p:sp>
        <p:nvSpPr>
          <p:cNvPr id="37895" name="Text Box 8"/>
          <p:cNvSpPr txBox="1">
            <a:spLocks noChangeArrowheads="1"/>
          </p:cNvSpPr>
          <p:nvPr/>
        </p:nvSpPr>
        <p:spPr bwMode="auto">
          <a:xfrm>
            <a:off x="7092950" y="2976563"/>
            <a:ext cx="1876425" cy="480131"/>
          </a:xfrm>
          <a:prstGeom prst="rect">
            <a:avLst/>
          </a:prstGeom>
          <a:noFill/>
          <a:ln w="9525" algn="ctr">
            <a:noFill/>
            <a:miter lim="800000"/>
            <a:headEnd/>
            <a:tailEnd/>
          </a:ln>
        </p:spPr>
        <p:txBody>
          <a:bodyPr>
            <a:spAutoFit/>
          </a:bodyPr>
          <a:lstStyle/>
          <a:p>
            <a:pPr algn="ctr">
              <a:lnSpc>
                <a:spcPct val="90000"/>
              </a:lnSpc>
              <a:spcBef>
                <a:spcPts val="336"/>
              </a:spcBef>
              <a:buNone/>
            </a:pPr>
            <a:r>
              <a:rPr lang="fr-BE" sz="1400" b="0" i="0" dirty="0">
                <a:solidFill>
                  <a:srgbClr val="5F5F5F"/>
                </a:solidFill>
                <a:latin typeface="Calibri"/>
                <a:ea typeface="+mn-ea"/>
                <a:cs typeface="Arial"/>
              </a:rPr>
              <a:t>JIOR / </a:t>
            </a:r>
            <a:r>
              <a:rPr lang="fr-BE" sz="1400" b="0" i="0" dirty="0" smtClean="0">
                <a:solidFill>
                  <a:srgbClr val="5F5F5F"/>
                </a:solidFill>
                <a:latin typeface="Calibri"/>
                <a:ea typeface="+mn-ea"/>
                <a:cs typeface="Arial"/>
              </a:rPr>
              <a:t>Court of First Instance</a:t>
            </a:r>
            <a:endParaRPr lang="fr-BE" sz="1400" b="0" i="0" dirty="0">
              <a:solidFill>
                <a:srgbClr val="5F5F5F"/>
              </a:solidFill>
              <a:latin typeface="Calibri"/>
              <a:ea typeface="+mn-ea"/>
              <a:cs typeface="Arial"/>
            </a:endParaRPr>
          </a:p>
        </p:txBody>
      </p:sp>
      <p:sp>
        <p:nvSpPr>
          <p:cNvPr id="37896" name="Text Box 9"/>
          <p:cNvSpPr txBox="1">
            <a:spLocks noChangeArrowheads="1"/>
          </p:cNvSpPr>
          <p:nvPr/>
        </p:nvSpPr>
        <p:spPr bwMode="auto">
          <a:xfrm rot="10855257" flipV="1">
            <a:off x="6518275" y="5197475"/>
            <a:ext cx="1954213" cy="519113"/>
          </a:xfrm>
          <a:prstGeom prst="rect">
            <a:avLst/>
          </a:prstGeom>
          <a:noFill/>
          <a:ln w="9525" algn="ctr">
            <a:noFill/>
            <a:miter lim="800000"/>
            <a:headEnd/>
            <a:tailEnd/>
          </a:ln>
        </p:spPr>
        <p:txBody>
          <a:bodyPr>
            <a:spAutoFit/>
          </a:bodyPr>
          <a:lstStyle/>
          <a:p>
            <a:pPr algn="ctr">
              <a:lnSpc>
                <a:spcPct val="90000"/>
              </a:lnSpc>
              <a:spcBef>
                <a:spcPts val="336"/>
              </a:spcBef>
              <a:buNone/>
            </a:pPr>
            <a:r>
              <a:rPr lang="fr-BE" sz="1400" b="0" i="0">
                <a:solidFill>
                  <a:srgbClr val="5F5F5F"/>
                </a:solidFill>
                <a:latin typeface="Calibri"/>
                <a:ea typeface="+mn-ea"/>
                <a:cs typeface="Arial"/>
              </a:rPr>
              <a:t>MFP:</a:t>
            </a:r>
          </a:p>
          <a:p>
            <a:pPr algn="ctr">
              <a:lnSpc>
                <a:spcPct val="90000"/>
              </a:lnSpc>
              <a:spcBef>
                <a:spcPts val="336"/>
              </a:spcBef>
              <a:buNone/>
            </a:pPr>
            <a:r>
              <a:rPr lang="fr-BE" sz="1400" b="0" i="0">
                <a:solidFill>
                  <a:srgbClr val="5F5F5F"/>
                </a:solidFill>
                <a:latin typeface="Calibri"/>
                <a:ea typeface="+mn-ea"/>
                <a:cs typeface="Arial"/>
              </a:rPr>
              <a:t>scanning + printing</a:t>
            </a:r>
          </a:p>
        </p:txBody>
      </p:sp>
      <p:pic>
        <p:nvPicPr>
          <p:cNvPr id="37897" name="Picture 10" descr="case files"/>
          <p:cNvPicPr>
            <a:picLocks noChangeAspect="1" noChangeArrowheads="1"/>
          </p:cNvPicPr>
          <p:nvPr/>
        </p:nvPicPr>
        <p:blipFill>
          <a:blip r:embed="rId3"/>
          <a:srcRect/>
          <a:stretch>
            <a:fillRect/>
          </a:stretch>
        </p:blipFill>
        <p:spPr bwMode="auto">
          <a:xfrm>
            <a:off x="179388" y="4724400"/>
            <a:ext cx="1279525" cy="1139825"/>
          </a:xfrm>
          <a:prstGeom prst="rect">
            <a:avLst/>
          </a:prstGeom>
          <a:noFill/>
          <a:ln w="9525">
            <a:noFill/>
            <a:miter lim="800000"/>
            <a:headEnd/>
            <a:tailEnd/>
          </a:ln>
        </p:spPr>
      </p:pic>
      <p:pic>
        <p:nvPicPr>
          <p:cNvPr id="37898" name="Picture 11" descr="kodak_i620"/>
          <p:cNvPicPr>
            <a:picLocks noChangeAspect="1" noChangeArrowheads="1"/>
          </p:cNvPicPr>
          <p:nvPr/>
        </p:nvPicPr>
        <p:blipFill>
          <a:blip r:embed="rId5"/>
          <a:srcRect/>
          <a:stretch>
            <a:fillRect/>
          </a:stretch>
        </p:blipFill>
        <p:spPr bwMode="auto">
          <a:xfrm>
            <a:off x="4356100" y="1412875"/>
            <a:ext cx="1676400" cy="1476375"/>
          </a:xfrm>
          <a:prstGeom prst="rect">
            <a:avLst/>
          </a:prstGeom>
          <a:noFill/>
          <a:ln w="9525">
            <a:noFill/>
            <a:miter lim="800000"/>
            <a:headEnd/>
            <a:tailEnd/>
          </a:ln>
        </p:spPr>
      </p:pic>
      <p:pic>
        <p:nvPicPr>
          <p:cNvPr id="37899" name="Picture 12" descr="Config5"/>
          <p:cNvPicPr>
            <a:picLocks noChangeAspect="1" noChangeArrowheads="1"/>
          </p:cNvPicPr>
          <p:nvPr/>
        </p:nvPicPr>
        <p:blipFill>
          <a:blip r:embed="rId6"/>
          <a:srcRect/>
          <a:stretch>
            <a:fillRect/>
          </a:stretch>
        </p:blipFill>
        <p:spPr bwMode="auto">
          <a:xfrm>
            <a:off x="3579813" y="3041650"/>
            <a:ext cx="2174875" cy="1717675"/>
          </a:xfrm>
          <a:prstGeom prst="rect">
            <a:avLst/>
          </a:prstGeom>
          <a:noFill/>
          <a:ln w="9525">
            <a:noFill/>
            <a:miter lim="800000"/>
            <a:headEnd/>
            <a:tailEnd/>
          </a:ln>
        </p:spPr>
      </p:pic>
      <p:pic>
        <p:nvPicPr>
          <p:cNvPr id="37900" name="Picture 13" descr="Cd_22"/>
          <p:cNvPicPr>
            <a:picLocks noChangeAspect="1" noChangeArrowheads="1"/>
          </p:cNvPicPr>
          <p:nvPr/>
        </p:nvPicPr>
        <p:blipFill>
          <a:blip r:embed="rId7"/>
          <a:srcRect/>
          <a:stretch>
            <a:fillRect/>
          </a:stretch>
        </p:blipFill>
        <p:spPr bwMode="auto">
          <a:xfrm>
            <a:off x="3708400" y="5084763"/>
            <a:ext cx="1533525" cy="1047750"/>
          </a:xfrm>
          <a:prstGeom prst="rect">
            <a:avLst/>
          </a:prstGeom>
          <a:noFill/>
          <a:ln w="9525">
            <a:noFill/>
            <a:miter lim="800000"/>
            <a:headEnd/>
            <a:tailEnd/>
          </a:ln>
        </p:spPr>
      </p:pic>
      <p:sp>
        <p:nvSpPr>
          <p:cNvPr id="37901" name="Line 14"/>
          <p:cNvSpPr>
            <a:spLocks noChangeShapeType="1"/>
          </p:cNvSpPr>
          <p:nvPr/>
        </p:nvSpPr>
        <p:spPr bwMode="auto">
          <a:xfrm flipV="1">
            <a:off x="1692275" y="1916113"/>
            <a:ext cx="2159000" cy="360362"/>
          </a:xfrm>
          <a:prstGeom prst="line">
            <a:avLst/>
          </a:prstGeom>
          <a:noFill/>
          <a:ln w="38100">
            <a:solidFill>
              <a:srgbClr val="000099"/>
            </a:solidFill>
            <a:round/>
            <a:headEnd/>
            <a:tailEnd type="triangle" w="med" len="med"/>
          </a:ln>
        </p:spPr>
        <p:txBody>
          <a:bodyPr/>
          <a:lstStyle/>
          <a:p>
            <a:endParaRPr lang="en-US"/>
          </a:p>
        </p:txBody>
      </p:sp>
      <p:sp>
        <p:nvSpPr>
          <p:cNvPr id="37902" name="Line 15"/>
          <p:cNvSpPr>
            <a:spLocks noChangeShapeType="1"/>
          </p:cNvSpPr>
          <p:nvPr/>
        </p:nvSpPr>
        <p:spPr bwMode="auto">
          <a:xfrm flipH="1">
            <a:off x="4643438" y="2565400"/>
            <a:ext cx="0" cy="431800"/>
          </a:xfrm>
          <a:prstGeom prst="line">
            <a:avLst/>
          </a:prstGeom>
          <a:noFill/>
          <a:ln w="38100">
            <a:solidFill>
              <a:srgbClr val="000099"/>
            </a:solidFill>
            <a:round/>
            <a:headEnd/>
            <a:tailEnd type="triangle" w="med" len="med"/>
          </a:ln>
        </p:spPr>
        <p:txBody>
          <a:bodyPr/>
          <a:lstStyle/>
          <a:p>
            <a:endParaRPr lang="en-US"/>
          </a:p>
        </p:txBody>
      </p:sp>
      <p:sp>
        <p:nvSpPr>
          <p:cNvPr id="37903" name="Line 16"/>
          <p:cNvSpPr>
            <a:spLocks noChangeShapeType="1"/>
          </p:cNvSpPr>
          <p:nvPr/>
        </p:nvSpPr>
        <p:spPr bwMode="auto">
          <a:xfrm flipH="1">
            <a:off x="4572000" y="4437063"/>
            <a:ext cx="0" cy="649287"/>
          </a:xfrm>
          <a:prstGeom prst="line">
            <a:avLst/>
          </a:prstGeom>
          <a:noFill/>
          <a:ln w="38100">
            <a:solidFill>
              <a:srgbClr val="000099"/>
            </a:solidFill>
            <a:round/>
            <a:headEnd/>
            <a:tailEnd type="triangle" w="med" len="med"/>
          </a:ln>
        </p:spPr>
        <p:txBody>
          <a:bodyPr/>
          <a:lstStyle/>
          <a:p>
            <a:endParaRPr lang="en-US"/>
          </a:p>
        </p:txBody>
      </p:sp>
      <p:sp>
        <p:nvSpPr>
          <p:cNvPr id="37904" name="Line 17"/>
          <p:cNvSpPr>
            <a:spLocks noChangeShapeType="1"/>
          </p:cNvSpPr>
          <p:nvPr/>
        </p:nvSpPr>
        <p:spPr bwMode="auto">
          <a:xfrm flipV="1">
            <a:off x="1619250" y="3141663"/>
            <a:ext cx="1944688" cy="719137"/>
          </a:xfrm>
          <a:prstGeom prst="line">
            <a:avLst/>
          </a:prstGeom>
          <a:noFill/>
          <a:ln w="38100">
            <a:solidFill>
              <a:srgbClr val="000099"/>
            </a:solidFill>
            <a:round/>
            <a:headEnd/>
            <a:tailEnd type="triangle" w="med" len="med"/>
          </a:ln>
        </p:spPr>
        <p:txBody>
          <a:bodyPr/>
          <a:lstStyle/>
          <a:p>
            <a:endParaRPr lang="en-US"/>
          </a:p>
        </p:txBody>
      </p:sp>
      <p:sp>
        <p:nvSpPr>
          <p:cNvPr id="37905" name="Line 18"/>
          <p:cNvSpPr>
            <a:spLocks noChangeShapeType="1"/>
          </p:cNvSpPr>
          <p:nvPr/>
        </p:nvSpPr>
        <p:spPr bwMode="auto">
          <a:xfrm flipV="1">
            <a:off x="1692275" y="4076700"/>
            <a:ext cx="1584325" cy="1008063"/>
          </a:xfrm>
          <a:prstGeom prst="line">
            <a:avLst/>
          </a:prstGeom>
          <a:noFill/>
          <a:ln w="38100">
            <a:solidFill>
              <a:srgbClr val="000099"/>
            </a:solidFill>
            <a:round/>
            <a:headEnd/>
            <a:tailEnd type="triangle" w="med" len="med"/>
          </a:ln>
        </p:spPr>
        <p:txBody>
          <a:bodyPr/>
          <a:lstStyle/>
          <a:p>
            <a:endParaRPr lang="en-US"/>
          </a:p>
        </p:txBody>
      </p:sp>
      <p:sp>
        <p:nvSpPr>
          <p:cNvPr id="37906" name="Line 19"/>
          <p:cNvSpPr>
            <a:spLocks noChangeShapeType="1"/>
          </p:cNvSpPr>
          <p:nvPr/>
        </p:nvSpPr>
        <p:spPr bwMode="auto">
          <a:xfrm flipH="1">
            <a:off x="5926138" y="2624138"/>
            <a:ext cx="1555750" cy="903287"/>
          </a:xfrm>
          <a:prstGeom prst="line">
            <a:avLst/>
          </a:prstGeom>
          <a:noFill/>
          <a:ln w="38100">
            <a:solidFill>
              <a:srgbClr val="000099"/>
            </a:solidFill>
            <a:round/>
            <a:headEnd type="triangle" w="med" len="med"/>
            <a:tailEnd type="triangle" w="med" len="med"/>
          </a:ln>
        </p:spPr>
        <p:txBody>
          <a:bodyPr/>
          <a:lstStyle/>
          <a:p>
            <a:endParaRPr lang="en-US"/>
          </a:p>
        </p:txBody>
      </p:sp>
      <p:pic>
        <p:nvPicPr>
          <p:cNvPr id="37907" name="Picture 20" descr="VC1B_PP_tcm530-20928"/>
          <p:cNvPicPr>
            <a:picLocks noChangeAspect="1" noChangeArrowheads="1"/>
          </p:cNvPicPr>
          <p:nvPr/>
        </p:nvPicPr>
        <p:blipFill>
          <a:blip r:embed="rId8"/>
          <a:srcRect/>
          <a:stretch>
            <a:fillRect/>
          </a:stretch>
        </p:blipFill>
        <p:spPr bwMode="auto">
          <a:xfrm>
            <a:off x="7032625" y="3525838"/>
            <a:ext cx="1408113" cy="1514475"/>
          </a:xfrm>
          <a:prstGeom prst="rect">
            <a:avLst/>
          </a:prstGeom>
          <a:noFill/>
          <a:ln w="9525">
            <a:noFill/>
            <a:miter lim="800000"/>
            <a:headEnd/>
            <a:tailEnd/>
          </a:ln>
        </p:spPr>
      </p:pic>
      <p:sp>
        <p:nvSpPr>
          <p:cNvPr id="37908" name="Line 21"/>
          <p:cNvSpPr>
            <a:spLocks noChangeShapeType="1"/>
          </p:cNvSpPr>
          <p:nvPr/>
        </p:nvSpPr>
        <p:spPr bwMode="auto">
          <a:xfrm>
            <a:off x="6013450" y="4086225"/>
            <a:ext cx="962025" cy="511175"/>
          </a:xfrm>
          <a:prstGeom prst="line">
            <a:avLst/>
          </a:prstGeom>
          <a:noFill/>
          <a:ln w="38100">
            <a:solidFill>
              <a:srgbClr val="000099"/>
            </a:solidFill>
            <a:round/>
            <a:headEnd type="triangle" w="med" len="med"/>
            <a:tailEnd type="triangle" w="med" len="med"/>
          </a:ln>
        </p:spPr>
        <p:txBody>
          <a:bodyPr/>
          <a:lstStyle/>
          <a:p>
            <a:endParaRPr lang="en-US"/>
          </a:p>
        </p:txBody>
      </p:sp>
      <p:sp>
        <p:nvSpPr>
          <p:cNvPr id="37909" name="Text Box 22"/>
          <p:cNvSpPr txBox="1">
            <a:spLocks noChangeArrowheads="1"/>
          </p:cNvSpPr>
          <p:nvPr/>
        </p:nvSpPr>
        <p:spPr bwMode="auto">
          <a:xfrm>
            <a:off x="1331913" y="5445125"/>
            <a:ext cx="1987550" cy="476250"/>
          </a:xfrm>
          <a:prstGeom prst="rect">
            <a:avLst/>
          </a:prstGeom>
          <a:noFill/>
          <a:ln w="9525" algn="ctr">
            <a:noFill/>
            <a:miter lim="800000"/>
            <a:headEnd/>
            <a:tailEnd/>
          </a:ln>
        </p:spPr>
        <p:txBody>
          <a:bodyPr>
            <a:spAutoFit/>
          </a:bodyPr>
          <a:lstStyle/>
          <a:p>
            <a:pPr algn="ctr">
              <a:lnSpc>
                <a:spcPct val="90000"/>
              </a:lnSpc>
              <a:spcBef>
                <a:spcPts val="336"/>
              </a:spcBef>
              <a:buNone/>
            </a:pPr>
            <a:r>
              <a:rPr lang="fr-BE" sz="1400" b="0" i="0">
                <a:solidFill>
                  <a:srgbClr val="5F5F5F"/>
                </a:solidFill>
                <a:latin typeface="Calibri"/>
                <a:ea typeface="+mn-ea"/>
                <a:cs typeface="Arial"/>
              </a:rPr>
              <a:t>Circulation of judicial case files</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Oval 2"/>
          <p:cNvSpPr>
            <a:spLocks noChangeArrowheads="1"/>
          </p:cNvSpPr>
          <p:nvPr/>
        </p:nvSpPr>
        <p:spPr bwMode="auto">
          <a:xfrm>
            <a:off x="2700338" y="2852738"/>
            <a:ext cx="3744912" cy="2447925"/>
          </a:xfrm>
          <a:prstGeom prst="ellipse">
            <a:avLst/>
          </a:prstGeom>
          <a:solidFill>
            <a:srgbClr val="FFCC00"/>
          </a:solidFill>
          <a:ln w="9525">
            <a:solidFill>
              <a:srgbClr val="800000"/>
            </a:solidFill>
            <a:round/>
            <a:headEnd/>
            <a:tailEnd/>
          </a:ln>
          <a:effectLst/>
        </p:spPr>
        <p:txBody>
          <a:bodyPr wrap="none" anchor="ctr"/>
          <a:lstStyle/>
          <a:p>
            <a:pPr algn="ctr">
              <a:buNone/>
            </a:pPr>
            <a:r>
              <a:rPr lang="fr-BE" sz="2000" b="0" i="0">
                <a:solidFill>
                  <a:srgbClr val="996600"/>
                </a:solidFill>
                <a:effectLst>
                  <a:outerShdw blurRad="38100" dist="38100" dir="2700000" algn="tl">
                    <a:srgbClr val="000000"/>
                  </a:outerShdw>
                </a:effectLst>
                <a:latin typeface="Arial"/>
                <a:ea typeface="+mn-ea"/>
                <a:cs typeface="Arial"/>
              </a:rPr>
              <a:t>Control of sources</a:t>
            </a:r>
          </a:p>
          <a:p>
            <a:pPr algn="ctr">
              <a:buNone/>
            </a:pPr>
            <a:r>
              <a:rPr lang="fr-BE" sz="2000" b="0" i="0">
                <a:solidFill>
                  <a:srgbClr val="996600"/>
                </a:solidFill>
                <a:effectLst>
                  <a:outerShdw blurRad="38100" dist="38100" dir="2700000" algn="tl">
                    <a:srgbClr val="000000"/>
                  </a:outerShdw>
                </a:effectLst>
                <a:latin typeface="Arial"/>
                <a:ea typeface="+mn-ea"/>
                <a:cs typeface="Arial"/>
              </a:rPr>
              <a:t>Highly integrated</a:t>
            </a:r>
          </a:p>
          <a:p>
            <a:pPr algn="ctr">
              <a:buNone/>
            </a:pPr>
            <a:r>
              <a:rPr lang="fr-BE" sz="2000" b="0" i="0">
                <a:solidFill>
                  <a:srgbClr val="996600"/>
                </a:solidFill>
                <a:effectLst>
                  <a:outerShdw blurRad="38100" dist="38100" dir="2700000" algn="tl">
                    <a:srgbClr val="000000"/>
                  </a:outerShdw>
                </a:effectLst>
                <a:latin typeface="Arial"/>
                <a:ea typeface="+mn-ea"/>
                <a:cs typeface="Arial"/>
              </a:rPr>
              <a:t>Numerous references</a:t>
            </a:r>
          </a:p>
        </p:txBody>
      </p:sp>
      <p:sp>
        <p:nvSpPr>
          <p:cNvPr id="81937" name="Rectangle 3"/>
          <p:cNvSpPr>
            <a:spLocks noGrp="1"/>
          </p:cNvSpPr>
          <p:nvPr>
            <p:ph type="title"/>
          </p:nvPr>
        </p:nvSpPr>
        <p:spPr/>
        <p:txBody>
          <a:bodyPr/>
          <a:lstStyle/>
          <a:p>
            <a:pPr algn="l">
              <a:spcBef>
                <a:spcPts val="0"/>
              </a:spcBef>
              <a:spcAft>
                <a:spcPts val="0"/>
              </a:spcAft>
              <a:buNone/>
            </a:pPr>
            <a:r>
              <a:rPr lang="fr-BE" sz="3600" b="0" i="0">
                <a:solidFill>
                  <a:srgbClr val="969696"/>
                </a:solidFill>
                <a:latin typeface="Calibri"/>
                <a:ea typeface="+mj-ea"/>
                <a:cs typeface="+mj-cs"/>
              </a:rPr>
              <a:t>II. Justscan</a:t>
            </a:r>
            <a:r>
              <a:rPr lang="fr-BE" sz="3200" b="0" i="0">
                <a:solidFill>
                  <a:srgbClr val="969696"/>
                </a:solidFill>
                <a:latin typeface="Calibri"/>
                <a:ea typeface="+mj-ea"/>
                <a:cs typeface="+mj-cs"/>
              </a:rPr>
              <a:t/>
            </a:r>
            <a:br>
              <a:rPr lang="fr-BE" sz="3200" b="0" i="0">
                <a:solidFill>
                  <a:srgbClr val="969696"/>
                </a:solidFill>
                <a:latin typeface="Calibri"/>
                <a:ea typeface="+mj-ea"/>
                <a:cs typeface="+mj-cs"/>
              </a:rPr>
            </a:br>
            <a:r>
              <a:rPr lang="fr-BE" sz="3200" b="0" i="0">
                <a:solidFill>
                  <a:srgbClr val="969696"/>
                </a:solidFill>
                <a:latin typeface="Calibri"/>
                <a:ea typeface="+mj-ea"/>
                <a:cs typeface="+mj-cs"/>
              </a:rPr>
              <a:t>	b. Solution adopted - The products</a:t>
            </a:r>
          </a:p>
        </p:txBody>
      </p:sp>
      <p:sp>
        <p:nvSpPr>
          <p:cNvPr id="81938" name="Rectangle 4"/>
          <p:cNvSpPr>
            <a:spLocks noChangeArrowheads="1"/>
          </p:cNvSpPr>
          <p:nvPr/>
        </p:nvSpPr>
        <p:spPr bwMode="auto">
          <a:xfrm>
            <a:off x="1331913" y="3429000"/>
            <a:ext cx="1511300" cy="1296988"/>
          </a:xfrm>
          <a:prstGeom prst="rect">
            <a:avLst/>
          </a:prstGeom>
          <a:solidFill>
            <a:schemeClr val="bg1"/>
          </a:solidFill>
          <a:ln w="9525">
            <a:miter lim="800000"/>
            <a:headEnd/>
            <a:tailEnd/>
          </a:ln>
          <a:scene3d>
            <a:camera prst="legacyObliqueTopRight"/>
            <a:lightRig rig="legacyFlat3" dir="b"/>
          </a:scene3d>
          <a:sp3d extrusionH="430200" prstMaterial="legacyMatte">
            <a:bevelT w="13500" h="13500" prst="angle"/>
            <a:bevelB w="13500" h="13500" prst="angle"/>
            <a:extrusionClr>
              <a:schemeClr val="bg1"/>
            </a:extrusionClr>
          </a:sp3d>
        </p:spPr>
        <p:txBody>
          <a:bodyPr wrap="none" anchor="ctr">
            <a:flatTx/>
          </a:bodyPr>
          <a:lstStyle/>
          <a:p>
            <a:pPr algn="ctr"/>
            <a:endParaRPr lang="en-US"/>
          </a:p>
        </p:txBody>
      </p:sp>
      <p:sp>
        <p:nvSpPr>
          <p:cNvPr id="81925" name="Rectangle 5"/>
          <p:cNvSpPr>
            <a:spLocks noChangeArrowheads="1"/>
          </p:cNvSpPr>
          <p:nvPr/>
        </p:nvSpPr>
        <p:spPr bwMode="auto">
          <a:xfrm>
            <a:off x="1331913" y="2852738"/>
            <a:ext cx="1511300" cy="576262"/>
          </a:xfrm>
          <a:prstGeom prst="rect">
            <a:avLst/>
          </a:prstGeom>
          <a:solidFill>
            <a:srgbClr val="0000FF"/>
          </a:solidFill>
          <a:ln w="9525">
            <a:miter lim="800000"/>
            <a:headEnd/>
            <a:tailEnd/>
          </a:ln>
          <a:effectLst/>
          <a:scene3d>
            <a:camera prst="legacyObliqueTopRight"/>
            <a:lightRig rig="legacyFlat3" dir="b"/>
          </a:scene3d>
          <a:sp3d extrusionH="430200" prstMaterial="legacyMatte">
            <a:bevelT w="13500" h="13500" prst="angle"/>
            <a:bevelB w="13500" h="13500" prst="angle"/>
            <a:extrusionClr>
              <a:srgbClr val="0000FF"/>
            </a:extrusionClr>
          </a:sp3d>
        </p:spPr>
        <p:txBody>
          <a:bodyPr wrap="none" anchor="ctr">
            <a:flatTx/>
          </a:bodyPr>
          <a:lstStyle/>
          <a:p>
            <a:pPr algn="ctr">
              <a:buNone/>
            </a:pPr>
            <a:r>
              <a:rPr lang="fr-BE" sz="1600" b="0" i="0">
                <a:solidFill>
                  <a:schemeClr val="bg1"/>
                </a:solidFill>
                <a:effectLst>
                  <a:outerShdw blurRad="38100" dist="38100" dir="2700000" algn="tl">
                    <a:srgbClr val="000000"/>
                  </a:outerShdw>
                </a:effectLst>
                <a:latin typeface="Arial"/>
                <a:ea typeface="+mn-ea"/>
                <a:cs typeface="Arial"/>
              </a:rPr>
              <a:t>I.R.I.S.</a:t>
            </a:r>
          </a:p>
          <a:p>
            <a:pPr algn="ctr">
              <a:buNone/>
            </a:pPr>
            <a:r>
              <a:rPr lang="fr-BE" sz="1600" b="0" i="0">
                <a:solidFill>
                  <a:schemeClr val="bg1"/>
                </a:solidFill>
                <a:effectLst>
                  <a:outerShdw blurRad="38100" dist="38100" dir="2700000" algn="tl">
                    <a:srgbClr val="000000"/>
                  </a:outerShdw>
                </a:effectLst>
                <a:latin typeface="Arial"/>
                <a:ea typeface="+mn-ea"/>
                <a:cs typeface="Arial"/>
              </a:rPr>
              <a:t>Barcoder</a:t>
            </a:r>
          </a:p>
        </p:txBody>
      </p:sp>
      <p:graphicFrame>
        <p:nvGraphicFramePr>
          <p:cNvPr id="81926" name="Object 6"/>
          <p:cNvGraphicFramePr>
            <a:graphicFrameLocks noChangeAspect="1"/>
          </p:cNvGraphicFramePr>
          <p:nvPr/>
        </p:nvGraphicFramePr>
        <p:xfrm>
          <a:off x="1331913" y="3441700"/>
          <a:ext cx="1492250" cy="1284288"/>
        </p:xfrm>
        <a:graphic>
          <a:graphicData uri="http://schemas.openxmlformats.org/presentationml/2006/ole">
            <p:oleObj spid="_x0000_s81926" name="Photo Editor Photo" r:id="rId4" imgW="10761905" imgH="6238095" progId="">
              <p:embed/>
            </p:oleObj>
          </a:graphicData>
        </a:graphic>
      </p:graphicFrame>
      <p:sp>
        <p:nvSpPr>
          <p:cNvPr id="81940" name="Rectangle 7"/>
          <p:cNvSpPr>
            <a:spLocks noChangeArrowheads="1"/>
          </p:cNvSpPr>
          <p:nvPr/>
        </p:nvSpPr>
        <p:spPr bwMode="auto">
          <a:xfrm>
            <a:off x="3779838" y="2060575"/>
            <a:ext cx="1511300" cy="1296988"/>
          </a:xfrm>
          <a:prstGeom prst="rect">
            <a:avLst/>
          </a:prstGeom>
          <a:solidFill>
            <a:schemeClr val="bg1"/>
          </a:solidFill>
          <a:ln w="9525">
            <a:miter lim="800000"/>
            <a:headEnd/>
            <a:tailEnd/>
          </a:ln>
          <a:scene3d>
            <a:camera prst="legacyObliqueTopRight"/>
            <a:lightRig rig="legacyFlat3" dir="b"/>
          </a:scene3d>
          <a:sp3d extrusionH="430200" prstMaterial="legacyMatte">
            <a:bevelT w="13500" h="13500" prst="angle"/>
            <a:bevelB w="13500" h="13500" prst="angle"/>
            <a:extrusionClr>
              <a:schemeClr val="bg1"/>
            </a:extrusionClr>
          </a:sp3d>
        </p:spPr>
        <p:txBody>
          <a:bodyPr wrap="none" anchor="ctr">
            <a:flatTx/>
          </a:bodyPr>
          <a:lstStyle/>
          <a:p>
            <a:pPr algn="ctr"/>
            <a:endParaRPr lang="en-US"/>
          </a:p>
        </p:txBody>
      </p:sp>
      <p:sp>
        <p:nvSpPr>
          <p:cNvPr id="81928" name="Rectangle 8"/>
          <p:cNvSpPr>
            <a:spLocks noChangeArrowheads="1"/>
          </p:cNvSpPr>
          <p:nvPr/>
        </p:nvSpPr>
        <p:spPr bwMode="auto">
          <a:xfrm>
            <a:off x="3779838" y="1484313"/>
            <a:ext cx="1511300" cy="576262"/>
          </a:xfrm>
          <a:prstGeom prst="rect">
            <a:avLst/>
          </a:prstGeom>
          <a:solidFill>
            <a:srgbClr val="FFFF99"/>
          </a:solidFill>
          <a:ln w="9525">
            <a:miter lim="800000"/>
            <a:headEnd/>
            <a:tailEnd/>
          </a:ln>
          <a:effectLst/>
          <a:scene3d>
            <a:camera prst="legacyObliqueTopRight"/>
            <a:lightRig rig="legacyFlat3" dir="b"/>
          </a:scene3d>
          <a:sp3d extrusionH="430200" prstMaterial="legacyMatte">
            <a:bevelT w="13500" h="13500" prst="angle"/>
            <a:bevelB w="13500" h="13500" prst="angle"/>
            <a:extrusionClr>
              <a:srgbClr val="FFFF99"/>
            </a:extrusionClr>
          </a:sp3d>
        </p:spPr>
        <p:txBody>
          <a:bodyPr wrap="none" anchor="ctr">
            <a:flatTx/>
          </a:bodyPr>
          <a:lstStyle/>
          <a:p>
            <a:pPr algn="ctr">
              <a:defRPr/>
            </a:pPr>
            <a:endParaRPr lang="en-US" sz="1600">
              <a:solidFill>
                <a:schemeClr val="bg1"/>
              </a:solidFill>
              <a:effectLst>
                <a:outerShdw blurRad="38100" dist="38100" dir="2700000" algn="tl">
                  <a:srgbClr val="000000"/>
                </a:outerShdw>
              </a:effectLst>
            </a:endParaRPr>
          </a:p>
        </p:txBody>
      </p:sp>
      <p:pic>
        <p:nvPicPr>
          <p:cNvPr id="81942" name="Picture 9" descr="csLogo"/>
          <p:cNvPicPr>
            <a:picLocks noChangeAspect="1" noChangeArrowheads="1"/>
          </p:cNvPicPr>
          <p:nvPr/>
        </p:nvPicPr>
        <p:blipFill>
          <a:blip r:embed="rId5"/>
          <a:srcRect/>
          <a:stretch>
            <a:fillRect/>
          </a:stretch>
        </p:blipFill>
        <p:spPr bwMode="auto">
          <a:xfrm>
            <a:off x="3779838" y="2073275"/>
            <a:ext cx="1512887" cy="1295400"/>
          </a:xfrm>
          <a:prstGeom prst="rect">
            <a:avLst/>
          </a:prstGeom>
          <a:noFill/>
          <a:ln w="9525">
            <a:noFill/>
            <a:miter lim="800000"/>
            <a:headEnd/>
            <a:tailEnd/>
          </a:ln>
        </p:spPr>
      </p:pic>
      <p:sp>
        <p:nvSpPr>
          <p:cNvPr id="81943" name="Rectangle 10"/>
          <p:cNvSpPr>
            <a:spLocks noChangeArrowheads="1"/>
          </p:cNvSpPr>
          <p:nvPr/>
        </p:nvSpPr>
        <p:spPr bwMode="auto">
          <a:xfrm>
            <a:off x="6227763" y="3416300"/>
            <a:ext cx="1511300" cy="1296988"/>
          </a:xfrm>
          <a:prstGeom prst="rect">
            <a:avLst/>
          </a:prstGeom>
          <a:solidFill>
            <a:schemeClr val="bg1"/>
          </a:solidFill>
          <a:ln w="9525">
            <a:miter lim="800000"/>
            <a:headEnd/>
            <a:tailEnd/>
          </a:ln>
          <a:scene3d>
            <a:camera prst="legacyObliqueTopRight"/>
            <a:lightRig rig="legacyFlat3" dir="b"/>
          </a:scene3d>
          <a:sp3d extrusionH="430200" prstMaterial="legacyMatte">
            <a:bevelT w="13500" h="13500" prst="angle"/>
            <a:bevelB w="13500" h="13500" prst="angle"/>
            <a:extrusionClr>
              <a:schemeClr val="bg1"/>
            </a:extrusionClr>
          </a:sp3d>
        </p:spPr>
        <p:txBody>
          <a:bodyPr wrap="none" anchor="ctr">
            <a:flatTx/>
          </a:bodyPr>
          <a:lstStyle/>
          <a:p>
            <a:pPr algn="ctr"/>
            <a:endParaRPr lang="en-US"/>
          </a:p>
        </p:txBody>
      </p:sp>
      <p:sp>
        <p:nvSpPr>
          <p:cNvPr id="81931" name="Rectangle 11"/>
          <p:cNvSpPr>
            <a:spLocks noChangeArrowheads="1"/>
          </p:cNvSpPr>
          <p:nvPr/>
        </p:nvSpPr>
        <p:spPr bwMode="auto">
          <a:xfrm>
            <a:off x="6227763" y="2840038"/>
            <a:ext cx="1511300" cy="576262"/>
          </a:xfrm>
          <a:prstGeom prst="rect">
            <a:avLst/>
          </a:prstGeom>
          <a:solidFill>
            <a:srgbClr val="0000FF"/>
          </a:solidFill>
          <a:ln w="9525">
            <a:miter lim="800000"/>
            <a:headEnd/>
            <a:tailEnd/>
          </a:ln>
          <a:effectLst/>
          <a:scene3d>
            <a:camera prst="legacyObliqueTopRight"/>
            <a:lightRig rig="legacyFlat3" dir="b"/>
          </a:scene3d>
          <a:sp3d extrusionH="430200" prstMaterial="legacyMatte">
            <a:bevelT w="13500" h="13500" prst="angle"/>
            <a:bevelB w="13500" h="13500" prst="angle"/>
            <a:extrusionClr>
              <a:srgbClr val="0000FF"/>
            </a:extrusionClr>
          </a:sp3d>
        </p:spPr>
        <p:txBody>
          <a:bodyPr wrap="none" anchor="ctr">
            <a:flatTx/>
          </a:bodyPr>
          <a:lstStyle/>
          <a:p>
            <a:pPr algn="ctr">
              <a:buNone/>
            </a:pPr>
            <a:r>
              <a:rPr lang="fr-BE" sz="1600" b="0" i="0">
                <a:solidFill>
                  <a:schemeClr val="bg1"/>
                </a:solidFill>
                <a:effectLst>
                  <a:outerShdw blurRad="38100" dist="38100" dir="2700000" algn="tl">
                    <a:srgbClr val="000000"/>
                  </a:outerShdw>
                </a:effectLst>
                <a:latin typeface="Arial"/>
                <a:ea typeface="+mn-ea"/>
                <a:cs typeface="Arial"/>
              </a:rPr>
              <a:t>I.R.I.S.</a:t>
            </a:r>
          </a:p>
          <a:p>
            <a:pPr algn="ctr">
              <a:buNone/>
            </a:pPr>
            <a:r>
              <a:rPr lang="fr-BE" sz="1600" b="0" i="0">
                <a:solidFill>
                  <a:schemeClr val="bg1"/>
                </a:solidFill>
                <a:effectLst>
                  <a:outerShdw blurRad="38100" dist="38100" dir="2700000" algn="tl">
                    <a:srgbClr val="000000"/>
                  </a:outerShdw>
                </a:effectLst>
                <a:latin typeface="Arial"/>
                <a:ea typeface="+mn-ea"/>
                <a:cs typeface="Arial"/>
              </a:rPr>
              <a:t>PDF Server</a:t>
            </a:r>
          </a:p>
        </p:txBody>
      </p:sp>
      <p:graphicFrame>
        <p:nvGraphicFramePr>
          <p:cNvPr id="81932" name="Object 12"/>
          <p:cNvGraphicFramePr>
            <a:graphicFrameLocks noChangeAspect="1"/>
          </p:cNvGraphicFramePr>
          <p:nvPr/>
        </p:nvGraphicFramePr>
        <p:xfrm>
          <a:off x="6227763" y="3429000"/>
          <a:ext cx="1492250" cy="1284288"/>
        </p:xfrm>
        <a:graphic>
          <a:graphicData uri="http://schemas.openxmlformats.org/presentationml/2006/ole">
            <p:oleObj spid="_x0000_s81932" name="Photo Editor Photo" r:id="rId6" imgW="10761905" imgH="6238095" progId="">
              <p:embed/>
            </p:oleObj>
          </a:graphicData>
        </a:graphic>
      </p:graphicFrame>
      <p:sp>
        <p:nvSpPr>
          <p:cNvPr id="81945" name="Rectangle 13"/>
          <p:cNvSpPr>
            <a:spLocks noChangeArrowheads="1"/>
          </p:cNvSpPr>
          <p:nvPr/>
        </p:nvSpPr>
        <p:spPr bwMode="auto">
          <a:xfrm>
            <a:off x="3708400" y="5373688"/>
            <a:ext cx="1511300" cy="1296987"/>
          </a:xfrm>
          <a:prstGeom prst="rect">
            <a:avLst/>
          </a:prstGeom>
          <a:solidFill>
            <a:schemeClr val="bg1"/>
          </a:solidFill>
          <a:ln w="9525">
            <a:miter lim="800000"/>
            <a:headEnd/>
            <a:tailEnd/>
          </a:ln>
          <a:scene3d>
            <a:camera prst="legacyObliqueTopRight"/>
            <a:lightRig rig="legacyFlat3" dir="b"/>
          </a:scene3d>
          <a:sp3d extrusionH="430200" prstMaterial="legacyMatte">
            <a:bevelT w="13500" h="13500" prst="angle"/>
            <a:bevelB w="13500" h="13500" prst="angle"/>
            <a:extrusionClr>
              <a:schemeClr val="bg1"/>
            </a:extrusionClr>
          </a:sp3d>
        </p:spPr>
        <p:txBody>
          <a:bodyPr wrap="none" anchor="ctr">
            <a:flatTx/>
          </a:bodyPr>
          <a:lstStyle/>
          <a:p>
            <a:pPr algn="ctr"/>
            <a:endParaRPr lang="en-US"/>
          </a:p>
        </p:txBody>
      </p:sp>
      <p:sp>
        <p:nvSpPr>
          <p:cNvPr id="81934" name="Rectangle 14"/>
          <p:cNvSpPr>
            <a:spLocks noChangeArrowheads="1"/>
          </p:cNvSpPr>
          <p:nvPr/>
        </p:nvSpPr>
        <p:spPr bwMode="auto">
          <a:xfrm>
            <a:off x="3708400" y="4797425"/>
            <a:ext cx="1511300" cy="576263"/>
          </a:xfrm>
          <a:prstGeom prst="rect">
            <a:avLst/>
          </a:prstGeom>
          <a:solidFill>
            <a:srgbClr val="996600"/>
          </a:solidFill>
          <a:ln w="9525">
            <a:miter lim="800000"/>
            <a:headEnd/>
            <a:tailEnd/>
          </a:ln>
          <a:effectLst/>
          <a:scene3d>
            <a:camera prst="legacyObliqueTopRight"/>
            <a:lightRig rig="legacyFlat3" dir="b"/>
          </a:scene3d>
          <a:sp3d extrusionH="430200" prstMaterial="legacyMatte">
            <a:bevelT w="13500" h="13500" prst="angle"/>
            <a:bevelB w="13500" h="13500" prst="angle"/>
            <a:extrusionClr>
              <a:srgbClr val="996600"/>
            </a:extrusionClr>
          </a:sp3d>
        </p:spPr>
        <p:txBody>
          <a:bodyPr wrap="none" anchor="ctr">
            <a:flatTx/>
          </a:bodyPr>
          <a:lstStyle/>
          <a:p>
            <a:pPr algn="ctr">
              <a:buNone/>
            </a:pPr>
            <a:r>
              <a:rPr lang="fr-BE" sz="1600" b="0" i="0">
                <a:solidFill>
                  <a:schemeClr val="bg1"/>
                </a:solidFill>
                <a:effectLst>
                  <a:outerShdw blurRad="38100" dist="38100" dir="2700000" algn="tl">
                    <a:srgbClr val="000000"/>
                  </a:outerShdw>
                </a:effectLst>
                <a:latin typeface="Arial"/>
                <a:ea typeface="+mn-ea"/>
                <a:cs typeface="Arial"/>
              </a:rPr>
              <a:t>I.R.I.S.</a:t>
            </a:r>
          </a:p>
          <a:p>
            <a:pPr algn="ctr">
              <a:buNone/>
            </a:pPr>
            <a:r>
              <a:rPr lang="fr-BE" sz="1600" b="0" i="0">
                <a:solidFill>
                  <a:schemeClr val="bg1"/>
                </a:solidFill>
                <a:effectLst>
                  <a:outerShdw blurRad="38100" dist="38100" dir="2700000" algn="tl">
                    <a:srgbClr val="000000"/>
                  </a:outerShdw>
                </a:effectLst>
                <a:latin typeface="Arial"/>
                <a:ea typeface="+mn-ea"/>
                <a:cs typeface="Arial"/>
              </a:rPr>
              <a:t>DocCenter</a:t>
            </a:r>
          </a:p>
        </p:txBody>
      </p:sp>
      <p:graphicFrame>
        <p:nvGraphicFramePr>
          <p:cNvPr id="81935" name="Object 15"/>
          <p:cNvGraphicFramePr>
            <a:graphicFrameLocks noChangeAspect="1"/>
          </p:cNvGraphicFramePr>
          <p:nvPr/>
        </p:nvGraphicFramePr>
        <p:xfrm>
          <a:off x="3708400" y="5386388"/>
          <a:ext cx="1492250" cy="1284287"/>
        </p:xfrm>
        <a:graphic>
          <a:graphicData uri="http://schemas.openxmlformats.org/presentationml/2006/ole">
            <p:oleObj spid="_x0000_s81935" name="Photo Editor Photo" r:id="rId7" imgW="10761905" imgH="6238095" progId="">
              <p:embed/>
            </p:oleObj>
          </a:graphicData>
        </a:graphic>
      </p:graphicFrame>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69" name="Rectangle 2"/>
          <p:cNvSpPr>
            <a:spLocks noGrp="1"/>
          </p:cNvSpPr>
          <p:nvPr>
            <p:ph type="title"/>
          </p:nvPr>
        </p:nvSpPr>
        <p:spPr/>
        <p:txBody>
          <a:bodyPr/>
          <a:lstStyle/>
          <a:p>
            <a:pPr algn="l">
              <a:spcBef>
                <a:spcPts val="0"/>
              </a:spcBef>
              <a:spcAft>
                <a:spcPts val="0"/>
              </a:spcAft>
              <a:buNone/>
            </a:pPr>
            <a:r>
              <a:rPr lang="fr-BE" sz="3600" b="0" i="0">
                <a:solidFill>
                  <a:srgbClr val="969696"/>
                </a:solidFill>
                <a:latin typeface="Calibri"/>
                <a:ea typeface="+mj-ea"/>
                <a:cs typeface="+mj-cs"/>
              </a:rPr>
              <a:t>II. JustScan</a:t>
            </a:r>
            <a:br>
              <a:rPr lang="fr-BE" sz="3600" b="0" i="0">
                <a:solidFill>
                  <a:srgbClr val="969696"/>
                </a:solidFill>
                <a:latin typeface="Calibri"/>
                <a:ea typeface="+mj-ea"/>
                <a:cs typeface="+mj-cs"/>
              </a:rPr>
            </a:br>
            <a:r>
              <a:rPr lang="fr-BE" sz="3200" b="0" i="0">
                <a:solidFill>
                  <a:srgbClr val="969696"/>
                </a:solidFill>
                <a:latin typeface="Calibri"/>
                <a:ea typeface="+mj-ea"/>
                <a:cs typeface="+mj-cs"/>
              </a:rPr>
              <a:t>	b. Solution adopted - functions</a:t>
            </a:r>
          </a:p>
        </p:txBody>
      </p:sp>
      <p:sp>
        <p:nvSpPr>
          <p:cNvPr id="83970" name="Rectangle 3"/>
          <p:cNvSpPr>
            <a:spLocks noGrp="1"/>
          </p:cNvSpPr>
          <p:nvPr>
            <p:ph type="body" idx="1"/>
          </p:nvPr>
        </p:nvSpPr>
        <p:spPr/>
        <p:txBody>
          <a:bodyPr/>
          <a:lstStyle/>
          <a:p>
            <a:pPr marL="347472" indent="-347472" algn="l">
              <a:lnSpc>
                <a:spcPct val="90000"/>
              </a:lnSpc>
              <a:spcBef>
                <a:spcPts val="480"/>
              </a:spcBef>
              <a:spcAft>
                <a:spcPts val="0"/>
              </a:spcAft>
              <a:buClr>
                <a:srgbClr val="969696"/>
              </a:buClr>
              <a:buFont typeface="Arial"/>
              <a:buChar char="•"/>
            </a:pPr>
            <a:r>
              <a:rPr lang="fr-BE" sz="2000" b="0" i="0">
                <a:solidFill>
                  <a:srgbClr val="969696"/>
                </a:solidFill>
                <a:latin typeface="Calibri"/>
                <a:ea typeface="+mn-ea"/>
                <a:cs typeface="+mn-cs"/>
              </a:rPr>
              <a:t>Imaging</a:t>
            </a:r>
          </a:p>
          <a:p>
            <a:pPr marL="347472" indent="-347472" algn="l">
              <a:lnSpc>
                <a:spcPct val="90000"/>
              </a:lnSpc>
              <a:spcBef>
                <a:spcPts val="480"/>
              </a:spcBef>
              <a:spcAft>
                <a:spcPts val="0"/>
              </a:spcAft>
              <a:buClr>
                <a:srgbClr val="969696"/>
              </a:buClr>
              <a:buFont typeface="Arial"/>
              <a:buChar char="•"/>
            </a:pPr>
            <a:r>
              <a:rPr lang="fr-BE" sz="2000" b="0" i="0">
                <a:solidFill>
                  <a:srgbClr val="969696"/>
                </a:solidFill>
                <a:latin typeface="Calibri"/>
                <a:ea typeface="+mn-ea"/>
                <a:cs typeface="+mn-cs"/>
              </a:rPr>
              <a:t>Indexing (Manual OCR - classification scheme)</a:t>
            </a:r>
          </a:p>
          <a:p>
            <a:pPr marL="347472" indent="-347472" algn="l">
              <a:lnSpc>
                <a:spcPct val="90000"/>
              </a:lnSpc>
              <a:spcBef>
                <a:spcPts val="480"/>
              </a:spcBef>
              <a:spcAft>
                <a:spcPts val="0"/>
              </a:spcAft>
              <a:buClr>
                <a:srgbClr val="969696"/>
              </a:buClr>
              <a:buFont typeface="Arial"/>
              <a:buChar char="•"/>
            </a:pPr>
            <a:r>
              <a:rPr lang="fr-BE" sz="2000" b="0" i="0">
                <a:solidFill>
                  <a:srgbClr val="969696"/>
                </a:solidFill>
                <a:latin typeface="Calibri"/>
                <a:ea typeface="+mn-ea"/>
                <a:cs typeface="+mn-cs"/>
              </a:rPr>
              <a:t>Management of versions</a:t>
            </a:r>
          </a:p>
          <a:p>
            <a:pPr marL="347472" indent="-347472" algn="l">
              <a:lnSpc>
                <a:spcPct val="90000"/>
              </a:lnSpc>
              <a:spcBef>
                <a:spcPts val="480"/>
              </a:spcBef>
              <a:spcAft>
                <a:spcPts val="0"/>
              </a:spcAft>
              <a:buClr>
                <a:srgbClr val="969696"/>
              </a:buClr>
              <a:buFont typeface="Arial"/>
              <a:buChar char="•"/>
            </a:pPr>
            <a:r>
              <a:rPr lang="fr-BE" sz="2000" b="0" i="0">
                <a:solidFill>
                  <a:srgbClr val="969696"/>
                </a:solidFill>
                <a:latin typeface="Calibri"/>
                <a:ea typeface="+mn-ea"/>
                <a:cs typeface="+mn-cs"/>
              </a:rPr>
              <a:t>Search</a:t>
            </a:r>
          </a:p>
          <a:p>
            <a:pPr marL="347472" indent="-347472" algn="l">
              <a:lnSpc>
                <a:spcPct val="90000"/>
              </a:lnSpc>
              <a:spcBef>
                <a:spcPts val="480"/>
              </a:spcBef>
              <a:spcAft>
                <a:spcPts val="0"/>
              </a:spcAft>
              <a:buClr>
                <a:srgbClr val="969696"/>
              </a:buClr>
              <a:buFont typeface="Arial"/>
              <a:buChar char="•"/>
            </a:pPr>
            <a:r>
              <a:rPr lang="fr-BE" sz="2000" b="0" i="0">
                <a:solidFill>
                  <a:srgbClr val="969696"/>
                </a:solidFill>
                <a:latin typeface="Calibri"/>
                <a:ea typeface="+mn-ea"/>
                <a:cs typeface="+mn-cs"/>
              </a:rPr>
              <a:t>Consultation</a:t>
            </a:r>
          </a:p>
          <a:p>
            <a:pPr marL="347472" indent="-347472" algn="l">
              <a:lnSpc>
                <a:spcPct val="90000"/>
              </a:lnSpc>
              <a:spcBef>
                <a:spcPts val="480"/>
              </a:spcBef>
              <a:spcAft>
                <a:spcPts val="0"/>
              </a:spcAft>
              <a:buClr>
                <a:srgbClr val="969696"/>
              </a:buClr>
              <a:buFont typeface="Arial"/>
              <a:buChar char="•"/>
            </a:pPr>
            <a:r>
              <a:rPr lang="fr-BE" sz="2000" b="0" i="0">
                <a:solidFill>
                  <a:srgbClr val="969696"/>
                </a:solidFill>
                <a:latin typeface="Calibri"/>
                <a:ea typeface="+mn-ea"/>
                <a:cs typeface="+mn-cs"/>
              </a:rPr>
              <a:t>Distribution/publication</a:t>
            </a:r>
          </a:p>
          <a:p>
            <a:pPr marL="347472" indent="-347472" algn="l">
              <a:lnSpc>
                <a:spcPct val="90000"/>
              </a:lnSpc>
              <a:spcBef>
                <a:spcPts val="480"/>
              </a:spcBef>
              <a:spcAft>
                <a:spcPts val="0"/>
              </a:spcAft>
              <a:buClr>
                <a:srgbClr val="969696"/>
              </a:buClr>
              <a:buFont typeface="Arial"/>
              <a:buChar char="•"/>
            </a:pPr>
            <a:r>
              <a:rPr lang="fr-BE" sz="2000" b="0" i="0">
                <a:solidFill>
                  <a:srgbClr val="969696"/>
                </a:solidFill>
                <a:latin typeface="Calibri"/>
                <a:ea typeface="+mn-ea"/>
                <a:cs typeface="+mn-cs"/>
              </a:rPr>
              <a:t>Printing </a:t>
            </a:r>
          </a:p>
          <a:p>
            <a:pPr marL="347472" indent="-347472" algn="l">
              <a:lnSpc>
                <a:spcPct val="90000"/>
              </a:lnSpc>
              <a:spcBef>
                <a:spcPts val="480"/>
              </a:spcBef>
              <a:spcAft>
                <a:spcPts val="0"/>
              </a:spcAft>
              <a:buClr>
                <a:srgbClr val="969696"/>
              </a:buClr>
              <a:buFont typeface="Arial"/>
              <a:buChar char="•"/>
            </a:pPr>
            <a:r>
              <a:rPr lang="fr-BE" sz="2000" b="0" i="0">
                <a:solidFill>
                  <a:srgbClr val="969696"/>
                </a:solidFill>
                <a:latin typeface="Calibri"/>
                <a:ea typeface="+mn-ea"/>
                <a:cs typeface="+mn-cs"/>
              </a:rPr>
              <a:t>Management of storage and storage media</a:t>
            </a:r>
          </a:p>
          <a:p>
            <a:pPr marL="347472" indent="-347472" algn="l">
              <a:lnSpc>
                <a:spcPct val="90000"/>
              </a:lnSpc>
              <a:spcBef>
                <a:spcPts val="480"/>
              </a:spcBef>
              <a:spcAft>
                <a:spcPts val="0"/>
              </a:spcAft>
              <a:buClr>
                <a:srgbClr val="969696"/>
              </a:buClr>
              <a:buFont typeface="Arial"/>
              <a:buChar char="•"/>
            </a:pPr>
            <a:r>
              <a:rPr lang="fr-BE" sz="2000" b="0" i="0">
                <a:solidFill>
                  <a:srgbClr val="969696"/>
                </a:solidFill>
                <a:latin typeface="Calibri"/>
                <a:ea typeface="+mn-ea"/>
                <a:cs typeface="+mn-cs"/>
              </a:rPr>
              <a:t>Export of case files on request on optical media</a:t>
            </a:r>
          </a:p>
          <a:p>
            <a:pPr marL="347472" indent="-347472" algn="l">
              <a:lnSpc>
                <a:spcPct val="90000"/>
              </a:lnSpc>
              <a:spcBef>
                <a:spcPts val="480"/>
              </a:spcBef>
              <a:spcAft>
                <a:spcPts val="0"/>
              </a:spcAft>
              <a:buClr>
                <a:srgbClr val="969696"/>
              </a:buClr>
              <a:buFont typeface="Arial"/>
              <a:buChar char="•"/>
            </a:pPr>
            <a:r>
              <a:rPr lang="fr-BE" sz="2000" b="0" i="0">
                <a:solidFill>
                  <a:srgbClr val="969696"/>
                </a:solidFill>
                <a:latin typeface="Calibri"/>
                <a:ea typeface="+mn-ea"/>
                <a:cs typeface="+mn-cs"/>
              </a:rPr>
              <a:t>Management of access rights</a:t>
            </a:r>
          </a:p>
          <a:p>
            <a:pPr marL="347472" indent="-347472" algn="l">
              <a:lnSpc>
                <a:spcPct val="90000"/>
              </a:lnSpc>
              <a:spcBef>
                <a:spcPts val="480"/>
              </a:spcBef>
              <a:spcAft>
                <a:spcPts val="0"/>
              </a:spcAft>
              <a:buClr>
                <a:srgbClr val="969696"/>
              </a:buClr>
              <a:buFont typeface="Arial"/>
              <a:buChar char="•"/>
            </a:pPr>
            <a:r>
              <a:rPr lang="fr-BE" sz="2000" b="0" i="0">
                <a:solidFill>
                  <a:srgbClr val="969696"/>
                </a:solidFill>
                <a:latin typeface="Calibri"/>
                <a:ea typeface="+mn-ea"/>
                <a:cs typeface="+mn-cs"/>
              </a:rPr>
              <a:t>Links between case files</a:t>
            </a:r>
          </a:p>
          <a:p>
            <a:pPr marL="347472" indent="-347472" algn="l">
              <a:lnSpc>
                <a:spcPct val="90000"/>
              </a:lnSpc>
              <a:spcBef>
                <a:spcPts val="480"/>
              </a:spcBef>
              <a:spcAft>
                <a:spcPts val="0"/>
              </a:spcAft>
              <a:buClr>
                <a:srgbClr val="969696"/>
              </a:buClr>
              <a:buFont typeface="Arial"/>
              <a:buChar char="•"/>
            </a:pPr>
            <a:r>
              <a:rPr lang="fr-BE" sz="2000" b="0" i="0">
                <a:solidFill>
                  <a:srgbClr val="969696"/>
                </a:solidFill>
                <a:latin typeface="Calibri"/>
                <a:ea typeface="+mn-ea"/>
                <a:cs typeface="+mn-cs"/>
              </a:rPr>
              <a:t>Inventory generated automatically</a:t>
            </a:r>
          </a:p>
          <a:p>
            <a:pPr marL="1143000" lvl="2" indent="-228600" algn="l">
              <a:lnSpc>
                <a:spcPct val="90000"/>
              </a:lnSpc>
              <a:spcBef>
                <a:spcPts val="384"/>
              </a:spcBef>
              <a:spcAft>
                <a:spcPts val="0"/>
              </a:spcAft>
              <a:buFont typeface="Arial"/>
              <a:buChar char="•"/>
            </a:pPr>
            <a:endParaRPr lang="en-US" sz="1600" dirty="0" smtClean="0">
              <a:solidFill>
                <a:srgbClr val="969696"/>
              </a:solidFill>
            </a:endParaRPr>
          </a:p>
          <a:p>
            <a:pPr marL="1143000" lvl="2" indent="-228600" algn="l">
              <a:lnSpc>
                <a:spcPct val="90000"/>
              </a:lnSpc>
              <a:spcBef>
                <a:spcPts val="384"/>
              </a:spcBef>
              <a:spcAft>
                <a:spcPts val="0"/>
              </a:spcAft>
              <a:buFont typeface="Arial"/>
              <a:buChar char="•"/>
            </a:pPr>
            <a:endParaRPr lang="en-US" sz="1600" dirty="0" smtClean="0"/>
          </a:p>
          <a:p>
            <a:pPr marL="740664" lvl="1" indent="-283464" algn="l">
              <a:lnSpc>
                <a:spcPct val="90000"/>
              </a:lnSpc>
              <a:spcBef>
                <a:spcPts val="432"/>
              </a:spcBef>
              <a:spcAft>
                <a:spcPts val="0"/>
              </a:spcAft>
              <a:buFont typeface="Arial"/>
              <a:buChar char="–"/>
            </a:pPr>
            <a:endParaRPr lang="en-US" sz="1800" dirty="0" smtClean="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7" name="Rectangle 2"/>
          <p:cNvSpPr>
            <a:spLocks noGrp="1"/>
          </p:cNvSpPr>
          <p:nvPr>
            <p:ph type="title"/>
          </p:nvPr>
        </p:nvSpPr>
        <p:spPr/>
        <p:txBody>
          <a:bodyPr/>
          <a:lstStyle/>
          <a:p>
            <a:pPr algn="l">
              <a:spcBef>
                <a:spcPts val="0"/>
              </a:spcBef>
              <a:spcAft>
                <a:spcPts val="0"/>
              </a:spcAft>
              <a:buNone/>
            </a:pPr>
            <a:r>
              <a:rPr lang="fr-BE" sz="3600" b="0" i="0">
                <a:solidFill>
                  <a:srgbClr val="969696"/>
                </a:solidFill>
                <a:latin typeface="Calibri"/>
                <a:ea typeface="+mj-ea"/>
                <a:cs typeface="+mj-cs"/>
              </a:rPr>
              <a:t>II. JustScan</a:t>
            </a:r>
            <a:br>
              <a:rPr lang="fr-BE" sz="3600" b="0" i="0">
                <a:solidFill>
                  <a:srgbClr val="969696"/>
                </a:solidFill>
                <a:latin typeface="Calibri"/>
                <a:ea typeface="+mj-ea"/>
                <a:cs typeface="+mj-cs"/>
              </a:rPr>
            </a:br>
            <a:r>
              <a:rPr lang="fr-BE" sz="3600" b="0" i="0">
                <a:solidFill>
                  <a:srgbClr val="969696"/>
                </a:solidFill>
                <a:latin typeface="Calibri"/>
                <a:ea typeface="+mj-ea"/>
                <a:cs typeface="+mj-cs"/>
              </a:rPr>
              <a:t>	c. </a:t>
            </a:r>
            <a:r>
              <a:rPr lang="fr-BE" sz="3200" b="0" i="0">
                <a:solidFill>
                  <a:srgbClr val="969696"/>
                </a:solidFill>
                <a:latin typeface="Calibri"/>
                <a:ea typeface="+mj-ea"/>
                <a:cs typeface="+mj-cs"/>
              </a:rPr>
              <a:t>Methodology</a:t>
            </a:r>
          </a:p>
        </p:txBody>
      </p:sp>
      <p:sp>
        <p:nvSpPr>
          <p:cNvPr id="86018" name="Rectangle 3"/>
          <p:cNvSpPr>
            <a:spLocks noGrp="1"/>
          </p:cNvSpPr>
          <p:nvPr>
            <p:ph type="body" idx="1"/>
          </p:nvPr>
        </p:nvSpPr>
        <p:spPr/>
        <p:txBody>
          <a:bodyPr/>
          <a:lstStyle/>
          <a:p>
            <a:pPr marL="347472" indent="-347472" algn="l">
              <a:lnSpc>
                <a:spcPct val="83000"/>
              </a:lnSpc>
              <a:spcBef>
                <a:spcPts val="768"/>
              </a:spcBef>
              <a:spcAft>
                <a:spcPts val="0"/>
              </a:spcAft>
              <a:buNone/>
            </a:pPr>
            <a:r>
              <a:rPr lang="fr-BE" sz="3200" b="0" i="0">
                <a:solidFill>
                  <a:srgbClr val="969696"/>
                </a:solidFill>
                <a:latin typeface="Calibri"/>
                <a:ea typeface="+mn-ea"/>
                <a:cs typeface="+mn-cs"/>
              </a:rPr>
              <a:t>Approach in stages (1)</a:t>
            </a:r>
          </a:p>
          <a:p>
            <a:pPr marL="347472" indent="-347472" algn="l">
              <a:lnSpc>
                <a:spcPct val="83000"/>
              </a:lnSpc>
              <a:spcBef>
                <a:spcPts val="672"/>
              </a:spcBef>
              <a:spcAft>
                <a:spcPts val="0"/>
              </a:spcAft>
              <a:buClr>
                <a:srgbClr val="969696"/>
              </a:buClr>
              <a:buFontTx/>
              <a:buChar char="•"/>
            </a:pPr>
            <a:r>
              <a:rPr lang="fr-BE" sz="2800" b="0" i="0">
                <a:solidFill>
                  <a:srgbClr val="969696"/>
                </a:solidFill>
                <a:latin typeface="Calibri"/>
                <a:ea typeface="+mn-ea"/>
                <a:cs typeface="+mn-cs"/>
              </a:rPr>
              <a:t>Stage A: Study</a:t>
            </a:r>
          </a:p>
          <a:p>
            <a:pPr marL="347472" indent="-347472" algn="l">
              <a:lnSpc>
                <a:spcPct val="83000"/>
              </a:lnSpc>
              <a:spcBef>
                <a:spcPts val="672"/>
              </a:spcBef>
              <a:spcAft>
                <a:spcPts val="0"/>
              </a:spcAft>
              <a:buClr>
                <a:srgbClr val="969696"/>
              </a:buClr>
              <a:buFontTx/>
              <a:buChar char="•"/>
            </a:pPr>
            <a:r>
              <a:rPr lang="fr-BE" sz="2800" b="0" i="0">
                <a:solidFill>
                  <a:srgbClr val="969696"/>
                </a:solidFill>
                <a:latin typeface="Calibri"/>
                <a:ea typeface="+mn-ea"/>
                <a:cs typeface="+mn-cs"/>
              </a:rPr>
              <a:t>Stage B: First pilot site</a:t>
            </a:r>
          </a:p>
          <a:p>
            <a:pPr marL="740664" lvl="1" indent="-283464" algn="l">
              <a:lnSpc>
                <a:spcPct val="83000"/>
              </a:lnSpc>
              <a:spcBef>
                <a:spcPts val="576"/>
              </a:spcBef>
              <a:spcAft>
                <a:spcPts val="0"/>
              </a:spcAft>
              <a:buClr>
                <a:srgbClr val="969696"/>
              </a:buClr>
              <a:buFontTx/>
              <a:buChar char="•"/>
            </a:pPr>
            <a:r>
              <a:rPr lang="fr-BE" sz="2400" b="0" i="0">
                <a:solidFill>
                  <a:srgbClr val="969696"/>
                </a:solidFill>
                <a:latin typeface="Calibri"/>
                <a:ea typeface="+mn-ea"/>
                <a:cs typeface="+mn-cs"/>
              </a:rPr>
              <a:t>Brussels Appeal Court and Court of First Instance</a:t>
            </a:r>
          </a:p>
          <a:p>
            <a:pPr marL="347472" indent="-347472" algn="l">
              <a:lnSpc>
                <a:spcPct val="83000"/>
              </a:lnSpc>
              <a:spcBef>
                <a:spcPts val="672"/>
              </a:spcBef>
              <a:spcAft>
                <a:spcPts val="0"/>
              </a:spcAft>
              <a:buClr>
                <a:srgbClr val="969696"/>
              </a:buClr>
              <a:buFontTx/>
              <a:buChar char="•"/>
            </a:pPr>
            <a:r>
              <a:rPr lang="fr-BE" sz="2800" b="0" i="0">
                <a:solidFill>
                  <a:srgbClr val="969696"/>
                </a:solidFill>
                <a:latin typeface="Calibri"/>
                <a:ea typeface="+mn-ea"/>
                <a:cs typeface="+mn-cs"/>
              </a:rPr>
              <a:t>Stage C: Four other pilot sites</a:t>
            </a:r>
          </a:p>
          <a:p>
            <a:pPr marL="740664" lvl="1" indent="-283464" algn="l">
              <a:lnSpc>
                <a:spcPct val="83000"/>
              </a:lnSpc>
              <a:spcBef>
                <a:spcPts val="576"/>
              </a:spcBef>
              <a:spcAft>
                <a:spcPts val="0"/>
              </a:spcAft>
              <a:buClr>
                <a:srgbClr val="969696"/>
              </a:buClr>
              <a:buFontTx/>
              <a:buChar char="•"/>
            </a:pPr>
            <a:r>
              <a:rPr lang="fr-BE" sz="2400" b="0" i="0">
                <a:solidFill>
                  <a:srgbClr val="969696"/>
                </a:solidFill>
                <a:latin typeface="Calibri"/>
                <a:ea typeface="+mn-ea"/>
                <a:cs typeface="+mn-cs"/>
              </a:rPr>
              <a:t>Appeal courts and courts of first instance: Antwerp, Mons, Bruges, Liège</a:t>
            </a:r>
          </a:p>
          <a:p>
            <a:pPr marL="740664" lvl="1" indent="-283464" algn="l">
              <a:lnSpc>
                <a:spcPct val="83000"/>
              </a:lnSpc>
              <a:spcBef>
                <a:spcPts val="576"/>
              </a:spcBef>
              <a:spcAft>
                <a:spcPts val="0"/>
              </a:spcAft>
              <a:buClr>
                <a:srgbClr val="969696"/>
              </a:buClr>
              <a:buFontTx/>
              <a:buChar char="•"/>
            </a:pPr>
            <a:r>
              <a:rPr lang="fr-BE" sz="2400" b="0" i="0">
                <a:solidFill>
                  <a:srgbClr val="969696"/>
                </a:solidFill>
                <a:latin typeface="Calibri"/>
                <a:ea typeface="+mn-ea"/>
                <a:cs typeface="+mn-cs"/>
              </a:rPr>
              <a:t>Scope: criminal case files, from the time of creation at the appeal court or criminal court.</a:t>
            </a:r>
          </a:p>
          <a:p>
            <a:pPr marL="740664" lvl="1" indent="-283464" algn="l">
              <a:lnSpc>
                <a:spcPct val="83000"/>
              </a:lnSpc>
              <a:spcBef>
                <a:spcPts val="576"/>
              </a:spcBef>
              <a:spcAft>
                <a:spcPts val="0"/>
              </a:spcAft>
              <a:buNone/>
            </a:pPr>
            <a:endParaRPr lang="en-US" sz="2400" dirty="0" smtClean="0">
              <a:solidFill>
                <a:srgbClr val="969696"/>
              </a:solidFill>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5" name="Rectangle 2"/>
          <p:cNvSpPr>
            <a:spLocks noGrp="1"/>
          </p:cNvSpPr>
          <p:nvPr>
            <p:ph type="title"/>
          </p:nvPr>
        </p:nvSpPr>
        <p:spPr/>
        <p:txBody>
          <a:bodyPr/>
          <a:lstStyle/>
          <a:p>
            <a:pPr algn="l">
              <a:spcBef>
                <a:spcPts val="0"/>
              </a:spcBef>
              <a:spcAft>
                <a:spcPts val="0"/>
              </a:spcAft>
              <a:buNone/>
            </a:pPr>
            <a:r>
              <a:rPr lang="fr-BE" sz="3600" b="0" i="0">
                <a:solidFill>
                  <a:srgbClr val="969696"/>
                </a:solidFill>
                <a:latin typeface="Calibri"/>
                <a:ea typeface="+mj-ea"/>
                <a:cs typeface="+mj-cs"/>
              </a:rPr>
              <a:t>II. JustScan</a:t>
            </a:r>
            <a:br>
              <a:rPr lang="fr-BE" sz="3600" b="0" i="0">
                <a:solidFill>
                  <a:srgbClr val="969696"/>
                </a:solidFill>
                <a:latin typeface="Calibri"/>
                <a:ea typeface="+mj-ea"/>
                <a:cs typeface="+mj-cs"/>
              </a:rPr>
            </a:br>
            <a:r>
              <a:rPr lang="fr-BE" sz="3600" b="0" i="0">
                <a:solidFill>
                  <a:srgbClr val="969696"/>
                </a:solidFill>
                <a:latin typeface="Calibri"/>
                <a:ea typeface="+mj-ea"/>
                <a:cs typeface="+mj-cs"/>
              </a:rPr>
              <a:t>	c. </a:t>
            </a:r>
            <a:r>
              <a:rPr lang="fr-BE" sz="3200" b="0" i="0">
                <a:solidFill>
                  <a:srgbClr val="969696"/>
                </a:solidFill>
                <a:latin typeface="Calibri"/>
                <a:ea typeface="+mj-ea"/>
                <a:cs typeface="+mj-cs"/>
              </a:rPr>
              <a:t>Methodology</a:t>
            </a:r>
          </a:p>
        </p:txBody>
      </p:sp>
      <p:sp>
        <p:nvSpPr>
          <p:cNvPr id="88066" name="Rectangle 3"/>
          <p:cNvSpPr>
            <a:spLocks noGrp="1"/>
          </p:cNvSpPr>
          <p:nvPr>
            <p:ph type="body" idx="1"/>
          </p:nvPr>
        </p:nvSpPr>
        <p:spPr>
          <a:xfrm>
            <a:off x="395288" y="1412875"/>
            <a:ext cx="8229600" cy="4525963"/>
          </a:xfrm>
        </p:spPr>
        <p:txBody>
          <a:bodyPr/>
          <a:lstStyle/>
          <a:p>
            <a:pPr marL="347472" indent="-347472" algn="l">
              <a:spcBef>
                <a:spcPts val="768"/>
              </a:spcBef>
              <a:spcAft>
                <a:spcPts val="0"/>
              </a:spcAft>
              <a:buNone/>
            </a:pPr>
            <a:r>
              <a:rPr lang="fr-BE" sz="3200" b="0" i="0">
                <a:solidFill>
                  <a:srgbClr val="969696"/>
                </a:solidFill>
                <a:latin typeface="Calibri"/>
                <a:ea typeface="+mn-ea"/>
                <a:cs typeface="+mn-cs"/>
              </a:rPr>
              <a:t>Approach in stages (2)</a:t>
            </a:r>
          </a:p>
          <a:p>
            <a:pPr marL="347472" indent="-347472" algn="l">
              <a:spcBef>
                <a:spcPts val="576"/>
              </a:spcBef>
              <a:spcAft>
                <a:spcPts val="0"/>
              </a:spcAft>
              <a:buClr>
                <a:srgbClr val="969696"/>
              </a:buClr>
              <a:buFontTx/>
              <a:buChar char="•"/>
            </a:pPr>
            <a:r>
              <a:rPr lang="fr-BE" sz="2400" b="0" i="0">
                <a:solidFill>
                  <a:srgbClr val="969696"/>
                </a:solidFill>
                <a:latin typeface="Calibri"/>
                <a:ea typeface="+mn-ea"/>
                <a:cs typeface="+mn-cs"/>
              </a:rPr>
              <a:t>Check whether it is appropriate to deploy this type of technology</a:t>
            </a:r>
          </a:p>
          <a:p>
            <a:pPr marL="347472" indent="-347472" algn="l">
              <a:spcBef>
                <a:spcPts val="576"/>
              </a:spcBef>
              <a:spcAft>
                <a:spcPts val="0"/>
              </a:spcAft>
              <a:buClr>
                <a:srgbClr val="969696"/>
              </a:buClr>
              <a:buFontTx/>
              <a:buChar char="•"/>
            </a:pPr>
            <a:r>
              <a:rPr lang="fr-BE" sz="2400" b="0" i="0">
                <a:solidFill>
                  <a:srgbClr val="969696"/>
                </a:solidFill>
                <a:latin typeface="Calibri"/>
                <a:ea typeface="+mn-ea"/>
                <a:cs typeface="+mn-cs"/>
              </a:rPr>
              <a:t>Reduce risks</a:t>
            </a:r>
          </a:p>
          <a:p>
            <a:pPr marL="740664" lvl="1" indent="-283464" algn="l">
              <a:spcBef>
                <a:spcPts val="576"/>
              </a:spcBef>
              <a:spcAft>
                <a:spcPts val="0"/>
              </a:spcAft>
              <a:buClr>
                <a:srgbClr val="969696"/>
              </a:buClr>
              <a:buFontTx/>
              <a:buChar char="•"/>
            </a:pPr>
            <a:r>
              <a:rPr lang="fr-BE" sz="2400" b="0" i="0">
                <a:solidFill>
                  <a:srgbClr val="969696"/>
                </a:solidFill>
                <a:latin typeface="Calibri"/>
                <a:ea typeface="+mn-ea"/>
                <a:cs typeface="+mn-cs"/>
              </a:rPr>
              <a:t>of premature design,</a:t>
            </a:r>
          </a:p>
          <a:p>
            <a:pPr marL="740664" lvl="1" indent="-283464" algn="l">
              <a:spcBef>
                <a:spcPts val="576"/>
              </a:spcBef>
              <a:spcAft>
                <a:spcPts val="0"/>
              </a:spcAft>
              <a:buClr>
                <a:srgbClr val="969696"/>
              </a:buClr>
              <a:buFontTx/>
              <a:buChar char="•"/>
            </a:pPr>
            <a:r>
              <a:rPr lang="fr-BE" sz="2400" b="0" i="0">
                <a:solidFill>
                  <a:srgbClr val="969696"/>
                </a:solidFill>
                <a:latin typeface="Calibri"/>
                <a:ea typeface="+mn-ea"/>
                <a:cs typeface="+mn-cs"/>
              </a:rPr>
              <a:t>functions not suited to requirements</a:t>
            </a:r>
          </a:p>
          <a:p>
            <a:pPr marL="347472" indent="-347472" algn="l">
              <a:spcBef>
                <a:spcPts val="576"/>
              </a:spcBef>
              <a:spcAft>
                <a:spcPts val="0"/>
              </a:spcAft>
              <a:buClr>
                <a:srgbClr val="969696"/>
              </a:buClr>
              <a:buFontTx/>
              <a:buChar char="•"/>
            </a:pPr>
            <a:r>
              <a:rPr lang="fr-BE" sz="2400" b="0" i="0">
                <a:solidFill>
                  <a:srgbClr val="969696"/>
                </a:solidFill>
                <a:latin typeface="Calibri"/>
                <a:ea typeface="+mn-ea"/>
                <a:cs typeface="+mn-cs"/>
              </a:rPr>
              <a:t>Offer users visible signs of progress</a:t>
            </a:r>
          </a:p>
          <a:p>
            <a:pPr marL="347472" indent="-347472" algn="l">
              <a:spcBef>
                <a:spcPts val="576"/>
              </a:spcBef>
              <a:spcAft>
                <a:spcPts val="0"/>
              </a:spcAft>
              <a:buClr>
                <a:srgbClr val="969696"/>
              </a:buClr>
              <a:buFontTx/>
              <a:buChar char="•"/>
            </a:pPr>
            <a:r>
              <a:rPr lang="fr-BE" sz="2400" b="0" i="0">
                <a:solidFill>
                  <a:srgbClr val="969696"/>
                </a:solidFill>
                <a:latin typeface="Calibri"/>
                <a:ea typeface="+mn-ea"/>
                <a:cs typeface="+mn-cs"/>
              </a:rPr>
              <a:t>Facilitate acceptance of the system</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3" name="Rectangle 2"/>
          <p:cNvSpPr>
            <a:spLocks noGrp="1"/>
          </p:cNvSpPr>
          <p:nvPr>
            <p:ph type="title"/>
          </p:nvPr>
        </p:nvSpPr>
        <p:spPr>
          <a:xfrm>
            <a:off x="468313" y="404813"/>
            <a:ext cx="8228012" cy="1152525"/>
          </a:xfrm>
        </p:spPr>
        <p:txBody>
          <a:bodyPr/>
          <a:lstStyle/>
          <a:p>
            <a:pPr algn="l">
              <a:spcBef>
                <a:spcPts val="0"/>
              </a:spcBef>
              <a:spcAft>
                <a:spcPts val="0"/>
              </a:spcAft>
              <a:buNone/>
            </a:pPr>
            <a:r>
              <a:rPr lang="fr-BE" sz="3600" b="0" i="0">
                <a:solidFill>
                  <a:srgbClr val="969696"/>
                </a:solidFill>
                <a:latin typeface="Calibri"/>
                <a:ea typeface="+mj-ea"/>
                <a:cs typeface="+mj-cs"/>
              </a:rPr>
              <a:t>II. JustScan</a:t>
            </a:r>
            <a:br>
              <a:rPr lang="fr-BE" sz="3600" b="0" i="0">
                <a:solidFill>
                  <a:srgbClr val="969696"/>
                </a:solidFill>
                <a:latin typeface="Calibri"/>
                <a:ea typeface="+mj-ea"/>
                <a:cs typeface="+mj-cs"/>
              </a:rPr>
            </a:br>
            <a:r>
              <a:rPr lang="fr-BE" sz="3600" b="0" i="0">
                <a:solidFill>
                  <a:srgbClr val="969696"/>
                </a:solidFill>
                <a:latin typeface="Calibri"/>
                <a:ea typeface="+mj-ea"/>
                <a:cs typeface="+mj-cs"/>
              </a:rPr>
              <a:t>	c. </a:t>
            </a:r>
            <a:r>
              <a:rPr lang="fr-BE" sz="3200" b="0" i="0">
                <a:solidFill>
                  <a:srgbClr val="969696"/>
                </a:solidFill>
                <a:latin typeface="Calibri"/>
                <a:ea typeface="+mj-ea"/>
                <a:cs typeface="+mj-cs"/>
              </a:rPr>
              <a:t>Methodology</a:t>
            </a:r>
            <a:r>
              <a:rPr lang="fr-BE" sz="2800" b="0" i="0">
                <a:solidFill>
                  <a:srgbClr val="969696"/>
                </a:solidFill>
                <a:latin typeface="Calibri"/>
                <a:ea typeface="+mj-ea"/>
                <a:cs typeface="+mj-cs"/>
              </a:rPr>
              <a:t/>
            </a:r>
            <a:br>
              <a:rPr lang="fr-BE" sz="2800" b="0" i="0">
                <a:solidFill>
                  <a:srgbClr val="969696"/>
                </a:solidFill>
                <a:latin typeface="Calibri"/>
                <a:ea typeface="+mj-ea"/>
                <a:cs typeface="+mj-cs"/>
              </a:rPr>
            </a:br>
            <a:endParaRPr lang="fr-BE" sz="2800" b="0" i="0">
              <a:solidFill>
                <a:srgbClr val="969696"/>
              </a:solidFill>
              <a:latin typeface="Calibri"/>
              <a:ea typeface="+mj-ea"/>
              <a:cs typeface="+mj-cs"/>
            </a:endParaRPr>
          </a:p>
        </p:txBody>
      </p:sp>
      <p:sp>
        <p:nvSpPr>
          <p:cNvPr id="90114" name="Rectangle 3"/>
          <p:cNvSpPr>
            <a:spLocks noGrp="1"/>
          </p:cNvSpPr>
          <p:nvPr>
            <p:ph type="body" idx="1"/>
          </p:nvPr>
        </p:nvSpPr>
        <p:spPr/>
        <p:txBody>
          <a:bodyPr/>
          <a:lstStyle/>
          <a:p>
            <a:pPr marL="347472" indent="-347472" algn="l">
              <a:spcBef>
                <a:spcPts val="768"/>
              </a:spcBef>
              <a:spcAft>
                <a:spcPts val="0"/>
              </a:spcAft>
              <a:buNone/>
            </a:pPr>
            <a:r>
              <a:rPr lang="fr-BE" sz="3200" b="0" i="0">
                <a:solidFill>
                  <a:srgbClr val="969696"/>
                </a:solidFill>
                <a:latin typeface="Calibri"/>
                <a:ea typeface="+mn-ea"/>
                <a:cs typeface="+mn-cs"/>
              </a:rPr>
              <a:t>Work groups</a:t>
            </a:r>
          </a:p>
          <a:p>
            <a:pPr marL="347472" indent="-347472" algn="l">
              <a:spcBef>
                <a:spcPts val="576"/>
              </a:spcBef>
              <a:spcAft>
                <a:spcPts val="0"/>
              </a:spcAft>
              <a:buClr>
                <a:srgbClr val="969696"/>
              </a:buClr>
              <a:buFontTx/>
              <a:buChar char="•"/>
            </a:pPr>
            <a:r>
              <a:rPr lang="fr-BE" sz="2400" b="0" i="0">
                <a:solidFill>
                  <a:srgbClr val="969696"/>
                </a:solidFill>
                <a:latin typeface="Calibri"/>
                <a:ea typeface="+mn-ea"/>
                <a:cs typeface="+mn-cs"/>
              </a:rPr>
              <a:t>Determine requirements</a:t>
            </a:r>
          </a:p>
          <a:p>
            <a:pPr marL="347472" indent="-347472" algn="l">
              <a:spcBef>
                <a:spcPts val="576"/>
              </a:spcBef>
              <a:spcAft>
                <a:spcPts val="0"/>
              </a:spcAft>
              <a:buClr>
                <a:srgbClr val="969696"/>
              </a:buClr>
              <a:buFontTx/>
              <a:buChar char="•"/>
            </a:pPr>
            <a:r>
              <a:rPr lang="fr-BE" sz="2400" b="0" i="0">
                <a:solidFill>
                  <a:srgbClr val="969696"/>
                </a:solidFill>
                <a:latin typeface="Calibri"/>
                <a:ea typeface="+mn-ea"/>
                <a:cs typeface="+mn-cs"/>
              </a:rPr>
              <a:t>Validate analyses</a:t>
            </a:r>
          </a:p>
          <a:p>
            <a:pPr marL="347472" indent="-347472" algn="l">
              <a:spcBef>
                <a:spcPts val="576"/>
              </a:spcBef>
              <a:spcAft>
                <a:spcPts val="0"/>
              </a:spcAft>
              <a:buClr>
                <a:srgbClr val="969696"/>
              </a:buClr>
              <a:buFontTx/>
              <a:buChar char="•"/>
            </a:pPr>
            <a:r>
              <a:rPr lang="fr-BE" sz="2400" b="0" i="0">
                <a:solidFill>
                  <a:srgbClr val="969696"/>
                </a:solidFill>
                <a:latin typeface="Calibri"/>
                <a:ea typeface="+mn-ea"/>
                <a:cs typeface="+mn-cs"/>
              </a:rPr>
              <a:t>Validate mock-ups and prototypes</a:t>
            </a:r>
          </a:p>
          <a:p>
            <a:pPr marL="347472" indent="-347472" algn="l">
              <a:spcBef>
                <a:spcPts val="576"/>
              </a:spcBef>
              <a:spcAft>
                <a:spcPts val="0"/>
              </a:spcAft>
              <a:buClr>
                <a:srgbClr val="969696"/>
              </a:buClr>
              <a:buFontTx/>
              <a:buChar char="•"/>
            </a:pPr>
            <a:r>
              <a:rPr lang="fr-BE" sz="2400" b="0" i="0">
                <a:solidFill>
                  <a:srgbClr val="969696"/>
                </a:solidFill>
                <a:latin typeface="Calibri"/>
                <a:ea typeface="+mn-ea"/>
                <a:cs typeface="+mn-cs"/>
              </a:rPr>
              <a:t>Tests by users</a:t>
            </a:r>
          </a:p>
          <a:p>
            <a:pPr marL="347472" indent="-347472" algn="l">
              <a:spcBef>
                <a:spcPts val="576"/>
              </a:spcBef>
              <a:spcAft>
                <a:spcPts val="0"/>
              </a:spcAft>
              <a:buClr>
                <a:srgbClr val="969696"/>
              </a:buClr>
              <a:buFontTx/>
              <a:buChar char="•"/>
            </a:pPr>
            <a:r>
              <a:rPr lang="fr-BE" sz="2400" b="0" i="0">
                <a:solidFill>
                  <a:srgbClr val="969696"/>
                </a:solidFill>
                <a:latin typeface="Calibri"/>
                <a:ea typeface="+mn-ea"/>
                <a:cs typeface="+mn-cs"/>
              </a:rPr>
              <a:t>Functioning in workshops</a:t>
            </a:r>
          </a:p>
          <a:p>
            <a:pPr marL="347472" indent="-347472" algn="l">
              <a:spcBef>
                <a:spcPts val="576"/>
              </a:spcBef>
              <a:spcAft>
                <a:spcPts val="0"/>
              </a:spcAft>
              <a:buClr>
                <a:srgbClr val="969696"/>
              </a:buClr>
              <a:buFontTx/>
              <a:buChar char="•"/>
            </a:pPr>
            <a:r>
              <a:rPr lang="fr-BE" sz="2400" b="0" i="0">
                <a:solidFill>
                  <a:srgbClr val="969696"/>
                </a:solidFill>
                <a:latin typeface="Calibri"/>
                <a:ea typeface="+mn-ea"/>
                <a:cs typeface="+mn-cs"/>
              </a:rPr>
              <a:t>Analysis workshops</a:t>
            </a:r>
          </a:p>
          <a:p>
            <a:pPr marL="347472" indent="-347472" algn="l">
              <a:spcBef>
                <a:spcPts val="576"/>
              </a:spcBef>
              <a:spcAft>
                <a:spcPts val="0"/>
              </a:spcAft>
              <a:buClr>
                <a:srgbClr val="969696"/>
              </a:buClr>
              <a:buFontTx/>
              <a:buChar char="•"/>
            </a:pPr>
            <a:r>
              <a:rPr lang="fr-BE" sz="2400" b="0" i="0">
                <a:solidFill>
                  <a:srgbClr val="969696"/>
                </a:solidFill>
                <a:latin typeface="Calibri"/>
                <a:ea typeface="+mn-ea"/>
                <a:cs typeface="+mn-cs"/>
              </a:rPr>
              <a:t>Validation workshops</a:t>
            </a:r>
          </a:p>
          <a:p>
            <a:pPr marL="347472" indent="-347472" algn="l">
              <a:spcBef>
                <a:spcPts val="576"/>
              </a:spcBef>
              <a:spcAft>
                <a:spcPts val="0"/>
              </a:spcAft>
              <a:buFont typeface="Arial"/>
              <a:buChar char="•"/>
            </a:pPr>
            <a:endParaRPr lang="en-US" sz="2400" dirty="0" smtClean="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1" name="Rectangle 2"/>
          <p:cNvSpPr>
            <a:spLocks noGrp="1"/>
          </p:cNvSpPr>
          <p:nvPr>
            <p:ph type="title"/>
          </p:nvPr>
        </p:nvSpPr>
        <p:spPr/>
        <p:txBody>
          <a:bodyPr/>
          <a:lstStyle/>
          <a:p>
            <a:pPr algn="l">
              <a:spcBef>
                <a:spcPts val="0"/>
              </a:spcBef>
              <a:spcAft>
                <a:spcPts val="0"/>
              </a:spcAft>
              <a:buNone/>
            </a:pPr>
            <a:r>
              <a:rPr lang="fr-BE" sz="3600" b="0" i="0">
                <a:solidFill>
                  <a:srgbClr val="969696"/>
                </a:solidFill>
                <a:latin typeface="Calibri"/>
                <a:ea typeface="+mj-ea"/>
                <a:cs typeface="+mj-cs"/>
              </a:rPr>
              <a:t>II. JustScan</a:t>
            </a:r>
            <a:br>
              <a:rPr lang="fr-BE" sz="3600" b="0" i="0">
                <a:solidFill>
                  <a:srgbClr val="969696"/>
                </a:solidFill>
                <a:latin typeface="Calibri"/>
                <a:ea typeface="+mj-ea"/>
                <a:cs typeface="+mj-cs"/>
              </a:rPr>
            </a:br>
            <a:r>
              <a:rPr lang="fr-BE" sz="3600" b="0" i="0">
                <a:solidFill>
                  <a:srgbClr val="969696"/>
                </a:solidFill>
                <a:latin typeface="Calibri"/>
                <a:ea typeface="+mj-ea"/>
                <a:cs typeface="+mj-cs"/>
              </a:rPr>
              <a:t>	c. </a:t>
            </a:r>
            <a:r>
              <a:rPr lang="fr-BE" sz="3200" b="0" i="0">
                <a:solidFill>
                  <a:srgbClr val="969696"/>
                </a:solidFill>
                <a:latin typeface="Calibri"/>
                <a:ea typeface="+mj-ea"/>
                <a:cs typeface="+mj-cs"/>
              </a:rPr>
              <a:t>Methodology</a:t>
            </a:r>
            <a:r>
              <a:rPr lang="fr-BE" sz="2800" b="0" i="0">
                <a:solidFill>
                  <a:srgbClr val="969696"/>
                </a:solidFill>
                <a:latin typeface="Calibri"/>
                <a:ea typeface="+mj-ea"/>
                <a:cs typeface="+mj-cs"/>
              </a:rPr>
              <a:t/>
            </a:r>
            <a:br>
              <a:rPr lang="fr-BE" sz="2800" b="0" i="0">
                <a:solidFill>
                  <a:srgbClr val="969696"/>
                </a:solidFill>
                <a:latin typeface="Calibri"/>
                <a:ea typeface="+mj-ea"/>
                <a:cs typeface="+mj-cs"/>
              </a:rPr>
            </a:br>
            <a:endParaRPr lang="fr-BE" sz="2800" b="0" i="0">
              <a:solidFill>
                <a:srgbClr val="969696"/>
              </a:solidFill>
              <a:latin typeface="Calibri"/>
              <a:ea typeface="+mj-ea"/>
              <a:cs typeface="+mj-cs"/>
            </a:endParaRPr>
          </a:p>
        </p:txBody>
      </p:sp>
      <p:sp>
        <p:nvSpPr>
          <p:cNvPr id="92162" name="Rectangle 3"/>
          <p:cNvSpPr>
            <a:spLocks noGrp="1"/>
          </p:cNvSpPr>
          <p:nvPr>
            <p:ph type="body" idx="1"/>
          </p:nvPr>
        </p:nvSpPr>
        <p:spPr>
          <a:xfrm>
            <a:off x="395288" y="1341438"/>
            <a:ext cx="8229600" cy="4968875"/>
          </a:xfrm>
        </p:spPr>
        <p:txBody>
          <a:bodyPr/>
          <a:lstStyle/>
          <a:p>
            <a:pPr marL="347472" indent="-347472" algn="l">
              <a:lnSpc>
                <a:spcPct val="120000"/>
              </a:lnSpc>
              <a:spcBef>
                <a:spcPts val="768"/>
              </a:spcBef>
              <a:spcAft>
                <a:spcPts val="0"/>
              </a:spcAft>
              <a:buNone/>
            </a:pPr>
            <a:r>
              <a:rPr lang="fr-BE" sz="3200" b="0" i="0">
                <a:solidFill>
                  <a:srgbClr val="969696"/>
                </a:solidFill>
                <a:latin typeface="Calibri"/>
                <a:ea typeface="+mn-ea"/>
                <a:cs typeface="+mn-cs"/>
              </a:rPr>
              <a:t>Change management</a:t>
            </a:r>
          </a:p>
          <a:p>
            <a:pPr marL="347472" indent="-347472" algn="l">
              <a:lnSpc>
                <a:spcPct val="120000"/>
              </a:lnSpc>
              <a:spcBef>
                <a:spcPts val="480"/>
              </a:spcBef>
              <a:spcAft>
                <a:spcPts val="0"/>
              </a:spcAft>
              <a:buClr>
                <a:srgbClr val="969696"/>
              </a:buClr>
              <a:buFontTx/>
              <a:buChar char="•"/>
            </a:pPr>
            <a:r>
              <a:rPr lang="fr-BE" sz="2000" b="0" i="0">
                <a:solidFill>
                  <a:srgbClr val="969696"/>
                </a:solidFill>
                <a:latin typeface="Calibri"/>
                <a:ea typeface="+mn-ea"/>
                <a:cs typeface="+mn-cs"/>
              </a:rPr>
              <a:t>Principles of the support offered </a:t>
            </a:r>
          </a:p>
          <a:p>
            <a:pPr marL="740664" lvl="1" indent="-283464" algn="l">
              <a:lnSpc>
                <a:spcPct val="120000"/>
              </a:lnSpc>
              <a:spcBef>
                <a:spcPts val="480"/>
              </a:spcBef>
              <a:spcAft>
                <a:spcPts val="0"/>
              </a:spcAft>
              <a:buClr>
                <a:srgbClr val="969696"/>
              </a:buClr>
              <a:buFontTx/>
              <a:buChar char="•"/>
            </a:pPr>
            <a:r>
              <a:rPr lang="fr-BE" sz="2000" b="0" i="0">
                <a:solidFill>
                  <a:srgbClr val="969696"/>
                </a:solidFill>
                <a:latin typeface="Calibri"/>
                <a:ea typeface="+mn-ea"/>
                <a:cs typeface="+mn-cs"/>
              </a:rPr>
              <a:t>Be present, willing to listen and participate</a:t>
            </a:r>
          </a:p>
          <a:p>
            <a:pPr marL="740664" lvl="1" indent="-283464" algn="l">
              <a:lnSpc>
                <a:spcPct val="120000"/>
              </a:lnSpc>
              <a:spcBef>
                <a:spcPts val="480"/>
              </a:spcBef>
              <a:spcAft>
                <a:spcPts val="0"/>
              </a:spcAft>
              <a:buClr>
                <a:srgbClr val="969696"/>
              </a:buClr>
              <a:buFontTx/>
              <a:buChar char="•"/>
            </a:pPr>
            <a:r>
              <a:rPr lang="fr-BE" sz="2000" b="0" i="0">
                <a:solidFill>
                  <a:srgbClr val="969696"/>
                </a:solidFill>
                <a:latin typeface="Calibri"/>
                <a:ea typeface="+mn-ea"/>
                <a:cs typeface="+mn-cs"/>
              </a:rPr>
              <a:t>Provide regular progress reports on the project</a:t>
            </a:r>
          </a:p>
          <a:p>
            <a:pPr marL="740664" lvl="1" indent="-283464" algn="l">
              <a:lnSpc>
                <a:spcPct val="120000"/>
              </a:lnSpc>
              <a:spcBef>
                <a:spcPts val="480"/>
              </a:spcBef>
              <a:spcAft>
                <a:spcPts val="0"/>
              </a:spcAft>
              <a:buClr>
                <a:srgbClr val="969696"/>
              </a:buClr>
              <a:buFontTx/>
              <a:buChar char="•"/>
            </a:pPr>
            <a:r>
              <a:rPr lang="fr-BE" sz="2000" b="0" i="0">
                <a:solidFill>
                  <a:srgbClr val="969696"/>
                </a:solidFill>
                <a:latin typeface="Calibri"/>
                <a:ea typeface="+mn-ea"/>
                <a:cs typeface="+mn-cs"/>
              </a:rPr>
              <a:t>Provide the training required for the new working methods</a:t>
            </a:r>
          </a:p>
          <a:p>
            <a:pPr marL="740664" lvl="1" indent="-283464" algn="l">
              <a:lnSpc>
                <a:spcPct val="120000"/>
              </a:lnSpc>
              <a:spcBef>
                <a:spcPts val="480"/>
              </a:spcBef>
              <a:spcAft>
                <a:spcPts val="0"/>
              </a:spcAft>
              <a:buClr>
                <a:srgbClr val="969696"/>
              </a:buClr>
              <a:buFontTx/>
              <a:buChar char="•"/>
            </a:pPr>
            <a:r>
              <a:rPr lang="fr-BE" sz="2000" b="0" i="0">
                <a:solidFill>
                  <a:srgbClr val="969696"/>
                </a:solidFill>
                <a:latin typeface="Calibri"/>
                <a:ea typeface="+mn-ea"/>
                <a:cs typeface="+mn-cs"/>
              </a:rPr>
              <a:t>Support court employees during and after the project (organize work sessions, briefings etc.)</a:t>
            </a:r>
          </a:p>
          <a:p>
            <a:pPr marL="740664" lvl="1" indent="-283464" algn="l">
              <a:lnSpc>
                <a:spcPct val="120000"/>
              </a:lnSpc>
              <a:spcBef>
                <a:spcPts val="480"/>
              </a:spcBef>
              <a:spcAft>
                <a:spcPts val="0"/>
              </a:spcAft>
              <a:buClr>
                <a:srgbClr val="969696"/>
              </a:buClr>
              <a:buFontTx/>
              <a:buChar char="•"/>
            </a:pPr>
            <a:r>
              <a:rPr lang="fr-BE" sz="2000" b="0" i="0">
                <a:solidFill>
                  <a:srgbClr val="969696"/>
                </a:solidFill>
                <a:latin typeface="Calibri"/>
                <a:ea typeface="+mn-ea"/>
                <a:cs typeface="+mn-cs"/>
              </a:rPr>
              <a:t>Support is an continuous process throughout the project</a:t>
            </a:r>
          </a:p>
          <a:p>
            <a:pPr marL="347472" indent="-347472" algn="l">
              <a:lnSpc>
                <a:spcPct val="73000"/>
              </a:lnSpc>
              <a:spcBef>
                <a:spcPts val="432"/>
              </a:spcBef>
              <a:spcAft>
                <a:spcPts val="0"/>
              </a:spcAft>
              <a:buFont typeface="Arial"/>
              <a:buChar char="•"/>
            </a:pPr>
            <a:endParaRPr lang="en-US" sz="1800" dirty="0" smtClean="0">
              <a:solidFill>
                <a:srgbClr val="969696"/>
              </a:solidFill>
            </a:endParaRPr>
          </a:p>
          <a:p>
            <a:pPr marL="347472" indent="-347472" algn="l">
              <a:lnSpc>
                <a:spcPct val="73000"/>
              </a:lnSpc>
              <a:spcBef>
                <a:spcPts val="336"/>
              </a:spcBef>
              <a:spcAft>
                <a:spcPts val="0"/>
              </a:spcAft>
              <a:buFont typeface="Arial"/>
              <a:buChar char="•"/>
            </a:pPr>
            <a:endParaRPr lang="en-US" sz="1400" dirty="0" smtClean="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09" name="Rectangle 2"/>
          <p:cNvSpPr>
            <a:spLocks noGrp="1"/>
          </p:cNvSpPr>
          <p:nvPr>
            <p:ph type="title"/>
          </p:nvPr>
        </p:nvSpPr>
        <p:spPr/>
        <p:txBody>
          <a:bodyPr/>
          <a:lstStyle/>
          <a:p>
            <a:pPr algn="l">
              <a:spcBef>
                <a:spcPts val="0"/>
              </a:spcBef>
              <a:spcAft>
                <a:spcPts val="0"/>
              </a:spcAft>
              <a:buNone/>
            </a:pPr>
            <a:r>
              <a:rPr lang="fr-BE" sz="3600" b="0" i="0">
                <a:solidFill>
                  <a:srgbClr val="969696"/>
                </a:solidFill>
                <a:latin typeface="Calibri"/>
                <a:ea typeface="+mj-ea"/>
                <a:cs typeface="+mj-cs"/>
              </a:rPr>
              <a:t>II. JustScan</a:t>
            </a:r>
            <a:br>
              <a:rPr lang="fr-BE" sz="3600" b="0" i="0">
                <a:solidFill>
                  <a:srgbClr val="969696"/>
                </a:solidFill>
                <a:latin typeface="Calibri"/>
                <a:ea typeface="+mj-ea"/>
                <a:cs typeface="+mj-cs"/>
              </a:rPr>
            </a:br>
            <a:r>
              <a:rPr lang="fr-BE" sz="3600" b="0" i="0">
                <a:solidFill>
                  <a:srgbClr val="969696"/>
                </a:solidFill>
                <a:latin typeface="Calibri"/>
                <a:ea typeface="+mj-ea"/>
                <a:cs typeface="+mj-cs"/>
              </a:rPr>
              <a:t>	c. </a:t>
            </a:r>
            <a:r>
              <a:rPr lang="fr-BE" sz="3200" b="0" i="0">
                <a:solidFill>
                  <a:srgbClr val="969696"/>
                </a:solidFill>
                <a:latin typeface="Calibri"/>
                <a:ea typeface="+mj-ea"/>
                <a:cs typeface="+mj-cs"/>
              </a:rPr>
              <a:t>Methodology</a:t>
            </a:r>
          </a:p>
        </p:txBody>
      </p:sp>
      <p:sp>
        <p:nvSpPr>
          <p:cNvPr id="94210" name="Rectangle 3"/>
          <p:cNvSpPr>
            <a:spLocks noGrp="1"/>
          </p:cNvSpPr>
          <p:nvPr>
            <p:ph type="body" idx="1"/>
          </p:nvPr>
        </p:nvSpPr>
        <p:spPr>
          <a:xfrm>
            <a:off x="457200" y="1268413"/>
            <a:ext cx="8229600" cy="5256212"/>
          </a:xfrm>
        </p:spPr>
        <p:txBody>
          <a:bodyPr/>
          <a:lstStyle/>
          <a:p>
            <a:pPr marL="347472" indent="-347472" algn="l">
              <a:lnSpc>
                <a:spcPct val="73000"/>
              </a:lnSpc>
              <a:spcBef>
                <a:spcPts val="0"/>
              </a:spcBef>
              <a:spcAft>
                <a:spcPts val="0"/>
              </a:spcAft>
              <a:buNone/>
            </a:pPr>
            <a:endParaRPr lang="en-US" dirty="0" smtClean="0">
              <a:solidFill>
                <a:srgbClr val="969696"/>
              </a:solidFill>
            </a:endParaRPr>
          </a:p>
          <a:p>
            <a:pPr marL="347472" indent="-347472" algn="l">
              <a:lnSpc>
                <a:spcPct val="73000"/>
              </a:lnSpc>
              <a:spcBef>
                <a:spcPts val="768"/>
              </a:spcBef>
              <a:spcAft>
                <a:spcPts val="0"/>
              </a:spcAft>
              <a:buNone/>
            </a:pPr>
            <a:r>
              <a:rPr lang="fr-BE" sz="3200" b="0" i="0">
                <a:solidFill>
                  <a:srgbClr val="969696"/>
                </a:solidFill>
                <a:latin typeface="Calibri"/>
                <a:ea typeface="+mn-ea"/>
                <a:cs typeface="+mn-cs"/>
              </a:rPr>
              <a:t>Crucial elements for success</a:t>
            </a:r>
          </a:p>
          <a:p>
            <a:pPr marL="347472" indent="-347472" algn="l">
              <a:lnSpc>
                <a:spcPct val="73000"/>
              </a:lnSpc>
              <a:spcBef>
                <a:spcPts val="672"/>
              </a:spcBef>
              <a:spcAft>
                <a:spcPts val="0"/>
              </a:spcAft>
              <a:buClr>
                <a:srgbClr val="969696"/>
              </a:buClr>
              <a:buFontTx/>
              <a:buChar char="•"/>
            </a:pPr>
            <a:r>
              <a:rPr lang="fr-BE" sz="2800" b="0" i="0">
                <a:solidFill>
                  <a:srgbClr val="969696"/>
                </a:solidFill>
                <a:latin typeface="Calibri"/>
                <a:ea typeface="+mn-ea"/>
                <a:cs typeface="+mn-cs"/>
              </a:rPr>
              <a:t>Choice of the external partner</a:t>
            </a:r>
          </a:p>
          <a:p>
            <a:pPr marL="347472" indent="-347472" algn="l">
              <a:lnSpc>
                <a:spcPct val="73000"/>
              </a:lnSpc>
              <a:spcBef>
                <a:spcPts val="672"/>
              </a:spcBef>
              <a:spcAft>
                <a:spcPts val="0"/>
              </a:spcAft>
              <a:buClr>
                <a:srgbClr val="969696"/>
              </a:buClr>
              <a:buFontTx/>
              <a:buChar char="•"/>
            </a:pPr>
            <a:r>
              <a:rPr lang="fr-BE" sz="2800" b="0" i="0">
                <a:solidFill>
                  <a:srgbClr val="969696"/>
                </a:solidFill>
                <a:latin typeface="Calibri"/>
                <a:ea typeface="+mn-ea"/>
                <a:cs typeface="+mn-cs"/>
              </a:rPr>
              <a:t>Strong backing from the management</a:t>
            </a:r>
          </a:p>
          <a:p>
            <a:pPr marL="347472" indent="-347472" algn="l">
              <a:lnSpc>
                <a:spcPct val="73000"/>
              </a:lnSpc>
              <a:spcBef>
                <a:spcPts val="672"/>
              </a:spcBef>
              <a:spcAft>
                <a:spcPts val="0"/>
              </a:spcAft>
              <a:buClr>
                <a:srgbClr val="969696"/>
              </a:buClr>
              <a:buFontTx/>
              <a:buChar char="•"/>
            </a:pPr>
            <a:r>
              <a:rPr lang="fr-BE" sz="2800" b="0" i="0">
                <a:solidFill>
                  <a:srgbClr val="969696"/>
                </a:solidFill>
                <a:latin typeface="Calibri"/>
                <a:ea typeface="+mn-ea"/>
                <a:cs typeface="+mn-cs"/>
              </a:rPr>
              <a:t>Involvement of users from the start of the project</a:t>
            </a:r>
          </a:p>
          <a:p>
            <a:pPr marL="347472" indent="-347472" algn="l">
              <a:lnSpc>
                <a:spcPct val="73000"/>
              </a:lnSpc>
              <a:spcBef>
                <a:spcPts val="672"/>
              </a:spcBef>
              <a:spcAft>
                <a:spcPts val="0"/>
              </a:spcAft>
              <a:buClr>
                <a:srgbClr val="969696"/>
              </a:buClr>
              <a:buFontTx/>
              <a:buChar char="•"/>
            </a:pPr>
            <a:r>
              <a:rPr lang="fr-BE" sz="2800" b="0" i="0">
                <a:solidFill>
                  <a:srgbClr val="969696"/>
                </a:solidFill>
                <a:latin typeface="Calibri"/>
                <a:ea typeface="+mn-ea"/>
                <a:cs typeface="+mn-cs"/>
              </a:rPr>
              <a:t>Clear and precise communication between the teams and within the teams</a:t>
            </a:r>
          </a:p>
          <a:p>
            <a:pPr marL="347472" indent="-347472" algn="l">
              <a:lnSpc>
                <a:spcPct val="73000"/>
              </a:lnSpc>
              <a:spcBef>
                <a:spcPts val="672"/>
              </a:spcBef>
              <a:spcAft>
                <a:spcPts val="0"/>
              </a:spcAft>
              <a:buClr>
                <a:srgbClr val="969696"/>
              </a:buClr>
              <a:buFontTx/>
              <a:buChar char="•"/>
            </a:pPr>
            <a:r>
              <a:rPr lang="fr-BE" sz="2800" b="0" i="0">
                <a:solidFill>
                  <a:srgbClr val="969696"/>
                </a:solidFill>
                <a:latin typeface="Calibri"/>
                <a:ea typeface="+mn-ea"/>
                <a:cs typeface="+mn-cs"/>
              </a:rPr>
              <a:t>Expectations determined correctly</a:t>
            </a:r>
          </a:p>
          <a:p>
            <a:pPr marL="347472" indent="-347472" algn="l">
              <a:lnSpc>
                <a:spcPct val="73000"/>
              </a:lnSpc>
              <a:spcBef>
                <a:spcPts val="672"/>
              </a:spcBef>
              <a:spcAft>
                <a:spcPts val="0"/>
              </a:spcAft>
              <a:buClr>
                <a:srgbClr val="969696"/>
              </a:buClr>
              <a:buFontTx/>
              <a:buChar char="•"/>
            </a:pPr>
            <a:r>
              <a:rPr lang="fr-BE" sz="2800" b="0" i="0">
                <a:solidFill>
                  <a:srgbClr val="969696"/>
                </a:solidFill>
                <a:latin typeface="Calibri"/>
                <a:ea typeface="+mn-ea"/>
                <a:cs typeface="+mn-cs"/>
              </a:rPr>
              <a:t>Identification of risks </a:t>
            </a:r>
          </a:p>
          <a:p>
            <a:pPr marL="347472" indent="-347472" algn="l">
              <a:lnSpc>
                <a:spcPct val="73000"/>
              </a:lnSpc>
              <a:spcBef>
                <a:spcPts val="672"/>
              </a:spcBef>
              <a:spcAft>
                <a:spcPts val="0"/>
              </a:spcAft>
              <a:buClr>
                <a:srgbClr val="969696"/>
              </a:buClr>
              <a:buFontTx/>
              <a:buChar char="•"/>
            </a:pPr>
            <a:r>
              <a:rPr lang="fr-BE" sz="2800" b="0" i="0">
                <a:solidFill>
                  <a:srgbClr val="969696"/>
                </a:solidFill>
                <a:latin typeface="Calibri"/>
                <a:ea typeface="+mn-ea"/>
                <a:cs typeface="+mn-cs"/>
              </a:rPr>
              <a:t>Stable and dedicated project infrastructure</a:t>
            </a:r>
          </a:p>
          <a:p>
            <a:pPr marL="347472" indent="-347472" algn="l">
              <a:lnSpc>
                <a:spcPct val="73000"/>
              </a:lnSpc>
              <a:spcBef>
                <a:spcPts val="672"/>
              </a:spcBef>
              <a:spcAft>
                <a:spcPts val="0"/>
              </a:spcAft>
              <a:buNone/>
            </a:pPr>
            <a:endParaRPr lang="en-US" sz="2800" dirty="0" smtClean="0">
              <a:solidFill>
                <a:srgbClr val="969696"/>
              </a:solidFill>
            </a:endParaRPr>
          </a:p>
          <a:p>
            <a:pPr marL="347472" indent="-347472" algn="l">
              <a:lnSpc>
                <a:spcPct val="73000"/>
              </a:lnSpc>
              <a:spcBef>
                <a:spcPts val="576"/>
              </a:spcBef>
              <a:spcAft>
                <a:spcPts val="0"/>
              </a:spcAft>
              <a:buNone/>
            </a:pPr>
            <a:endParaRPr lang="en-US" sz="2400" dirty="0" smtClean="0">
              <a:solidFill>
                <a:srgbClr val="969696"/>
              </a:solidFill>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7" name="Rectangle 2"/>
          <p:cNvSpPr>
            <a:spLocks noGrp="1"/>
          </p:cNvSpPr>
          <p:nvPr>
            <p:ph type="body" idx="1"/>
          </p:nvPr>
        </p:nvSpPr>
        <p:spPr>
          <a:xfrm>
            <a:off x="395288" y="1700213"/>
            <a:ext cx="8301037" cy="4105275"/>
          </a:xfrm>
        </p:spPr>
        <p:txBody>
          <a:bodyPr/>
          <a:lstStyle/>
          <a:p>
            <a:pPr marL="347472" indent="-347472" algn="l">
              <a:lnSpc>
                <a:spcPct val="120000"/>
              </a:lnSpc>
              <a:spcBef>
                <a:spcPts val="768"/>
              </a:spcBef>
              <a:spcAft>
                <a:spcPts val="0"/>
              </a:spcAft>
              <a:buNone/>
            </a:pPr>
            <a:r>
              <a:rPr lang="fr-BE" sz="3200" b="0" i="0">
                <a:solidFill>
                  <a:srgbClr val="969696"/>
                </a:solidFill>
                <a:latin typeface="Calibri"/>
                <a:ea typeface="+mn-ea"/>
                <a:cs typeface="+mn-cs"/>
              </a:rPr>
              <a:t>Implementation: a concrete example</a:t>
            </a:r>
          </a:p>
          <a:p>
            <a:pPr marL="347472" indent="-347472" algn="l">
              <a:lnSpc>
                <a:spcPct val="120000"/>
              </a:lnSpc>
              <a:spcBef>
                <a:spcPts val="672"/>
              </a:spcBef>
              <a:spcAft>
                <a:spcPts val="0"/>
              </a:spcAft>
              <a:buClr>
                <a:srgbClr val="969696"/>
              </a:buClr>
              <a:buFont typeface="Arial"/>
              <a:buChar char="•"/>
            </a:pPr>
            <a:r>
              <a:rPr lang="fr-BE" sz="2800" b="0" i="0">
                <a:solidFill>
                  <a:srgbClr val="969696"/>
                </a:solidFill>
                <a:latin typeface="Calibri"/>
                <a:ea typeface="+mn-ea"/>
                <a:cs typeface="+mn-cs"/>
              </a:rPr>
              <a:t>The Ghislenghien case file</a:t>
            </a:r>
          </a:p>
          <a:p>
            <a:pPr marL="740664" lvl="1" indent="-283464" algn="l">
              <a:lnSpc>
                <a:spcPct val="120000"/>
              </a:lnSpc>
              <a:spcBef>
                <a:spcPts val="576"/>
              </a:spcBef>
              <a:spcAft>
                <a:spcPts val="0"/>
              </a:spcAft>
              <a:buClr>
                <a:srgbClr val="969696"/>
              </a:buClr>
              <a:buFontTx/>
              <a:buChar char="•"/>
            </a:pPr>
            <a:r>
              <a:rPr lang="fr-BE" sz="2400" b="0" i="0">
                <a:solidFill>
                  <a:srgbClr val="969696"/>
                </a:solidFill>
                <a:latin typeface="Calibri"/>
                <a:ea typeface="+mn-ea"/>
                <a:cs typeface="+mn-cs"/>
              </a:rPr>
              <a:t>42 boxes (in French)</a:t>
            </a:r>
          </a:p>
          <a:p>
            <a:pPr marL="740664" lvl="1" indent="-283464" algn="l">
              <a:lnSpc>
                <a:spcPct val="80000"/>
              </a:lnSpc>
              <a:spcBef>
                <a:spcPts val="576"/>
              </a:spcBef>
              <a:spcAft>
                <a:spcPts val="0"/>
              </a:spcAft>
              <a:buClr>
                <a:srgbClr val="969696"/>
              </a:buClr>
              <a:buFontTx/>
              <a:buChar char="•"/>
            </a:pPr>
            <a:r>
              <a:rPr lang="fr-BE" sz="2400" b="0" i="0">
                <a:solidFill>
                  <a:srgbClr val="969696"/>
                </a:solidFill>
                <a:latin typeface="Calibri"/>
                <a:ea typeface="+mn-ea"/>
                <a:cs typeface="+mn-cs"/>
              </a:rPr>
              <a:t>42,848 pages</a:t>
            </a:r>
          </a:p>
          <a:p>
            <a:pPr marL="740664" lvl="1" indent="-283464" algn="l">
              <a:lnSpc>
                <a:spcPct val="80000"/>
              </a:lnSpc>
              <a:spcBef>
                <a:spcPts val="576"/>
              </a:spcBef>
              <a:spcAft>
                <a:spcPts val="0"/>
              </a:spcAft>
              <a:buClr>
                <a:srgbClr val="969696"/>
              </a:buClr>
              <a:buFontTx/>
              <a:buChar char="•"/>
            </a:pPr>
            <a:r>
              <a:rPr lang="fr-FR" sz="2400" b="0" i="0">
                <a:solidFill>
                  <a:srgbClr val="969696"/>
                </a:solidFill>
                <a:latin typeface="Calibri"/>
                <a:ea typeface="+mn-ea"/>
                <a:cs typeface="+mn-cs"/>
              </a:rPr>
              <a:t>± </a:t>
            </a:r>
            <a:r>
              <a:rPr lang="fr-BE" sz="2400" b="0" i="0">
                <a:solidFill>
                  <a:srgbClr val="969696"/>
                </a:solidFill>
                <a:latin typeface="Calibri"/>
                <a:ea typeface="+mn-ea"/>
                <a:cs typeface="+mn-cs"/>
              </a:rPr>
              <a:t>800 parties</a:t>
            </a:r>
          </a:p>
          <a:p>
            <a:pPr marL="740664" lvl="1" indent="-283464" algn="l">
              <a:lnSpc>
                <a:spcPct val="80000"/>
              </a:lnSpc>
              <a:spcBef>
                <a:spcPts val="576"/>
              </a:spcBef>
              <a:spcAft>
                <a:spcPts val="0"/>
              </a:spcAft>
              <a:buClr>
                <a:srgbClr val="969696"/>
              </a:buClr>
              <a:buFontTx/>
              <a:buChar char="•"/>
            </a:pPr>
            <a:r>
              <a:rPr lang="fr-BE" sz="2400" b="0" i="0">
                <a:solidFill>
                  <a:srgbClr val="969696"/>
                </a:solidFill>
                <a:latin typeface="Calibri"/>
                <a:ea typeface="+mn-ea"/>
                <a:cs typeface="+mn-cs"/>
              </a:rPr>
              <a:t>150 DVD copies (as well as access to the secure extranet site)</a:t>
            </a:r>
          </a:p>
          <a:p>
            <a:pPr marL="740664" lvl="1" indent="-283464" algn="l">
              <a:lnSpc>
                <a:spcPct val="80000"/>
              </a:lnSpc>
              <a:spcBef>
                <a:spcPts val="576"/>
              </a:spcBef>
              <a:spcAft>
                <a:spcPts val="0"/>
              </a:spcAft>
              <a:buClr>
                <a:srgbClr val="969696"/>
              </a:buClr>
              <a:buFontTx/>
              <a:buChar char="•"/>
            </a:pPr>
            <a:r>
              <a:rPr lang="fr-BE" sz="2400" b="0" i="0">
                <a:solidFill>
                  <a:srgbClr val="969696"/>
                </a:solidFill>
                <a:latin typeface="Calibri"/>
                <a:ea typeface="+mn-ea"/>
                <a:cs typeface="+mn-cs"/>
              </a:rPr>
              <a:t>0 hard copies (in Mons)</a:t>
            </a:r>
          </a:p>
          <a:p>
            <a:pPr marL="740664" lvl="1" indent="-283464" algn="l">
              <a:lnSpc>
                <a:spcPct val="80000"/>
              </a:lnSpc>
              <a:spcBef>
                <a:spcPts val="576"/>
              </a:spcBef>
              <a:spcAft>
                <a:spcPts val="0"/>
              </a:spcAft>
              <a:buClr>
                <a:srgbClr val="969696"/>
              </a:buClr>
              <a:buFontTx/>
              <a:buChar char="•"/>
            </a:pPr>
            <a:r>
              <a:rPr lang="fr-BE" sz="2400" b="0" i="0">
                <a:solidFill>
                  <a:srgbClr val="969696"/>
                </a:solidFill>
                <a:latin typeface="Calibri"/>
                <a:ea typeface="+mn-ea"/>
                <a:cs typeface="+mn-cs"/>
                <a:sym typeface="Wingdings"/>
              </a:rPr>
              <a:t></a:t>
            </a:r>
            <a:r>
              <a:rPr lang="fr-BE" sz="2400" b="0" i="0">
                <a:solidFill>
                  <a:srgbClr val="969696"/>
                </a:solidFill>
                <a:latin typeface="Calibri"/>
                <a:ea typeface="+mn-ea"/>
                <a:cs typeface="+mn-cs"/>
              </a:rPr>
              <a:t>= </a:t>
            </a:r>
            <a:r>
              <a:rPr lang="fr-FR" sz="2400" b="0" i="0">
                <a:solidFill>
                  <a:srgbClr val="969696"/>
                </a:solidFill>
                <a:latin typeface="Calibri"/>
                <a:ea typeface="+mn-ea"/>
                <a:cs typeface="+mn-cs"/>
              </a:rPr>
              <a:t>6,427,200 sheets of paper = 12,855 reams saved</a:t>
            </a:r>
          </a:p>
          <a:p>
            <a:pPr marL="347472" indent="-347472" algn="l">
              <a:lnSpc>
                <a:spcPct val="120000"/>
              </a:lnSpc>
              <a:spcBef>
                <a:spcPts val="672"/>
              </a:spcBef>
              <a:spcAft>
                <a:spcPts val="0"/>
              </a:spcAft>
              <a:buClr>
                <a:srgbClr val="969696"/>
              </a:buClr>
              <a:buFont typeface="Arial"/>
              <a:buChar char="•"/>
            </a:pPr>
            <a:endParaRPr lang="en-US" sz="2800" dirty="0" smtClean="0">
              <a:solidFill>
                <a:srgbClr val="969696"/>
              </a:solidFill>
            </a:endParaRPr>
          </a:p>
          <a:p>
            <a:pPr marL="347472" indent="-347472" algn="l">
              <a:lnSpc>
                <a:spcPct val="80000"/>
              </a:lnSpc>
              <a:spcBef>
                <a:spcPts val="672"/>
              </a:spcBef>
              <a:spcAft>
                <a:spcPts val="0"/>
              </a:spcAft>
              <a:buNone/>
            </a:pPr>
            <a:endParaRPr lang="en-US" sz="2800" dirty="0" smtClean="0">
              <a:solidFill>
                <a:srgbClr val="969696"/>
              </a:solidFill>
            </a:endParaRPr>
          </a:p>
        </p:txBody>
      </p:sp>
      <p:sp>
        <p:nvSpPr>
          <p:cNvPr id="96258" name="Rectangle 3"/>
          <p:cNvSpPr>
            <a:spLocks noGrp="1" noChangeArrowheads="1"/>
          </p:cNvSpPr>
          <p:nvPr>
            <p:ph type="title"/>
          </p:nvPr>
        </p:nvSpPr>
        <p:spPr>
          <a:xfrm>
            <a:off x="468313" y="333375"/>
            <a:ext cx="8228012" cy="1433513"/>
          </a:xfrm>
        </p:spPr>
        <p:txBody>
          <a:bodyPr lIns="90000" tIns="46800" rIns="90000" bIns="46800"/>
          <a:lstStyle/>
          <a:p>
            <a:pPr marL="1014984" indent="-1014984" algn="l">
              <a:spcBef>
                <a:spcPts val="0"/>
              </a:spcBef>
              <a:spcAft>
                <a:spcPts val="0"/>
              </a:spcAft>
              <a:buNone/>
            </a:pPr>
            <a:r>
              <a:rPr lang="fr-BE" sz="3600" b="0" i="0">
                <a:solidFill>
                  <a:srgbClr val="969696"/>
                </a:solidFill>
                <a:latin typeface="Calibri"/>
                <a:ea typeface="+mj-ea"/>
                <a:cs typeface="+mj-cs"/>
              </a:rPr>
              <a:t>II. Justscan</a:t>
            </a:r>
            <a:br>
              <a:rPr lang="fr-BE" sz="3600" b="0" i="0">
                <a:solidFill>
                  <a:srgbClr val="969696"/>
                </a:solidFill>
                <a:latin typeface="Calibri"/>
                <a:ea typeface="+mj-ea"/>
                <a:cs typeface="+mj-cs"/>
              </a:rPr>
            </a:br>
            <a:r>
              <a:rPr lang="fr-BE" sz="3200" b="0" i="0">
                <a:solidFill>
                  <a:srgbClr val="969696"/>
                </a:solidFill>
                <a:latin typeface="Calibri"/>
                <a:ea typeface="+mj-ea"/>
                <a:cs typeface="+mj-cs"/>
              </a:rPr>
              <a:t>d. Implementation and prospects</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5" name="Rectangle 2"/>
          <p:cNvSpPr>
            <a:spLocks noGrp="1"/>
          </p:cNvSpPr>
          <p:nvPr>
            <p:ph type="title"/>
          </p:nvPr>
        </p:nvSpPr>
        <p:spPr/>
        <p:txBody>
          <a:bodyPr/>
          <a:lstStyle/>
          <a:p>
            <a:pPr algn="l">
              <a:spcBef>
                <a:spcPts val="0"/>
              </a:spcBef>
              <a:spcAft>
                <a:spcPts val="0"/>
              </a:spcAft>
              <a:buNone/>
            </a:pPr>
            <a:r>
              <a:rPr lang="fr-BE" sz="3600" b="0" i="0">
                <a:solidFill>
                  <a:srgbClr val="969696"/>
                </a:solidFill>
                <a:latin typeface="Calibri"/>
                <a:ea typeface="+mj-ea"/>
                <a:cs typeface="+mj-cs"/>
              </a:rPr>
              <a:t>II. Justscan</a:t>
            </a:r>
            <a:br>
              <a:rPr lang="fr-BE" sz="3600" b="0" i="0">
                <a:solidFill>
                  <a:srgbClr val="969696"/>
                </a:solidFill>
                <a:latin typeface="Calibri"/>
                <a:ea typeface="+mj-ea"/>
                <a:cs typeface="+mj-cs"/>
              </a:rPr>
            </a:br>
            <a:r>
              <a:rPr lang="fr-BE" sz="4000" b="0" i="0">
                <a:solidFill>
                  <a:srgbClr val="969696"/>
                </a:solidFill>
                <a:latin typeface="Calibri"/>
                <a:ea typeface="+mj-ea"/>
                <a:cs typeface="+mj-cs"/>
              </a:rPr>
              <a:t>	</a:t>
            </a:r>
            <a:r>
              <a:rPr lang="fr-BE" sz="3200" b="0" i="0">
                <a:solidFill>
                  <a:srgbClr val="969696"/>
                </a:solidFill>
                <a:latin typeface="Calibri"/>
                <a:ea typeface="+mj-ea"/>
                <a:cs typeface="+mj-cs"/>
              </a:rPr>
              <a:t>d. Implementation and prospects</a:t>
            </a:r>
          </a:p>
        </p:txBody>
      </p:sp>
      <p:sp>
        <p:nvSpPr>
          <p:cNvPr id="98306" name="Rectangle 3"/>
          <p:cNvSpPr>
            <a:spLocks noGrp="1"/>
          </p:cNvSpPr>
          <p:nvPr>
            <p:ph type="body" idx="1"/>
          </p:nvPr>
        </p:nvSpPr>
        <p:spPr/>
        <p:txBody>
          <a:bodyPr/>
          <a:lstStyle/>
          <a:p>
            <a:pPr marL="347472" indent="-347472" algn="l">
              <a:spcBef>
                <a:spcPts val="768"/>
              </a:spcBef>
              <a:spcAft>
                <a:spcPts val="0"/>
              </a:spcAft>
              <a:buNone/>
            </a:pPr>
            <a:r>
              <a:rPr lang="fr-BE" sz="3200" b="0" i="0">
                <a:solidFill>
                  <a:srgbClr val="969696"/>
                </a:solidFill>
                <a:latin typeface="Calibri"/>
                <a:ea typeface="+mn-ea"/>
                <a:cs typeface="+mn-cs"/>
              </a:rPr>
              <a:t>Implementation</a:t>
            </a:r>
          </a:p>
          <a:p>
            <a:pPr marL="347472" indent="-347472" algn="l">
              <a:spcBef>
                <a:spcPts val="672"/>
              </a:spcBef>
              <a:spcAft>
                <a:spcPts val="0"/>
              </a:spcAft>
              <a:buClr>
                <a:srgbClr val="969696"/>
              </a:buClr>
              <a:buFontTx/>
              <a:buChar char="•"/>
            </a:pPr>
            <a:r>
              <a:rPr lang="fr-BE" sz="2800" b="0" i="0">
                <a:solidFill>
                  <a:srgbClr val="969696"/>
                </a:solidFill>
                <a:latin typeface="Calibri"/>
                <a:ea typeface="+mn-ea"/>
                <a:cs typeface="+mn-cs"/>
              </a:rPr>
              <a:t>Consultation of the electronic case file by lawyers at the clerk's offices</a:t>
            </a:r>
          </a:p>
          <a:p>
            <a:pPr marL="347472" indent="-347472" algn="l">
              <a:spcBef>
                <a:spcPts val="672"/>
              </a:spcBef>
              <a:spcAft>
                <a:spcPts val="0"/>
              </a:spcAft>
              <a:buClr>
                <a:srgbClr val="969696"/>
              </a:buClr>
              <a:buFontTx/>
              <a:buChar char="•"/>
            </a:pPr>
            <a:r>
              <a:rPr lang="fr-BE" sz="2800" b="0" i="0">
                <a:solidFill>
                  <a:srgbClr val="969696"/>
                </a:solidFill>
                <a:latin typeface="Calibri"/>
                <a:ea typeface="+mn-ea"/>
                <a:cs typeface="+mn-cs"/>
              </a:rPr>
              <a:t>Case file transmitted in electronic format to other authorities not yet involved</a:t>
            </a:r>
          </a:p>
          <a:p>
            <a:pPr marL="347472" indent="-347472" algn="l">
              <a:spcBef>
                <a:spcPts val="672"/>
              </a:spcBef>
              <a:spcAft>
                <a:spcPts val="0"/>
              </a:spcAft>
              <a:buClr>
                <a:srgbClr val="969696"/>
              </a:buClr>
              <a:buFontTx/>
              <a:buChar char="•"/>
            </a:pPr>
            <a:r>
              <a:rPr lang="fr-BE" sz="2800" b="0" i="0">
                <a:solidFill>
                  <a:srgbClr val="969696"/>
                </a:solidFill>
                <a:latin typeface="Calibri"/>
                <a:ea typeface="+mn-ea"/>
                <a:cs typeface="+mn-cs"/>
              </a:rPr>
              <a:t>Creation of a knowledge base</a:t>
            </a:r>
          </a:p>
          <a:p>
            <a:pPr marL="347472" indent="-347472" algn="l">
              <a:spcBef>
                <a:spcPts val="672"/>
              </a:spcBef>
              <a:spcAft>
                <a:spcPts val="0"/>
              </a:spcAft>
              <a:buClr>
                <a:srgbClr val="969696"/>
              </a:buClr>
              <a:buFontTx/>
              <a:buChar char="•"/>
            </a:pPr>
            <a:r>
              <a:rPr lang="fr-BE" sz="2800" b="0" i="0">
                <a:solidFill>
                  <a:srgbClr val="969696"/>
                </a:solidFill>
                <a:latin typeface="Calibri"/>
                <a:ea typeface="+mn-ea"/>
                <a:cs typeface="+mn-cs"/>
              </a:rPr>
              <a:t>Future consultation by prisoners</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3" name="Rectangle 2"/>
          <p:cNvSpPr>
            <a:spLocks noGrp="1"/>
          </p:cNvSpPr>
          <p:nvPr>
            <p:ph type="title"/>
          </p:nvPr>
        </p:nvSpPr>
        <p:spPr/>
        <p:txBody>
          <a:bodyPr/>
          <a:lstStyle/>
          <a:p>
            <a:pPr algn="l">
              <a:spcBef>
                <a:spcPts val="0"/>
              </a:spcBef>
              <a:spcAft>
                <a:spcPts val="0"/>
              </a:spcAft>
              <a:buNone/>
            </a:pPr>
            <a:r>
              <a:rPr lang="fr-BE" sz="3600" b="0" i="0">
                <a:solidFill>
                  <a:srgbClr val="969696"/>
                </a:solidFill>
                <a:latin typeface="Calibri"/>
                <a:ea typeface="+mj-ea"/>
                <a:cs typeface="+mj-cs"/>
              </a:rPr>
              <a:t>II. Justscan</a:t>
            </a:r>
            <a:br>
              <a:rPr lang="fr-BE" sz="3600" b="0" i="0">
                <a:solidFill>
                  <a:srgbClr val="969696"/>
                </a:solidFill>
                <a:latin typeface="Calibri"/>
                <a:ea typeface="+mj-ea"/>
                <a:cs typeface="+mj-cs"/>
              </a:rPr>
            </a:br>
            <a:r>
              <a:rPr lang="fr-BE" sz="4000" b="0" i="0">
                <a:solidFill>
                  <a:srgbClr val="969696"/>
                </a:solidFill>
                <a:latin typeface="Calibri"/>
                <a:ea typeface="+mj-ea"/>
                <a:cs typeface="+mj-cs"/>
              </a:rPr>
              <a:t>	</a:t>
            </a:r>
            <a:r>
              <a:rPr lang="fr-BE" sz="3200" b="0" i="0">
                <a:solidFill>
                  <a:srgbClr val="969696"/>
                </a:solidFill>
                <a:latin typeface="Calibri"/>
                <a:ea typeface="+mj-ea"/>
                <a:cs typeface="+mj-cs"/>
              </a:rPr>
              <a:t>d. Implementation and prospects</a:t>
            </a:r>
          </a:p>
        </p:txBody>
      </p:sp>
      <p:sp>
        <p:nvSpPr>
          <p:cNvPr id="100354" name="Rectangle 3"/>
          <p:cNvSpPr>
            <a:spLocks noGrp="1"/>
          </p:cNvSpPr>
          <p:nvPr>
            <p:ph type="body" idx="1"/>
          </p:nvPr>
        </p:nvSpPr>
        <p:spPr/>
        <p:txBody>
          <a:bodyPr/>
          <a:lstStyle/>
          <a:p>
            <a:pPr marL="347472" indent="-347472" algn="l">
              <a:spcBef>
                <a:spcPts val="768"/>
              </a:spcBef>
              <a:spcAft>
                <a:spcPts val="0"/>
              </a:spcAft>
              <a:buNone/>
            </a:pPr>
            <a:r>
              <a:rPr lang="fr-BE" sz="3200" b="0" i="0">
                <a:solidFill>
                  <a:srgbClr val="969696"/>
                </a:solidFill>
                <a:latin typeface="Calibri"/>
                <a:ea typeface="+mn-ea"/>
                <a:cs typeface="+mn-cs"/>
              </a:rPr>
              <a:t>Prospects</a:t>
            </a:r>
          </a:p>
          <a:p>
            <a:pPr marL="347472" indent="-347472" algn="l">
              <a:spcBef>
                <a:spcPts val="672"/>
              </a:spcBef>
              <a:spcAft>
                <a:spcPts val="0"/>
              </a:spcAft>
              <a:buClr>
                <a:srgbClr val="969696"/>
              </a:buClr>
              <a:buFontTx/>
              <a:buChar char="•"/>
            </a:pPr>
            <a:r>
              <a:rPr lang="fr-BE" sz="2800" b="0" i="0">
                <a:solidFill>
                  <a:srgbClr val="969696"/>
                </a:solidFill>
                <a:latin typeface="Calibri"/>
                <a:ea typeface="+mn-ea"/>
                <a:cs typeface="+mn-cs"/>
              </a:rPr>
              <a:t>New sites</a:t>
            </a:r>
          </a:p>
          <a:p>
            <a:pPr marL="347472" indent="-347472" algn="l">
              <a:spcBef>
                <a:spcPts val="672"/>
              </a:spcBef>
              <a:spcAft>
                <a:spcPts val="0"/>
              </a:spcAft>
              <a:buClr>
                <a:srgbClr val="969696"/>
              </a:buClr>
              <a:buFontTx/>
              <a:buChar char="•"/>
            </a:pPr>
            <a:r>
              <a:rPr lang="fr-BE" sz="2800" b="0" i="0">
                <a:solidFill>
                  <a:srgbClr val="969696"/>
                </a:solidFill>
                <a:latin typeface="Calibri"/>
                <a:ea typeface="+mn-ea"/>
                <a:cs typeface="+mn-cs"/>
              </a:rPr>
              <a:t>New requests for functions </a:t>
            </a:r>
          </a:p>
          <a:p>
            <a:pPr marL="347472" indent="-347472" algn="l">
              <a:spcBef>
                <a:spcPts val="672"/>
              </a:spcBef>
              <a:spcAft>
                <a:spcPts val="0"/>
              </a:spcAft>
              <a:buClr>
                <a:srgbClr val="969696"/>
              </a:buClr>
              <a:buFontTx/>
              <a:buChar char="•"/>
            </a:pPr>
            <a:r>
              <a:rPr lang="fr-BE" sz="2800" b="0" i="0">
                <a:solidFill>
                  <a:srgbClr val="969696"/>
                </a:solidFill>
                <a:latin typeface="Calibri"/>
                <a:ea typeface="+mn-ea"/>
                <a:cs typeface="+mn-cs"/>
              </a:rPr>
              <a:t>Integration with business applications</a:t>
            </a:r>
          </a:p>
          <a:p>
            <a:pPr marL="347472" indent="-347472" algn="l">
              <a:spcBef>
                <a:spcPts val="672"/>
              </a:spcBef>
              <a:spcAft>
                <a:spcPts val="0"/>
              </a:spcAft>
              <a:buClr>
                <a:srgbClr val="969696"/>
              </a:buClr>
              <a:buFontTx/>
              <a:buChar char="•"/>
            </a:pPr>
            <a:r>
              <a:rPr lang="fr-BE" sz="2800" b="0" i="0">
                <a:solidFill>
                  <a:srgbClr val="969696"/>
                </a:solidFill>
                <a:latin typeface="Calibri"/>
                <a:ea typeface="+mn-ea"/>
                <a:cs typeface="+mn-cs"/>
              </a:rPr>
              <a:t>Part of a more comprehensive plan: electronic case files accessible to all parties</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p:cNvSpPr>
          <p:nvPr>
            <p:ph type="subTitle" idx="1"/>
          </p:nvPr>
        </p:nvSpPr>
        <p:spPr>
          <a:xfrm>
            <a:off x="827088" y="1268413"/>
            <a:ext cx="7561262" cy="4370387"/>
          </a:xfrm>
          <a:solidFill>
            <a:srgbClr val="3366FF"/>
          </a:solidFill>
        </p:spPr>
        <p:txBody>
          <a:bodyPr/>
          <a:lstStyle/>
          <a:p>
            <a:pPr marL="0" indent="0" algn="ctr">
              <a:buNone/>
            </a:pPr>
            <a:endParaRPr lang="en-US" sz="4400" dirty="0" smtClean="0">
              <a:solidFill>
                <a:srgbClr val="990000"/>
              </a:solidFill>
            </a:endParaRPr>
          </a:p>
          <a:p>
            <a:pPr marL="0" indent="0" algn="ctr">
              <a:buNone/>
            </a:pPr>
            <a:r>
              <a:rPr lang="fr-BE" sz="3600" b="0" i="0">
                <a:solidFill>
                  <a:srgbClr val="FFD629"/>
                </a:solidFill>
                <a:effectLst>
                  <a:outerShdw blurRad="38100" dist="38100" dir="2700000" algn="tl">
                    <a:srgbClr val="000000"/>
                  </a:outerShdw>
                </a:effectLst>
              </a:rPr>
              <a:t>Achieve concrete results from your IT investments...</a:t>
            </a:r>
          </a:p>
          <a:p>
            <a:pPr marL="0" indent="0" algn="ctr">
              <a:buNone/>
            </a:pPr>
            <a:endParaRPr lang="en-US" sz="3600" dirty="0" smtClean="0">
              <a:solidFill>
                <a:srgbClr val="990000"/>
              </a:solidFill>
            </a:endParaRPr>
          </a:p>
          <a:p>
            <a:pPr marL="0" indent="0" algn="ctr">
              <a:buNone/>
            </a:pPr>
            <a:r>
              <a:rPr lang="fr-BE" sz="4400" b="1" i="0">
                <a:solidFill>
                  <a:srgbClr val="FFD629"/>
                </a:solidFill>
                <a:effectLst>
                  <a:outerShdw blurRad="38100" dist="38100" dir="2700000" algn="tl">
                    <a:srgbClr val="000000"/>
                  </a:outerShdw>
                </a:effectLst>
              </a:rPr>
              <a:t>Invest</a:t>
            </a:r>
          </a:p>
          <a:p>
            <a:pPr marL="0" indent="0" algn="ctr">
              <a:buNone/>
            </a:pPr>
            <a:r>
              <a:rPr lang="fr-BE" sz="4400" b="1" i="0">
                <a:solidFill>
                  <a:srgbClr val="FFD629"/>
                </a:solidFill>
                <a:effectLst>
                  <a:outerShdw blurRad="38100" dist="38100" dir="2700000" algn="tl">
                    <a:srgbClr val="000000"/>
                  </a:outerShdw>
                </a:effectLst>
              </a:rPr>
              <a:t>... in electronic formats!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6562">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6562">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23" presetClass="entr" presetSubtype="16" fill="hold" nodeType="clickEffect">
                                  <p:stCondLst>
                                    <p:cond delay="0"/>
                                  </p:stCondLst>
                                  <p:childTnLst>
                                    <p:set>
                                      <p:cBhvr>
                                        <p:cTn id="14" dur="1" fill="hold">
                                          <p:stCondLst>
                                            <p:cond delay="0"/>
                                          </p:stCondLst>
                                        </p:cTn>
                                        <p:tgtEl>
                                          <p:spTgt spid="66562">
                                            <p:txEl>
                                              <p:pRg st="4" end="4"/>
                                            </p:txEl>
                                          </p:spTgt>
                                        </p:tgtEl>
                                        <p:attrNameLst>
                                          <p:attrName>style.visibility</p:attrName>
                                        </p:attrNameLst>
                                      </p:cBhvr>
                                      <p:to>
                                        <p:strVal val="visible"/>
                                      </p:to>
                                    </p:set>
                                    <p:anim calcmode="lin" valueType="num">
                                      <p:cBhvr>
                                        <p:cTn id="15" dur="500" fill="hold"/>
                                        <p:tgtEl>
                                          <p:spTgt spid="66562">
                                            <p:txEl>
                                              <p:pRg st="4" end="4"/>
                                            </p:txEl>
                                          </p:spTgt>
                                        </p:tgtEl>
                                        <p:attrNameLst>
                                          <p:attrName>ppt_w</p:attrName>
                                        </p:attrNameLst>
                                      </p:cBhvr>
                                      <p:tavLst>
                                        <p:tav tm="0">
                                          <p:val>
                                            <p:fltVal val="0"/>
                                          </p:val>
                                        </p:tav>
                                        <p:tav tm="100000">
                                          <p:val>
                                            <p:strVal val="#ppt_w"/>
                                          </p:val>
                                        </p:tav>
                                      </p:tavLst>
                                    </p:anim>
                                    <p:anim calcmode="lin" valueType="num">
                                      <p:cBhvr>
                                        <p:cTn id="16" dur="500" fill="hold"/>
                                        <p:tgtEl>
                                          <p:spTgt spid="66562">
                                            <p:txEl>
                                              <p:pRg st="4" end="4"/>
                                            </p:txEl>
                                          </p:spTgt>
                                        </p:tgtEl>
                                        <p:attrNameLst>
                                          <p:attrName>ppt_h</p:attrName>
                                        </p:attrNameLst>
                                      </p:cBhvr>
                                      <p:tavLst>
                                        <p:tav tm="0">
                                          <p:val>
                                            <p:fltVal val="0"/>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10" presetClass="exit" presetSubtype="0" fill="hold" nodeType="clickEffect">
                                  <p:stCondLst>
                                    <p:cond delay="0"/>
                                  </p:stCondLst>
                                  <p:childTnLst>
                                    <p:animEffect transition="out" filter="fade">
                                      <p:cBhvr>
                                        <p:cTn id="20" dur="2000"/>
                                        <p:tgtEl>
                                          <p:spTgt spid="66562">
                                            <p:txEl>
                                              <p:pRg st="4" end="4"/>
                                            </p:txEl>
                                          </p:spTgt>
                                        </p:tgtEl>
                                      </p:cBhvr>
                                    </p:animEffect>
                                    <p:set>
                                      <p:cBhvr>
                                        <p:cTn id="21" dur="1" fill="hold">
                                          <p:stCondLst>
                                            <p:cond delay="1999"/>
                                          </p:stCondLst>
                                        </p:cTn>
                                        <p:tgtEl>
                                          <p:spTgt spid="66562">
                                            <p:txEl>
                                              <p:pRg st="4" end="4"/>
                                            </p:txEl>
                                          </p:spTgt>
                                        </p:tgtEl>
                                        <p:attrNameLst>
                                          <p:attrName>style.visibility</p:attrName>
                                        </p:attrNameLst>
                                      </p:cBhvr>
                                      <p:to>
                                        <p:strVal val="hidden"/>
                                      </p:to>
                                    </p:se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nodeType="clickEffect">
                                  <p:stCondLst>
                                    <p:cond delay="0"/>
                                  </p:stCondLst>
                                  <p:childTnLst>
                                    <p:set>
                                      <p:cBhvr>
                                        <p:cTn id="25" dur="1" fill="hold">
                                          <p:stCondLst>
                                            <p:cond delay="0"/>
                                          </p:stCondLst>
                                        </p:cTn>
                                        <p:tgtEl>
                                          <p:spTgt spid="6656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49" name="Rectangle 2"/>
          <p:cNvSpPr>
            <a:spLocks noGrp="1"/>
          </p:cNvSpPr>
          <p:nvPr>
            <p:ph type="ctrTitle"/>
          </p:nvPr>
        </p:nvSpPr>
        <p:spPr>
          <a:xfrm>
            <a:off x="755650" y="620713"/>
            <a:ext cx="7772400" cy="1152525"/>
          </a:xfrm>
        </p:spPr>
        <p:txBody>
          <a:bodyPr/>
          <a:lstStyle/>
          <a:p>
            <a:pPr algn="ctr">
              <a:spcBef>
                <a:spcPts val="0"/>
              </a:spcBef>
              <a:spcAft>
                <a:spcPts val="0"/>
              </a:spcAft>
              <a:buNone/>
            </a:pPr>
            <a:r>
              <a:rPr lang="fr-BE" sz="3600" b="0" i="0">
                <a:solidFill>
                  <a:srgbClr val="969696"/>
                </a:solidFill>
                <a:latin typeface="Calibri"/>
                <a:ea typeface="+mj-ea"/>
                <a:cs typeface="+mj-cs"/>
              </a:rPr>
              <a:t>Thank you for listening!</a:t>
            </a:r>
          </a:p>
        </p:txBody>
      </p:sp>
      <p:pic>
        <p:nvPicPr>
          <p:cNvPr id="104450" name="Picture 3" descr="MPj03988310000[1]"/>
          <p:cNvPicPr>
            <a:picLocks noGrp="1" noChangeAspect="1" noChangeArrowheads="1"/>
          </p:cNvPicPr>
          <p:nvPr>
            <p:ph type="subTitle" idx="1"/>
          </p:nvPr>
        </p:nvPicPr>
        <p:blipFill>
          <a:blip r:embed="rId3"/>
          <a:srcRect/>
          <a:stretch>
            <a:fillRect/>
          </a:stretch>
        </p:blipFill>
        <p:spPr>
          <a:xfrm>
            <a:off x="2627313" y="1989138"/>
            <a:ext cx="3533775" cy="2522537"/>
          </a:xfrm>
          <a:solidFill>
            <a:srgbClr val="FFFFE7"/>
          </a:solidFill>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446</TotalTime>
  <Words>995</Words>
  <Application>Microsoft Office PowerPoint</Application>
  <PresentationFormat>On-screen Show (4:3)</PresentationFormat>
  <Paragraphs>181</Paragraphs>
  <Slides>24</Slides>
  <Notes>24</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24</vt:i4>
      </vt:variant>
    </vt:vector>
  </HeadingPairs>
  <TitlesOfParts>
    <vt:vector size="26" baseType="lpstr">
      <vt:lpstr>Office Theme</vt:lpstr>
      <vt:lpstr>Photo Editor Photo</vt:lpstr>
      <vt:lpstr>Documents for everyone and Justice for all</vt:lpstr>
      <vt:lpstr>Plan of the presentation </vt:lpstr>
      <vt:lpstr>I. Modernisation of the courts</vt:lpstr>
      <vt:lpstr>I. Modernisation of the courts  a. The institutional context</vt:lpstr>
      <vt:lpstr>I. Modernisation of the courts  b. An ideal player: the Committee for   Modernisation of the Judiciary</vt:lpstr>
      <vt:lpstr>I. Modernisation of the courts  b. An ideal player: the Committee for   Modernisation of the Judiciary</vt:lpstr>
      <vt:lpstr>I. Modernisation of the courts  b. An ideal player: the Committee for   Modernisation of the Judiciary</vt:lpstr>
      <vt:lpstr>II. Justscan ... an example of active cooperation with the ICT Department</vt:lpstr>
      <vt:lpstr>II. Justscan a. Context and aim of the project</vt:lpstr>
      <vt:lpstr>II. Justscan a. Context and aim of the project</vt:lpstr>
      <vt:lpstr>II. Justscan a. Context and aim of the project</vt:lpstr>
      <vt:lpstr>II. Justscan  b. Solution adopted - method of operation</vt:lpstr>
      <vt:lpstr>II. Justscan  b. Solution adopted - The products</vt:lpstr>
      <vt:lpstr>II. JustScan  b. Solution adopted - functions</vt:lpstr>
      <vt:lpstr>II. JustScan  c. Methodology</vt:lpstr>
      <vt:lpstr>II. JustScan  c. Methodology</vt:lpstr>
      <vt:lpstr>II. JustScan  c. Methodology </vt:lpstr>
      <vt:lpstr>II. JustScan  c. Methodology </vt:lpstr>
      <vt:lpstr>II. JustScan  c. Methodology</vt:lpstr>
      <vt:lpstr>II. Justscan d. Implementation and prospects</vt:lpstr>
      <vt:lpstr>II. Justscan  d. Implementation and prospects</vt:lpstr>
      <vt:lpstr>II. Justscan  d. Implementation and prospects</vt:lpstr>
      <vt:lpstr>Slide 23</vt:lpstr>
      <vt:lpstr>Thank you for listening!</vt:lpstr>
    </vt:vector>
  </TitlesOfParts>
  <Company>Iris_Group</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crochign</dc:creator>
  <cp:lastModifiedBy>crochign</cp:lastModifiedBy>
  <cp:revision>42</cp:revision>
  <dcterms:created xsi:type="dcterms:W3CDTF">2009-01-06T16:38:26Z</dcterms:created>
  <dcterms:modified xsi:type="dcterms:W3CDTF">2009-02-04T14:05:10Z</dcterms:modified>
</cp:coreProperties>
</file>