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587" r:id="rId2"/>
    <p:sldId id="616" r:id="rId3"/>
    <p:sldId id="609" r:id="rId4"/>
    <p:sldId id="615" r:id="rId5"/>
    <p:sldId id="613" r:id="rId6"/>
    <p:sldId id="610" r:id="rId7"/>
    <p:sldId id="593" r:id="rId8"/>
    <p:sldId id="611" r:id="rId9"/>
    <p:sldId id="596" r:id="rId10"/>
    <p:sldId id="612" r:id="rId11"/>
    <p:sldId id="619" r:id="rId12"/>
    <p:sldId id="620" r:id="rId13"/>
    <p:sldId id="621" r:id="rId14"/>
    <p:sldId id="597" r:id="rId15"/>
    <p:sldId id="598" r:id="rId16"/>
    <p:sldId id="603" r:id="rId17"/>
    <p:sldId id="602" r:id="rId18"/>
    <p:sldId id="614" r:id="rId19"/>
    <p:sldId id="604" r:id="rId20"/>
    <p:sldId id="600" r:id="rId21"/>
    <p:sldId id="605" r:id="rId22"/>
    <p:sldId id="622" r:id="rId23"/>
    <p:sldId id="617" r:id="rId24"/>
    <p:sldId id="607" r:id="rId25"/>
    <p:sldId id="618" r:id="rId26"/>
    <p:sldId id="608" r:id="rId27"/>
  </p:sldIdLst>
  <p:sldSz cx="9144000" cy="6858000" type="screen4x3"/>
  <p:notesSz cx="6870700" cy="10033000"/>
  <p:defaultTextStyle>
    <a:defPPr>
      <a:defRPr lang="en-US"/>
    </a:defPPr>
    <a:lvl1pPr algn="l" rtl="0" fontAlgn="base">
      <a:spcBef>
        <a:spcPct val="20000"/>
      </a:spcBef>
      <a:spcAft>
        <a:spcPct val="0"/>
      </a:spcAft>
      <a:buClr>
        <a:schemeClr val="accent2"/>
      </a:buClr>
      <a:buFont typeface="Wingdings" pitchFamily="2" charset="2"/>
      <a:buChar char="§"/>
      <a:defRPr sz="3600" kern="1200">
        <a:solidFill>
          <a:srgbClr val="5F5F5F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chemeClr val="accent2"/>
      </a:buClr>
      <a:buFont typeface="Wingdings" pitchFamily="2" charset="2"/>
      <a:buChar char="§"/>
      <a:defRPr sz="3600" kern="1200">
        <a:solidFill>
          <a:srgbClr val="5F5F5F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chemeClr val="accent2"/>
      </a:buClr>
      <a:buFont typeface="Wingdings" pitchFamily="2" charset="2"/>
      <a:buChar char="§"/>
      <a:defRPr sz="3600" kern="1200">
        <a:solidFill>
          <a:srgbClr val="5F5F5F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chemeClr val="accent2"/>
      </a:buClr>
      <a:buFont typeface="Wingdings" pitchFamily="2" charset="2"/>
      <a:buChar char="§"/>
      <a:defRPr sz="3600" kern="1200">
        <a:solidFill>
          <a:srgbClr val="5F5F5F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chemeClr val="accent2"/>
      </a:buClr>
      <a:buFont typeface="Wingdings" pitchFamily="2" charset="2"/>
      <a:buChar char="§"/>
      <a:defRPr sz="3600" kern="1200">
        <a:solidFill>
          <a:srgbClr val="5F5F5F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rgbClr val="5F5F5F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rgbClr val="5F5F5F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rgbClr val="5F5F5F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rgbClr val="5F5F5F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74"/>
    <a:srgbClr val="004274"/>
    <a:srgbClr val="005AA0"/>
    <a:srgbClr val="00427A"/>
    <a:srgbClr val="FF9900"/>
    <a:srgbClr val="005FA6"/>
    <a:srgbClr val="005ABE"/>
    <a:srgbClr val="003CBE"/>
    <a:srgbClr val="0326D7"/>
    <a:srgbClr val="FFFF00"/>
  </p:clrMru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85" autoAdjust="0"/>
    <p:restoredTop sz="92831" autoAdjust="0"/>
  </p:normalViewPr>
  <p:slideViewPr>
    <p:cSldViewPr>
      <p:cViewPr varScale="1">
        <p:scale>
          <a:sx n="73" d="100"/>
          <a:sy n="73" d="100"/>
        </p:scale>
        <p:origin x="-108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1296" y="-90"/>
      </p:cViewPr>
      <p:guideLst>
        <p:guide orient="horz" pos="3160"/>
        <p:guide pos="216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7303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88" tIns="48294" rIns="96588" bIns="48294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3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1807" y="0"/>
            <a:ext cx="2977303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88" tIns="48294" rIns="96588" bIns="48294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3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29609"/>
            <a:ext cx="2977303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88" tIns="48294" rIns="96588" bIns="48294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3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1807" y="9529609"/>
            <a:ext cx="2977303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88" tIns="48294" rIns="96588" bIns="48294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3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D77F61D8-1A77-4A71-8B85-E2D52B35F8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7303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88" tIns="48294" rIns="96588" bIns="48294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3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7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1807" y="0"/>
            <a:ext cx="2977303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88" tIns="48294" rIns="96588" bIns="48294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3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7100" y="752475"/>
            <a:ext cx="5016500" cy="37623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7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070" y="4765675"/>
            <a:ext cx="549656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88" tIns="48294" rIns="96588" bIns="48294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257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29609"/>
            <a:ext cx="2977303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88" tIns="48294" rIns="96588" bIns="48294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3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7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1807" y="9529609"/>
            <a:ext cx="2977303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588" tIns="48294" rIns="96588" bIns="48294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3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793A9BC-DF4C-4236-AF4C-D55EBCE365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dirty="0" err="1" smtClean="0"/>
              <a:t>Couleur</a:t>
            </a:r>
            <a:r>
              <a:rPr lang="en-GB" dirty="0" smtClean="0"/>
              <a:t>: Heading 1: R0, G 90, B 160 </a:t>
            </a:r>
            <a:r>
              <a:rPr lang="en-GB" dirty="0" err="1" smtClean="0"/>
              <a:t>Taille</a:t>
            </a:r>
            <a:r>
              <a:rPr lang="en-GB" dirty="0" smtClean="0"/>
              <a:t>: 44                    Heading 2: R 0, G 66, B 116 </a:t>
            </a:r>
            <a:r>
              <a:rPr lang="en-GB" dirty="0" err="1" smtClean="0"/>
              <a:t>Taille</a:t>
            </a:r>
            <a:r>
              <a:rPr lang="en-GB" smtClean="0"/>
              <a:t>: 22</a:t>
            </a:r>
          </a:p>
          <a:p>
            <a:pPr eaLnBrk="1" hangingPunct="1"/>
            <a:endParaRPr lang="en-GB" dirty="0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29EF8B-CC9A-4912-BA3B-02F07D8F888E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28B4E9-C00D-40A4-8CCB-DF5F9252DB21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3040DCB-F5B2-4B24-BFD0-40BAD096383C}" type="slidenum">
              <a:rPr lang="en-US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3040DCB-F5B2-4B24-BFD0-40BAD096383C}" type="slidenum">
              <a:rPr lang="en-US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0978DB-FBC7-40E5-8D6C-0B07690A0A7D}" type="slidenum">
              <a:rPr lang="en-US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806C43-ABAF-4562-A41B-7FA68534C9DB}" type="slidenum">
              <a:rPr lang="en-US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2711D2-7379-47E1-A8A2-3DDDA3E22B13}" type="slidenum">
              <a:rPr lang="en-US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r>
              <a:rPr lang="fr-BE" sz="1500" dirty="0" err="1" smtClean="0">
                <a:solidFill>
                  <a:srgbClr val="004274"/>
                </a:solidFill>
                <a:latin typeface="Calibri" pitchFamily="34" charset="0"/>
              </a:rPr>
              <a:t>Find</a:t>
            </a:r>
            <a:r>
              <a:rPr lang="fr-BE" sz="1500" dirty="0" smtClean="0">
                <a:solidFill>
                  <a:srgbClr val="004274"/>
                </a:solidFill>
                <a:latin typeface="Calibri" pitchFamily="34" charset="0"/>
              </a:rPr>
              <a:t> all files </a:t>
            </a:r>
            <a:r>
              <a:rPr lang="fr-BE" sz="1500" dirty="0" err="1" smtClean="0">
                <a:solidFill>
                  <a:srgbClr val="004274"/>
                </a:solidFill>
                <a:latin typeface="Calibri" pitchFamily="34" charset="0"/>
              </a:rPr>
              <a:t>generated</a:t>
            </a:r>
            <a:r>
              <a:rPr lang="fr-BE" sz="1500" dirty="0" smtClean="0">
                <a:solidFill>
                  <a:srgbClr val="004274"/>
                </a:solidFill>
                <a:latin typeface="Calibri" pitchFamily="34" charset="0"/>
              </a:rPr>
              <a:t> by </a:t>
            </a:r>
            <a:r>
              <a:rPr lang="fr-BE" sz="1500" dirty="0" err="1" smtClean="0">
                <a:solidFill>
                  <a:srgbClr val="004274"/>
                </a:solidFill>
                <a:latin typeface="Calibri" pitchFamily="34" charset="0"/>
              </a:rPr>
              <a:t>Readiris</a:t>
            </a:r>
            <a:r>
              <a:rPr lang="fr-BE" sz="1500" dirty="0" smtClean="0">
                <a:solidFill>
                  <a:srgbClr val="004274"/>
                </a:solidFill>
                <a:latin typeface="Calibri" pitchFamily="34" charset="0"/>
              </a:rPr>
              <a:t>, </a:t>
            </a:r>
            <a:r>
              <a:rPr lang="fr-BE" sz="1500" dirty="0" err="1" smtClean="0">
                <a:solidFill>
                  <a:srgbClr val="004274"/>
                </a:solidFill>
                <a:latin typeface="Calibri" pitchFamily="34" charset="0"/>
              </a:rPr>
              <a:t>wherever</a:t>
            </a:r>
            <a:r>
              <a:rPr lang="fr-BE" sz="150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1500" dirty="0" err="1" smtClean="0">
                <a:solidFill>
                  <a:srgbClr val="004274"/>
                </a:solidFill>
                <a:latin typeface="Calibri" pitchFamily="34" charset="0"/>
              </a:rPr>
              <a:t>they</a:t>
            </a:r>
            <a:r>
              <a:rPr lang="fr-BE" sz="1500" dirty="0" smtClean="0">
                <a:solidFill>
                  <a:srgbClr val="004274"/>
                </a:solidFill>
                <a:latin typeface="Calibri" pitchFamily="34" charset="0"/>
              </a:rPr>
              <a:t> are </a:t>
            </a:r>
          </a:p>
          <a:p>
            <a:pPr lvl="2"/>
            <a:r>
              <a:rPr lang="fr-FR" sz="1100" dirty="0" smtClean="0">
                <a:solidFill>
                  <a:srgbClr val="004274"/>
                </a:solidFill>
                <a:latin typeface="Calibri" pitchFamily="34" charset="0"/>
              </a:rPr>
              <a:t>In </a:t>
            </a:r>
            <a:r>
              <a:rPr lang="fr-FR" sz="1100" dirty="0" err="1" smtClean="0">
                <a:solidFill>
                  <a:srgbClr val="004274"/>
                </a:solidFill>
                <a:latin typeface="Calibri" pitchFamily="34" charset="0"/>
              </a:rPr>
              <a:t>your</a:t>
            </a:r>
            <a:r>
              <a:rPr lang="fr-FR" sz="1100" dirty="0" smtClean="0">
                <a:solidFill>
                  <a:srgbClr val="004274"/>
                </a:solidFill>
                <a:latin typeface="Calibri" pitchFamily="34" charset="0"/>
              </a:rPr>
              <a:t> system </a:t>
            </a:r>
          </a:p>
          <a:p>
            <a:pPr lvl="2"/>
            <a:r>
              <a:rPr lang="fr-FR" sz="1100" dirty="0" smtClean="0">
                <a:solidFill>
                  <a:srgbClr val="004274"/>
                </a:solidFill>
                <a:latin typeface="Calibri" pitchFamily="34" charset="0"/>
              </a:rPr>
              <a:t>On the netw</a:t>
            </a:r>
            <a:r>
              <a:rPr lang="fr-FR" sz="1100" dirty="0" smtClean="0"/>
              <a:t>ork</a:t>
            </a:r>
            <a:endParaRPr lang="fr-BE" sz="1100" dirty="0" smtClean="0"/>
          </a:p>
          <a:p>
            <a:r>
              <a:rPr lang="fr-BE" sz="1200" dirty="0" err="1" smtClean="0">
                <a:solidFill>
                  <a:srgbClr val="004274"/>
                </a:solidFill>
                <a:latin typeface="Calibri" pitchFamily="34" charset="0"/>
              </a:rPr>
              <a:t>Enables</a:t>
            </a:r>
            <a:r>
              <a:rPr lang="fr-BE" sz="1200" dirty="0" smtClean="0">
                <a:solidFill>
                  <a:srgbClr val="004274"/>
                </a:solidFill>
                <a:latin typeface="Calibri" pitchFamily="34" charset="0"/>
              </a:rPr>
              <a:t> files </a:t>
            </a:r>
            <a:r>
              <a:rPr lang="fr-BE" sz="1200" dirty="0" err="1" smtClean="0">
                <a:solidFill>
                  <a:srgbClr val="004274"/>
                </a:solidFill>
                <a:latin typeface="Calibri" pitchFamily="34" charset="0"/>
              </a:rPr>
              <a:t>search</a:t>
            </a:r>
            <a:r>
              <a:rPr lang="fr-BE" sz="120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1200" dirty="0" err="1" smtClean="0">
                <a:solidFill>
                  <a:srgbClr val="004274"/>
                </a:solidFill>
                <a:latin typeface="Calibri" pitchFamily="34" charset="0"/>
              </a:rPr>
              <a:t>based</a:t>
            </a:r>
            <a:r>
              <a:rPr lang="fr-BE" sz="1200" dirty="0" smtClean="0">
                <a:solidFill>
                  <a:srgbClr val="004274"/>
                </a:solidFill>
                <a:latin typeface="Calibri" pitchFamily="34" charset="0"/>
              </a:rPr>
              <a:t> on the index </a:t>
            </a:r>
            <a:r>
              <a:rPr lang="fr-BE" sz="1200" dirty="0" err="1" smtClean="0">
                <a:solidFill>
                  <a:srgbClr val="004274"/>
                </a:solidFill>
                <a:latin typeface="Calibri" pitchFamily="34" charset="0"/>
              </a:rPr>
              <a:t>generated</a:t>
            </a:r>
            <a:r>
              <a:rPr lang="fr-BE" sz="1200" dirty="0" smtClean="0">
                <a:solidFill>
                  <a:srgbClr val="004274"/>
                </a:solidFill>
                <a:latin typeface="Calibri" pitchFamily="34" charset="0"/>
              </a:rPr>
              <a:t> by </a:t>
            </a:r>
            <a:r>
              <a:rPr lang="fr-BE" sz="1200" dirty="0" err="1" smtClean="0">
                <a:solidFill>
                  <a:srgbClr val="004274"/>
                </a:solidFill>
                <a:latin typeface="Calibri" pitchFamily="34" charset="0"/>
              </a:rPr>
              <a:t>Readiris</a:t>
            </a:r>
            <a:r>
              <a:rPr lang="fr-BE" sz="120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1200" dirty="0" err="1" smtClean="0">
                <a:solidFill>
                  <a:srgbClr val="004274"/>
                </a:solidFill>
                <a:latin typeface="Calibri" pitchFamily="34" charset="0"/>
              </a:rPr>
              <a:t>Corporate</a:t>
            </a:r>
            <a:r>
              <a:rPr lang="fr-BE" sz="1200" dirty="0" smtClean="0">
                <a:solidFill>
                  <a:srgbClr val="004274"/>
                </a:solidFill>
                <a:latin typeface="Calibri" pitchFamily="34" charset="0"/>
              </a:rPr>
              <a:t> : to </a:t>
            </a:r>
            <a:r>
              <a:rPr lang="fr-BE" sz="1200" dirty="0" err="1" smtClean="0">
                <a:solidFill>
                  <a:srgbClr val="004274"/>
                </a:solidFill>
                <a:latin typeface="Calibri" pitchFamily="34" charset="0"/>
              </a:rPr>
              <a:t>be</a:t>
            </a:r>
            <a:r>
              <a:rPr lang="fr-BE" sz="120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1200" dirty="0" err="1" smtClean="0">
                <a:solidFill>
                  <a:srgbClr val="004274"/>
                </a:solidFill>
                <a:latin typeface="Calibri" pitchFamily="34" charset="0"/>
              </a:rPr>
              <a:t>confirmed</a:t>
            </a:r>
            <a:r>
              <a:rPr lang="fr-BE" sz="1200" dirty="0" smtClean="0">
                <a:solidFill>
                  <a:srgbClr val="004274"/>
                </a:solidFill>
                <a:latin typeface="Calibri" pitchFamily="34" charset="0"/>
              </a:rPr>
              <a:t> (VRL,XGA)</a:t>
            </a:r>
            <a:endParaRPr lang="fr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93A9BC-DF4C-4236-AF4C-D55EBCE3656C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bcknd_01c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5064125" y="6216650"/>
            <a:ext cx="4079875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None/>
              <a:defRPr/>
            </a:pPr>
            <a:r>
              <a:rPr lang="en-US" sz="1400"/>
              <a:t> Confidential, I.R.I.S. © 2005, All rights reserved</a:t>
            </a:r>
            <a:r>
              <a:rPr lang="en-US"/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gif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5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png"/><Relationship Id="rId5" Type="http://schemas.openxmlformats.org/officeDocument/2006/relationships/image" Target="../media/image2.jpe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5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10" Type="http://schemas.openxmlformats.org/officeDocument/2006/relationships/image" Target="../media/image38.png"/><Relationship Id="rId4" Type="http://schemas.openxmlformats.org/officeDocument/2006/relationships/image" Target="../media/image34.jpeg"/><Relationship Id="rId9" Type="http://schemas.openxmlformats.org/officeDocument/2006/relationships/image" Target="../media/image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png"/><Relationship Id="rId5" Type="http://schemas.openxmlformats.org/officeDocument/2006/relationships/image" Target="../media/image37.png"/><Relationship Id="rId4" Type="http://schemas.openxmlformats.org/officeDocument/2006/relationships/image" Target="../media/image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pn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pn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41.png"/><Relationship Id="rId4" Type="http://schemas.openxmlformats.org/officeDocument/2006/relationships/image" Target="../media/image8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42.png"/><Relationship Id="rId4" Type="http://schemas.openxmlformats.org/officeDocument/2006/relationships/image" Target="../media/image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gif"/><Relationship Id="rId5" Type="http://schemas.openxmlformats.org/officeDocument/2006/relationships/image" Target="../media/image44.png"/><Relationship Id="rId4" Type="http://schemas.openxmlformats.org/officeDocument/2006/relationships/image" Target="../media/image4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0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RISLink09-template-ppt-p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3286124"/>
            <a:ext cx="2786082" cy="318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857224" y="2571744"/>
            <a:ext cx="797070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I.R.I.S. new OCR Software suite:</a:t>
            </a:r>
            <a:endParaRPr kumimoji="0" lang="fr-BE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A full range for document conversion, for private and corporate users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928670"/>
            <a:ext cx="5912932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32" cy="6858024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28926" y="1643050"/>
            <a:ext cx="5786446" cy="4757758"/>
          </a:xfrm>
        </p:spPr>
        <p:txBody>
          <a:bodyPr/>
          <a:lstStyle/>
          <a:p>
            <a:endParaRPr lang="fr-BE" sz="2200" dirty="0" smtClean="0">
              <a:solidFill>
                <a:srgbClr val="004274"/>
              </a:solidFill>
              <a:latin typeface="Calibri" pitchFamily="34" charset="0"/>
            </a:endParaRPr>
          </a:p>
          <a:p>
            <a:r>
              <a:rPr lang="fr-BE" sz="2200" dirty="0" smtClean="0">
                <a:solidFill>
                  <a:srgbClr val="004274"/>
                </a:solidFill>
                <a:latin typeface="Calibri" pitchFamily="34" charset="0"/>
              </a:rPr>
              <a:t>New OCR software suite</a:t>
            </a:r>
          </a:p>
          <a:p>
            <a:r>
              <a:rPr lang="fr-BE" sz="2200" dirty="0" err="1" smtClean="0">
                <a:solidFill>
                  <a:srgbClr val="004274"/>
                </a:solidFill>
                <a:latin typeface="Calibri" pitchFamily="34" charset="0"/>
              </a:rPr>
              <a:t>Why</a:t>
            </a:r>
            <a:r>
              <a:rPr lang="fr-BE" sz="2200" dirty="0" smtClean="0">
                <a:solidFill>
                  <a:srgbClr val="004274"/>
                </a:solidFill>
                <a:latin typeface="Calibri" pitchFamily="34" charset="0"/>
              </a:rPr>
              <a:t> a new range ?</a:t>
            </a:r>
          </a:p>
          <a:p>
            <a:r>
              <a:rPr lang="fr-BE" sz="2200" dirty="0" err="1" smtClean="0">
                <a:solidFill>
                  <a:srgbClr val="004274"/>
                </a:solidFill>
                <a:latin typeface="Calibri" pitchFamily="34" charset="0"/>
              </a:rPr>
              <a:t>What’s</a:t>
            </a:r>
            <a:r>
              <a:rPr lang="fr-BE" sz="2200" dirty="0" smtClean="0">
                <a:solidFill>
                  <a:srgbClr val="004274"/>
                </a:solidFill>
                <a:latin typeface="Calibri" pitchFamily="34" charset="0"/>
              </a:rPr>
              <a:t> new ? </a:t>
            </a:r>
          </a:p>
          <a:p>
            <a:pPr>
              <a:buNone/>
            </a:pPr>
            <a:r>
              <a:rPr lang="fr-BE" sz="2200" dirty="0" smtClean="0">
                <a:solidFill>
                  <a:srgbClr val="004274"/>
                </a:solidFill>
                <a:latin typeface="Calibri" pitchFamily="34" charset="0"/>
              </a:rPr>
              <a:t>   		 in              </a:t>
            </a:r>
          </a:p>
          <a:p>
            <a:pPr>
              <a:buNone/>
            </a:pPr>
            <a:r>
              <a:rPr lang="fr-BE" sz="2200" dirty="0" smtClean="0">
                <a:solidFill>
                  <a:srgbClr val="004274"/>
                </a:solidFill>
                <a:latin typeface="Calibri" pitchFamily="34" charset="0"/>
              </a:rPr>
              <a:t>   		 in		        </a:t>
            </a:r>
          </a:p>
          <a:p>
            <a:pPr>
              <a:buNone/>
            </a:pPr>
            <a:r>
              <a:rPr lang="fr-BE" sz="2200" dirty="0" smtClean="0">
                <a:solidFill>
                  <a:srgbClr val="004274"/>
                </a:solidFill>
                <a:latin typeface="Calibri" pitchFamily="34" charset="0"/>
              </a:rPr>
              <a:t>   		 and in  </a:t>
            </a:r>
          </a:p>
          <a:p>
            <a:pPr>
              <a:buNone/>
            </a:pPr>
            <a:endParaRPr lang="fr-BE" sz="2200" dirty="0" smtClean="0">
              <a:solidFill>
                <a:srgbClr val="004274"/>
              </a:solidFill>
              <a:latin typeface="Calibri" pitchFamily="34" charset="0"/>
            </a:endParaRPr>
          </a:p>
          <a:p>
            <a:r>
              <a:rPr lang="fr-BE" sz="2200" dirty="0" smtClean="0">
                <a:solidFill>
                  <a:srgbClr val="004274"/>
                </a:solidFill>
                <a:latin typeface="Calibri" pitchFamily="34" charset="0"/>
              </a:rPr>
              <a:t>Version 12 new </a:t>
            </a:r>
            <a:r>
              <a:rPr lang="fr-BE" sz="2200" dirty="0" err="1" smtClean="0">
                <a:solidFill>
                  <a:srgbClr val="004274"/>
                </a:solidFill>
                <a:latin typeface="Calibri" pitchFamily="34" charset="0"/>
              </a:rPr>
              <a:t>features</a:t>
            </a:r>
            <a:r>
              <a:rPr lang="fr-BE" sz="2200" dirty="0" smtClean="0">
                <a:solidFill>
                  <a:srgbClr val="004274"/>
                </a:solidFill>
                <a:latin typeface="Calibri" pitchFamily="34" charset="0"/>
              </a:rPr>
              <a:t> + live </a:t>
            </a:r>
            <a:r>
              <a:rPr lang="fr-BE" sz="2200" dirty="0" err="1" smtClean="0">
                <a:solidFill>
                  <a:srgbClr val="004274"/>
                </a:solidFill>
                <a:latin typeface="Calibri" pitchFamily="34" charset="0"/>
              </a:rPr>
              <a:t>demonstration</a:t>
            </a:r>
            <a:endParaRPr lang="fr-BE" sz="2200" dirty="0" smtClean="0">
              <a:solidFill>
                <a:srgbClr val="004274"/>
              </a:solidFill>
              <a:latin typeface="Calibri" pitchFamily="34" charset="0"/>
            </a:endParaRPr>
          </a:p>
          <a:p>
            <a:r>
              <a:rPr lang="fr-BE" sz="2200" dirty="0" err="1" smtClean="0">
                <a:solidFill>
                  <a:srgbClr val="004274"/>
                </a:solidFill>
                <a:latin typeface="Calibri" pitchFamily="34" charset="0"/>
              </a:rPr>
              <a:t>Preview</a:t>
            </a:r>
            <a:r>
              <a:rPr lang="fr-BE" sz="2200" dirty="0" smtClean="0">
                <a:solidFill>
                  <a:srgbClr val="004274"/>
                </a:solidFill>
                <a:latin typeface="Calibri" pitchFamily="34" charset="0"/>
              </a:rPr>
              <a:t>: </a:t>
            </a:r>
            <a:r>
              <a:rPr lang="fr-BE" sz="2200" dirty="0" err="1" smtClean="0">
                <a:solidFill>
                  <a:srgbClr val="004274"/>
                </a:solidFill>
                <a:latin typeface="Calibri" pitchFamily="34" charset="0"/>
              </a:rPr>
              <a:t>IRISearch</a:t>
            </a:r>
            <a:endParaRPr lang="fr-BE" sz="22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None/>
            </a:pPr>
            <a:endParaRPr lang="fr-BE" dirty="0">
              <a:solidFill>
                <a:srgbClr val="004274"/>
              </a:solidFill>
              <a:latin typeface="Calibri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14314" y="0"/>
            <a:ext cx="4500594" cy="8572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0" lang="fr-BE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427A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0" lang="fr-BE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427A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endParaRPr kumimoji="0" lang="fr-BE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643314"/>
            <a:ext cx="1428760" cy="375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785926"/>
            <a:ext cx="2636322" cy="200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4071942"/>
            <a:ext cx="142876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3214686"/>
            <a:ext cx="1428760" cy="414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914400" y="92867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Agenda</a:t>
            </a:r>
            <a:endParaRPr kumimoji="0" lang="fr-BE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4857760"/>
            <a:ext cx="292895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714348" y="428604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New OCR software suite</a:t>
            </a:r>
            <a:r>
              <a:rPr kumimoji="0" lang="fr-BE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427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BE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427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BE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2000240"/>
            <a:ext cx="2928959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3500438"/>
            <a:ext cx="295271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6" descr="RI12 home bidouillé.bmp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72264" y="1928802"/>
            <a:ext cx="768554" cy="9286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2264" y="3429000"/>
            <a:ext cx="785818" cy="9495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72264" y="4857760"/>
            <a:ext cx="785817" cy="9495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785794"/>
            <a:ext cx="8229600" cy="4983179"/>
          </a:xfrm>
        </p:spPr>
        <p:txBody>
          <a:bodyPr/>
          <a:lstStyle/>
          <a:p>
            <a:pPr lvl="1">
              <a:buNone/>
            </a:pPr>
            <a:r>
              <a:rPr lang="fr-BE" sz="2000" b="1" dirty="0" err="1" smtClean="0">
                <a:solidFill>
                  <a:srgbClr val="004274"/>
                </a:solidFill>
                <a:latin typeface="Calibri" pitchFamily="34" charset="0"/>
              </a:rPr>
              <a:t>Offer</a:t>
            </a:r>
            <a:r>
              <a:rPr lang="fr-BE" sz="2000" b="1" dirty="0" smtClean="0">
                <a:solidFill>
                  <a:srgbClr val="004274"/>
                </a:solidFill>
                <a:latin typeface="Calibri" pitchFamily="34" charset="0"/>
              </a:rPr>
              <a:t> the </a:t>
            </a:r>
            <a:r>
              <a:rPr lang="fr-BE" sz="2000" b="1" dirty="0" err="1" smtClean="0">
                <a:solidFill>
                  <a:srgbClr val="004274"/>
                </a:solidFill>
                <a:latin typeface="Calibri" pitchFamily="34" charset="0"/>
              </a:rPr>
              <a:t>custommer</a:t>
            </a:r>
            <a:r>
              <a:rPr lang="fr-BE" sz="2000" b="1" dirty="0" smtClean="0">
                <a:solidFill>
                  <a:srgbClr val="004274"/>
                </a:solidFill>
                <a:latin typeface="Calibri" pitchFamily="34" charset="0"/>
              </a:rPr>
              <a:t> the OCR package </a:t>
            </a:r>
            <a:r>
              <a:rPr lang="fr-BE" sz="2000" b="1" dirty="0" err="1" smtClean="0">
                <a:solidFill>
                  <a:srgbClr val="004274"/>
                </a:solidFill>
                <a:latin typeface="Calibri" pitchFamily="34" charset="0"/>
              </a:rPr>
              <a:t>that</a:t>
            </a:r>
            <a:r>
              <a:rPr lang="fr-BE" sz="2000" b="1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000" b="1" dirty="0" err="1" smtClean="0">
                <a:solidFill>
                  <a:srgbClr val="004274"/>
                </a:solidFill>
                <a:latin typeface="Calibri" pitchFamily="34" charset="0"/>
              </a:rPr>
              <a:t>suits</a:t>
            </a:r>
            <a:r>
              <a:rPr lang="fr-BE" sz="2000" b="1" dirty="0" smtClean="0">
                <a:solidFill>
                  <a:srgbClr val="004274"/>
                </a:solidFill>
                <a:latin typeface="Calibri" pitchFamily="34" charset="0"/>
              </a:rPr>
              <a:t> the best </a:t>
            </a:r>
            <a:r>
              <a:rPr lang="fr-BE" sz="2000" b="1" dirty="0" err="1" smtClean="0">
                <a:solidFill>
                  <a:srgbClr val="004274"/>
                </a:solidFill>
                <a:latin typeface="Calibri" pitchFamily="34" charset="0"/>
              </a:rPr>
              <a:t>his</a:t>
            </a:r>
            <a:r>
              <a:rPr lang="fr-BE" sz="2000" b="1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000" b="1" dirty="0" err="1" smtClean="0">
                <a:solidFill>
                  <a:srgbClr val="004274"/>
                </a:solidFill>
                <a:latin typeface="Calibri" pitchFamily="34" charset="0"/>
              </a:rPr>
              <a:t>needs</a:t>
            </a:r>
            <a:endParaRPr lang="fr-BE" sz="2000" b="1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1"/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1"/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1"/>
            <a:endParaRPr lang="fr-BE" sz="1200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1"/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Easy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-to-use and user-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friendly</a:t>
            </a:r>
            <a:endParaRPr lang="fr-BE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</a:endParaRPr>
          </a:p>
          <a:p>
            <a:pPr lvl="1"/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Features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mostly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used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by home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users</a:t>
            </a:r>
            <a:endParaRPr lang="fr-BE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</a:endParaRPr>
          </a:p>
          <a:p>
            <a:pPr lvl="1"/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OCR for 25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languages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</a:t>
            </a:r>
          </a:p>
          <a:p>
            <a:pPr lvl="1">
              <a:buFont typeface="Wingdings"/>
              <a:buChar char="à"/>
            </a:pP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  <a:sym typeface="Wingdings" pitchFamily="2" charset="2"/>
              </a:rPr>
              <a:t>Give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  <a:sym typeface="Wingdings" pitchFamily="2" charset="2"/>
              </a:rPr>
              <a:t> the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  <a:sym typeface="Wingdings" pitchFamily="2" charset="2"/>
              </a:rPr>
              <a:t>possibility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  <a:sym typeface="Wingdings" pitchFamily="2" charset="2"/>
              </a:rPr>
              <a:t> to the home user to 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do the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whole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job in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just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a single click!</a:t>
            </a:r>
          </a:p>
          <a:p>
            <a:pPr lvl="1">
              <a:buNone/>
            </a:pPr>
            <a:endParaRPr lang="fr-BE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</a:endParaRPr>
          </a:p>
          <a:p>
            <a:pPr lvl="1">
              <a:buNone/>
            </a:pPr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1">
              <a:buNone/>
            </a:pPr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1"/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Additional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features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for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professionnal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users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(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Pdf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, XPS,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iHQC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)</a:t>
            </a:r>
          </a:p>
          <a:p>
            <a:pPr lvl="1"/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OCR for over 120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languages</a:t>
            </a:r>
            <a:endParaRPr lang="fr-BE" sz="1400" b="1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</a:endParaRPr>
          </a:p>
          <a:p>
            <a:pPr lvl="1">
              <a:buNone/>
            </a:pPr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1">
              <a:buNone/>
            </a:pPr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1"/>
            <a:endParaRPr lang="fr-BE" sz="1200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1"/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Designed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to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enhance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the document management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process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of Small Businesses</a:t>
            </a:r>
          </a:p>
          <a:p>
            <a:pPr lvl="1"/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Specific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features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to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handle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batch OCR, to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separate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batches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of documents, archive </a:t>
            </a:r>
            <a:r>
              <a:rPr lang="fr-BE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efficiently</a:t>
            </a:r>
            <a:r>
              <a:rPr lang="fr-BE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</a:rPr>
              <a:t> and                    							    index documents</a:t>
            </a:r>
          </a:p>
          <a:p>
            <a:pPr lvl="1"/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endParaRPr lang="fr-BE" dirty="0">
              <a:solidFill>
                <a:srgbClr val="004274"/>
              </a:solidFill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28992" y="1500174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BE" sz="2400" dirty="0" err="1" smtClean="0">
                <a:solidFill>
                  <a:srgbClr val="004274"/>
                </a:solidFill>
                <a:latin typeface="Calibri" pitchFamily="34" charset="0"/>
              </a:rPr>
              <a:t>Designed</a:t>
            </a:r>
            <a:r>
              <a:rPr lang="fr-BE" sz="2400" dirty="0" smtClean="0">
                <a:solidFill>
                  <a:srgbClr val="004274"/>
                </a:solidFill>
                <a:latin typeface="Calibri" pitchFamily="34" charset="0"/>
              </a:rPr>
              <a:t> for Home </a:t>
            </a:r>
            <a:r>
              <a:rPr lang="fr-BE" sz="2400" dirty="0" err="1" smtClean="0">
                <a:solidFill>
                  <a:srgbClr val="004274"/>
                </a:solidFill>
                <a:latin typeface="Calibri" pitchFamily="34" charset="0"/>
              </a:rPr>
              <a:t>users</a:t>
            </a:r>
            <a:endParaRPr lang="fr-BE" sz="2400" dirty="0">
              <a:solidFill>
                <a:srgbClr val="004274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28992" y="3253087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BE" sz="2400" dirty="0" err="1" smtClean="0">
                <a:solidFill>
                  <a:srgbClr val="004274"/>
                </a:solidFill>
                <a:latin typeface="Calibri" pitchFamily="34" charset="0"/>
              </a:rPr>
              <a:t>Designed</a:t>
            </a:r>
            <a:r>
              <a:rPr lang="fr-BE" sz="2400" dirty="0" smtClean="0">
                <a:solidFill>
                  <a:srgbClr val="004274"/>
                </a:solidFill>
                <a:latin typeface="Calibri" pitchFamily="34" charset="0"/>
              </a:rPr>
              <a:t> for Professional </a:t>
            </a:r>
            <a:r>
              <a:rPr lang="fr-BE" sz="2400" dirty="0" err="1" smtClean="0">
                <a:solidFill>
                  <a:srgbClr val="004274"/>
                </a:solidFill>
                <a:latin typeface="Calibri" pitchFamily="34" charset="0"/>
              </a:rPr>
              <a:t>users</a:t>
            </a:r>
            <a:endParaRPr lang="fr-BE" sz="2400" dirty="0">
              <a:solidFill>
                <a:srgbClr val="004274"/>
              </a:solidFill>
              <a:latin typeface="Calibr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28992" y="4572008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BE" sz="2400" dirty="0" err="1" smtClean="0">
                <a:solidFill>
                  <a:srgbClr val="004274"/>
                </a:solidFill>
                <a:latin typeface="Calibri" pitchFamily="34" charset="0"/>
              </a:rPr>
              <a:t>Designed</a:t>
            </a:r>
            <a:r>
              <a:rPr lang="fr-BE" sz="2400" dirty="0" smtClean="0">
                <a:solidFill>
                  <a:srgbClr val="004274"/>
                </a:solidFill>
                <a:latin typeface="Calibri" pitchFamily="34" charset="0"/>
              </a:rPr>
              <a:t> for Small Businesses</a:t>
            </a:r>
            <a:endParaRPr lang="fr-BE" sz="2400" dirty="0">
              <a:solidFill>
                <a:srgbClr val="004274"/>
              </a:solidFill>
              <a:latin typeface="Calibri" pitchFamily="34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42910" y="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4400" b="1" i="0" u="none" strike="noStrike" kern="0" cap="none" spc="0" normalizeH="0" baseline="0" noProof="0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Why</a:t>
            </a: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 a</a:t>
            </a:r>
            <a:r>
              <a:rPr kumimoji="0" lang="fr-BE" sz="4400" b="1" i="0" u="none" strike="noStrike" kern="0" cap="none" spc="0" normalizeH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 new range?</a:t>
            </a:r>
            <a:r>
              <a:rPr kumimoji="0" lang="fr-BE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427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BE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427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BE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1500174"/>
            <a:ext cx="1968365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3253852"/>
            <a:ext cx="2000264" cy="53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4500570"/>
            <a:ext cx="21431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50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571612"/>
            <a:ext cx="8229600" cy="4525963"/>
          </a:xfrm>
        </p:spPr>
        <p:txBody>
          <a:bodyPr/>
          <a:lstStyle/>
          <a:p>
            <a:pPr lvl="1">
              <a:buFont typeface="Wingdings" pitchFamily="2" charset="2"/>
              <a:buChar char="Ø"/>
            </a:pPr>
            <a:endParaRPr lang="fr-BE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3">
              <a:buFont typeface="Wingdings" pitchFamily="2" charset="2"/>
              <a:buChar char="Ø"/>
            </a:pPr>
            <a:r>
              <a:rPr lang="fr-BE" dirty="0" smtClean="0">
                <a:solidFill>
                  <a:srgbClr val="004274"/>
                </a:solidFill>
                <a:latin typeface="Calibri" pitchFamily="34" charset="0"/>
              </a:rPr>
              <a:t> Home 		:  </a:t>
            </a:r>
            <a:r>
              <a:rPr lang="fr-BE" dirty="0" err="1" smtClean="0">
                <a:solidFill>
                  <a:srgbClr val="004274"/>
                </a:solidFill>
                <a:latin typeface="Calibri" pitchFamily="34" charset="0"/>
              </a:rPr>
              <a:t>Designed</a:t>
            </a:r>
            <a:r>
              <a:rPr lang="fr-BE" dirty="0" smtClean="0">
                <a:solidFill>
                  <a:srgbClr val="004274"/>
                </a:solidFill>
                <a:latin typeface="Calibri" pitchFamily="34" charset="0"/>
              </a:rPr>
              <a:t> for Home </a:t>
            </a:r>
            <a:r>
              <a:rPr lang="fr-BE" dirty="0" err="1" smtClean="0">
                <a:solidFill>
                  <a:srgbClr val="004274"/>
                </a:solidFill>
                <a:latin typeface="Calibri" pitchFamily="34" charset="0"/>
              </a:rPr>
              <a:t>users</a:t>
            </a:r>
            <a:endParaRPr lang="fr-BE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3">
              <a:buNone/>
            </a:pPr>
            <a:r>
              <a:rPr lang="fr-BE" dirty="0" smtClean="0">
                <a:solidFill>
                  <a:srgbClr val="004274"/>
                </a:solidFill>
                <a:latin typeface="Calibri" pitchFamily="34" charset="0"/>
              </a:rPr>
              <a:t>                 		   Price : 49 €</a:t>
            </a:r>
          </a:p>
          <a:p>
            <a:pPr lvl="3">
              <a:buFont typeface="Wingdings" pitchFamily="2" charset="2"/>
              <a:buChar char="Ø"/>
            </a:pPr>
            <a:endParaRPr lang="fr-BE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3">
              <a:buFont typeface="Wingdings" pitchFamily="2" charset="2"/>
              <a:buChar char="Ø"/>
            </a:pPr>
            <a:r>
              <a:rPr lang="fr-BE" dirty="0" smtClean="0">
                <a:solidFill>
                  <a:srgbClr val="004274"/>
                </a:solidFill>
                <a:latin typeface="Calibri" pitchFamily="34" charset="0"/>
              </a:rPr>
              <a:t> Pro     		:  </a:t>
            </a:r>
            <a:r>
              <a:rPr lang="fr-BE" dirty="0" err="1" smtClean="0">
                <a:solidFill>
                  <a:srgbClr val="004274"/>
                </a:solidFill>
                <a:latin typeface="Calibri" pitchFamily="34" charset="0"/>
              </a:rPr>
              <a:t>Designed</a:t>
            </a:r>
            <a:r>
              <a:rPr lang="fr-BE" dirty="0" smtClean="0">
                <a:solidFill>
                  <a:srgbClr val="004274"/>
                </a:solidFill>
                <a:latin typeface="Calibri" pitchFamily="34" charset="0"/>
              </a:rPr>
              <a:t> for Professional </a:t>
            </a:r>
            <a:r>
              <a:rPr lang="fr-BE" dirty="0" err="1" smtClean="0">
                <a:solidFill>
                  <a:srgbClr val="004274"/>
                </a:solidFill>
                <a:latin typeface="Calibri" pitchFamily="34" charset="0"/>
              </a:rPr>
              <a:t>users</a:t>
            </a:r>
            <a:endParaRPr lang="fr-BE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3">
              <a:buNone/>
            </a:pPr>
            <a:r>
              <a:rPr lang="fr-BE" dirty="0" smtClean="0">
                <a:solidFill>
                  <a:srgbClr val="004274"/>
                </a:solidFill>
                <a:latin typeface="Calibri" pitchFamily="34" charset="0"/>
              </a:rPr>
              <a:t>		           	  	   Price : 129 € (upgrade : 89 €)</a:t>
            </a:r>
          </a:p>
          <a:p>
            <a:pPr lvl="3">
              <a:buFont typeface="Wingdings" pitchFamily="2" charset="2"/>
              <a:buChar char="Ø"/>
            </a:pPr>
            <a:endParaRPr lang="fr-BE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3">
              <a:buFont typeface="Wingdings" pitchFamily="2" charset="2"/>
              <a:buChar char="Ø"/>
            </a:pPr>
            <a:r>
              <a:rPr lang="fr-BE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dirty="0" err="1" smtClean="0">
                <a:solidFill>
                  <a:srgbClr val="004274"/>
                </a:solidFill>
                <a:latin typeface="Calibri" pitchFamily="34" charset="0"/>
              </a:rPr>
              <a:t>Corporate</a:t>
            </a:r>
            <a:r>
              <a:rPr lang="fr-BE" dirty="0" smtClean="0">
                <a:solidFill>
                  <a:srgbClr val="004274"/>
                </a:solidFill>
                <a:latin typeface="Calibri" pitchFamily="34" charset="0"/>
              </a:rPr>
              <a:t> 	:  </a:t>
            </a:r>
            <a:r>
              <a:rPr lang="fr-BE" dirty="0" err="1" smtClean="0">
                <a:solidFill>
                  <a:srgbClr val="004274"/>
                </a:solidFill>
                <a:latin typeface="Calibri" pitchFamily="34" charset="0"/>
              </a:rPr>
              <a:t>Designed</a:t>
            </a:r>
            <a:r>
              <a:rPr lang="fr-BE" dirty="0" smtClean="0">
                <a:solidFill>
                  <a:srgbClr val="004274"/>
                </a:solidFill>
                <a:latin typeface="Calibri" pitchFamily="34" charset="0"/>
              </a:rPr>
              <a:t> for Small Businesses</a:t>
            </a:r>
          </a:p>
          <a:p>
            <a:pPr lvl="3">
              <a:buNone/>
            </a:pPr>
            <a:r>
              <a:rPr lang="fr-BE" dirty="0" smtClean="0">
                <a:solidFill>
                  <a:srgbClr val="004274"/>
                </a:solidFill>
                <a:latin typeface="Calibri" pitchFamily="34" charset="0"/>
              </a:rPr>
              <a:t>				   Price : 399€ (upgrade : 199 €)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71670" y="285728"/>
            <a:ext cx="5286412" cy="8572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4400" b="1" i="0" u="none" strike="noStrike" kern="0" cap="none" spc="0" normalizeH="0" baseline="0" noProof="0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Why</a:t>
            </a: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 a new range ?</a:t>
            </a:r>
            <a:r>
              <a:rPr kumimoji="0" lang="fr-BE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427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BE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427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BE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"/>
            <a:ext cx="9144032" cy="685802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  </a:t>
            </a:r>
            <a:endParaRPr lang="fr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7356" y="1714487"/>
            <a:ext cx="6000792" cy="3643339"/>
          </a:xfrm>
        </p:spPr>
        <p:txBody>
          <a:bodyPr/>
          <a:lstStyle/>
          <a:p>
            <a:endParaRPr lang="fr-BE" sz="2000" dirty="0" smtClean="0">
              <a:solidFill>
                <a:srgbClr val="004274"/>
              </a:solidFill>
              <a:latin typeface="Calibri" pitchFamily="34" charset="0"/>
            </a:endParaRPr>
          </a:p>
          <a:p>
            <a:endParaRPr lang="fr-BE" sz="2000" dirty="0" smtClean="0">
              <a:solidFill>
                <a:srgbClr val="004274"/>
              </a:solidFill>
              <a:latin typeface="Calibri" pitchFamily="34" charset="0"/>
            </a:endParaRPr>
          </a:p>
          <a:p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What’s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New?</a:t>
            </a:r>
          </a:p>
          <a:p>
            <a:endParaRPr lang="fr-BE" sz="20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1. NEW Redesigned User Interface</a:t>
            </a:r>
            <a:endParaRPr lang="fr-BE" sz="1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2. NEW </a:t>
            </a:r>
            <a:r>
              <a:rPr lang="en-US" sz="1800" dirty="0" err="1" smtClean="0">
                <a:solidFill>
                  <a:srgbClr val="004274"/>
                </a:solidFill>
                <a:latin typeface="Calibri" pitchFamily="34" charset="0"/>
              </a:rPr>
              <a:t>SmartTasks</a:t>
            </a: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 Buttons</a:t>
            </a:r>
            <a:endParaRPr lang="fr-BE" sz="1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3. NEW Output Formats (DOCX-ODT)</a:t>
            </a:r>
            <a:endParaRPr lang="fr-BE" sz="1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4. NEW User Interface languages</a:t>
            </a:r>
            <a:endParaRPr lang="fr-BE" sz="1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5. IMPROVED  28% accuracy increase</a:t>
            </a:r>
            <a:endParaRPr lang="fr-BE" sz="1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None/>
            </a:pPr>
            <a:endParaRPr lang="fr-BE" dirty="0" smtClean="0">
              <a:solidFill>
                <a:srgbClr val="004274"/>
              </a:solidFill>
              <a:latin typeface="Calibri" pitchFamily="34" charset="0"/>
            </a:endParaRPr>
          </a:p>
        </p:txBody>
      </p:sp>
      <p:pic>
        <p:nvPicPr>
          <p:cNvPr id="6" name="Picture 5" descr="RI12 home bidouillé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63941" y="1071546"/>
            <a:ext cx="1596250" cy="19288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4" name="Picture 2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500042"/>
            <a:ext cx="2940388" cy="784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03612" y="5857892"/>
            <a:ext cx="2940388" cy="784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/>
          <a:srcRect l="7346" t="29153" r="84310" b="27453"/>
          <a:stretch>
            <a:fillRect/>
          </a:stretch>
        </p:blipFill>
        <p:spPr bwMode="auto">
          <a:xfrm>
            <a:off x="428596" y="2500306"/>
            <a:ext cx="61814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ectangle 10"/>
          <p:cNvSpPr/>
          <p:nvPr/>
        </p:nvSpPr>
        <p:spPr bwMode="auto">
          <a:xfrm>
            <a:off x="357158" y="4786322"/>
            <a:ext cx="928694" cy="64294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tabLst/>
            </a:pPr>
            <a:endParaRPr kumimoji="0" lang="fr-BE" sz="3600" b="0" i="0" u="none" strike="noStrike" cap="none" normalizeH="0" baseline="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0"/>
            <a:ext cx="9144032" cy="6858024"/>
          </a:xfrm>
          <a:prstGeom prst="rect">
            <a:avLst/>
          </a:prstGeom>
          <a:noFill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785918" y="285728"/>
            <a:ext cx="5900750" cy="725470"/>
          </a:xfrm>
        </p:spPr>
        <p:txBody>
          <a:bodyPr/>
          <a:lstStyle/>
          <a:p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/>
            </a:r>
            <a:b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</a:br>
            <a:endParaRPr lang="fr-BE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1643042" y="2143116"/>
            <a:ext cx="6657964" cy="350046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fr-BE" sz="1800" dirty="0" err="1" smtClean="0">
                <a:solidFill>
                  <a:srgbClr val="004274"/>
                </a:solidFill>
                <a:latin typeface="Calibri" pitchFamily="34" charset="0"/>
              </a:rPr>
              <a:t>What’s</a:t>
            </a:r>
            <a:r>
              <a:rPr lang="fr-BE" sz="1800" dirty="0" smtClean="0">
                <a:solidFill>
                  <a:srgbClr val="004274"/>
                </a:solidFill>
                <a:latin typeface="Calibri" pitchFamily="34" charset="0"/>
              </a:rPr>
              <a:t> New?</a:t>
            </a:r>
          </a:p>
          <a:p>
            <a:pPr>
              <a:buFont typeface="Wingdings" pitchFamily="2" charset="2"/>
              <a:buChar char="Ø"/>
            </a:pPr>
            <a:endParaRPr lang="en-US" sz="1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1. NEW Redesigned User Interface</a:t>
            </a:r>
            <a:endParaRPr lang="fr-BE" sz="1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2. NEW </a:t>
            </a:r>
            <a:r>
              <a:rPr lang="en-US" sz="1800" dirty="0" err="1" smtClean="0">
                <a:solidFill>
                  <a:srgbClr val="004274"/>
                </a:solidFill>
                <a:latin typeface="Calibri" pitchFamily="34" charset="0"/>
              </a:rPr>
              <a:t>SmartTasks</a:t>
            </a: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 Buttons</a:t>
            </a:r>
            <a:endParaRPr lang="fr-BE" sz="1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3. NEW High-Quality Compression technology (</a:t>
            </a:r>
            <a:r>
              <a:rPr lang="en-US" sz="1800" dirty="0" err="1" smtClean="0">
                <a:solidFill>
                  <a:srgbClr val="004274"/>
                </a:solidFill>
                <a:latin typeface="Calibri" pitchFamily="34" charset="0"/>
              </a:rPr>
              <a:t>iHQC</a:t>
            </a:r>
            <a:r>
              <a:rPr lang="en-US" sz="1800" baseline="30000" dirty="0" err="1" smtClean="0">
                <a:solidFill>
                  <a:srgbClr val="004274"/>
                </a:solidFill>
                <a:latin typeface="Calibri" pitchFamily="34" charset="0"/>
              </a:rPr>
              <a:t>TM</a:t>
            </a: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)*      </a:t>
            </a:r>
            <a:endParaRPr lang="fr-BE" sz="1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4. NEW Output Formats (DOCX-ODT-XPS)</a:t>
            </a:r>
            <a:endParaRPr lang="fr-BE" sz="1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5. NEW User Interface languages</a:t>
            </a:r>
          </a:p>
          <a:p>
            <a:pP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004274"/>
                </a:solidFill>
                <a:latin typeface="Calibri" pitchFamily="34" charset="0"/>
              </a:rPr>
              <a:t>6. IMPROVED  28% accuracy increase</a:t>
            </a:r>
            <a:endParaRPr lang="fr-BE" sz="1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endParaRPr lang="fr-BE" sz="1800" dirty="0" smtClean="0">
              <a:solidFill>
                <a:srgbClr val="004274"/>
              </a:solidFill>
              <a:latin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1000108"/>
            <a:ext cx="1554252" cy="18780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400" y="500400"/>
            <a:ext cx="295271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/>
          <a:srcRect l="4998" t="16666" r="85002" b="20833"/>
          <a:stretch>
            <a:fillRect/>
          </a:stretch>
        </p:blipFill>
        <p:spPr bwMode="auto">
          <a:xfrm>
            <a:off x="285720" y="2143116"/>
            <a:ext cx="628654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91282" y="5857892"/>
            <a:ext cx="295271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 </a:t>
            </a:r>
            <a:endParaRPr lang="fr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3042" y="1903433"/>
            <a:ext cx="7086592" cy="4525963"/>
          </a:xfrm>
        </p:spPr>
        <p:txBody>
          <a:bodyPr/>
          <a:lstStyle/>
          <a:p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What’s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New?</a:t>
            </a:r>
          </a:p>
          <a:p>
            <a:pPr>
              <a:buNone/>
            </a:pPr>
            <a:endParaRPr lang="fr-BE" sz="20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solidFill>
                  <a:srgbClr val="004274"/>
                </a:solidFill>
                <a:latin typeface="Calibri" pitchFamily="34" charset="0"/>
              </a:rPr>
              <a:t>1. NEW Powerful indexing tool</a:t>
            </a:r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solidFill>
                  <a:srgbClr val="004274"/>
                </a:solidFill>
                <a:latin typeface="Calibri" pitchFamily="34" charset="0"/>
              </a:rPr>
              <a:t>2. NEW PDF/A file generation + PDF encryption + PDF digital signing</a:t>
            </a:r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solidFill>
                  <a:srgbClr val="004274"/>
                </a:solidFill>
                <a:latin typeface="Calibri" pitchFamily="34" charset="0"/>
              </a:rPr>
              <a:t>3. NEW </a:t>
            </a:r>
            <a:r>
              <a:rPr lang="en-US" sz="1600" dirty="0" err="1" smtClean="0">
                <a:solidFill>
                  <a:srgbClr val="004274"/>
                </a:solidFill>
                <a:latin typeface="Calibri" pitchFamily="34" charset="0"/>
              </a:rPr>
              <a:t>SmartTasks</a:t>
            </a:r>
            <a:r>
              <a:rPr lang="en-US" sz="1600" dirty="0" smtClean="0">
                <a:solidFill>
                  <a:srgbClr val="004274"/>
                </a:solidFill>
                <a:latin typeface="Calibri" pitchFamily="34" charset="0"/>
              </a:rPr>
              <a:t> Buttons</a:t>
            </a:r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solidFill>
                  <a:srgbClr val="004274"/>
                </a:solidFill>
                <a:latin typeface="Calibri" pitchFamily="34" charset="0"/>
              </a:rPr>
              <a:t>4. NEW High-Quality Compression technology (</a:t>
            </a:r>
            <a:r>
              <a:rPr lang="en-US" sz="1600" dirty="0" err="1" smtClean="0">
                <a:solidFill>
                  <a:srgbClr val="004274"/>
                </a:solidFill>
                <a:latin typeface="Calibri" pitchFamily="34" charset="0"/>
              </a:rPr>
              <a:t>iHQC</a:t>
            </a:r>
            <a:r>
              <a:rPr lang="en-US" sz="1600" baseline="30000" dirty="0" err="1" smtClean="0">
                <a:solidFill>
                  <a:srgbClr val="004274"/>
                </a:solidFill>
                <a:latin typeface="Calibri" pitchFamily="34" charset="0"/>
              </a:rPr>
              <a:t>TM</a:t>
            </a:r>
            <a:r>
              <a:rPr lang="en-US" sz="1600" dirty="0" smtClean="0">
                <a:solidFill>
                  <a:srgbClr val="004274"/>
                </a:solidFill>
                <a:latin typeface="Calibri" pitchFamily="34" charset="0"/>
              </a:rPr>
              <a:t>)      </a:t>
            </a:r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solidFill>
                  <a:srgbClr val="004274"/>
                </a:solidFill>
                <a:latin typeface="Calibri" pitchFamily="34" charset="0"/>
              </a:rPr>
              <a:t>5. NEW Output Formats (DOCX-ODT-XPS)</a:t>
            </a:r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solidFill>
                  <a:srgbClr val="004274"/>
                </a:solidFill>
                <a:latin typeface="Calibri" pitchFamily="34" charset="0"/>
              </a:rPr>
              <a:t>6. NEW User Interface languages</a:t>
            </a:r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dirty="0" smtClean="0">
                <a:solidFill>
                  <a:srgbClr val="004274"/>
                </a:solidFill>
                <a:latin typeface="Calibri" pitchFamily="34" charset="0"/>
              </a:rPr>
              <a:t>7. IMPROVED  28% accuracy increase</a:t>
            </a:r>
          </a:p>
          <a:p>
            <a:pPr>
              <a:buFont typeface="Wingdings" pitchFamily="2" charset="2"/>
              <a:buChar char="Ø"/>
            </a:pPr>
            <a:r>
              <a:rPr lang="fr-BE" sz="1600" dirty="0" smtClean="0">
                <a:solidFill>
                  <a:srgbClr val="004274"/>
                </a:solidFill>
                <a:latin typeface="Calibri" pitchFamily="34" charset="0"/>
              </a:rPr>
              <a:t>8. IMPROVED </a:t>
            </a:r>
            <a:r>
              <a:rPr lang="fr-BE" sz="1600" dirty="0" err="1" smtClean="0">
                <a:solidFill>
                  <a:srgbClr val="004274"/>
                </a:solidFill>
                <a:latin typeface="Calibri" pitchFamily="34" charset="0"/>
              </a:rPr>
              <a:t>Fast</a:t>
            </a:r>
            <a:r>
              <a:rPr lang="fr-BE" sz="160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1600" dirty="0" err="1" smtClean="0">
                <a:solidFill>
                  <a:srgbClr val="004274"/>
                </a:solidFill>
                <a:latin typeface="Calibri" pitchFamily="34" charset="0"/>
              </a:rPr>
              <a:t>binarization</a:t>
            </a:r>
            <a:r>
              <a:rPr lang="fr-BE" sz="1600" dirty="0" smtClean="0">
                <a:solidFill>
                  <a:srgbClr val="004274"/>
                </a:solidFill>
                <a:latin typeface="Calibri" pitchFamily="34" charset="0"/>
              </a:rPr>
              <a:t> for maximum compatibility </a:t>
            </a:r>
            <a:r>
              <a:rPr lang="fr-BE" sz="1600" dirty="0" err="1" smtClean="0">
                <a:solidFill>
                  <a:srgbClr val="004274"/>
                </a:solidFill>
                <a:latin typeface="Calibri" pitchFamily="34" charset="0"/>
              </a:rPr>
              <a:t>with</a:t>
            </a:r>
            <a:r>
              <a:rPr lang="fr-BE" sz="1600" dirty="0" smtClean="0">
                <a:solidFill>
                  <a:srgbClr val="004274"/>
                </a:solidFill>
                <a:latin typeface="Calibri" pitchFamily="34" charset="0"/>
              </a:rPr>
              <a:t> High end scanners </a:t>
            </a:r>
          </a:p>
          <a:p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endParaRPr lang="fr-BE" dirty="0" smtClean="0">
              <a:solidFill>
                <a:srgbClr val="004274"/>
              </a:solidFill>
              <a:latin typeface="Calibri" pitchFamily="34" charset="0"/>
            </a:endParaRPr>
          </a:p>
        </p:txBody>
      </p:sp>
      <p:pic>
        <p:nvPicPr>
          <p:cNvPr id="4" name="Picture 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400" y="500400"/>
            <a:ext cx="307183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68" y="985240"/>
            <a:ext cx="1490332" cy="1800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66" y="6072206"/>
            <a:ext cx="2786114" cy="67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/>
          <a:srcRect l="50628" t="17578" r="39922" b="21542"/>
          <a:stretch>
            <a:fillRect/>
          </a:stretch>
        </p:blipFill>
        <p:spPr bwMode="auto">
          <a:xfrm>
            <a:off x="285720" y="2143116"/>
            <a:ext cx="55444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/>
          <a:srcRect l="4360" t="17578" r="85900" b="21542"/>
          <a:stretch>
            <a:fillRect/>
          </a:stretch>
        </p:blipFill>
        <p:spPr bwMode="auto">
          <a:xfrm>
            <a:off x="928662" y="2143116"/>
            <a:ext cx="57150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428604"/>
            <a:ext cx="6000792" cy="52787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Picture 8" descr="IRISLink09-template-ppt-pt.jpg"/>
          <p:cNvPicPr>
            <a:picLocks noChangeAspect="1"/>
          </p:cNvPicPr>
          <p:nvPr/>
        </p:nvPicPr>
        <p:blipFill>
          <a:blip r:embed="rId5"/>
          <a:srcRect l="23333" r="52448" b="87500"/>
          <a:stretch>
            <a:fillRect/>
          </a:stretch>
        </p:blipFill>
        <p:spPr>
          <a:xfrm>
            <a:off x="0" y="0"/>
            <a:ext cx="9144000" cy="857232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00034" y="142860"/>
            <a:ext cx="8229600" cy="1143000"/>
          </a:xfrm>
        </p:spPr>
        <p:txBody>
          <a:bodyPr/>
          <a:lstStyle/>
          <a:p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New </a:t>
            </a:r>
            <a:r>
              <a:rPr lang="fr-BE" b="1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feature</a:t>
            </a:r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: </a:t>
            </a:r>
            <a:r>
              <a:rPr lang="fr-BE" b="1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SmartTasks</a:t>
            </a:r>
            <a:endParaRPr lang="fr-BE" dirty="0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6072206"/>
            <a:ext cx="2000264" cy="576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43174" y="6072206"/>
            <a:ext cx="1857388" cy="539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57984" y="6072206"/>
            <a:ext cx="2286016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68346"/>
          </a:xfrm>
        </p:spPr>
        <p:txBody>
          <a:bodyPr/>
          <a:lstStyle/>
          <a:p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New </a:t>
            </a:r>
            <a:r>
              <a:rPr lang="fr-BE" b="1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feature</a:t>
            </a:r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: </a:t>
            </a:r>
            <a:r>
              <a:rPr lang="fr-BE" b="1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multilingual</a:t>
            </a:r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GUI</a:t>
            </a:r>
            <a:endParaRPr lang="fr-BE" dirty="0"/>
          </a:p>
        </p:txBody>
      </p:sp>
      <p:pic>
        <p:nvPicPr>
          <p:cNvPr id="1029" name="Picture 5" descr="F:\RI 12 GUI\GUI RI12 Ru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910" y="984290"/>
            <a:ext cx="9149910" cy="57308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6000760" y="1428736"/>
            <a:ext cx="2000264" cy="642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B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</a:rPr>
              <a:t>RUSSIAN</a:t>
            </a:r>
            <a:endParaRPr lang="fr-B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60000" endA="900" endPos="60000" dist="29997" dir="5400000" sy="-100000" algn="bl" rotWithShape="0"/>
              </a:effectLst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5" name="Picture 4" descr="F:\RI 12 GUI\GUI RI12 Gree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2" y="0"/>
            <a:ext cx="9144000" cy="66437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6286512" y="571480"/>
            <a:ext cx="2000264" cy="642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BE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</a:rPr>
              <a:t>Greek</a:t>
            </a:r>
            <a:endParaRPr lang="fr-B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60000" endA="900" endPos="60000" dist="29997" dir="5400000" sy="-100000" algn="bl" rotWithShape="0"/>
              </a:effectLst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5" name="Picture 3" descr="F:\RI 12 GUI\GUI RI12 Bulgar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9797"/>
            <a:ext cx="9144000" cy="66753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6286512" y="928670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BE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</a:rPr>
              <a:t>Bulgarian</a:t>
            </a:r>
            <a:endParaRPr lang="fr-B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60000" endA="900" endPos="60000" dist="29997" dir="5400000" sy="-100000" algn="bl" rotWithShape="0"/>
              </a:effectLst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5" name="Picture 2" descr="F:\RI 12 GUI\GUI RI12 AR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9797"/>
            <a:ext cx="9144000" cy="66039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6000760" y="785794"/>
            <a:ext cx="2000264" cy="642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BE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</a:rPr>
              <a:t>Arabic</a:t>
            </a:r>
            <a:endParaRPr lang="fr-B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60000" endA="900" endPos="60000" dist="29997" dir="5400000" sy="-100000" algn="bl" rotWithShape="0"/>
              </a:effectLst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28" y="642926"/>
            <a:ext cx="8229600" cy="85724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New Output Formats</a:t>
            </a:r>
            <a:b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</a:br>
            <a:endParaRPr lang="fr-BE" dirty="0" smtClean="0">
              <a:solidFill>
                <a:srgbClr val="00427A"/>
              </a:solidFill>
              <a:latin typeface="Calibri" pitchFamily="34" charset="0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1714480" y="2171704"/>
            <a:ext cx="4786346" cy="3686188"/>
          </a:xfrm>
        </p:spPr>
        <p:txBody>
          <a:bodyPr/>
          <a:lstStyle/>
          <a:p>
            <a:r>
              <a:rPr lang="fr-BE" sz="2400" dirty="0" smtClean="0">
                <a:solidFill>
                  <a:srgbClr val="004274"/>
                </a:solidFill>
                <a:latin typeface="Calibri" pitchFamily="34" charset="0"/>
              </a:rPr>
              <a:t>ODT (</a:t>
            </a:r>
            <a:r>
              <a:rPr lang="fr-BE" sz="2400" dirty="0" err="1" smtClean="0">
                <a:solidFill>
                  <a:srgbClr val="004274"/>
                </a:solidFill>
                <a:latin typeface="Calibri" pitchFamily="34" charset="0"/>
              </a:rPr>
              <a:t>OpenOffice</a:t>
            </a:r>
            <a:r>
              <a:rPr lang="fr-BE" sz="2400" dirty="0" smtClean="0">
                <a:solidFill>
                  <a:srgbClr val="004274"/>
                </a:solidFill>
                <a:latin typeface="Calibri" pitchFamily="34" charset="0"/>
              </a:rPr>
              <a:t> Document)</a:t>
            </a:r>
          </a:p>
          <a:p>
            <a:pPr>
              <a:buNone/>
            </a:pPr>
            <a:endParaRPr lang="fr-BE" sz="24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None/>
            </a:pPr>
            <a:endParaRPr lang="fr-BE" sz="2400" dirty="0" smtClean="0">
              <a:solidFill>
                <a:srgbClr val="004274"/>
              </a:solidFill>
              <a:latin typeface="Calibri" pitchFamily="34" charset="0"/>
            </a:endParaRPr>
          </a:p>
          <a:p>
            <a:r>
              <a:rPr lang="fr-BE" sz="2400" dirty="0" smtClean="0">
                <a:solidFill>
                  <a:srgbClr val="004274"/>
                </a:solidFill>
                <a:latin typeface="Calibri" pitchFamily="34" charset="0"/>
              </a:rPr>
              <a:t>DOCX (Word 2007)</a:t>
            </a:r>
          </a:p>
          <a:p>
            <a:pPr>
              <a:buNone/>
            </a:pPr>
            <a:endParaRPr lang="fr-BE" sz="24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None/>
            </a:pPr>
            <a:endParaRPr lang="fr-BE" sz="2400" dirty="0" smtClean="0">
              <a:solidFill>
                <a:srgbClr val="004274"/>
              </a:solidFill>
              <a:latin typeface="Calibri" pitchFamily="34" charset="0"/>
            </a:endParaRPr>
          </a:p>
          <a:p>
            <a:r>
              <a:rPr lang="fr-BE" sz="2400" dirty="0" smtClean="0">
                <a:solidFill>
                  <a:srgbClr val="004274"/>
                </a:solidFill>
                <a:latin typeface="Calibri" pitchFamily="34" charset="0"/>
              </a:rPr>
              <a:t>XPS (XML </a:t>
            </a:r>
            <a:r>
              <a:rPr lang="fr-BE" sz="2400" dirty="0" err="1" smtClean="0">
                <a:solidFill>
                  <a:srgbClr val="004274"/>
                </a:solidFill>
                <a:latin typeface="Calibri" pitchFamily="34" charset="0"/>
              </a:rPr>
              <a:t>Paper</a:t>
            </a:r>
            <a:r>
              <a:rPr lang="fr-BE" sz="240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400" dirty="0" err="1" smtClean="0">
                <a:solidFill>
                  <a:srgbClr val="004274"/>
                </a:solidFill>
                <a:latin typeface="Calibri" pitchFamily="34" charset="0"/>
              </a:rPr>
              <a:t>Specification</a:t>
            </a:r>
            <a:r>
              <a:rPr lang="fr-BE" sz="2400" dirty="0" smtClean="0">
                <a:solidFill>
                  <a:srgbClr val="004274"/>
                </a:solidFill>
                <a:latin typeface="Calibri" pitchFamily="34" charset="0"/>
              </a:rPr>
              <a:t>)</a:t>
            </a:r>
          </a:p>
          <a:p>
            <a:pPr>
              <a:buNone/>
            </a:pPr>
            <a:r>
              <a:rPr lang="fr-BE" sz="2400" dirty="0" smtClean="0">
                <a:solidFill>
                  <a:srgbClr val="004274"/>
                </a:solidFill>
                <a:latin typeface="Calibri" pitchFamily="34" charset="0"/>
              </a:rPr>
              <a:t>             </a:t>
            </a:r>
            <a:r>
              <a:rPr lang="fr-BE" sz="1200" dirty="0" smtClean="0">
                <a:solidFill>
                  <a:srgbClr val="004274"/>
                </a:solidFill>
                <a:latin typeface="Calibri" pitchFamily="34" charset="0"/>
              </a:rPr>
              <a:t>(Pro &amp; </a:t>
            </a:r>
            <a:r>
              <a:rPr lang="fr-BE" sz="1200" dirty="0" err="1" smtClean="0">
                <a:solidFill>
                  <a:srgbClr val="004274"/>
                </a:solidFill>
                <a:latin typeface="Calibri" pitchFamily="34" charset="0"/>
              </a:rPr>
              <a:t>Corporate</a:t>
            </a:r>
            <a:r>
              <a:rPr lang="fr-BE" sz="120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1200" dirty="0" err="1" smtClean="0">
                <a:solidFill>
                  <a:srgbClr val="004274"/>
                </a:solidFill>
                <a:latin typeface="Calibri" pitchFamily="34" charset="0"/>
              </a:rPr>
              <a:t>only</a:t>
            </a:r>
            <a:r>
              <a:rPr lang="fr-BE" sz="1200" dirty="0" smtClean="0">
                <a:solidFill>
                  <a:srgbClr val="004274"/>
                </a:solidFill>
                <a:latin typeface="Calibri" pitchFamily="34" charset="0"/>
              </a:rPr>
              <a:t>)</a:t>
            </a:r>
            <a:endParaRPr lang="fr-BE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None/>
            </a:pPr>
            <a:endParaRPr lang="fr-BE" dirty="0">
              <a:solidFill>
                <a:srgbClr val="004274"/>
              </a:solidFill>
              <a:latin typeface="Calibri" pitchFamily="34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3214686"/>
            <a:ext cx="1000132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13" descr="xps_icon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6578" y="4500570"/>
            <a:ext cx="1285884" cy="1285884"/>
          </a:xfrm>
          <a:prstGeom prst="rect">
            <a:avLst/>
          </a:prstGeom>
        </p:spPr>
      </p:pic>
      <p:pic>
        <p:nvPicPr>
          <p:cNvPr id="1028" name="Picture 4" descr="image00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29454" y="1857364"/>
            <a:ext cx="92869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4648200" y="1260491"/>
            <a:ext cx="4038600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3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levels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of hyper-compression</a:t>
            </a:r>
          </a:p>
          <a:p>
            <a:pPr>
              <a:buFont typeface="Wingdings" pitchFamily="2" charset="2"/>
              <a:buChar char="Ø"/>
            </a:pP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Available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for PDF and XPS 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solidFill>
                  <a:srgbClr val="004274"/>
                </a:solidFill>
                <a:latin typeface="Calibri" pitchFamily="34" charset="0"/>
              </a:rPr>
              <a:t>iHQC™ compression keeps the documents as legible as the original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solidFill>
                  <a:srgbClr val="004274"/>
                </a:solidFill>
                <a:latin typeface="Calibri" pitchFamily="34" charset="0"/>
              </a:rPr>
              <a:t>The documents are much smaller: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smtClean="0">
                <a:solidFill>
                  <a:srgbClr val="004274"/>
                </a:solidFill>
                <a:latin typeface="Calibri" pitchFamily="34" charset="0"/>
              </a:rPr>
              <a:t>Output files are up to 400 times smaller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solidFill>
                  <a:srgbClr val="004274"/>
                </a:solidFill>
                <a:latin typeface="Calibri" pitchFamily="34" charset="0"/>
              </a:rPr>
              <a:t>The documents </a:t>
            </a:r>
            <a:r>
              <a:rPr lang="en-US" sz="2000" dirty="0" err="1" smtClean="0">
                <a:solidFill>
                  <a:srgbClr val="004274"/>
                </a:solidFill>
                <a:latin typeface="Calibri" pitchFamily="34" charset="0"/>
              </a:rPr>
              <a:t>reamain</a:t>
            </a:r>
            <a:r>
              <a:rPr lang="en-US" sz="2000" dirty="0" smtClean="0">
                <a:solidFill>
                  <a:srgbClr val="004274"/>
                </a:solidFill>
                <a:latin typeface="Calibri" pitchFamily="34" charset="0"/>
              </a:rPr>
              <a:t> fully searchable thanks to I.R.I.S. OCR</a:t>
            </a:r>
          </a:p>
          <a:p>
            <a:endParaRPr lang="fr-BE" sz="2200" dirty="0">
              <a:latin typeface="Calibri" pitchFamily="34" charset="0"/>
            </a:endParaRPr>
          </a:p>
        </p:txBody>
      </p:sp>
      <p:pic>
        <p:nvPicPr>
          <p:cNvPr id="10" name="Picture 9" descr="RI12-Icon iHQC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928670"/>
            <a:ext cx="1315011" cy="1323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 descr="RI12-Icon Convert PDF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4214818"/>
            <a:ext cx="1429311" cy="14337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 cstate="print"/>
          <a:srcRect t="20285" b="10745"/>
          <a:stretch>
            <a:fillRect/>
          </a:stretch>
        </p:blipFill>
        <p:spPr bwMode="auto">
          <a:xfrm>
            <a:off x="1714480" y="2571744"/>
            <a:ext cx="1785949" cy="14101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Picture 14" descr="IRISLink09-template-ppt-pt.jpg"/>
          <p:cNvPicPr>
            <a:picLocks noChangeAspect="1"/>
          </p:cNvPicPr>
          <p:nvPr/>
        </p:nvPicPr>
        <p:blipFill>
          <a:blip r:embed="rId7"/>
          <a:srcRect l="24114" r="1667" b="87622"/>
          <a:stretch>
            <a:fillRect/>
          </a:stretch>
        </p:blipFill>
        <p:spPr>
          <a:xfrm>
            <a:off x="0" y="-24"/>
            <a:ext cx="9144000" cy="928670"/>
          </a:xfrm>
          <a:prstGeom prst="rect">
            <a:avLst/>
          </a:prstGeom>
        </p:spPr>
      </p:pic>
      <p:sp>
        <p:nvSpPr>
          <p:cNvPr id="13" name="Title 6"/>
          <p:cNvSpPr>
            <a:spLocks noGrp="1"/>
          </p:cNvSpPr>
          <p:nvPr>
            <p:ph type="title"/>
          </p:nvPr>
        </p:nvSpPr>
        <p:spPr>
          <a:xfrm>
            <a:off x="-285784" y="142860"/>
            <a:ext cx="5715040" cy="1143000"/>
          </a:xfrm>
        </p:spPr>
        <p:txBody>
          <a:bodyPr/>
          <a:lstStyle/>
          <a:p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New </a:t>
            </a:r>
            <a:r>
              <a:rPr lang="fr-BE" b="1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feature</a:t>
            </a:r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 :</a:t>
            </a:r>
            <a:endParaRPr lang="fr-BE" dirty="0">
              <a:latin typeface="Calibri" pitchFamily="34" charset="0"/>
            </a:endParaRPr>
          </a:p>
        </p:txBody>
      </p:sp>
      <p:pic>
        <p:nvPicPr>
          <p:cNvPr id="9" name="Picture 8" descr="iHQC-3d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142852"/>
            <a:ext cx="1863419" cy="808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06588" y="6045542"/>
            <a:ext cx="2737412" cy="6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43372" y="6072207"/>
            <a:ext cx="2214578" cy="589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06588" y="6045542"/>
            <a:ext cx="2737412" cy="6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6" descr="iHQC-3d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285728"/>
            <a:ext cx="2506361" cy="1087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Content Placeholder 10" descr="iHQC-3-300.png"/>
          <p:cNvPicPr>
            <a:picLocks noGrp="1" noChangeAspect="1"/>
          </p:cNvPicPr>
          <p:nvPr>
            <p:ph sz="half" idx="1"/>
          </p:nvPr>
        </p:nvPicPr>
        <p:blipFill>
          <a:blip r:embed="rId6"/>
          <a:stretch>
            <a:fillRect/>
          </a:stretch>
        </p:blipFill>
        <p:spPr>
          <a:xfrm>
            <a:off x="500034" y="1285860"/>
            <a:ext cx="4714908" cy="4123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 Placeholder 6"/>
          <p:cNvSpPr txBox="1">
            <a:spLocks/>
          </p:cNvSpPr>
          <p:nvPr/>
        </p:nvSpPr>
        <p:spPr>
          <a:xfrm>
            <a:off x="5286380" y="1928802"/>
            <a:ext cx="4038600" cy="166844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fr-BE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4274"/>
                </a:solidFill>
                <a:effectLst/>
                <a:uLnTx/>
                <a:uFillTx/>
                <a:latin typeface="Calibri" pitchFamily="34" charset="0"/>
              </a:rPr>
              <a:t>Level</a:t>
            </a:r>
            <a:r>
              <a:rPr kumimoji="0" lang="fr-BE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4274"/>
                </a:solidFill>
                <a:effectLst/>
                <a:uLnTx/>
                <a:uFillTx/>
                <a:latin typeface="Calibri" pitchFamily="34" charset="0"/>
              </a:rPr>
              <a:t> 1 (Pro +</a:t>
            </a:r>
            <a:r>
              <a:rPr kumimoji="0" lang="fr-BE" sz="2200" b="0" i="0" u="none" strike="noStrike" kern="0" cap="none" spc="0" normalizeH="0" noProof="0" dirty="0" smtClean="0">
                <a:ln>
                  <a:noFill/>
                </a:ln>
                <a:solidFill>
                  <a:srgbClr val="004274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0" lang="fr-BE" sz="2200" b="0" i="0" u="none" strike="noStrike" kern="0" cap="none" spc="0" normalizeH="0" noProof="0" dirty="0" err="1" smtClean="0">
                <a:ln>
                  <a:noFill/>
                </a:ln>
                <a:solidFill>
                  <a:srgbClr val="004274"/>
                </a:solidFill>
                <a:effectLst/>
                <a:uLnTx/>
                <a:uFillTx/>
                <a:latin typeface="Calibri" pitchFamily="34" charset="0"/>
              </a:rPr>
              <a:t>Corporate</a:t>
            </a:r>
            <a:r>
              <a:rPr kumimoji="0" lang="fr-BE" sz="2200" b="0" i="0" u="none" strike="noStrike" kern="0" cap="none" spc="0" normalizeH="0" noProof="0" dirty="0" smtClean="0">
                <a:ln>
                  <a:noFill/>
                </a:ln>
                <a:solidFill>
                  <a:srgbClr val="004274"/>
                </a:solidFill>
                <a:effectLst/>
                <a:uLnTx/>
                <a:uFillTx/>
                <a:latin typeface="Calibri" pitchFamily="34" charset="0"/>
              </a:rPr>
              <a:t>)</a:t>
            </a:r>
            <a:endParaRPr kumimoji="0" lang="fr-BE" sz="2200" b="0" i="0" u="none" strike="noStrike" kern="0" cap="none" spc="0" normalizeH="0" baseline="0" noProof="0" dirty="0" smtClean="0">
              <a:ln>
                <a:noFill/>
              </a:ln>
              <a:solidFill>
                <a:srgbClr val="004274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fr-BE" sz="2200" kern="0" dirty="0" err="1" smtClean="0">
                <a:solidFill>
                  <a:srgbClr val="004274"/>
                </a:solidFill>
                <a:latin typeface="Calibri" pitchFamily="34" charset="0"/>
              </a:rPr>
              <a:t>Level</a:t>
            </a:r>
            <a:r>
              <a:rPr lang="fr-BE" sz="2200" kern="0" dirty="0" smtClean="0">
                <a:solidFill>
                  <a:srgbClr val="004274"/>
                </a:solidFill>
                <a:latin typeface="Calibri" pitchFamily="34" charset="0"/>
              </a:rPr>
              <a:t> 2 (</a:t>
            </a:r>
            <a:r>
              <a:rPr lang="fr-BE" sz="2200" kern="0" dirty="0" err="1" smtClean="0">
                <a:solidFill>
                  <a:srgbClr val="004274"/>
                </a:solidFill>
                <a:latin typeface="Calibri" pitchFamily="34" charset="0"/>
              </a:rPr>
              <a:t>Corporate</a:t>
            </a:r>
            <a:r>
              <a:rPr lang="fr-BE" sz="2200" kern="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200" kern="0" dirty="0" err="1" smtClean="0">
                <a:solidFill>
                  <a:srgbClr val="004274"/>
                </a:solidFill>
                <a:latin typeface="Calibri" pitchFamily="34" charset="0"/>
              </a:rPr>
              <a:t>only</a:t>
            </a:r>
            <a:r>
              <a:rPr lang="fr-BE" sz="2200" kern="0" dirty="0" smtClean="0">
                <a:solidFill>
                  <a:srgbClr val="004274"/>
                </a:solidFill>
                <a:latin typeface="Calibri" pitchFamily="34" charset="0"/>
              </a:rPr>
              <a:t>)</a:t>
            </a:r>
          </a:p>
          <a:p>
            <a:pPr marL="342900" lvl="0" indent="-342900" eaLnBrk="0" hangingPunct="0">
              <a:buClrTx/>
              <a:buFont typeface="Wingdings" pitchFamily="2" charset="2"/>
              <a:buChar char="Ø"/>
              <a:defRPr/>
            </a:pPr>
            <a:r>
              <a:rPr kumimoji="0" lang="fr-BE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4274"/>
                </a:solidFill>
                <a:effectLst/>
                <a:uLnTx/>
                <a:uFillTx/>
                <a:latin typeface="Calibri" pitchFamily="34" charset="0"/>
              </a:rPr>
              <a:t>Level</a:t>
            </a:r>
            <a:r>
              <a:rPr kumimoji="0" lang="fr-BE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4274"/>
                </a:solidFill>
                <a:effectLst/>
                <a:uLnTx/>
                <a:uFillTx/>
                <a:latin typeface="Calibri" pitchFamily="34" charset="0"/>
              </a:rPr>
              <a:t> 3 </a:t>
            </a:r>
            <a:r>
              <a:rPr lang="fr-BE" sz="2200" kern="0" dirty="0" smtClean="0">
                <a:solidFill>
                  <a:srgbClr val="004274"/>
                </a:solidFill>
                <a:latin typeface="Calibri" pitchFamily="34" charset="0"/>
              </a:rPr>
              <a:t>(</a:t>
            </a:r>
            <a:r>
              <a:rPr lang="fr-BE" sz="2200" kern="0" dirty="0" err="1" smtClean="0">
                <a:solidFill>
                  <a:srgbClr val="004274"/>
                </a:solidFill>
                <a:latin typeface="Calibri" pitchFamily="34" charset="0"/>
              </a:rPr>
              <a:t>Corporate</a:t>
            </a:r>
            <a:r>
              <a:rPr lang="fr-BE" sz="2200" kern="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200" kern="0" dirty="0" err="1" smtClean="0">
                <a:solidFill>
                  <a:srgbClr val="004274"/>
                </a:solidFill>
                <a:latin typeface="Calibri" pitchFamily="34" charset="0"/>
              </a:rPr>
              <a:t>only</a:t>
            </a:r>
            <a:r>
              <a:rPr lang="fr-BE" sz="2200" kern="0" dirty="0" smtClean="0">
                <a:solidFill>
                  <a:srgbClr val="004274"/>
                </a:solidFill>
                <a:latin typeface="Calibri" pitchFamily="34" charset="0"/>
              </a:rPr>
              <a:t>)</a:t>
            </a:r>
            <a:endParaRPr kumimoji="0" lang="fr-BE" sz="2200" b="0" i="0" u="none" strike="noStrike" kern="0" cap="none" spc="0" normalizeH="0" baseline="0" noProof="0" dirty="0" smtClean="0">
              <a:ln>
                <a:noFill/>
              </a:ln>
              <a:solidFill>
                <a:srgbClr val="004274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fr-BE" sz="2200" b="0" i="0" u="none" strike="noStrike" kern="0" cap="none" spc="0" normalizeH="0" baseline="0" noProof="0" dirty="0" smtClean="0">
              <a:ln>
                <a:noFill/>
              </a:ln>
              <a:solidFill>
                <a:srgbClr val="004274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fr-BE" sz="2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3372" y="6072207"/>
            <a:ext cx="2214578" cy="589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9" name="Text Placeholder 7"/>
          <p:cNvSpPr txBox="1">
            <a:spLocks/>
          </p:cNvSpPr>
          <p:nvPr/>
        </p:nvSpPr>
        <p:spPr>
          <a:xfrm>
            <a:off x="642910" y="1214422"/>
            <a:ext cx="7643866" cy="457203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fr-BE" sz="2200" b="0" i="0" u="none" strike="noStrike" kern="0" cap="none" spc="0" normalizeH="0" baseline="0" noProof="0" dirty="0" smtClean="0">
              <a:ln>
                <a:noFill/>
              </a:ln>
              <a:solidFill>
                <a:srgbClr val="00427A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indent="-342900" eaLnBrk="0" hangingPunct="0">
              <a:buClrTx/>
              <a:buFont typeface="Wingdings" pitchFamily="2" charset="2"/>
              <a:buChar char="Ø"/>
            </a:pPr>
            <a:r>
              <a:rPr lang="fr-BE" sz="2400" b="1" kern="0" noProof="0" dirty="0" smtClean="0">
                <a:solidFill>
                  <a:srgbClr val="00427A"/>
                </a:solidFill>
                <a:latin typeface="Calibri" pitchFamily="34" charset="0"/>
              </a:rPr>
              <a:t>Home : </a:t>
            </a:r>
            <a:r>
              <a:rPr lang="fr-BE" sz="2400" b="1" kern="0" noProof="0" dirty="0" err="1" smtClean="0">
                <a:solidFill>
                  <a:srgbClr val="00427A"/>
                </a:solidFill>
                <a:latin typeface="Calibri" pitchFamily="34" charset="0"/>
              </a:rPr>
              <a:t>Pdf</a:t>
            </a:r>
            <a:r>
              <a:rPr lang="fr-BE" sz="2400" b="1" kern="0" noProof="0" dirty="0" smtClean="0">
                <a:solidFill>
                  <a:srgbClr val="00427A"/>
                </a:solidFill>
                <a:latin typeface="Calibri" pitchFamily="34" charset="0"/>
              </a:rPr>
              <a:t> image-</a:t>
            </a:r>
            <a:r>
              <a:rPr lang="fr-BE" sz="2400" b="1" kern="0" noProof="0" dirty="0" err="1" smtClean="0">
                <a:solidFill>
                  <a:srgbClr val="00427A"/>
                </a:solidFill>
                <a:latin typeface="Calibri" pitchFamily="34" charset="0"/>
              </a:rPr>
              <a:t>text</a:t>
            </a:r>
            <a:r>
              <a:rPr lang="fr-BE" sz="2400" b="1" kern="0" noProof="0" dirty="0" smtClean="0">
                <a:solidFill>
                  <a:srgbClr val="00427A"/>
                </a:solidFill>
                <a:latin typeface="Calibri" pitchFamily="34" charset="0"/>
              </a:rPr>
              <a:t> </a:t>
            </a:r>
            <a:r>
              <a:rPr lang="fr-BE" sz="1800" b="1" kern="0" noProof="0" dirty="0" smtClean="0">
                <a:solidFill>
                  <a:srgbClr val="00427A"/>
                </a:solidFill>
                <a:latin typeface="Calibri" pitchFamily="34" charset="0"/>
              </a:rPr>
              <a:t>(Image in front + </a:t>
            </a:r>
            <a:r>
              <a:rPr lang="fr-BE" sz="1800" b="1" kern="0" noProof="0" dirty="0" err="1" smtClean="0">
                <a:solidFill>
                  <a:srgbClr val="00427A"/>
                </a:solidFill>
                <a:latin typeface="Calibri" pitchFamily="34" charset="0"/>
              </a:rPr>
              <a:t>searchable</a:t>
            </a:r>
            <a:r>
              <a:rPr lang="fr-BE" sz="1800" b="1" kern="0" noProof="0" dirty="0" smtClean="0">
                <a:solidFill>
                  <a:srgbClr val="00427A"/>
                </a:solidFill>
                <a:latin typeface="Calibri" pitchFamily="34" charset="0"/>
              </a:rPr>
              <a:t> </a:t>
            </a:r>
            <a:r>
              <a:rPr lang="fr-BE" sz="1800" b="1" kern="0" dirty="0" err="1" smtClean="0">
                <a:solidFill>
                  <a:srgbClr val="00427A"/>
                </a:solidFill>
                <a:latin typeface="Calibri" pitchFamily="34" charset="0"/>
              </a:rPr>
              <a:t>text</a:t>
            </a:r>
            <a:r>
              <a:rPr lang="fr-BE" sz="1800" b="1" kern="0" dirty="0" smtClean="0">
                <a:solidFill>
                  <a:srgbClr val="00427A"/>
                </a:solidFill>
                <a:latin typeface="Calibri" pitchFamily="34" charset="0"/>
              </a:rPr>
              <a:t> </a:t>
            </a:r>
            <a:r>
              <a:rPr lang="fr-BE" sz="1800" b="1" kern="0" dirty="0" err="1" smtClean="0">
                <a:solidFill>
                  <a:srgbClr val="00427A"/>
                </a:solidFill>
                <a:latin typeface="Calibri" pitchFamily="34" charset="0"/>
              </a:rPr>
              <a:t>behind</a:t>
            </a:r>
            <a:r>
              <a:rPr lang="fr-BE" sz="1800" b="1" kern="0" noProof="0" dirty="0" smtClean="0">
                <a:solidFill>
                  <a:srgbClr val="00427A"/>
                </a:solidFill>
                <a:latin typeface="Calibri" pitchFamily="34" charset="0"/>
              </a:rPr>
              <a:t>)</a:t>
            </a:r>
            <a:endParaRPr lang="fr-BE" sz="1600" b="1" kern="0" noProof="0" dirty="0" smtClean="0">
              <a:solidFill>
                <a:srgbClr val="00427A"/>
              </a:solidFill>
              <a:latin typeface="Calibri" pitchFamily="34" charset="0"/>
            </a:endParaRPr>
          </a:p>
          <a:p>
            <a:pPr marL="342900" indent="-342900" eaLnBrk="0" hangingPunct="0">
              <a:buClrTx/>
              <a:buFont typeface="Wingdings" pitchFamily="2" charset="2"/>
              <a:buChar char="Ø"/>
            </a:pPr>
            <a:endParaRPr lang="fr-BE" sz="1600" kern="0" noProof="0" dirty="0" smtClean="0">
              <a:solidFill>
                <a:srgbClr val="00427A"/>
              </a:solidFill>
              <a:latin typeface="Calibri" pitchFamily="34" charset="0"/>
            </a:endParaRPr>
          </a:p>
          <a:p>
            <a:pPr marL="342900" indent="-342900" eaLnBrk="0" hangingPunct="0">
              <a:buClrTx/>
              <a:buFont typeface="Wingdings" pitchFamily="2" charset="2"/>
              <a:buChar char="Ø"/>
            </a:pPr>
            <a:r>
              <a:rPr lang="fr-BE" sz="2400" b="1" kern="0" dirty="0" smtClean="0">
                <a:solidFill>
                  <a:srgbClr val="00427A"/>
                </a:solidFill>
                <a:latin typeface="Calibri" pitchFamily="34" charset="0"/>
              </a:rPr>
              <a:t>Pro : </a:t>
            </a:r>
            <a:r>
              <a:rPr lang="fr-BE" sz="2400" b="1" kern="0" dirty="0" err="1" smtClean="0">
                <a:solidFill>
                  <a:srgbClr val="00427A"/>
                </a:solidFill>
                <a:latin typeface="Calibri" pitchFamily="34" charset="0"/>
              </a:rPr>
              <a:t>Pdf</a:t>
            </a:r>
            <a:endParaRPr lang="fr-BE" sz="2400" b="1" kern="0" dirty="0" smtClean="0">
              <a:solidFill>
                <a:srgbClr val="00427A"/>
              </a:solidFill>
              <a:latin typeface="Calibri" pitchFamily="34" charset="0"/>
            </a:endParaRP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Image over Text - Text over Image - Text only - Image only</a:t>
            </a: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en-US" sz="1800" b="1" kern="0" dirty="0" err="1" smtClean="0">
                <a:solidFill>
                  <a:srgbClr val="00427A"/>
                </a:solidFill>
                <a:latin typeface="Calibri" pitchFamily="34" charset="0"/>
              </a:rPr>
              <a:t>iHQC</a:t>
            </a: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 level 1 : </a:t>
            </a:r>
            <a:r>
              <a:rPr lang="en-US" sz="1800" kern="0" dirty="0" smtClean="0">
                <a:solidFill>
                  <a:srgbClr val="00427A"/>
                </a:solidFill>
                <a:latin typeface="Calibri" pitchFamily="34" charset="0"/>
              </a:rPr>
              <a:t>Create colored PDF and XPS files up to 200 times smaller than the original image size. Ideal for document archiving!</a:t>
            </a: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Convert any PDF into editable text     </a:t>
            </a:r>
          </a:p>
          <a:p>
            <a:pPr marL="342900" indent="-342900" eaLnBrk="0" hangingPunct="0">
              <a:buClrTx/>
              <a:buNone/>
            </a:pPr>
            <a:r>
              <a:rPr lang="en-US" sz="2200" kern="0" dirty="0" smtClean="0">
                <a:solidFill>
                  <a:srgbClr val="00427A"/>
                </a:solidFill>
                <a:latin typeface="Calibri" pitchFamily="34" charset="0"/>
              </a:rPr>
              <a:t>		 </a:t>
            </a:r>
            <a:r>
              <a:rPr lang="en-US" sz="2400" b="1" kern="0" dirty="0" smtClean="0">
                <a:solidFill>
                  <a:srgbClr val="00427A"/>
                </a:solidFill>
                <a:latin typeface="Calibri" pitchFamily="34" charset="0"/>
              </a:rPr>
              <a:t>XPS: </a:t>
            </a:r>
            <a:endParaRPr lang="en-US" sz="2200" b="1" kern="0" dirty="0" smtClean="0">
              <a:solidFill>
                <a:srgbClr val="00427A"/>
              </a:solidFill>
              <a:latin typeface="Calibri" pitchFamily="34" charset="0"/>
            </a:endParaRP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Image over Text - Text over Image - Text only - Image only</a:t>
            </a: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en-US" sz="1800" b="1" kern="0" dirty="0" err="1" smtClean="0">
                <a:solidFill>
                  <a:srgbClr val="00427A"/>
                </a:solidFill>
                <a:latin typeface="Calibri" pitchFamily="34" charset="0"/>
              </a:rPr>
              <a:t>iHQC</a:t>
            </a: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 level 1 : </a:t>
            </a:r>
            <a:r>
              <a:rPr lang="en-US" sz="1800" kern="0" dirty="0" smtClean="0">
                <a:solidFill>
                  <a:srgbClr val="00427A"/>
                </a:solidFill>
                <a:latin typeface="Calibri" pitchFamily="34" charset="0"/>
              </a:rPr>
              <a:t>Create colored PDF and XPS files up to 200 times smaller than the original image size. Ideal for document archiving!</a:t>
            </a:r>
            <a:endParaRPr lang="fr-BE" sz="1800" kern="0" dirty="0" smtClean="0">
              <a:solidFill>
                <a:srgbClr val="00427A"/>
              </a:solidFill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BE" sz="2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12" name="Picture 11" descr="IRISLink09-template-ppt-pt.jpg"/>
          <p:cNvPicPr>
            <a:picLocks noChangeAspect="1"/>
          </p:cNvPicPr>
          <p:nvPr/>
        </p:nvPicPr>
        <p:blipFill>
          <a:blip r:embed="rId4"/>
          <a:srcRect l="24114" r="1667" b="87622"/>
          <a:stretch>
            <a:fillRect/>
          </a:stretch>
        </p:blipFill>
        <p:spPr>
          <a:xfrm>
            <a:off x="0" y="-24"/>
            <a:ext cx="9144000" cy="928670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571472" y="357166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4400" b="1" i="0" u="none" strike="noStrike" kern="0" cap="none" spc="0" normalizeH="0" baseline="0" noProof="0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Extended</a:t>
            </a: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 support of </a:t>
            </a:r>
            <a:r>
              <a:rPr kumimoji="0" lang="fr-BE" sz="4400" b="1" i="0" u="none" strike="noStrike" kern="0" cap="none" spc="0" normalizeH="0" baseline="0" noProof="0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Pdf</a:t>
            </a: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 and XPS</a:t>
            </a:r>
            <a:b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</a:br>
            <a:endParaRPr kumimoji="0" lang="fr-BE" sz="4400" b="0" i="0" u="none" strike="noStrike" kern="0" cap="none" spc="0" normalizeH="0" baseline="0" noProof="0" dirty="0" smtClean="0">
              <a:ln>
                <a:noFill/>
              </a:ln>
              <a:solidFill>
                <a:srgbClr val="00427A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/>
          <a:srcRect l="82191" t="47945" r="4110" b="29795"/>
          <a:stretch>
            <a:fillRect/>
          </a:stretch>
        </p:blipFill>
        <p:spPr bwMode="auto">
          <a:xfrm>
            <a:off x="8143868" y="4214818"/>
            <a:ext cx="1000132" cy="130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/>
          <a:srcRect l="64383" t="47945" r="20548" b="29795"/>
          <a:stretch>
            <a:fillRect/>
          </a:stretch>
        </p:blipFill>
        <p:spPr bwMode="auto">
          <a:xfrm>
            <a:off x="7858148" y="2143116"/>
            <a:ext cx="1088056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10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"/>
            <a:ext cx="9144032" cy="6858024"/>
          </a:xfrm>
          <a:prstGeom prst="rect">
            <a:avLst/>
          </a:prstGeom>
          <a:noFill/>
        </p:spPr>
      </p:pic>
      <p:sp>
        <p:nvSpPr>
          <p:cNvPr id="6" name="Text Placeholder 7"/>
          <p:cNvSpPr txBox="1">
            <a:spLocks/>
          </p:cNvSpPr>
          <p:nvPr/>
        </p:nvSpPr>
        <p:spPr>
          <a:xfrm>
            <a:off x="785786" y="1142984"/>
            <a:ext cx="7643866" cy="4572032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buClrTx/>
              <a:buNone/>
            </a:pPr>
            <a:endParaRPr lang="fr-BE" sz="1600" kern="0" noProof="0" dirty="0" smtClean="0">
              <a:solidFill>
                <a:srgbClr val="00427A"/>
              </a:solidFill>
              <a:latin typeface="Calibri" pitchFamily="34" charset="0"/>
            </a:endParaRPr>
          </a:p>
          <a:p>
            <a:pPr marL="342900" indent="-342900" eaLnBrk="0" hangingPunct="0">
              <a:buClrTx/>
              <a:buFont typeface="Wingdings" pitchFamily="2" charset="2"/>
              <a:buChar char="Ø"/>
            </a:pPr>
            <a:r>
              <a:rPr lang="fr-BE" sz="2400" b="1" kern="0" dirty="0" err="1" smtClean="0">
                <a:solidFill>
                  <a:srgbClr val="00427A"/>
                </a:solidFill>
                <a:latin typeface="Calibri" pitchFamily="34" charset="0"/>
              </a:rPr>
              <a:t>Corporate</a:t>
            </a:r>
            <a:r>
              <a:rPr lang="fr-BE" sz="2400" b="1" kern="0" dirty="0" smtClean="0">
                <a:solidFill>
                  <a:srgbClr val="00427A"/>
                </a:solidFill>
                <a:latin typeface="Calibri" pitchFamily="34" charset="0"/>
              </a:rPr>
              <a:t> : </a:t>
            </a:r>
          </a:p>
          <a:p>
            <a:pPr marL="800100" lvl="1" indent="-342900" eaLnBrk="0" hangingPunct="0">
              <a:buClrTx/>
              <a:buNone/>
            </a:pPr>
            <a:r>
              <a:rPr lang="fr-BE" sz="2400" kern="0" dirty="0" smtClean="0">
                <a:solidFill>
                  <a:srgbClr val="00427A"/>
                </a:solidFill>
                <a:latin typeface="Calibri" pitchFamily="34" charset="0"/>
              </a:rPr>
              <a:t>	  </a:t>
            </a:r>
            <a:r>
              <a:rPr lang="fr-BE" sz="2400" b="1" kern="0" dirty="0" err="1" smtClean="0">
                <a:solidFill>
                  <a:srgbClr val="00427A"/>
                </a:solidFill>
                <a:latin typeface="Calibri" pitchFamily="34" charset="0"/>
              </a:rPr>
              <a:t>Pdf</a:t>
            </a:r>
            <a:r>
              <a:rPr lang="fr-BE" sz="2400" b="1" kern="0" dirty="0" smtClean="0">
                <a:solidFill>
                  <a:srgbClr val="00427A"/>
                </a:solidFill>
                <a:latin typeface="Calibri" pitchFamily="34" charset="0"/>
              </a:rPr>
              <a:t> :</a:t>
            </a: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Image over Text - Text over Image - Text only - Image only</a:t>
            </a: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All levels of </a:t>
            </a:r>
            <a:r>
              <a:rPr lang="en-US" sz="1800" b="1" kern="0" dirty="0" err="1" smtClean="0">
                <a:solidFill>
                  <a:srgbClr val="00427A"/>
                </a:solidFill>
                <a:latin typeface="Calibri" pitchFamily="34" charset="0"/>
              </a:rPr>
              <a:t>iHQC</a:t>
            </a: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 available: </a:t>
            </a:r>
          </a:p>
          <a:p>
            <a:pPr marL="1257300" lvl="2" indent="-342900" eaLnBrk="0" hangingPunct="0">
              <a:buClrTx/>
              <a:buNone/>
            </a:pPr>
            <a:r>
              <a:rPr lang="en-US" sz="1800" kern="0" dirty="0" smtClean="0">
                <a:solidFill>
                  <a:srgbClr val="00427A"/>
                </a:solidFill>
                <a:latin typeface="Calibri" pitchFamily="34" charset="0"/>
              </a:rPr>
              <a:t>	   </a:t>
            </a:r>
            <a:r>
              <a:rPr lang="en-US" sz="1600" kern="0" dirty="0" smtClean="0">
                <a:solidFill>
                  <a:srgbClr val="00427A"/>
                </a:solidFill>
                <a:latin typeface="Calibri" pitchFamily="34" charset="0"/>
              </a:rPr>
              <a:t>Create colored PDF and XPS files up to 400 times smaller than   </a:t>
            </a:r>
          </a:p>
          <a:p>
            <a:pPr marL="1257300" lvl="2" indent="-342900" eaLnBrk="0" hangingPunct="0">
              <a:buClrTx/>
              <a:buNone/>
            </a:pPr>
            <a:r>
              <a:rPr lang="en-US" sz="1600" kern="0" dirty="0" smtClean="0">
                <a:solidFill>
                  <a:srgbClr val="00427A"/>
                </a:solidFill>
                <a:latin typeface="Calibri" pitchFamily="34" charset="0"/>
              </a:rPr>
              <a:t>             the original image size. Ideal for document archiving!</a:t>
            </a: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Support of PDF/A </a:t>
            </a:r>
            <a:r>
              <a:rPr lang="en-US" sz="1400" b="1" kern="0" dirty="0" smtClean="0">
                <a:solidFill>
                  <a:srgbClr val="00427A"/>
                </a:solidFill>
                <a:latin typeface="Calibri" pitchFamily="34" charset="0"/>
              </a:rPr>
              <a:t>(</a:t>
            </a:r>
            <a:r>
              <a:rPr lang="en-US" sz="1400" b="1" kern="0" dirty="0" err="1" smtClean="0">
                <a:solidFill>
                  <a:srgbClr val="00427A"/>
                </a:solidFill>
                <a:latin typeface="Calibri" pitchFamily="34" charset="0"/>
              </a:rPr>
              <a:t>iHQC</a:t>
            </a:r>
            <a:r>
              <a:rPr lang="en-US" sz="1400" b="1" kern="0" dirty="0" smtClean="0">
                <a:solidFill>
                  <a:srgbClr val="00427A"/>
                </a:solidFill>
                <a:latin typeface="Calibri" pitchFamily="34" charset="0"/>
              </a:rPr>
              <a:t> level 1 &amp; 2)</a:t>
            </a:r>
            <a:endParaRPr lang="en-US" sz="1800" b="1" kern="0" dirty="0" smtClean="0">
              <a:solidFill>
                <a:srgbClr val="00427A"/>
              </a:solidFill>
              <a:latin typeface="Calibri" pitchFamily="34" charset="0"/>
            </a:endParaRP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da-DK" sz="1800" b="1" kern="0" dirty="0" smtClean="0">
                <a:solidFill>
                  <a:srgbClr val="00427A"/>
                </a:solidFill>
                <a:latin typeface="Calibri" pitchFamily="34" charset="0"/>
              </a:rPr>
              <a:t>PDF encryption + PDF digital signing</a:t>
            </a:r>
            <a:endParaRPr lang="en-US" sz="1800" b="1" kern="0" dirty="0" smtClean="0">
              <a:solidFill>
                <a:srgbClr val="00427A"/>
              </a:solidFill>
              <a:latin typeface="Calibri" pitchFamily="34" charset="0"/>
            </a:endParaRP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Convert any PDF into editable text     </a:t>
            </a:r>
          </a:p>
          <a:p>
            <a:pPr marL="342900" indent="-342900" eaLnBrk="0" hangingPunct="0">
              <a:buClrTx/>
              <a:buNone/>
            </a:pPr>
            <a:r>
              <a:rPr lang="en-US" sz="2200" kern="0" dirty="0" smtClean="0">
                <a:solidFill>
                  <a:srgbClr val="00427A"/>
                </a:solidFill>
                <a:latin typeface="Calibri" pitchFamily="34" charset="0"/>
              </a:rPr>
              <a:t>	</a:t>
            </a:r>
            <a:r>
              <a:rPr lang="en-US" sz="2200" b="1" kern="0" dirty="0" smtClean="0">
                <a:solidFill>
                  <a:srgbClr val="00427A"/>
                </a:solidFill>
                <a:latin typeface="Calibri" pitchFamily="34" charset="0"/>
              </a:rPr>
              <a:t>	</a:t>
            </a:r>
            <a:r>
              <a:rPr lang="en-US" sz="2400" b="1" kern="0" dirty="0" smtClean="0">
                <a:solidFill>
                  <a:srgbClr val="00427A"/>
                </a:solidFill>
                <a:latin typeface="Calibri" pitchFamily="34" charset="0"/>
              </a:rPr>
              <a:t> XPS : </a:t>
            </a:r>
            <a:endParaRPr lang="en-US" sz="2200" b="1" kern="0" dirty="0" smtClean="0">
              <a:solidFill>
                <a:srgbClr val="00427A"/>
              </a:solidFill>
              <a:latin typeface="Calibri" pitchFamily="34" charset="0"/>
            </a:endParaRP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Image over Text - Text over Image - Text only - Image only</a:t>
            </a:r>
          </a:p>
          <a:p>
            <a:pPr marL="1257300" lvl="2" indent="-342900" eaLnBrk="0" hangingPunct="0">
              <a:buClrTx/>
              <a:buFont typeface="Arial" pitchFamily="34" charset="0"/>
              <a:buChar char="•"/>
            </a:pPr>
            <a:r>
              <a:rPr lang="en-US" sz="1800" b="1" kern="0" dirty="0" err="1" smtClean="0">
                <a:solidFill>
                  <a:srgbClr val="00427A"/>
                </a:solidFill>
                <a:latin typeface="Calibri" pitchFamily="34" charset="0"/>
              </a:rPr>
              <a:t>iHQC</a:t>
            </a:r>
            <a:r>
              <a:rPr lang="en-US" sz="1800" b="1" kern="0" dirty="0" smtClean="0">
                <a:solidFill>
                  <a:srgbClr val="00427A"/>
                </a:solidFill>
                <a:latin typeface="Calibri" pitchFamily="34" charset="0"/>
              </a:rPr>
              <a:t> level 1</a:t>
            </a:r>
            <a:endParaRPr lang="fr-BE" sz="1800" b="1" kern="0" dirty="0" smtClean="0">
              <a:solidFill>
                <a:srgbClr val="00427A"/>
              </a:solidFill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BE" sz="2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7" name="Picture 6" descr="IRISLink09-template-ppt-pt.jpg"/>
          <p:cNvPicPr>
            <a:picLocks noChangeAspect="1"/>
          </p:cNvPicPr>
          <p:nvPr/>
        </p:nvPicPr>
        <p:blipFill>
          <a:blip r:embed="rId4"/>
          <a:srcRect l="24114" r="1667" b="87622"/>
          <a:stretch>
            <a:fillRect/>
          </a:stretch>
        </p:blipFill>
        <p:spPr>
          <a:xfrm>
            <a:off x="0" y="-24"/>
            <a:ext cx="9144000" cy="92867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357174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4400" b="1" i="0" u="none" strike="noStrike" kern="0" cap="none" spc="0" normalizeH="0" baseline="0" noProof="0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Extended</a:t>
            </a: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 support of </a:t>
            </a:r>
            <a:r>
              <a:rPr kumimoji="0" lang="fr-BE" sz="4400" b="1" i="0" u="none" strike="noStrike" kern="0" cap="none" spc="0" normalizeH="0" baseline="0" noProof="0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Pdf</a:t>
            </a: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 and XPS</a:t>
            </a:r>
            <a:b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</a:br>
            <a:endParaRPr kumimoji="0" lang="fr-BE" sz="4400" b="0" i="0" u="none" strike="noStrike" kern="0" cap="none" spc="0" normalizeH="0" baseline="0" noProof="0" dirty="0" smtClean="0">
              <a:ln>
                <a:noFill/>
              </a:ln>
              <a:solidFill>
                <a:srgbClr val="00427A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/>
          <a:srcRect l="82191" t="47945" r="4110" b="29795"/>
          <a:stretch>
            <a:fillRect/>
          </a:stretch>
        </p:blipFill>
        <p:spPr bwMode="auto">
          <a:xfrm>
            <a:off x="8001024" y="4572008"/>
            <a:ext cx="1000132" cy="130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/>
          <a:srcRect l="64383" t="47945" r="20548" b="29795"/>
          <a:stretch>
            <a:fillRect/>
          </a:stretch>
        </p:blipFill>
        <p:spPr bwMode="auto">
          <a:xfrm>
            <a:off x="7786710" y="2071678"/>
            <a:ext cx="1088056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000"/>
                            </p:stCondLst>
                            <p:childTnLst>
                              <p:par>
                                <p:cTn id="5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000"/>
                            </p:stCondLst>
                            <p:childTnLst>
                              <p:par>
                                <p:cTn id="5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50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10" name="TextBox 9"/>
          <p:cNvSpPr txBox="1"/>
          <p:nvPr/>
        </p:nvSpPr>
        <p:spPr>
          <a:xfrm>
            <a:off x="0" y="1571612"/>
            <a:ext cx="2714644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1600" b="1" dirty="0" smtClean="0">
                <a:solidFill>
                  <a:srgbClr val="004274"/>
                </a:solidFill>
                <a:latin typeface="Calibri" pitchFamily="34" charset="0"/>
              </a:rPr>
              <a:t>On the fly OCR of the selected zone for easy document Indexing </a:t>
            </a:r>
          </a:p>
          <a:p>
            <a:pPr>
              <a:buFont typeface="Wingdings" pitchFamily="2" charset="2"/>
              <a:buChar char="Ø"/>
            </a:pPr>
            <a:endParaRPr lang="en-US" sz="1600" b="1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b="1" dirty="0" smtClean="0">
                <a:solidFill>
                  <a:srgbClr val="004274"/>
                </a:solidFill>
                <a:latin typeface="Calibri" pitchFamily="34" charset="0"/>
              </a:rPr>
              <a:t>Archive in the main output file + Subfolder</a:t>
            </a:r>
          </a:p>
          <a:p>
            <a:pPr>
              <a:buFont typeface="Wingdings" pitchFamily="2" charset="2"/>
              <a:buChar char="Ø"/>
            </a:pPr>
            <a:endParaRPr lang="en-US" sz="1600" b="1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b="1" dirty="0" smtClean="0">
                <a:solidFill>
                  <a:srgbClr val="004274"/>
                </a:solidFill>
                <a:latin typeface="Calibri" pitchFamily="34" charset="0"/>
              </a:rPr>
              <a:t>Use keyword + save the index in the output directory </a:t>
            </a:r>
          </a:p>
          <a:p>
            <a:pPr>
              <a:buFont typeface="Wingdings" pitchFamily="2" charset="2"/>
              <a:buChar char="Ø"/>
            </a:pPr>
            <a:endParaRPr lang="en-US" sz="1600" b="1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1600" b="1" dirty="0" smtClean="0">
                <a:solidFill>
                  <a:srgbClr val="004274"/>
                </a:solidFill>
                <a:latin typeface="Calibri" pitchFamily="34" charset="0"/>
              </a:rPr>
              <a:t>Save the index in a PDF + XML file</a:t>
            </a:r>
            <a:endParaRPr lang="fr-BE" sz="1600" b="1" dirty="0">
              <a:solidFill>
                <a:srgbClr val="004274"/>
              </a:solidFill>
              <a:latin typeface="Calibri" pitchFamily="34" charset="0"/>
            </a:endParaRPr>
          </a:p>
        </p:txBody>
      </p:sp>
      <p:pic>
        <p:nvPicPr>
          <p:cNvPr id="11" name="Picture 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06588" y="6072206"/>
            <a:ext cx="2737412" cy="6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Down Arrow 11"/>
          <p:cNvSpPr/>
          <p:nvPr/>
        </p:nvSpPr>
        <p:spPr bwMode="auto">
          <a:xfrm>
            <a:off x="2071670" y="1785926"/>
            <a:ext cx="785818" cy="500066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tabLst/>
            </a:pPr>
            <a:endParaRPr kumimoji="0" lang="fr-BE" sz="3600" b="0" i="0" u="none" strike="noStrike" cap="none" normalizeH="0" baseline="0" dirty="0" smtClean="0">
              <a:ln>
                <a:noFill/>
              </a:ln>
              <a:solidFill>
                <a:srgbClr val="5F5F5F"/>
              </a:solidFill>
              <a:effectLst/>
              <a:latin typeface="Arial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86049" y="928670"/>
            <a:ext cx="6322049" cy="51435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22" name="Straight Arrow Connector 21"/>
          <p:cNvCxnSpPr/>
          <p:nvPr/>
        </p:nvCxnSpPr>
        <p:spPr bwMode="auto">
          <a:xfrm rot="10800000" flipV="1">
            <a:off x="3714744" y="1357299"/>
            <a:ext cx="2286016" cy="85725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 bwMode="auto">
          <a:xfrm rot="10800000" flipV="1">
            <a:off x="3714744" y="1643051"/>
            <a:ext cx="3214710" cy="92869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 bwMode="auto">
          <a:xfrm rot="10800000" flipV="1">
            <a:off x="3714744" y="2500307"/>
            <a:ext cx="1357322" cy="42862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 bwMode="auto">
          <a:xfrm rot="10800000" flipV="1">
            <a:off x="3714744" y="2643183"/>
            <a:ext cx="1643074" cy="50006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pic>
        <p:nvPicPr>
          <p:cNvPr id="14" name="Picture 13" descr="IRISLink09-template-ppt-pt.jpg"/>
          <p:cNvPicPr>
            <a:picLocks noChangeAspect="1"/>
          </p:cNvPicPr>
          <p:nvPr/>
        </p:nvPicPr>
        <p:blipFill>
          <a:blip r:embed="rId6"/>
          <a:srcRect l="24114" r="1667" b="87622"/>
          <a:stretch>
            <a:fillRect/>
          </a:stretch>
        </p:blipFill>
        <p:spPr>
          <a:xfrm>
            <a:off x="0" y="-24"/>
            <a:ext cx="9144000" cy="928670"/>
          </a:xfrm>
          <a:prstGeom prst="rect">
            <a:avLst/>
          </a:prstGeom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557242" y="71414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eaLnBrk="0" hangingPunct="0">
              <a:spcBef>
                <a:spcPct val="0"/>
              </a:spcBef>
              <a:buClrTx/>
              <a:buNone/>
            </a:pPr>
            <a:r>
              <a:rPr lang="fr-BE" sz="4400" b="1" kern="0" dirty="0" smtClean="0">
                <a:ln w="1905">
                  <a:solidFill>
                    <a:schemeClr val="accent1">
                      <a:alpha val="65000"/>
                    </a:schemeClr>
                  </a:solidFill>
                </a:ln>
                <a:solidFill>
                  <a:srgbClr val="005A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+mj-ea"/>
                <a:cs typeface="+mj-cs"/>
              </a:rPr>
              <a:t>Document </a:t>
            </a:r>
            <a:r>
              <a:rPr lang="fr-BE" sz="4400" b="1" kern="0" dirty="0" err="1" smtClean="0">
                <a:ln w="1905">
                  <a:solidFill>
                    <a:schemeClr val="accent1">
                      <a:alpha val="65000"/>
                    </a:schemeClr>
                  </a:solidFill>
                </a:ln>
                <a:solidFill>
                  <a:srgbClr val="005A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+mj-ea"/>
                <a:cs typeface="+mj-cs"/>
              </a:rPr>
              <a:t>Separation</a:t>
            </a:r>
            <a:r>
              <a:rPr lang="fr-BE" sz="4400" b="1" kern="0" dirty="0" smtClean="0">
                <a:ln w="1905">
                  <a:solidFill>
                    <a:schemeClr val="accent1">
                      <a:alpha val="65000"/>
                    </a:schemeClr>
                  </a:solidFill>
                </a:ln>
                <a:solidFill>
                  <a:srgbClr val="005A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+mj-ea"/>
                <a:cs typeface="+mj-cs"/>
              </a:rPr>
              <a:t> &amp; </a:t>
            </a:r>
            <a:r>
              <a:rPr lang="fr-BE" sz="4400" b="1" kern="0" dirty="0" err="1" smtClean="0">
                <a:ln w="1905">
                  <a:solidFill>
                    <a:schemeClr val="accent1">
                      <a:alpha val="65000"/>
                    </a:schemeClr>
                  </a:solidFill>
                </a:ln>
                <a:solidFill>
                  <a:srgbClr val="005A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+mj-ea"/>
                <a:cs typeface="+mj-cs"/>
              </a:rPr>
              <a:t>Indexing</a:t>
            </a:r>
            <a:r>
              <a:rPr lang="fr-BE" sz="4400" b="1" kern="0" dirty="0" smtClean="0">
                <a:ln w="1905">
                  <a:solidFill>
                    <a:schemeClr val="accent1">
                      <a:alpha val="65000"/>
                    </a:schemeClr>
                  </a:solidFill>
                </a:ln>
                <a:solidFill>
                  <a:srgbClr val="FF99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+mj-ea"/>
                <a:cs typeface="+mj-cs"/>
              </a:rPr>
              <a:t> </a:t>
            </a: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FF99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FF99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</a:br>
            <a:endParaRPr kumimoji="0" lang="fr-BE" sz="4400" b="0" i="0" u="none" strike="noStrike" kern="0" cap="none" spc="0" normalizeH="0" baseline="0" noProof="0" dirty="0" smtClean="0">
              <a:ln>
                <a:noFill/>
              </a:ln>
              <a:solidFill>
                <a:srgbClr val="FF99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06588" y="6045542"/>
            <a:ext cx="2737412" cy="6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14" y="1000108"/>
            <a:ext cx="6215106" cy="4143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Picture 10" descr="IRISLink09-template-ppt-pt.jpg"/>
          <p:cNvPicPr>
            <a:picLocks noChangeAspect="1"/>
          </p:cNvPicPr>
          <p:nvPr/>
        </p:nvPicPr>
        <p:blipFill>
          <a:blip r:embed="rId6"/>
          <a:srcRect l="24114" r="39167" b="87639"/>
          <a:stretch>
            <a:fillRect/>
          </a:stretch>
        </p:blipFill>
        <p:spPr>
          <a:xfrm>
            <a:off x="0" y="0"/>
            <a:ext cx="3357554" cy="847708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0" y="0"/>
            <a:ext cx="6929486" cy="2000264"/>
          </a:xfrm>
        </p:spPr>
        <p:txBody>
          <a:bodyPr/>
          <a:lstStyle/>
          <a:p>
            <a:pPr>
              <a:buNone/>
            </a:pPr>
            <a:r>
              <a:rPr lang="fr-BE" sz="2200" dirty="0" smtClean="0">
                <a:solidFill>
                  <a:srgbClr val="00427A"/>
                </a:solidFill>
                <a:latin typeface="Calibri" pitchFamily="34" charset="0"/>
              </a:rPr>
              <a:t> Business </a:t>
            </a:r>
            <a:r>
              <a:rPr lang="fr-BE" sz="2200" dirty="0" err="1" smtClean="0">
                <a:solidFill>
                  <a:srgbClr val="00427A"/>
                </a:solidFill>
                <a:latin typeface="Calibri" pitchFamily="34" charset="0"/>
              </a:rPr>
              <a:t>Card</a:t>
            </a:r>
            <a:r>
              <a:rPr lang="fr-BE" sz="2200" dirty="0" smtClean="0">
                <a:solidFill>
                  <a:srgbClr val="00427A"/>
                </a:solidFill>
                <a:latin typeface="Calibri" pitchFamily="34" charset="0"/>
              </a:rPr>
              <a:t> Recognition </a:t>
            </a:r>
          </a:p>
          <a:p>
            <a:pPr>
              <a:buNone/>
            </a:pPr>
            <a:r>
              <a:rPr lang="fr-BE" sz="2200" dirty="0" smtClean="0">
                <a:solidFill>
                  <a:srgbClr val="00427A"/>
                </a:solidFill>
                <a:latin typeface="Calibri" pitchFamily="34" charset="0"/>
              </a:rPr>
              <a:t>+ </a:t>
            </a:r>
            <a:r>
              <a:rPr lang="fr-BE" sz="1400" dirty="0" err="1" smtClean="0">
                <a:solidFill>
                  <a:srgbClr val="00427A"/>
                </a:solidFill>
                <a:latin typeface="Calibri" pitchFamily="34" charset="0"/>
              </a:rPr>
              <a:t>Cardiris</a:t>
            </a:r>
            <a:r>
              <a:rPr lang="fr-BE" sz="1400" dirty="0" smtClean="0">
                <a:solidFill>
                  <a:srgbClr val="00427A"/>
                </a:solidFill>
                <a:latin typeface="Calibri" pitchFamily="34" charset="0"/>
              </a:rPr>
              <a:t> 4 Limited Edition</a:t>
            </a:r>
            <a:endParaRPr lang="fr-BE" sz="2200" dirty="0" smtClean="0">
              <a:solidFill>
                <a:srgbClr val="00427A"/>
              </a:solidFill>
              <a:latin typeface="Calibri" pitchFamily="34" charset="0"/>
            </a:endParaRPr>
          </a:p>
          <a:p>
            <a:pPr>
              <a:buNone/>
            </a:pPr>
            <a:endParaRPr lang="fr-BE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714356"/>
            <a:ext cx="1143008" cy="273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Content Placeholder 11" descr="RI11-logo-4c.png"/>
          <p:cNvPicPr>
            <a:picLocks noGrp="1" noChangeAspect="1"/>
          </p:cNvPicPr>
          <p:nvPr>
            <p:ph sz="half" idx="1"/>
          </p:nvPr>
        </p:nvPicPr>
        <p:blipFill>
          <a:blip r:embed="rId5" cstate="print"/>
          <a:stretch>
            <a:fillRect/>
          </a:stretch>
        </p:blipFill>
        <p:spPr>
          <a:xfrm>
            <a:off x="3935124" y="785794"/>
            <a:ext cx="1065504" cy="168993"/>
          </a:xfrm>
        </p:spPr>
      </p:pic>
      <p:pic>
        <p:nvPicPr>
          <p:cNvPr id="13" name="Picture 2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00958" y="714356"/>
            <a:ext cx="1143008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571472" y="0"/>
            <a:ext cx="8229600" cy="71438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4400" b="1" i="0" u="none" strike="noStrike" kern="0" cap="none" spc="0" normalizeH="0" baseline="0" noProof="0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Comparison</a:t>
            </a: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> table</a:t>
            </a:r>
            <a:b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</a:br>
            <a:endParaRPr kumimoji="0" lang="fr-BE" sz="4400" b="0" i="0" u="none" strike="noStrike" kern="0" cap="none" spc="0" normalizeH="0" baseline="0" noProof="0" dirty="0" smtClean="0">
              <a:ln>
                <a:noFill/>
              </a:ln>
              <a:solidFill>
                <a:srgbClr val="00427A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214282" y="691528"/>
          <a:ext cx="8616579" cy="5023488"/>
        </p:xfrm>
        <a:graphic>
          <a:graphicData uri="http://schemas.openxmlformats.org/drawingml/2006/table">
            <a:tbl>
              <a:tblPr/>
              <a:tblGrid>
                <a:gridCol w="3665758"/>
                <a:gridCol w="1171614"/>
                <a:gridCol w="1171614"/>
                <a:gridCol w="1171614"/>
                <a:gridCol w="1435979"/>
              </a:tblGrid>
              <a:tr h="3117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8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BE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BE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BE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BE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NEW </a:t>
                      </a:r>
                      <a:r>
                        <a:rPr lang="fr-BE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Fast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BE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Binarisation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NEW PDF/A file generation*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NEW PDF </a:t>
                      </a:r>
                      <a:r>
                        <a:rPr lang="fr-BE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encryption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IMPROVED Document indexing and separation tool 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Digital </a:t>
                      </a:r>
                      <a:r>
                        <a:rPr lang="fr-BE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signing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of PDF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Batch OCR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7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NEW Intelligent High-Quality Compression technology iHQC* 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NEW XPS file generation 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IMPROVED Speed Mode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NEW 25 GUI languages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NEW Redesigned User Inferface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OCR Languages***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Over 120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25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Over 120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Over 120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Searchable PDF Output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Convert PDF files to editable text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Number of PDF Outputs**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Powerful Table Recognition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SpreadsheetML &amp; WordML output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Autoformat Module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IMPROVED  28% accuracy increase 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NEW SmartTasks for easy process execution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BE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                      - 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Scan to Word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BE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                      - 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Scan to Excel 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BE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                      - 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Scan to </a:t>
                      </a:r>
                      <a:r>
                        <a:rPr lang="fr-BE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OpenOffice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BE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                      - 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Archive as PDF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BE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                      - 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Scan to email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BE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                      - 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Archive as XPS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BE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                      - 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Read Business </a:t>
                      </a:r>
                      <a:r>
                        <a:rPr lang="fr-BE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Card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BE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                       - 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Document </a:t>
                      </a:r>
                      <a:r>
                        <a:rPr lang="fr-BE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Separation</a:t>
                      </a:r>
                      <a:r>
                        <a:rPr lang="fr-BE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&amp; </a:t>
                      </a:r>
                      <a:r>
                        <a:rPr lang="fr-BE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Indexing</a:t>
                      </a:r>
                      <a:endParaRPr lang="fr-BE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>
                          <a:solidFill>
                            <a:srgbClr val="F79646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BE" sz="1100" b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BE" sz="1100" b="0" dirty="0">
                          <a:solidFill>
                            <a:srgbClr val="1F497D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endParaRPr lang="fr-BE" sz="11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654" marR="3265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143108" y="6000768"/>
            <a:ext cx="6286544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*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iHQC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Pro version: Level 1 compression  // Corporate Version : All compression levels available (except  </a:t>
            </a:r>
            <a:endParaRPr kumimoji="0" lang="fr-BE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for PDF/A, </a:t>
            </a:r>
            <a:r>
              <a:rPr kumimoji="0" 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iHQC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level 2 only)</a:t>
            </a:r>
            <a:endParaRPr kumimoji="0" lang="fr-BE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** PDF image-text only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43504" y="752456"/>
            <a:ext cx="1071570" cy="24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36"/>
            <a:ext cx="8229600" cy="1143000"/>
          </a:xfrm>
        </p:spPr>
        <p:txBody>
          <a:bodyPr/>
          <a:lstStyle/>
          <a:p>
            <a:pPr lvl="0"/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/>
            </a:r>
            <a:b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</a:br>
            <a:r>
              <a:rPr lang="fr-BE" dirty="0" smtClean="0">
                <a:solidFill>
                  <a:srgbClr val="00427A"/>
                </a:solidFill>
              </a:rPr>
              <a:t/>
            </a:r>
            <a:br>
              <a:rPr lang="fr-BE" dirty="0" smtClean="0">
                <a:solidFill>
                  <a:srgbClr val="00427A"/>
                </a:solidFill>
              </a:rPr>
            </a:br>
            <a:endParaRPr lang="fr-BE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500034" y="2428868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eaLnBrk="0" hangingPunct="0">
              <a:spcBef>
                <a:spcPct val="0"/>
              </a:spcBef>
              <a:buClrTx/>
              <a:buNone/>
            </a:pPr>
            <a:r>
              <a:rPr lang="fr-BE" sz="7200" b="1" kern="0" dirty="0" err="1" smtClean="0">
                <a:ln w="1905">
                  <a:solidFill>
                    <a:schemeClr val="accent1">
                      <a:alpha val="65000"/>
                    </a:schemeClr>
                  </a:solidFill>
                </a:ln>
                <a:solidFill>
                  <a:srgbClr val="005AA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Calibri" pitchFamily="34" charset="0"/>
                <a:ea typeface="+mj-ea"/>
                <a:cs typeface="+mj-cs"/>
              </a:rPr>
              <a:t>Preview</a:t>
            </a:r>
            <a:r>
              <a:rPr kumimoji="0" lang="fr-BE" sz="7200" b="1" i="0" u="none" strike="noStrike" kern="0" cap="none" spc="0" normalizeH="0" baseline="0" noProof="0" dirty="0" smtClean="0">
                <a:ln w="1905"/>
                <a:solidFill>
                  <a:srgbClr val="FF99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0" lang="fr-BE" sz="7200" b="1" i="0" u="none" strike="noStrike" kern="0" cap="none" spc="0" normalizeH="0" baseline="0" noProof="0" dirty="0" smtClean="0">
                <a:ln w="1905"/>
                <a:solidFill>
                  <a:srgbClr val="FF99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</a:br>
            <a:endParaRPr kumimoji="0" lang="fr-BE" sz="7200" b="0" i="0" u="none" strike="noStrike" kern="0" cap="none" spc="0" normalizeH="0" baseline="0" noProof="0" dirty="0" smtClean="0">
              <a:ln>
                <a:noFill/>
              </a:ln>
              <a:solidFill>
                <a:srgbClr val="FF99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2"/>
                            </p:stCondLst>
                            <p:childTnLst>
                              <p:par>
                                <p:cTn id="11" presetID="27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2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3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7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36"/>
            <a:ext cx="8229600" cy="1143000"/>
          </a:xfrm>
        </p:spPr>
        <p:txBody>
          <a:bodyPr/>
          <a:lstStyle/>
          <a:p>
            <a:pPr lvl="0"/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/>
            </a:r>
            <a:b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</a:br>
            <a:r>
              <a:rPr lang="fr-BE" dirty="0" smtClean="0">
                <a:solidFill>
                  <a:srgbClr val="00427A"/>
                </a:solidFill>
              </a:rPr>
              <a:t/>
            </a:r>
            <a:br>
              <a:rPr lang="fr-BE" dirty="0" smtClean="0">
                <a:solidFill>
                  <a:srgbClr val="00427A"/>
                </a:solidFill>
              </a:rPr>
            </a:br>
            <a:endParaRPr lang="fr-B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1071546"/>
            <a:ext cx="5143536" cy="403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pic>
        <p:nvPicPr>
          <p:cNvPr id="13" name="Picture 2" descr="image0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1142984"/>
            <a:ext cx="6057889" cy="4794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004274">
                <a:alpha val="60000"/>
              </a:srgbClr>
            </a:glow>
          </a:effec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lvl="0"/>
            <a:r>
              <a:rPr lang="fr-BE" b="1" dirty="0" err="1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IRISearch</a:t>
            </a:r>
            <a: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/>
            </a:r>
            <a:br>
              <a:rPr lang="fr-BE" b="1" dirty="0" smtClean="0">
                <a:ln w="1905"/>
                <a:solidFill>
                  <a:srgbClr val="005AB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</a:br>
            <a:r>
              <a:rPr lang="fr-BE" dirty="0" smtClean="0">
                <a:solidFill>
                  <a:srgbClr val="00427A"/>
                </a:solidFill>
              </a:rPr>
              <a:t/>
            </a:r>
            <a:br>
              <a:rPr lang="fr-BE" dirty="0" smtClean="0">
                <a:solidFill>
                  <a:srgbClr val="00427A"/>
                </a:solidFill>
              </a:rPr>
            </a:br>
            <a:endParaRPr lang="fr-B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" y="1"/>
            <a:ext cx="9144032" cy="6858024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596" y="1285860"/>
            <a:ext cx="8258204" cy="4525963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Will replace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IRISDesktop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Search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 in the short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term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.</a:t>
            </a:r>
          </a:p>
          <a:p>
            <a:pPr lvl="0">
              <a:buFont typeface="Wingdings" pitchFamily="2" charset="2"/>
              <a:buChar char="Ø"/>
            </a:pPr>
            <a:endParaRPr lang="fr-BE" sz="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Benefits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 for the user :</a:t>
            </a:r>
          </a:p>
          <a:p>
            <a:pPr lvl="1"/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Find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files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generated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by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Readiris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,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wherever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they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are </a:t>
            </a:r>
          </a:p>
          <a:p>
            <a:pPr lvl="2"/>
            <a:r>
              <a:rPr lang="fr-FR" sz="1800" dirty="0" smtClean="0">
                <a:solidFill>
                  <a:srgbClr val="000074"/>
                </a:solidFill>
                <a:latin typeface="Calibri" pitchFamily="34" charset="0"/>
              </a:rPr>
              <a:t>In </a:t>
            </a:r>
            <a:r>
              <a:rPr lang="fr-FR" sz="1800" dirty="0" err="1" smtClean="0">
                <a:solidFill>
                  <a:srgbClr val="000074"/>
                </a:solidFill>
                <a:latin typeface="Calibri" pitchFamily="34" charset="0"/>
              </a:rPr>
              <a:t>your</a:t>
            </a:r>
            <a:r>
              <a:rPr lang="fr-FR" sz="1800" dirty="0" smtClean="0">
                <a:solidFill>
                  <a:srgbClr val="000074"/>
                </a:solidFill>
                <a:latin typeface="Calibri" pitchFamily="34" charset="0"/>
              </a:rPr>
              <a:t> system </a:t>
            </a:r>
          </a:p>
          <a:p>
            <a:pPr lvl="2"/>
            <a:r>
              <a:rPr lang="fr-FR" sz="1800" dirty="0" smtClean="0">
                <a:solidFill>
                  <a:srgbClr val="000074"/>
                </a:solidFill>
                <a:latin typeface="Calibri" pitchFamily="34" charset="0"/>
              </a:rPr>
              <a:t>On the network</a:t>
            </a:r>
            <a:endParaRPr lang="fr-BE" sz="1800" dirty="0" smtClean="0">
              <a:solidFill>
                <a:srgbClr val="000074"/>
              </a:solidFill>
              <a:latin typeface="Calibri" pitchFamily="34" charset="0"/>
            </a:endParaRPr>
          </a:p>
          <a:p>
            <a:pPr lvl="1"/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SmartSearch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buttons for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easy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and efficient file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search</a:t>
            </a:r>
            <a:endParaRPr lang="fr-BE" sz="2000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1"/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Works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with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most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file types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generated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by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Readiris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(WORDX, PDF, PDF/a, Excel-XML, images,…)</a:t>
            </a:r>
          </a:p>
          <a:p>
            <a:pPr lvl="1"/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Full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text</a:t>
            </a:r>
            <a:r>
              <a:rPr lang="fr-BE" sz="2000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000" dirty="0" err="1" smtClean="0">
                <a:solidFill>
                  <a:srgbClr val="004274"/>
                </a:solidFill>
                <a:latin typeface="Calibri" pitchFamily="34" charset="0"/>
              </a:rPr>
              <a:t>search</a:t>
            </a:r>
            <a:endParaRPr lang="fr-BE" sz="1600" dirty="0" smtClean="0">
              <a:solidFill>
                <a:srgbClr val="004274"/>
              </a:solidFill>
              <a:latin typeface="Calibri" pitchFamily="34" charset="0"/>
            </a:endParaRPr>
          </a:p>
          <a:p>
            <a:pPr lvl="1">
              <a:buNone/>
            </a:pPr>
            <a:endParaRPr lang="fr-BE" sz="800" dirty="0" smtClean="0">
              <a:solidFill>
                <a:srgbClr val="004274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Will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be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included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 in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Readiris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 12 and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many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other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 I.R.I.S.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products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 in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september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 …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stay</a:t>
            </a:r>
            <a:r>
              <a:rPr lang="fr-BE" sz="2400" b="1" dirty="0" smtClean="0">
                <a:solidFill>
                  <a:srgbClr val="004274"/>
                </a:solidFill>
                <a:latin typeface="Calibri" pitchFamily="34" charset="0"/>
              </a:rPr>
              <a:t> </a:t>
            </a:r>
            <a:r>
              <a:rPr lang="fr-BE" sz="2400" b="1" dirty="0" err="1" smtClean="0">
                <a:solidFill>
                  <a:srgbClr val="004274"/>
                </a:solidFill>
                <a:latin typeface="Calibri" pitchFamily="34" charset="0"/>
              </a:rPr>
              <a:t>tuned</a:t>
            </a:r>
            <a:endParaRPr lang="fr-BE" sz="2400" b="1" dirty="0">
              <a:solidFill>
                <a:srgbClr val="004274"/>
              </a:solidFill>
              <a:latin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142852"/>
            <a:ext cx="4938723" cy="11106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-irislink_com-us.jpg"/>
          <p:cNvPicPr>
            <a:picLocks noChangeAspect="1"/>
          </p:cNvPicPr>
          <p:nvPr/>
        </p:nvPicPr>
        <p:blipFill>
          <a:blip r:embed="rId3" cstate="print"/>
          <a:srcRect b="17246"/>
          <a:stretch>
            <a:fillRect/>
          </a:stretch>
        </p:blipFill>
        <p:spPr>
          <a:xfrm>
            <a:off x="2500298" y="5201154"/>
            <a:ext cx="3643338" cy="1371118"/>
          </a:xfrm>
          <a:prstGeom prst="rect">
            <a:avLst/>
          </a:prstGeom>
        </p:spPr>
      </p:pic>
      <p:pic>
        <p:nvPicPr>
          <p:cNvPr id="5122" name="Picture 2" descr="S:\MyProjects\Marketing\TRADE_SHOWS\I.R.I.S._Events\IRISLink2009\PPT\Templates\IRISLink09-templates\IRISLink09-template-ppt-pt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4"/>
            <a:ext cx="9144032" cy="6858024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000240"/>
            <a:ext cx="7596663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500034" y="642918"/>
            <a:ext cx="82296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eaLnBrk="0" hangingPunct="0">
              <a:spcBef>
                <a:spcPct val="0"/>
              </a:spcBef>
              <a:buClrTx/>
              <a:buNone/>
            </a:pPr>
            <a:r>
              <a:rPr lang="fr-BE" sz="4400" b="1" kern="0" dirty="0" smtClean="0">
                <a:ln w="1905">
                  <a:solidFill>
                    <a:schemeClr val="accent1">
                      <a:alpha val="65000"/>
                    </a:schemeClr>
                  </a:solidFill>
                </a:ln>
                <a:solidFill>
                  <a:srgbClr val="005A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+mj-ea"/>
                <a:cs typeface="+mj-cs"/>
              </a:rPr>
              <a:t>For more information:</a:t>
            </a:r>
            <a: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FF99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0" lang="fr-BE" sz="4400" b="1" i="0" u="none" strike="noStrike" kern="0" cap="none" spc="0" normalizeH="0" baseline="0" noProof="0" dirty="0" smtClean="0">
                <a:ln w="1905"/>
                <a:solidFill>
                  <a:srgbClr val="FF99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 pitchFamily="34" charset="0"/>
                <a:ea typeface="+mj-ea"/>
                <a:cs typeface="+mj-cs"/>
              </a:rPr>
            </a:br>
            <a:endParaRPr kumimoji="0" lang="fr-BE" sz="4400" b="0" i="0" u="none" strike="noStrike" kern="0" cap="none" spc="0" normalizeH="0" baseline="0" noProof="0" dirty="0" smtClean="0">
              <a:ln>
                <a:noFill/>
              </a:ln>
              <a:solidFill>
                <a:srgbClr val="FF99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0" dur="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" dur="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2"/>
          </a:buClr>
          <a:buSzTx/>
          <a:buFont typeface="Wingdings" pitchFamily="2" charset="2"/>
          <a:buChar char="§"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rgbClr val="5F5F5F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2"/>
          </a:buClr>
          <a:buSzTx/>
          <a:buFont typeface="Wingdings" pitchFamily="2" charset="2"/>
          <a:buChar char="§"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rgbClr val="5F5F5F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14975</TotalTime>
  <Words>930</Words>
  <Application>Microsoft PowerPoint</Application>
  <PresentationFormat>On-screen Show (4:3)</PresentationFormat>
  <Paragraphs>329</Paragraphs>
  <Slides>26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Default Design</vt:lpstr>
      <vt:lpstr>Slide 1</vt:lpstr>
      <vt:lpstr>Slide 2</vt:lpstr>
      <vt:lpstr>Slide 3</vt:lpstr>
      <vt:lpstr>Slide 4</vt:lpstr>
      <vt:lpstr>Slide 5</vt:lpstr>
      <vt:lpstr>  </vt:lpstr>
      <vt:lpstr> </vt:lpstr>
      <vt:lpstr> </vt:lpstr>
      <vt:lpstr>New feature : SmartTasks</vt:lpstr>
      <vt:lpstr>New feature : multilingual GUI</vt:lpstr>
      <vt:lpstr>Slide 11</vt:lpstr>
      <vt:lpstr>Slide 12</vt:lpstr>
      <vt:lpstr>Slide 13</vt:lpstr>
      <vt:lpstr>New Output Formats </vt:lpstr>
      <vt:lpstr>New feature :</vt:lpstr>
      <vt:lpstr>Slide 16</vt:lpstr>
      <vt:lpstr>Slide 17</vt:lpstr>
      <vt:lpstr>Slide 18</vt:lpstr>
      <vt:lpstr>Slide 19</vt:lpstr>
      <vt:lpstr>Slide 20</vt:lpstr>
      <vt:lpstr>Slide 21</vt:lpstr>
      <vt:lpstr>  </vt:lpstr>
      <vt:lpstr>  </vt:lpstr>
      <vt:lpstr>IRISearch  </vt:lpstr>
      <vt:lpstr>Slide 25</vt:lpstr>
      <vt:lpstr>Slide 26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Harrison Steven</dc:creator>
  <cp:lastModifiedBy>crochign</cp:lastModifiedBy>
  <cp:revision>821</cp:revision>
  <dcterms:created xsi:type="dcterms:W3CDTF">2004-03-25T18:08:00Z</dcterms:created>
  <dcterms:modified xsi:type="dcterms:W3CDTF">2009-02-04T13:56:21Z</dcterms:modified>
</cp:coreProperties>
</file>