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2" r:id="rId14"/>
    <p:sldId id="284" r:id="rId15"/>
    <p:sldId id="283" r:id="rId16"/>
    <p:sldId id="285" r:id="rId17"/>
    <p:sldId id="286" r:id="rId18"/>
    <p:sldId id="287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D7BC78-5835-49CA-9E27-F224B1C6A6C5}" type="datetimeFigureOut">
              <a:rPr lang="fr-FR" smtClean="0"/>
              <a:t>27/01/2009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D6033A0-9D08-46A9-8428-3DAFF9597FA5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6195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GB" smtClean="0"/>
          </a:p>
        </p:txBody>
      </p:sp>
      <p:sp>
        <p:nvSpPr>
          <p:cNvPr id="13619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r>
              <a:rPr lang="en-US">
                <a:ea typeface="MS PGothic" pitchFamily="34" charset="-128"/>
              </a:rPr>
              <a:t>Page </a:t>
            </a:r>
            <a:fld id="{5745BCCE-A87E-4592-AFD2-80BDA64F3CE9}" type="slidenum">
              <a:rPr lang="en-US">
                <a:ea typeface="MS PGothic" pitchFamily="34" charset="-128"/>
              </a:rPr>
              <a:pPr/>
              <a:t>17</a:t>
            </a:fld>
            <a:endParaRPr lang="en-US"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372E74-2DE1-42B0-9FC4-5526261A199B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7B2C2B-2D93-4C13-BBB4-9645AF8C09C1}" type="slidenum">
              <a:rPr lang="en-US" smtClean="0"/>
              <a:pPr/>
              <a:t>‹N°›</a:t>
            </a:fld>
            <a:endParaRPr lang="en-US"/>
          </a:p>
        </p:txBody>
      </p:sp>
      <p:pic>
        <p:nvPicPr>
          <p:cNvPr id="7" name="Picture 6" descr="IRISLink09-template-ppt-pro-2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wmf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wmf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RISLink09-template-ppt-pr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BE" dirty="0" smtClean="0"/>
              <a:t>Legal aspects of digital </a:t>
            </a:r>
            <a:r>
              <a:rPr lang="fr-BE" dirty="0" err="1" smtClean="0"/>
              <a:t>archiving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BE" dirty="0" smtClean="0"/>
              <a:t>Objectives of the </a:t>
            </a:r>
            <a:r>
              <a:rPr lang="fr-BE" dirty="0" err="1" smtClean="0"/>
              <a:t>conference</a:t>
            </a:r>
            <a:endParaRPr lang="fr-BE" dirty="0" smtClean="0"/>
          </a:p>
          <a:p>
            <a:r>
              <a:rPr lang="fr-BE" dirty="0" err="1" smtClean="0"/>
              <a:t>Archiving</a:t>
            </a:r>
            <a:r>
              <a:rPr lang="fr-BE" dirty="0" smtClean="0"/>
              <a:t> vs </a:t>
            </a:r>
            <a:r>
              <a:rPr lang="fr-BE" dirty="0" err="1" smtClean="0"/>
              <a:t>Legal</a:t>
            </a:r>
            <a:r>
              <a:rPr lang="fr-BE" dirty="0" smtClean="0"/>
              <a:t> </a:t>
            </a:r>
            <a:r>
              <a:rPr lang="fr-BE" dirty="0" err="1" smtClean="0"/>
              <a:t>Archiving</a:t>
            </a:r>
            <a:r>
              <a:rPr lang="fr-BE" dirty="0" smtClean="0"/>
              <a:t> vs </a:t>
            </a:r>
            <a:r>
              <a:rPr lang="fr-BE" dirty="0" err="1" smtClean="0"/>
              <a:t>Compliance</a:t>
            </a:r>
            <a:endParaRPr lang="fr-BE" dirty="0" smtClean="0"/>
          </a:p>
          <a:p>
            <a:r>
              <a:rPr lang="fr-BE" dirty="0" smtClean="0"/>
              <a:t>Legal </a:t>
            </a:r>
            <a:r>
              <a:rPr lang="fr-BE" dirty="0" err="1" smtClean="0"/>
              <a:t>archiving</a:t>
            </a:r>
            <a:r>
              <a:rPr lang="fr-BE" dirty="0" smtClean="0"/>
              <a:t> </a:t>
            </a:r>
            <a:r>
              <a:rPr lang="fr-BE" dirty="0" err="1" smtClean="0"/>
              <a:t>coverage</a:t>
            </a:r>
            <a:r>
              <a:rPr lang="fr-BE" dirty="0" smtClean="0"/>
              <a:t> and </a:t>
            </a:r>
            <a:r>
              <a:rPr lang="fr-BE" dirty="0" err="1" smtClean="0"/>
              <a:t>principles</a:t>
            </a:r>
            <a:endParaRPr lang="fr-BE" dirty="0" smtClean="0"/>
          </a:p>
          <a:p>
            <a:r>
              <a:rPr lang="fr-BE" dirty="0" smtClean="0"/>
              <a:t>Record Management </a:t>
            </a:r>
            <a:r>
              <a:rPr lang="fr-BE" dirty="0" err="1" smtClean="0"/>
              <a:t>definition</a:t>
            </a:r>
            <a:endParaRPr lang="fr-BE" dirty="0" smtClean="0"/>
          </a:p>
          <a:p>
            <a:r>
              <a:rPr lang="fr-BE" dirty="0" smtClean="0"/>
              <a:t>Legal and normative </a:t>
            </a:r>
            <a:r>
              <a:rPr lang="fr-BE" dirty="0" err="1" smtClean="0"/>
              <a:t>environment</a:t>
            </a:r>
            <a:endParaRPr lang="fr-BE" dirty="0" smtClean="0"/>
          </a:p>
          <a:p>
            <a:r>
              <a:rPr lang="fr-BE" dirty="0" smtClean="0"/>
              <a:t>Solutions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Objectives of the </a:t>
            </a:r>
            <a:r>
              <a:rPr lang="fr-FR" dirty="0" err="1" smtClean="0"/>
              <a:t>conference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600" dirty="0" smtClean="0"/>
              <a:t>As </a:t>
            </a:r>
            <a:r>
              <a:rPr lang="fr-FR" sz="3600" dirty="0" err="1" smtClean="0"/>
              <a:t>we</a:t>
            </a:r>
            <a:r>
              <a:rPr lang="fr-FR" sz="3600" dirty="0" smtClean="0"/>
              <a:t> are not </a:t>
            </a:r>
            <a:r>
              <a:rPr lang="fr-FR" sz="3600" dirty="0" err="1" smtClean="0"/>
              <a:t>jurists</a:t>
            </a:r>
            <a:r>
              <a:rPr lang="fr-FR" sz="3600" dirty="0" smtClean="0"/>
              <a:t> but IT </a:t>
            </a:r>
            <a:r>
              <a:rPr lang="fr-FR" sz="3600" dirty="0" err="1" smtClean="0"/>
              <a:t>integrator</a:t>
            </a:r>
            <a:r>
              <a:rPr lang="fr-FR" sz="3600" dirty="0" smtClean="0"/>
              <a:t> </a:t>
            </a:r>
            <a:r>
              <a:rPr lang="fr-FR" sz="3600" dirty="0" err="1" smtClean="0"/>
              <a:t>we</a:t>
            </a:r>
            <a:r>
              <a:rPr lang="fr-FR" sz="3600" dirty="0" smtClean="0"/>
              <a:t> </a:t>
            </a:r>
            <a:r>
              <a:rPr lang="fr-FR" sz="3600" dirty="0" err="1" smtClean="0"/>
              <a:t>want</a:t>
            </a:r>
            <a:r>
              <a:rPr lang="fr-FR" sz="3600" dirty="0" smtClean="0"/>
              <a:t> to </a:t>
            </a:r>
            <a:r>
              <a:rPr lang="fr-FR" sz="3600" dirty="0" err="1" smtClean="0"/>
              <a:t>give</a:t>
            </a:r>
            <a:r>
              <a:rPr lang="fr-FR" sz="3600" dirty="0" smtClean="0"/>
              <a:t> </a:t>
            </a:r>
            <a:r>
              <a:rPr lang="fr-FR" sz="3600" dirty="0" err="1" smtClean="0"/>
              <a:t>pragmatic</a:t>
            </a:r>
            <a:r>
              <a:rPr lang="fr-FR" sz="3600" dirty="0" smtClean="0"/>
              <a:t> information about how to </a:t>
            </a:r>
            <a:r>
              <a:rPr lang="fr-FR" sz="3600" dirty="0" err="1" smtClean="0"/>
              <a:t>approach</a:t>
            </a:r>
            <a:r>
              <a:rPr lang="fr-FR" sz="3600" dirty="0" smtClean="0"/>
              <a:t> </a:t>
            </a:r>
            <a:r>
              <a:rPr lang="fr-FR" sz="3600" b="1" i="1" dirty="0" err="1" smtClean="0"/>
              <a:t>Legal</a:t>
            </a:r>
            <a:r>
              <a:rPr lang="fr-FR" sz="3600" b="1" i="1" dirty="0" smtClean="0"/>
              <a:t> </a:t>
            </a:r>
            <a:r>
              <a:rPr lang="fr-FR" sz="3600" b="1" i="1" dirty="0" err="1" smtClean="0"/>
              <a:t>archiving</a:t>
            </a:r>
            <a:r>
              <a:rPr lang="fr-FR" sz="3600" dirty="0" smtClean="0"/>
              <a:t> and </a:t>
            </a:r>
            <a:r>
              <a:rPr lang="fr-FR" sz="3600" b="1" i="1" dirty="0" err="1" smtClean="0"/>
              <a:t>Compliance</a:t>
            </a:r>
            <a:r>
              <a:rPr lang="fr-FR" sz="3600" dirty="0" smtClean="0"/>
              <a:t> </a:t>
            </a:r>
            <a:r>
              <a:rPr lang="fr-FR" sz="3600" dirty="0" err="1" smtClean="0"/>
              <a:t>when</a:t>
            </a:r>
            <a:r>
              <a:rPr lang="fr-FR" sz="3600" dirty="0" smtClean="0"/>
              <a:t> </a:t>
            </a:r>
            <a:r>
              <a:rPr lang="fr-FR" sz="3600" dirty="0" err="1" smtClean="0"/>
              <a:t>implementing</a:t>
            </a:r>
            <a:r>
              <a:rPr lang="fr-FR" sz="3600" dirty="0" smtClean="0"/>
              <a:t> an </a:t>
            </a:r>
            <a:r>
              <a:rPr lang="fr-FR" sz="3600" b="1" i="1" dirty="0" err="1" smtClean="0"/>
              <a:t>Electronic</a:t>
            </a:r>
            <a:r>
              <a:rPr lang="fr-FR" sz="3600" b="1" i="1" dirty="0" smtClean="0"/>
              <a:t> Archive</a:t>
            </a:r>
            <a:endParaRPr lang="fr-FR" sz="36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Objectives of the </a:t>
            </a:r>
            <a:r>
              <a:rPr lang="fr-FR" dirty="0" err="1" smtClean="0"/>
              <a:t>conference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Also</a:t>
            </a:r>
            <a:r>
              <a:rPr lang="fr-FR" dirty="0" smtClean="0"/>
              <a:t> </a:t>
            </a:r>
            <a:r>
              <a:rPr lang="fr-FR" dirty="0" err="1" smtClean="0"/>
              <a:t>because</a:t>
            </a:r>
            <a:r>
              <a:rPr lang="fr-FR" dirty="0" smtClean="0"/>
              <a:t> I.R.I.S. </a:t>
            </a:r>
            <a:r>
              <a:rPr lang="fr-FR" dirty="0" err="1" smtClean="0"/>
              <a:t>provides</a:t>
            </a:r>
            <a:r>
              <a:rPr lang="fr-FR" dirty="0" smtClean="0"/>
              <a:t> solutions to manage </a:t>
            </a:r>
            <a:r>
              <a:rPr lang="fr-FR" b="1" i="1" dirty="0" err="1" smtClean="0"/>
              <a:t>unstructured</a:t>
            </a:r>
            <a:r>
              <a:rPr lang="fr-FR" b="1" i="1" dirty="0" smtClean="0"/>
              <a:t> information</a:t>
            </a:r>
            <a:r>
              <a:rPr lang="fr-FR" dirty="0" smtClean="0"/>
              <a:t>, the focus of the </a:t>
            </a:r>
            <a:r>
              <a:rPr lang="fr-FR" dirty="0" err="1" smtClean="0"/>
              <a:t>conference</a:t>
            </a:r>
            <a:r>
              <a:rPr lang="fr-FR" dirty="0" smtClean="0"/>
              <a:t> </a:t>
            </a:r>
            <a:r>
              <a:rPr lang="fr-FR" dirty="0" err="1" smtClean="0"/>
              <a:t>will</a:t>
            </a:r>
            <a:r>
              <a:rPr lang="fr-FR" dirty="0" smtClean="0"/>
              <a:t> </a:t>
            </a:r>
            <a:r>
              <a:rPr lang="fr-FR" b="1" i="1" dirty="0" err="1" smtClean="0"/>
              <a:t>only</a:t>
            </a:r>
            <a:r>
              <a:rPr lang="fr-FR" b="1" i="1" dirty="0" smtClean="0"/>
              <a:t> </a:t>
            </a:r>
            <a:r>
              <a:rPr lang="fr-FR" b="1" i="1" dirty="0" err="1" smtClean="0"/>
              <a:t>concern</a:t>
            </a:r>
            <a:r>
              <a:rPr lang="fr-FR" b="1" i="1" dirty="0" smtClean="0"/>
              <a:t> </a:t>
            </a:r>
            <a:r>
              <a:rPr lang="fr-FR" b="1" i="1" dirty="0" err="1" smtClean="0"/>
              <a:t>archiving</a:t>
            </a:r>
            <a:r>
              <a:rPr lang="fr-FR" b="1" i="1" dirty="0" smtClean="0"/>
              <a:t> of </a:t>
            </a:r>
            <a:r>
              <a:rPr lang="fr-FR" b="1" i="1" dirty="0" err="1" smtClean="0"/>
              <a:t>unstructured</a:t>
            </a:r>
            <a:r>
              <a:rPr lang="fr-FR" b="1" i="1" dirty="0" smtClean="0"/>
              <a:t> information</a:t>
            </a:r>
            <a:r>
              <a:rPr lang="fr-FR" dirty="0" smtClean="0"/>
              <a:t>, </a:t>
            </a:r>
            <a:r>
              <a:rPr lang="fr-FR" dirty="0" err="1" smtClean="0"/>
              <a:t>extended</a:t>
            </a:r>
            <a:r>
              <a:rPr lang="fr-FR" dirty="0" smtClean="0"/>
              <a:t> to all types et nature </a:t>
            </a: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Objectives of the </a:t>
            </a:r>
            <a:r>
              <a:rPr lang="fr-FR" dirty="0" err="1" smtClean="0"/>
              <a:t>conference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fr-FR" sz="2800" dirty="0" err="1" smtClean="0"/>
              <a:t>Give</a:t>
            </a:r>
            <a:r>
              <a:rPr lang="fr-FR" sz="2800" dirty="0" smtClean="0"/>
              <a:t> an </a:t>
            </a:r>
            <a:r>
              <a:rPr lang="fr-FR" sz="2800" dirty="0" err="1" smtClean="0"/>
              <a:t>answer</a:t>
            </a:r>
            <a:r>
              <a:rPr lang="fr-FR" sz="2800" dirty="0" smtClean="0"/>
              <a:t> to </a:t>
            </a:r>
            <a:r>
              <a:rPr lang="fr-FR" sz="2800" dirty="0" err="1" smtClean="0"/>
              <a:t>some</a:t>
            </a:r>
            <a:r>
              <a:rPr lang="fr-FR" sz="2800" dirty="0" smtClean="0"/>
              <a:t> questions :</a:t>
            </a:r>
          </a:p>
          <a:p>
            <a:pPr lvl="1"/>
            <a:r>
              <a:rPr lang="fr-FR" sz="2400" dirty="0" err="1" smtClean="0"/>
              <a:t>Why</a:t>
            </a:r>
            <a:r>
              <a:rPr lang="fr-FR" sz="2400" dirty="0" smtClean="0"/>
              <a:t> do people archive documents ?</a:t>
            </a:r>
          </a:p>
          <a:p>
            <a:pPr lvl="1"/>
            <a:r>
              <a:rPr lang="fr-FR" sz="2400" dirty="0" err="1" smtClean="0"/>
              <a:t>Why</a:t>
            </a:r>
            <a:r>
              <a:rPr lang="fr-FR" sz="2400" dirty="0" smtClean="0"/>
              <a:t> to </a:t>
            </a:r>
            <a:r>
              <a:rPr lang="fr-FR" sz="2400" dirty="0" err="1" smtClean="0"/>
              <a:t>implement</a:t>
            </a:r>
            <a:r>
              <a:rPr lang="fr-FR" sz="2400" dirty="0" smtClean="0"/>
              <a:t> an </a:t>
            </a:r>
            <a:r>
              <a:rPr lang="fr-FR" sz="2400" dirty="0" err="1" smtClean="0"/>
              <a:t>electronic</a:t>
            </a:r>
            <a:r>
              <a:rPr lang="fr-FR" sz="2400" dirty="0" smtClean="0"/>
              <a:t> archive ?</a:t>
            </a:r>
          </a:p>
          <a:p>
            <a:pPr lvl="1"/>
            <a:r>
              <a:rPr lang="fr-FR" sz="2400" dirty="0" err="1" smtClean="0"/>
              <a:t>Which</a:t>
            </a:r>
            <a:r>
              <a:rPr lang="fr-FR" sz="2400" dirty="0" smtClean="0"/>
              <a:t> documents are </a:t>
            </a:r>
            <a:r>
              <a:rPr lang="fr-FR" sz="2400" dirty="0" err="1" smtClean="0"/>
              <a:t>concerned</a:t>
            </a:r>
            <a:r>
              <a:rPr lang="fr-FR" sz="2400" dirty="0" smtClean="0"/>
              <a:t> by ‘</a:t>
            </a:r>
            <a:r>
              <a:rPr lang="fr-FR" sz="2400" dirty="0" err="1" smtClean="0"/>
              <a:t>Legal</a:t>
            </a:r>
            <a:r>
              <a:rPr lang="fr-FR" sz="2400" dirty="0" smtClean="0"/>
              <a:t> </a:t>
            </a:r>
            <a:r>
              <a:rPr lang="fr-FR" sz="2400" dirty="0" err="1" smtClean="0"/>
              <a:t>Archiving</a:t>
            </a:r>
            <a:r>
              <a:rPr lang="fr-FR" sz="2400" dirty="0" smtClean="0"/>
              <a:t>’ ?</a:t>
            </a:r>
          </a:p>
          <a:p>
            <a:pPr lvl="1"/>
            <a:r>
              <a:rPr lang="fr-FR" sz="2400" dirty="0" err="1" smtClean="0"/>
              <a:t>What</a:t>
            </a:r>
            <a:r>
              <a:rPr lang="fr-FR" sz="2400" dirty="0" smtClean="0"/>
              <a:t> </a:t>
            </a:r>
            <a:r>
              <a:rPr lang="fr-FR" sz="2400" dirty="0" err="1" smtClean="0"/>
              <a:t>is</a:t>
            </a:r>
            <a:r>
              <a:rPr lang="fr-FR" sz="2400" dirty="0" smtClean="0"/>
              <a:t> the ‘</a:t>
            </a:r>
            <a:r>
              <a:rPr lang="fr-FR" sz="2400" dirty="0" err="1" smtClean="0"/>
              <a:t>Legal</a:t>
            </a:r>
            <a:r>
              <a:rPr lang="fr-FR" sz="2400" dirty="0" smtClean="0"/>
              <a:t> </a:t>
            </a:r>
            <a:r>
              <a:rPr lang="fr-FR" sz="2400" dirty="0" err="1" smtClean="0"/>
              <a:t>Archiving</a:t>
            </a:r>
            <a:r>
              <a:rPr lang="fr-FR" sz="2400" dirty="0" smtClean="0"/>
              <a:t>’ </a:t>
            </a:r>
            <a:r>
              <a:rPr lang="fr-FR" sz="2400" dirty="0" err="1" smtClean="0"/>
              <a:t>framework</a:t>
            </a:r>
            <a:endParaRPr lang="fr-FR" sz="2400" dirty="0" smtClean="0"/>
          </a:p>
          <a:p>
            <a:pPr lvl="1"/>
            <a:r>
              <a:rPr lang="fr-FR" sz="2400" dirty="0" err="1" smtClean="0"/>
              <a:t>Which</a:t>
            </a:r>
            <a:r>
              <a:rPr lang="fr-FR" sz="2400" dirty="0" smtClean="0"/>
              <a:t> </a:t>
            </a:r>
            <a:r>
              <a:rPr lang="fr-FR" sz="2400" dirty="0" err="1" smtClean="0"/>
              <a:t>constraints</a:t>
            </a:r>
            <a:r>
              <a:rPr lang="fr-FR" sz="2400" dirty="0" smtClean="0"/>
              <a:t> are </a:t>
            </a:r>
            <a:r>
              <a:rPr lang="fr-FR" sz="2400" dirty="0" err="1" smtClean="0"/>
              <a:t>associated</a:t>
            </a:r>
            <a:r>
              <a:rPr lang="fr-FR" sz="2400" dirty="0" smtClean="0"/>
              <a:t> </a:t>
            </a:r>
            <a:r>
              <a:rPr lang="fr-FR" sz="2400" dirty="0" err="1" smtClean="0"/>
              <a:t>with</a:t>
            </a:r>
            <a:r>
              <a:rPr lang="fr-FR" sz="2400" dirty="0" smtClean="0"/>
              <a:t> ‘</a:t>
            </a:r>
            <a:r>
              <a:rPr lang="fr-FR" sz="2400" dirty="0" err="1" smtClean="0"/>
              <a:t>Legal</a:t>
            </a:r>
            <a:r>
              <a:rPr lang="fr-FR" sz="2400" dirty="0" smtClean="0"/>
              <a:t> </a:t>
            </a:r>
            <a:r>
              <a:rPr lang="fr-FR" sz="2400" dirty="0" err="1" smtClean="0"/>
              <a:t>Archiving</a:t>
            </a:r>
            <a:r>
              <a:rPr lang="fr-FR" sz="2400" dirty="0" smtClean="0"/>
              <a:t>’</a:t>
            </a:r>
          </a:p>
          <a:p>
            <a:pPr lvl="1"/>
            <a:r>
              <a:rPr lang="fr-FR" sz="2400" dirty="0" err="1" smtClean="0"/>
              <a:t>What</a:t>
            </a:r>
            <a:r>
              <a:rPr lang="fr-FR" sz="2400" dirty="0" smtClean="0"/>
              <a:t> </a:t>
            </a:r>
            <a:r>
              <a:rPr lang="fr-FR" sz="2400" dirty="0" err="1" smtClean="0"/>
              <a:t>is</a:t>
            </a:r>
            <a:r>
              <a:rPr lang="fr-FR" sz="2400" dirty="0" smtClean="0"/>
              <a:t> the </a:t>
            </a:r>
            <a:r>
              <a:rPr lang="fr-FR" sz="2400" dirty="0" err="1" smtClean="0"/>
              <a:t>difference</a:t>
            </a:r>
            <a:r>
              <a:rPr lang="fr-FR" sz="2400" dirty="0" smtClean="0"/>
              <a:t> </a:t>
            </a:r>
            <a:r>
              <a:rPr lang="fr-FR" sz="2400" dirty="0" err="1" smtClean="0"/>
              <a:t>between</a:t>
            </a:r>
            <a:r>
              <a:rPr lang="fr-FR" sz="2400" dirty="0" smtClean="0"/>
              <a:t> ‘</a:t>
            </a:r>
            <a:r>
              <a:rPr lang="fr-FR" sz="2400" dirty="0" err="1" smtClean="0"/>
              <a:t>Legal</a:t>
            </a:r>
            <a:r>
              <a:rPr lang="fr-FR" sz="2400" dirty="0" smtClean="0"/>
              <a:t>’ and ‘</a:t>
            </a:r>
            <a:r>
              <a:rPr lang="fr-FR" sz="2400" dirty="0" err="1" smtClean="0"/>
              <a:t>Compliant</a:t>
            </a:r>
            <a:r>
              <a:rPr lang="fr-FR" sz="2400" dirty="0" smtClean="0"/>
              <a:t>’</a:t>
            </a:r>
          </a:p>
          <a:p>
            <a:pPr lvl="1"/>
            <a:r>
              <a:rPr lang="fr-FR" sz="2400" dirty="0" err="1" smtClean="0"/>
              <a:t>What</a:t>
            </a:r>
            <a:r>
              <a:rPr lang="fr-FR" sz="2400" dirty="0" smtClean="0"/>
              <a:t> about Records Management</a:t>
            </a:r>
          </a:p>
          <a:p>
            <a:pPr lvl="1"/>
            <a:r>
              <a:rPr lang="fr-FR" sz="2400" dirty="0" smtClean="0"/>
              <a:t>Are </a:t>
            </a:r>
            <a:r>
              <a:rPr lang="fr-FR" sz="2400" dirty="0" err="1" smtClean="0"/>
              <a:t>there</a:t>
            </a:r>
            <a:r>
              <a:rPr lang="fr-FR" sz="2400" dirty="0" smtClean="0"/>
              <a:t> </a:t>
            </a:r>
            <a:r>
              <a:rPr lang="fr-FR" sz="2400" dirty="0" err="1" smtClean="0"/>
              <a:t>technical</a:t>
            </a:r>
            <a:r>
              <a:rPr lang="fr-FR" sz="2400" dirty="0" smtClean="0"/>
              <a:t> solutions ?</a:t>
            </a:r>
          </a:p>
          <a:p>
            <a:pPr lvl="1"/>
            <a:r>
              <a:rPr lang="fr-FR" sz="2400" dirty="0" smtClean="0"/>
              <a:t>How I.R.I.S. </a:t>
            </a:r>
            <a:r>
              <a:rPr lang="fr-FR" sz="2400" dirty="0" err="1" smtClean="0"/>
              <a:t>may</a:t>
            </a:r>
            <a:r>
              <a:rPr lang="fr-FR" sz="2400" dirty="0" smtClean="0"/>
              <a:t> </a:t>
            </a:r>
            <a:r>
              <a:rPr lang="fr-FR" sz="2400" dirty="0" err="1" smtClean="0"/>
              <a:t>participate</a:t>
            </a:r>
            <a:r>
              <a:rPr lang="fr-FR" sz="2400" dirty="0" smtClean="0"/>
              <a:t> in </a:t>
            </a:r>
            <a:r>
              <a:rPr lang="fr-FR" sz="2400" dirty="0" err="1" smtClean="0"/>
              <a:t>implement</a:t>
            </a:r>
            <a:r>
              <a:rPr lang="fr-FR" sz="2400" dirty="0" smtClean="0"/>
              <a:t> ‘</a:t>
            </a:r>
            <a:r>
              <a:rPr lang="fr-FR" sz="2400" dirty="0" err="1" smtClean="0"/>
              <a:t>Legal</a:t>
            </a:r>
            <a:r>
              <a:rPr lang="fr-FR" sz="2400" dirty="0" smtClean="0"/>
              <a:t>’ and ‘</a:t>
            </a:r>
            <a:r>
              <a:rPr lang="fr-FR" sz="2400" dirty="0" err="1" smtClean="0"/>
              <a:t>Compliant</a:t>
            </a:r>
            <a:r>
              <a:rPr lang="fr-FR" sz="2400" dirty="0" smtClean="0"/>
              <a:t>’ </a:t>
            </a:r>
            <a:r>
              <a:rPr lang="fr-FR" sz="2400" dirty="0" err="1" smtClean="0"/>
              <a:t>environments</a:t>
            </a:r>
            <a:endParaRPr lang="fr-FR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Reasons</a:t>
            </a:r>
            <a:r>
              <a:rPr lang="fr-FR" dirty="0" smtClean="0"/>
              <a:t> to archive documents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dirty="0" err="1" smtClean="0"/>
              <a:t>Preserve</a:t>
            </a:r>
            <a:r>
              <a:rPr lang="fr-FR" dirty="0" smtClean="0"/>
              <a:t> the </a:t>
            </a:r>
            <a:r>
              <a:rPr lang="fr-FR" dirty="0" err="1" smtClean="0"/>
              <a:t>history</a:t>
            </a:r>
            <a:r>
              <a:rPr lang="fr-FR" dirty="0" smtClean="0"/>
              <a:t> of the organisation</a:t>
            </a:r>
          </a:p>
          <a:p>
            <a:r>
              <a:rPr lang="fr-FR" dirty="0" err="1" smtClean="0"/>
              <a:t>Make</a:t>
            </a:r>
            <a:r>
              <a:rPr lang="fr-FR" dirty="0" smtClean="0"/>
              <a:t> a </a:t>
            </a:r>
            <a:r>
              <a:rPr lang="fr-FR" dirty="0" err="1" smtClean="0"/>
              <a:t>knowledge</a:t>
            </a:r>
            <a:r>
              <a:rPr lang="fr-FR" dirty="0" smtClean="0"/>
              <a:t> base</a:t>
            </a:r>
          </a:p>
          <a:p>
            <a:r>
              <a:rPr lang="fr-FR" dirty="0" smtClean="0"/>
              <a:t>Be </a:t>
            </a:r>
            <a:r>
              <a:rPr lang="fr-FR" dirty="0" err="1" smtClean="0"/>
              <a:t>compliant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</a:t>
            </a:r>
            <a:r>
              <a:rPr lang="fr-FR" dirty="0" err="1" smtClean="0"/>
              <a:t>internal</a:t>
            </a:r>
            <a:r>
              <a:rPr lang="fr-FR" dirty="0" smtClean="0"/>
              <a:t> </a:t>
            </a:r>
            <a:r>
              <a:rPr lang="fr-FR" dirty="0" err="1" smtClean="0"/>
              <a:t>rules</a:t>
            </a:r>
            <a:endParaRPr lang="fr-FR" dirty="0" smtClean="0"/>
          </a:p>
          <a:p>
            <a:r>
              <a:rPr lang="fr-FR" dirty="0" smtClean="0"/>
              <a:t>Be </a:t>
            </a:r>
            <a:r>
              <a:rPr lang="fr-FR" dirty="0" err="1" smtClean="0"/>
              <a:t>compliant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business or </a:t>
            </a:r>
            <a:r>
              <a:rPr lang="fr-FR" dirty="0" err="1" smtClean="0"/>
              <a:t>sector</a:t>
            </a:r>
            <a:r>
              <a:rPr lang="fr-FR" dirty="0" smtClean="0"/>
              <a:t> </a:t>
            </a:r>
            <a:r>
              <a:rPr lang="fr-FR" dirty="0" err="1" smtClean="0"/>
              <a:t>rules</a:t>
            </a:r>
            <a:endParaRPr lang="fr-FR" dirty="0" smtClean="0"/>
          </a:p>
          <a:p>
            <a:r>
              <a:rPr lang="fr-FR" dirty="0" smtClean="0"/>
              <a:t>Be </a:t>
            </a:r>
            <a:r>
              <a:rPr lang="fr-FR" dirty="0" err="1" smtClean="0"/>
              <a:t>compliant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standards</a:t>
            </a:r>
          </a:p>
          <a:p>
            <a:r>
              <a:rPr lang="fr-FR" dirty="0" smtClean="0"/>
              <a:t>Be </a:t>
            </a:r>
            <a:r>
              <a:rPr lang="fr-FR" dirty="0" err="1" smtClean="0"/>
              <a:t>compliant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The Law</a:t>
            </a:r>
          </a:p>
          <a:p>
            <a:r>
              <a:rPr lang="fr-FR" dirty="0" smtClean="0"/>
              <a:t>Be able to </a:t>
            </a:r>
            <a:r>
              <a:rPr lang="fr-FR" dirty="0" err="1" smtClean="0"/>
              <a:t>provide</a:t>
            </a:r>
            <a:r>
              <a:rPr lang="fr-FR" dirty="0" smtClean="0"/>
              <a:t> a </a:t>
            </a:r>
            <a:r>
              <a:rPr lang="fr-FR" dirty="0" err="1" smtClean="0"/>
              <a:t>probing</a:t>
            </a:r>
            <a:r>
              <a:rPr lang="fr-FR" dirty="0" smtClean="0"/>
              <a:t> force in case of </a:t>
            </a:r>
            <a:r>
              <a:rPr lang="fr-FR" dirty="0" err="1" smtClean="0"/>
              <a:t>juridic</a:t>
            </a:r>
            <a:r>
              <a:rPr lang="fr-FR" dirty="0" smtClean="0"/>
              <a:t> </a:t>
            </a:r>
            <a:r>
              <a:rPr lang="fr-FR" dirty="0" err="1" smtClean="0"/>
              <a:t>conflicts</a:t>
            </a:r>
            <a:endParaRPr lang="fr-F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err="1" smtClean="0"/>
              <a:t>Reasons</a:t>
            </a:r>
            <a:r>
              <a:rPr lang="fr-FR" dirty="0" smtClean="0"/>
              <a:t> to transpose </a:t>
            </a:r>
            <a:r>
              <a:rPr lang="fr-FR" dirty="0" err="1" smtClean="0"/>
              <a:t>paper</a:t>
            </a:r>
            <a:r>
              <a:rPr lang="fr-FR" dirty="0" smtClean="0"/>
              <a:t> archive to an </a:t>
            </a:r>
            <a:r>
              <a:rPr lang="fr-FR" dirty="0" err="1" smtClean="0"/>
              <a:t>Electronic</a:t>
            </a:r>
            <a:r>
              <a:rPr lang="fr-FR" dirty="0" smtClean="0"/>
              <a:t> </a:t>
            </a:r>
            <a:r>
              <a:rPr lang="fr-FR" dirty="0" err="1" smtClean="0"/>
              <a:t>Archiving</a:t>
            </a:r>
            <a:r>
              <a:rPr lang="fr-FR" dirty="0" smtClean="0"/>
              <a:t> system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 smtClean="0"/>
              <a:t>Avoid</a:t>
            </a:r>
            <a:r>
              <a:rPr lang="fr-FR" dirty="0" smtClean="0"/>
              <a:t> multiple </a:t>
            </a:r>
            <a:r>
              <a:rPr lang="fr-FR" dirty="0" err="1" smtClean="0"/>
              <a:t>filing</a:t>
            </a:r>
            <a:r>
              <a:rPr lang="fr-FR" dirty="0" smtClean="0"/>
              <a:t> of the </a:t>
            </a:r>
            <a:r>
              <a:rPr lang="fr-FR" dirty="0" err="1" smtClean="0"/>
              <a:t>same</a:t>
            </a:r>
            <a:r>
              <a:rPr lang="fr-FR" dirty="0" smtClean="0"/>
              <a:t> information</a:t>
            </a:r>
          </a:p>
          <a:p>
            <a:r>
              <a:rPr lang="fr-FR" dirty="0" err="1" smtClean="0"/>
              <a:t>Facilitate</a:t>
            </a:r>
            <a:r>
              <a:rPr lang="fr-FR" dirty="0" smtClean="0"/>
              <a:t> the transverse </a:t>
            </a:r>
            <a:r>
              <a:rPr lang="fr-FR" dirty="0" err="1" smtClean="0"/>
              <a:t>access</a:t>
            </a:r>
            <a:r>
              <a:rPr lang="fr-FR" dirty="0" smtClean="0"/>
              <a:t> to </a:t>
            </a:r>
            <a:r>
              <a:rPr lang="fr-FR" dirty="0" err="1" smtClean="0"/>
              <a:t>any</a:t>
            </a:r>
            <a:r>
              <a:rPr lang="fr-FR" dirty="0" smtClean="0"/>
              <a:t> type of document</a:t>
            </a:r>
          </a:p>
          <a:p>
            <a:r>
              <a:rPr lang="fr-FR" dirty="0" err="1" smtClean="0"/>
              <a:t>Prevent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</a:t>
            </a:r>
            <a:r>
              <a:rPr lang="fr-FR" dirty="0" err="1" smtClean="0"/>
              <a:t>manipulating</a:t>
            </a:r>
            <a:r>
              <a:rPr lang="fr-FR" dirty="0" smtClean="0"/>
              <a:t> </a:t>
            </a:r>
            <a:r>
              <a:rPr lang="fr-FR" dirty="0" err="1" smtClean="0"/>
              <a:t>paper</a:t>
            </a:r>
            <a:endParaRPr lang="fr-FR" dirty="0" smtClean="0"/>
          </a:p>
          <a:p>
            <a:r>
              <a:rPr lang="fr-FR" dirty="0" err="1" smtClean="0"/>
              <a:t>Prevent</a:t>
            </a:r>
            <a:r>
              <a:rPr lang="fr-FR" dirty="0" smtClean="0"/>
              <a:t> </a:t>
            </a:r>
            <a:r>
              <a:rPr lang="fr-FR" dirty="0" err="1" smtClean="0"/>
              <a:t>from</a:t>
            </a:r>
            <a:r>
              <a:rPr lang="fr-FR" dirty="0" smtClean="0"/>
              <a:t> printing </a:t>
            </a:r>
            <a:r>
              <a:rPr lang="fr-FR" dirty="0" err="1" smtClean="0"/>
              <a:t>electronic</a:t>
            </a:r>
            <a:r>
              <a:rPr lang="fr-FR" dirty="0" smtClean="0"/>
              <a:t> information in </a:t>
            </a:r>
            <a:r>
              <a:rPr lang="fr-FR" dirty="0" err="1" smtClean="0"/>
              <a:t>order</a:t>
            </a:r>
            <a:r>
              <a:rPr lang="fr-FR" dirty="0" smtClean="0"/>
              <a:t> to archive </a:t>
            </a:r>
            <a:r>
              <a:rPr lang="fr-FR" dirty="0" err="1" smtClean="0"/>
              <a:t>it</a:t>
            </a:r>
            <a:endParaRPr lang="fr-FR" dirty="0" smtClean="0"/>
          </a:p>
          <a:p>
            <a:r>
              <a:rPr lang="fr-FR" dirty="0" smtClean="0"/>
              <a:t>Gain </a:t>
            </a:r>
            <a:r>
              <a:rPr lang="fr-FR" dirty="0" err="1" smtClean="0"/>
              <a:t>storage</a:t>
            </a:r>
            <a:r>
              <a:rPr lang="fr-FR" dirty="0" smtClean="0"/>
              <a:t> </a:t>
            </a:r>
            <a:r>
              <a:rPr lang="fr-FR" dirty="0" err="1" smtClean="0"/>
              <a:t>space</a:t>
            </a:r>
            <a:r>
              <a:rPr lang="fr-FR" dirty="0" smtClean="0"/>
              <a:t> by </a:t>
            </a:r>
            <a:r>
              <a:rPr lang="fr-FR" dirty="0" err="1" smtClean="0"/>
              <a:t>shredding</a:t>
            </a:r>
            <a:r>
              <a:rPr lang="fr-FR" dirty="0" smtClean="0"/>
              <a:t> </a:t>
            </a:r>
            <a:r>
              <a:rPr lang="fr-FR" dirty="0" err="1" smtClean="0"/>
              <a:t>paper</a:t>
            </a:r>
            <a:endParaRPr lang="fr-F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err="1" smtClean="0"/>
              <a:t>When</a:t>
            </a:r>
            <a:r>
              <a:rPr lang="fr-FR" dirty="0" smtClean="0"/>
              <a:t> are </a:t>
            </a:r>
            <a:r>
              <a:rPr lang="fr-FR" dirty="0" err="1" smtClean="0"/>
              <a:t>we</a:t>
            </a:r>
            <a:r>
              <a:rPr lang="fr-FR" dirty="0" smtClean="0"/>
              <a:t> </a:t>
            </a:r>
            <a:r>
              <a:rPr lang="fr-FR" dirty="0" err="1" smtClean="0"/>
              <a:t>talking</a:t>
            </a:r>
            <a:r>
              <a:rPr lang="fr-FR" dirty="0" smtClean="0"/>
              <a:t> about ‘</a:t>
            </a:r>
            <a:r>
              <a:rPr lang="fr-FR" dirty="0" err="1" smtClean="0"/>
              <a:t>Legal</a:t>
            </a:r>
            <a:r>
              <a:rPr lang="fr-FR" dirty="0" smtClean="0"/>
              <a:t> </a:t>
            </a:r>
            <a:r>
              <a:rPr lang="fr-FR" dirty="0" err="1" smtClean="0"/>
              <a:t>Archiving</a:t>
            </a:r>
            <a:r>
              <a:rPr lang="fr-FR" dirty="0" smtClean="0"/>
              <a:t>’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Reasons</a:t>
            </a:r>
            <a:r>
              <a:rPr lang="fr-FR" dirty="0" smtClean="0"/>
              <a:t> to archive documents</a:t>
            </a:r>
          </a:p>
          <a:p>
            <a:pPr lvl="1"/>
            <a:r>
              <a:rPr lang="fr-FR" dirty="0" smtClean="0"/>
              <a:t>Be </a:t>
            </a:r>
            <a:r>
              <a:rPr lang="fr-FR" dirty="0" err="1" smtClean="0"/>
              <a:t>compliant</a:t>
            </a:r>
            <a:r>
              <a:rPr lang="fr-FR" dirty="0" smtClean="0"/>
              <a:t> </a:t>
            </a:r>
            <a:r>
              <a:rPr lang="fr-FR" dirty="0" err="1" smtClean="0"/>
              <a:t>with</a:t>
            </a:r>
            <a:r>
              <a:rPr lang="fr-FR" dirty="0" smtClean="0"/>
              <a:t> the </a:t>
            </a:r>
            <a:r>
              <a:rPr lang="fr-FR" dirty="0" err="1" smtClean="0"/>
              <a:t>law</a:t>
            </a:r>
            <a:endParaRPr lang="fr-FR" dirty="0" smtClean="0"/>
          </a:p>
          <a:p>
            <a:pPr lvl="1"/>
            <a:r>
              <a:rPr lang="fr-FR" dirty="0" smtClean="0"/>
              <a:t>Be able to </a:t>
            </a:r>
            <a:r>
              <a:rPr lang="fr-FR" dirty="0" err="1" smtClean="0"/>
              <a:t>provide</a:t>
            </a:r>
            <a:r>
              <a:rPr lang="fr-FR" dirty="0" smtClean="0"/>
              <a:t> a </a:t>
            </a:r>
            <a:r>
              <a:rPr lang="fr-FR" dirty="0" err="1" smtClean="0"/>
              <a:t>probing</a:t>
            </a:r>
            <a:r>
              <a:rPr lang="fr-FR" dirty="0" smtClean="0"/>
              <a:t> force in case of </a:t>
            </a:r>
            <a:r>
              <a:rPr lang="fr-FR" dirty="0" err="1" smtClean="0"/>
              <a:t>juridic</a:t>
            </a:r>
            <a:r>
              <a:rPr lang="fr-FR" dirty="0" smtClean="0"/>
              <a:t> </a:t>
            </a:r>
            <a:r>
              <a:rPr lang="fr-FR" dirty="0" err="1" smtClean="0"/>
              <a:t>conflicts</a:t>
            </a:r>
            <a:endParaRPr lang="fr-FR" dirty="0" smtClean="0"/>
          </a:p>
          <a:p>
            <a:r>
              <a:rPr lang="fr-FR" dirty="0" smtClean="0"/>
              <a:t> </a:t>
            </a:r>
            <a:r>
              <a:rPr lang="fr-FR" dirty="0" err="1" smtClean="0"/>
              <a:t>Reasons</a:t>
            </a:r>
            <a:r>
              <a:rPr lang="fr-FR" dirty="0" smtClean="0"/>
              <a:t> to transpose </a:t>
            </a:r>
            <a:r>
              <a:rPr lang="fr-FR" dirty="0" err="1" smtClean="0"/>
              <a:t>paper</a:t>
            </a:r>
            <a:r>
              <a:rPr lang="fr-FR" dirty="0" smtClean="0"/>
              <a:t> archive to an </a:t>
            </a:r>
            <a:r>
              <a:rPr lang="fr-FR" dirty="0" err="1" smtClean="0"/>
              <a:t>electronic</a:t>
            </a:r>
            <a:r>
              <a:rPr lang="fr-FR" dirty="0" smtClean="0"/>
              <a:t> </a:t>
            </a:r>
            <a:r>
              <a:rPr lang="fr-FR" dirty="0" err="1" smtClean="0"/>
              <a:t>archiving</a:t>
            </a:r>
            <a:r>
              <a:rPr lang="fr-FR" dirty="0" smtClean="0"/>
              <a:t> system</a:t>
            </a:r>
          </a:p>
          <a:p>
            <a:pPr lvl="1"/>
            <a:r>
              <a:rPr lang="fr-FR" dirty="0" smtClean="0"/>
              <a:t>Gain </a:t>
            </a:r>
            <a:r>
              <a:rPr lang="fr-FR" dirty="0" err="1" smtClean="0"/>
              <a:t>storage</a:t>
            </a:r>
            <a:r>
              <a:rPr lang="fr-FR" dirty="0" smtClean="0"/>
              <a:t> </a:t>
            </a:r>
            <a:r>
              <a:rPr lang="fr-FR" dirty="0" err="1" smtClean="0"/>
              <a:t>space</a:t>
            </a:r>
            <a:r>
              <a:rPr lang="fr-FR" dirty="0" smtClean="0"/>
              <a:t> by </a:t>
            </a:r>
            <a:r>
              <a:rPr lang="fr-FR" dirty="0" err="1" smtClean="0"/>
              <a:t>shredding</a:t>
            </a:r>
            <a:r>
              <a:rPr lang="fr-FR" dirty="0" smtClean="0"/>
              <a:t> </a:t>
            </a:r>
            <a:r>
              <a:rPr lang="fr-FR" dirty="0" err="1" smtClean="0"/>
              <a:t>paper</a:t>
            </a:r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  <a:p>
            <a:pPr lvl="1"/>
            <a:endParaRPr lang="fr-FR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The </a:t>
            </a:r>
            <a:r>
              <a:rPr lang="fr-FR" dirty="0" err="1" smtClean="0"/>
              <a:t>difference</a:t>
            </a:r>
            <a:r>
              <a:rPr lang="fr-FR" dirty="0" smtClean="0"/>
              <a:t> </a:t>
            </a:r>
            <a:r>
              <a:rPr lang="fr-FR" dirty="0" err="1" smtClean="0"/>
              <a:t>between</a:t>
            </a:r>
            <a:r>
              <a:rPr lang="fr-FR" dirty="0" smtClean="0"/>
              <a:t> ‘</a:t>
            </a:r>
            <a:r>
              <a:rPr lang="fr-FR" dirty="0" err="1" smtClean="0"/>
              <a:t>Compliance</a:t>
            </a:r>
            <a:r>
              <a:rPr lang="fr-FR" dirty="0" smtClean="0"/>
              <a:t>’ and ‘</a:t>
            </a:r>
            <a:r>
              <a:rPr lang="fr-FR" dirty="0" err="1" smtClean="0"/>
              <a:t>Legal</a:t>
            </a:r>
            <a:r>
              <a:rPr lang="fr-FR" dirty="0" smtClean="0"/>
              <a:t> </a:t>
            </a:r>
            <a:r>
              <a:rPr lang="fr-FR" dirty="0" err="1" smtClean="0"/>
              <a:t>Electronic</a:t>
            </a:r>
            <a:r>
              <a:rPr lang="fr-FR" dirty="0" smtClean="0"/>
              <a:t> Archive’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r-FR" sz="2800" dirty="0" err="1" smtClean="0"/>
              <a:t>Compliance</a:t>
            </a:r>
            <a:r>
              <a:rPr lang="fr-FR" sz="2800" dirty="0" smtClean="0"/>
              <a:t> </a:t>
            </a:r>
            <a:r>
              <a:rPr lang="fr-FR" sz="2800" dirty="0" err="1" smtClean="0"/>
              <a:t>define</a:t>
            </a:r>
            <a:r>
              <a:rPr lang="fr-FR" sz="2800" dirty="0" smtClean="0"/>
              <a:t> standards and </a:t>
            </a:r>
            <a:r>
              <a:rPr lang="fr-FR" sz="2800" dirty="0" err="1" smtClean="0"/>
              <a:t>norms</a:t>
            </a:r>
            <a:r>
              <a:rPr lang="fr-FR" sz="2800" dirty="0" smtClean="0"/>
              <a:t> </a:t>
            </a:r>
            <a:r>
              <a:rPr lang="fr-FR" sz="2800" dirty="0" smtClean="0"/>
              <a:t>to </a:t>
            </a:r>
            <a:r>
              <a:rPr lang="fr-FR" sz="2800" dirty="0" err="1" smtClean="0"/>
              <a:t>be</a:t>
            </a:r>
            <a:r>
              <a:rPr lang="fr-FR" sz="2800" dirty="0" smtClean="0"/>
              <a:t> </a:t>
            </a:r>
            <a:r>
              <a:rPr lang="fr-FR" sz="2800" dirty="0" err="1" smtClean="0"/>
              <a:t>applied</a:t>
            </a:r>
            <a:r>
              <a:rPr lang="fr-FR" sz="2800" dirty="0" smtClean="0"/>
              <a:t> for the management of information, </a:t>
            </a:r>
            <a:r>
              <a:rPr lang="fr-FR" sz="2800" dirty="0" err="1" smtClean="0"/>
              <a:t>including</a:t>
            </a:r>
            <a:r>
              <a:rPr lang="fr-FR" sz="2800" dirty="0" smtClean="0"/>
              <a:t> </a:t>
            </a:r>
            <a:r>
              <a:rPr lang="fr-FR" sz="2800" dirty="0" err="1" smtClean="0"/>
              <a:t>unstructured</a:t>
            </a:r>
            <a:r>
              <a:rPr lang="fr-FR" sz="2800" dirty="0" smtClean="0"/>
              <a:t> information, by </a:t>
            </a:r>
            <a:r>
              <a:rPr lang="fr-FR" sz="2800" dirty="0" err="1" smtClean="0"/>
              <a:t>industry</a:t>
            </a:r>
            <a:r>
              <a:rPr lang="fr-FR" sz="2800" dirty="0" smtClean="0"/>
              <a:t> and or by </a:t>
            </a:r>
            <a:r>
              <a:rPr lang="fr-FR" sz="2800" dirty="0" err="1" smtClean="0"/>
              <a:t>localization</a:t>
            </a:r>
            <a:r>
              <a:rPr lang="fr-FR" sz="2800" dirty="0" smtClean="0"/>
              <a:t> (ex: </a:t>
            </a:r>
            <a:r>
              <a:rPr lang="fr-FR" sz="2800" dirty="0" err="1" smtClean="0"/>
              <a:t>Sarbannes</a:t>
            </a:r>
            <a:r>
              <a:rPr lang="fr-FR" sz="2800" dirty="0" smtClean="0"/>
              <a:t>-Oxley </a:t>
            </a:r>
            <a:r>
              <a:rPr lang="fr-FR" sz="2800" dirty="0" err="1" smtClean="0"/>
              <a:t>Act</a:t>
            </a:r>
            <a:r>
              <a:rPr lang="fr-FR" sz="2800" dirty="0" smtClean="0"/>
              <a:t>, EMEA, ISO9001:2000, Moreq2) – to </a:t>
            </a:r>
            <a:r>
              <a:rPr lang="fr-FR" sz="2800" dirty="0" err="1" smtClean="0"/>
              <a:t>implement</a:t>
            </a:r>
            <a:r>
              <a:rPr lang="fr-FR" sz="2800" dirty="0" smtClean="0"/>
              <a:t> </a:t>
            </a:r>
            <a:r>
              <a:rPr lang="fr-FR" sz="2800" dirty="0" err="1" smtClean="0"/>
              <a:t>Compliance</a:t>
            </a:r>
            <a:r>
              <a:rPr lang="fr-FR" sz="2800" dirty="0" smtClean="0"/>
              <a:t> ‘Records Management’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dirty="0" err="1" smtClean="0"/>
              <a:t>often</a:t>
            </a:r>
            <a:r>
              <a:rPr lang="fr-FR" sz="2800" dirty="0" smtClean="0"/>
              <a:t> </a:t>
            </a:r>
            <a:r>
              <a:rPr lang="fr-FR" sz="2800" dirty="0" err="1" smtClean="0"/>
              <a:t>needed</a:t>
            </a:r>
            <a:endParaRPr lang="fr-FR" sz="2800" dirty="0" smtClean="0"/>
          </a:p>
          <a:p>
            <a:r>
              <a:rPr lang="fr-FR" sz="2800" dirty="0" err="1" smtClean="0"/>
              <a:t>Legal</a:t>
            </a:r>
            <a:r>
              <a:rPr lang="fr-FR" sz="2800" dirty="0" smtClean="0"/>
              <a:t> </a:t>
            </a:r>
            <a:r>
              <a:rPr lang="fr-FR" sz="2800" dirty="0" err="1" smtClean="0"/>
              <a:t>Electronic</a:t>
            </a:r>
            <a:r>
              <a:rPr lang="fr-FR" sz="2800" dirty="0" smtClean="0"/>
              <a:t> </a:t>
            </a:r>
            <a:r>
              <a:rPr lang="fr-FR" sz="2800" dirty="0" err="1" smtClean="0"/>
              <a:t>Archiving</a:t>
            </a:r>
            <a:r>
              <a:rPr lang="fr-FR" sz="2800" dirty="0" smtClean="0"/>
              <a:t> </a:t>
            </a:r>
            <a:r>
              <a:rPr lang="fr-FR" sz="2800" dirty="0" err="1" smtClean="0"/>
              <a:t>is</a:t>
            </a:r>
            <a:r>
              <a:rPr lang="fr-FR" sz="2800" dirty="0" smtClean="0"/>
              <a:t> </a:t>
            </a:r>
            <a:r>
              <a:rPr lang="fr-FR" sz="2800" dirty="0" err="1" smtClean="0"/>
              <a:t>only</a:t>
            </a:r>
            <a:r>
              <a:rPr lang="fr-FR" sz="2800" dirty="0" smtClean="0"/>
              <a:t> possible </a:t>
            </a:r>
            <a:r>
              <a:rPr lang="fr-FR" sz="2800" dirty="0" err="1" smtClean="0"/>
              <a:t>when</a:t>
            </a:r>
            <a:r>
              <a:rPr lang="fr-FR" sz="2800" dirty="0" smtClean="0"/>
              <a:t> a Law </a:t>
            </a:r>
            <a:r>
              <a:rPr lang="fr-FR" sz="2800" dirty="0" err="1" smtClean="0"/>
              <a:t>describes</a:t>
            </a:r>
            <a:r>
              <a:rPr lang="fr-FR" sz="2800" dirty="0" smtClean="0"/>
              <a:t> the conditions of </a:t>
            </a:r>
            <a:r>
              <a:rPr lang="fr-FR" sz="2800" dirty="0" err="1" smtClean="0"/>
              <a:t>Electronic</a:t>
            </a:r>
            <a:r>
              <a:rPr lang="fr-FR" sz="2800" dirty="0" smtClean="0"/>
              <a:t> </a:t>
            </a:r>
            <a:r>
              <a:rPr lang="fr-FR" sz="2800" dirty="0" err="1" smtClean="0"/>
              <a:t>Archiving</a:t>
            </a:r>
            <a:endParaRPr lang="fr-FR" sz="2800" dirty="0" smtClean="0"/>
          </a:p>
          <a:p>
            <a:r>
              <a:rPr lang="fr-FR" sz="2800" dirty="0" smtClean="0"/>
              <a:t>For </a:t>
            </a:r>
            <a:r>
              <a:rPr lang="fr-FR" sz="2800" dirty="0" err="1" smtClean="0"/>
              <a:t>juridic</a:t>
            </a:r>
            <a:r>
              <a:rPr lang="fr-FR" sz="2800" dirty="0" smtClean="0"/>
              <a:t> </a:t>
            </a:r>
            <a:r>
              <a:rPr lang="fr-FR" sz="2800" dirty="0" err="1" smtClean="0"/>
              <a:t>probing</a:t>
            </a:r>
            <a:r>
              <a:rPr lang="fr-FR" sz="2800" dirty="0" smtClean="0"/>
              <a:t> force, jurisprudence </a:t>
            </a:r>
            <a:r>
              <a:rPr lang="fr-FR" sz="2800" dirty="0" err="1" smtClean="0"/>
              <a:t>may</a:t>
            </a:r>
            <a:r>
              <a:rPr lang="fr-FR" sz="2800" dirty="0" smtClean="0"/>
              <a:t> </a:t>
            </a:r>
            <a:r>
              <a:rPr lang="fr-FR" sz="2800" dirty="0" err="1" smtClean="0"/>
              <a:t>be</a:t>
            </a:r>
            <a:r>
              <a:rPr lang="fr-FR" sz="2800" dirty="0" smtClean="0"/>
              <a:t> </a:t>
            </a:r>
            <a:r>
              <a:rPr lang="fr-FR" sz="2800" dirty="0" err="1" smtClean="0"/>
              <a:t>applied</a:t>
            </a:r>
            <a:r>
              <a:rPr lang="fr-FR" sz="2800" dirty="0" smtClean="0"/>
              <a:t> but </a:t>
            </a:r>
            <a:r>
              <a:rPr lang="fr-FR" sz="2800" dirty="0" err="1" smtClean="0"/>
              <a:t>without</a:t>
            </a:r>
            <a:r>
              <a:rPr lang="fr-FR" sz="2800" dirty="0" smtClean="0"/>
              <a:t> </a:t>
            </a:r>
            <a:r>
              <a:rPr lang="fr-FR" sz="2800" dirty="0" err="1" smtClean="0"/>
              <a:t>certainty</a:t>
            </a:r>
            <a:endParaRPr lang="fr-FR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Introduction to ‘Records Management’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400" dirty="0" smtClean="0"/>
              <a:t>The field of management responsible for the efficient and systematic control of the creation, receipt, maintenance, use and disposition of records, including the processes for capturing and </a:t>
            </a:r>
            <a:r>
              <a:rPr lang="en-US" sz="2400" dirty="0" smtClean="0"/>
              <a:t>maintaining evidence </a:t>
            </a:r>
            <a:r>
              <a:rPr lang="en-US" sz="2400" dirty="0" smtClean="0"/>
              <a:t>of </a:t>
            </a:r>
            <a:r>
              <a:rPr lang="en-US" sz="2400" dirty="0" smtClean="0"/>
              <a:t>and information about business </a:t>
            </a:r>
            <a:r>
              <a:rPr lang="en-US" sz="2400" dirty="0" smtClean="0"/>
              <a:t>activities and transactions in the form of </a:t>
            </a:r>
            <a:r>
              <a:rPr lang="en-US" sz="2400" dirty="0" smtClean="0"/>
              <a:t>records</a:t>
            </a:r>
          </a:p>
          <a:p>
            <a:r>
              <a:rPr lang="en-US" sz="2400" dirty="0" smtClean="0"/>
              <a:t>A ‘Records Management’ solution must comply to one or many international, </a:t>
            </a:r>
            <a:r>
              <a:rPr lang="en-US" sz="2400" dirty="0" err="1" smtClean="0"/>
              <a:t>european</a:t>
            </a:r>
            <a:r>
              <a:rPr lang="en-US" sz="2400" dirty="0" smtClean="0"/>
              <a:t> or national standards (DoD5015.2, ISO 15489, PRO, Moreq2, </a:t>
            </a:r>
            <a:r>
              <a:rPr lang="en-US" sz="2400" dirty="0" err="1" smtClean="0"/>
              <a:t>Remano</a:t>
            </a:r>
            <a:r>
              <a:rPr lang="en-US" sz="2400" dirty="0" smtClean="0"/>
              <a:t>, …)</a:t>
            </a:r>
          </a:p>
          <a:p>
            <a:r>
              <a:rPr lang="en-US" sz="2400" dirty="0" smtClean="0"/>
              <a:t>In Belgium we will talk about ‘Records Management’ for e-government, business sector compliances, e-mail archiving</a:t>
            </a:r>
          </a:p>
          <a:p>
            <a:r>
              <a:rPr lang="en-US" sz="2400" dirty="0" smtClean="0"/>
              <a:t>‘Records Management’ is not needed to implement ‘Legal Archiving’</a:t>
            </a:r>
            <a:endParaRPr lang="fr-FR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6114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20" y="274638"/>
            <a:ext cx="8572560" cy="1143000"/>
          </a:xfrm>
        </p:spPr>
        <p:txBody>
          <a:bodyPr>
            <a:normAutofit fontScale="90000"/>
          </a:bodyPr>
          <a:lstStyle/>
          <a:p>
            <a:r>
              <a:rPr lang="fr-BE" sz="4000" dirty="0" smtClean="0"/>
              <a:t>First </a:t>
            </a:r>
            <a:r>
              <a:rPr lang="fr-BE" sz="4000" dirty="0" err="1" smtClean="0"/>
              <a:t>Legal</a:t>
            </a:r>
            <a:r>
              <a:rPr lang="fr-BE" sz="4000" dirty="0" smtClean="0"/>
              <a:t> </a:t>
            </a:r>
            <a:r>
              <a:rPr lang="fr-BE" sz="4000" dirty="0" err="1" smtClean="0"/>
              <a:t>example</a:t>
            </a:r>
            <a:r>
              <a:rPr lang="fr-BE" sz="4000" dirty="0" smtClean="0"/>
              <a:t> : The </a:t>
            </a:r>
            <a:r>
              <a:rPr lang="fr-BE" sz="4000" dirty="0"/>
              <a:t>‘Proof of Evidence’ </a:t>
            </a:r>
            <a:br>
              <a:rPr lang="fr-BE" sz="4000" dirty="0"/>
            </a:br>
            <a:r>
              <a:rPr lang="fr-BE" sz="2800" dirty="0" err="1"/>
              <a:t>Belgian</a:t>
            </a:r>
            <a:r>
              <a:rPr lang="fr-BE" sz="2800" dirty="0"/>
              <a:t> Social Security institutions</a:t>
            </a:r>
            <a:endParaRPr lang="en-US" sz="2800" dirty="0"/>
          </a:p>
        </p:txBody>
      </p:sp>
      <p:sp>
        <p:nvSpPr>
          <p:cNvPr id="9861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fr-BE" sz="1800" dirty="0"/>
              <a:t>The proof of </a:t>
            </a:r>
            <a:r>
              <a:rPr lang="fr-BE" sz="1800" dirty="0" err="1"/>
              <a:t>evidence</a:t>
            </a:r>
            <a:r>
              <a:rPr lang="fr-BE" sz="1800" dirty="0"/>
              <a:t> </a:t>
            </a:r>
            <a:r>
              <a:rPr lang="fr-BE" sz="1800" dirty="0" err="1"/>
              <a:t>is</a:t>
            </a:r>
            <a:r>
              <a:rPr lang="fr-BE" sz="1800" dirty="0"/>
              <a:t> </a:t>
            </a:r>
            <a:r>
              <a:rPr lang="fr-BE" sz="1800" dirty="0" err="1"/>
              <a:t>based</a:t>
            </a:r>
            <a:r>
              <a:rPr lang="fr-BE" sz="1800" dirty="0"/>
              <a:t> on </a:t>
            </a:r>
            <a:r>
              <a:rPr lang="fr-BE" sz="1800" dirty="0" err="1"/>
              <a:t>procedures</a:t>
            </a:r>
            <a:endParaRPr lang="fr-BE" sz="1800" dirty="0"/>
          </a:p>
          <a:p>
            <a:pPr>
              <a:lnSpc>
                <a:spcPct val="80000"/>
              </a:lnSpc>
            </a:pPr>
            <a:r>
              <a:rPr lang="fr-BE" sz="1800" dirty="0"/>
              <a:t>Document Management solutions </a:t>
            </a:r>
            <a:r>
              <a:rPr lang="fr-BE" sz="1800" dirty="0" err="1"/>
              <a:t>sustain</a:t>
            </a:r>
            <a:r>
              <a:rPr lang="fr-BE" sz="1800" dirty="0"/>
              <a:t> the </a:t>
            </a:r>
            <a:r>
              <a:rPr lang="fr-BE" sz="1800" dirty="0" err="1"/>
              <a:t>execution</a:t>
            </a:r>
            <a:r>
              <a:rPr lang="fr-BE" sz="1800" dirty="0"/>
              <a:t> of the </a:t>
            </a:r>
            <a:r>
              <a:rPr lang="fr-BE" sz="1800" dirty="0" err="1"/>
              <a:t>procedures</a:t>
            </a:r>
            <a:endParaRPr lang="fr-BE" sz="1800" dirty="0"/>
          </a:p>
          <a:p>
            <a:pPr>
              <a:lnSpc>
                <a:spcPct val="80000"/>
              </a:lnSpc>
            </a:pPr>
            <a:r>
              <a:rPr lang="fr-BE" sz="1800" dirty="0"/>
              <a:t>The </a:t>
            </a:r>
            <a:r>
              <a:rPr lang="fr-BE" sz="1800" dirty="0" err="1"/>
              <a:t>procedures</a:t>
            </a:r>
            <a:r>
              <a:rPr lang="fr-BE" sz="1800" dirty="0"/>
              <a:t> must </a:t>
            </a:r>
            <a:r>
              <a:rPr lang="fr-BE" sz="1800" dirty="0" err="1"/>
              <a:t>certify</a:t>
            </a:r>
            <a:r>
              <a:rPr lang="fr-BE" sz="1800" dirty="0"/>
              <a:t> </a:t>
            </a:r>
            <a:r>
              <a:rPr lang="fr-BE" sz="1800" dirty="0" err="1"/>
              <a:t>that</a:t>
            </a:r>
            <a:r>
              <a:rPr lang="fr-BE" sz="1800" dirty="0"/>
              <a:t> :</a:t>
            </a:r>
          </a:p>
          <a:p>
            <a:pPr lvl="1">
              <a:lnSpc>
                <a:spcPct val="80000"/>
              </a:lnSpc>
            </a:pPr>
            <a:r>
              <a:rPr lang="fr-BE" sz="1600" dirty="0"/>
              <a:t>All </a:t>
            </a:r>
            <a:r>
              <a:rPr lang="fr-BE" sz="1600" dirty="0" err="1"/>
              <a:t>concerned</a:t>
            </a:r>
            <a:r>
              <a:rPr lang="fr-BE" sz="1600" dirty="0"/>
              <a:t> documents are </a:t>
            </a:r>
            <a:r>
              <a:rPr lang="fr-BE" sz="1600" dirty="0" err="1"/>
              <a:t>stored</a:t>
            </a:r>
            <a:r>
              <a:rPr lang="fr-BE" sz="1600" dirty="0"/>
              <a:t> in the system</a:t>
            </a:r>
          </a:p>
          <a:p>
            <a:pPr lvl="1">
              <a:lnSpc>
                <a:spcPct val="80000"/>
              </a:lnSpc>
            </a:pPr>
            <a:r>
              <a:rPr lang="fr-BE" sz="1600" dirty="0"/>
              <a:t>All documents are </a:t>
            </a:r>
            <a:r>
              <a:rPr lang="fr-BE" sz="1600" dirty="0" err="1"/>
              <a:t>conform</a:t>
            </a:r>
            <a:r>
              <a:rPr lang="fr-BE" sz="1600" dirty="0"/>
              <a:t> to the original</a:t>
            </a:r>
          </a:p>
          <a:p>
            <a:pPr lvl="2">
              <a:lnSpc>
                <a:spcPct val="80000"/>
              </a:lnSpc>
            </a:pPr>
            <a:r>
              <a:rPr lang="fr-BE" sz="1400" dirty="0"/>
              <a:t>Nr of pages</a:t>
            </a:r>
          </a:p>
          <a:p>
            <a:pPr lvl="2">
              <a:lnSpc>
                <a:spcPct val="80000"/>
              </a:lnSpc>
            </a:pPr>
            <a:r>
              <a:rPr lang="fr-BE" sz="1400" dirty="0" err="1"/>
              <a:t>Presentation</a:t>
            </a:r>
            <a:r>
              <a:rPr lang="fr-BE" sz="1400" dirty="0"/>
              <a:t> &amp; content</a:t>
            </a:r>
          </a:p>
          <a:p>
            <a:pPr lvl="1">
              <a:lnSpc>
                <a:spcPct val="80000"/>
              </a:lnSpc>
            </a:pPr>
            <a:r>
              <a:rPr lang="fr-BE" sz="1600" dirty="0"/>
              <a:t>Documents are </a:t>
            </a:r>
            <a:r>
              <a:rPr lang="fr-BE" sz="1600" dirty="0" err="1"/>
              <a:t>never</a:t>
            </a:r>
            <a:r>
              <a:rPr lang="fr-BE" sz="1600" dirty="0"/>
              <a:t> </a:t>
            </a:r>
            <a:r>
              <a:rPr lang="fr-BE" sz="1600" dirty="0" err="1"/>
              <a:t>re</a:t>
            </a:r>
            <a:r>
              <a:rPr lang="fr-BE" sz="1600" dirty="0"/>
              <a:t>-</a:t>
            </a:r>
            <a:r>
              <a:rPr lang="fr-BE" sz="1600" dirty="0" err="1"/>
              <a:t>writable</a:t>
            </a:r>
            <a:endParaRPr lang="fr-BE" sz="1600" dirty="0"/>
          </a:p>
          <a:p>
            <a:pPr lvl="1">
              <a:lnSpc>
                <a:spcPct val="80000"/>
              </a:lnSpc>
            </a:pPr>
            <a:r>
              <a:rPr lang="fr-BE" sz="1600" dirty="0"/>
              <a:t>Long </a:t>
            </a:r>
            <a:r>
              <a:rPr lang="fr-BE" sz="1600" dirty="0" err="1"/>
              <a:t>term</a:t>
            </a:r>
            <a:r>
              <a:rPr lang="fr-BE" sz="1600" dirty="0"/>
              <a:t> </a:t>
            </a:r>
            <a:r>
              <a:rPr lang="fr-BE" sz="1600" dirty="0" err="1"/>
              <a:t>storage</a:t>
            </a:r>
            <a:r>
              <a:rPr lang="fr-BE" sz="1600" dirty="0"/>
              <a:t> </a:t>
            </a:r>
            <a:r>
              <a:rPr lang="fr-BE" sz="1600" dirty="0" err="1"/>
              <a:t>is</a:t>
            </a:r>
            <a:r>
              <a:rPr lang="fr-BE" sz="1600" dirty="0"/>
              <a:t> </a:t>
            </a:r>
            <a:r>
              <a:rPr lang="fr-BE" sz="1600" dirty="0" err="1"/>
              <a:t>guaranteed</a:t>
            </a:r>
            <a:endParaRPr lang="fr-BE" sz="1600" dirty="0"/>
          </a:p>
          <a:p>
            <a:pPr lvl="1">
              <a:lnSpc>
                <a:spcPct val="80000"/>
              </a:lnSpc>
            </a:pPr>
            <a:r>
              <a:rPr lang="fr-BE" sz="1600" dirty="0"/>
              <a:t>Long </a:t>
            </a:r>
            <a:r>
              <a:rPr lang="fr-BE" sz="1600" dirty="0" err="1"/>
              <a:t>term</a:t>
            </a:r>
            <a:r>
              <a:rPr lang="fr-BE" sz="1600" dirty="0"/>
              <a:t> </a:t>
            </a:r>
            <a:r>
              <a:rPr lang="fr-BE" sz="1600" dirty="0" err="1"/>
              <a:t>rendition</a:t>
            </a:r>
            <a:r>
              <a:rPr lang="fr-BE" sz="1600" dirty="0"/>
              <a:t> </a:t>
            </a:r>
            <a:r>
              <a:rPr lang="fr-BE" sz="1600" dirty="0" err="1"/>
              <a:t>is</a:t>
            </a:r>
            <a:r>
              <a:rPr lang="fr-BE" sz="1600" dirty="0"/>
              <a:t> </a:t>
            </a:r>
            <a:r>
              <a:rPr lang="fr-BE" sz="1600" dirty="0" err="1"/>
              <a:t>guaranteed</a:t>
            </a:r>
            <a:endParaRPr lang="fr-BE" sz="1600" dirty="0"/>
          </a:p>
          <a:p>
            <a:pPr>
              <a:lnSpc>
                <a:spcPct val="80000"/>
              </a:lnSpc>
            </a:pPr>
            <a:r>
              <a:rPr lang="fr-BE" sz="1800" dirty="0"/>
              <a:t>For </a:t>
            </a:r>
            <a:r>
              <a:rPr lang="fr-BE" sz="1800" dirty="0" err="1"/>
              <a:t>each</a:t>
            </a:r>
            <a:r>
              <a:rPr lang="fr-BE" sz="1800" dirty="0"/>
              <a:t> institution, </a:t>
            </a:r>
            <a:r>
              <a:rPr lang="fr-BE" sz="1800" dirty="0" err="1"/>
              <a:t>each</a:t>
            </a:r>
            <a:r>
              <a:rPr lang="fr-BE" sz="1800" dirty="0"/>
              <a:t> </a:t>
            </a:r>
            <a:r>
              <a:rPr lang="fr-BE" sz="1800" dirty="0" err="1"/>
              <a:t>project</a:t>
            </a:r>
            <a:r>
              <a:rPr lang="fr-BE" sz="1800" dirty="0"/>
              <a:t>, a certification </a:t>
            </a:r>
            <a:r>
              <a:rPr lang="fr-BE" sz="1800" dirty="0" err="1"/>
              <a:t>is</a:t>
            </a:r>
            <a:r>
              <a:rPr lang="fr-BE" sz="1800" dirty="0"/>
              <a:t> </a:t>
            </a:r>
            <a:r>
              <a:rPr lang="fr-BE" sz="1800" dirty="0" err="1"/>
              <a:t>provided</a:t>
            </a:r>
            <a:r>
              <a:rPr lang="fr-BE" sz="1800" dirty="0"/>
              <a:t> by the ‘Banque Carrefour / </a:t>
            </a:r>
            <a:r>
              <a:rPr lang="fr-BE" sz="1800" dirty="0" err="1"/>
              <a:t>Kruispunt</a:t>
            </a:r>
            <a:r>
              <a:rPr lang="fr-BE" sz="1800" dirty="0"/>
              <a:t> Bank’</a:t>
            </a:r>
          </a:p>
          <a:p>
            <a:pPr>
              <a:lnSpc>
                <a:spcPct val="80000"/>
              </a:lnSpc>
            </a:pPr>
            <a:r>
              <a:rPr lang="fr-BE" sz="1800" dirty="0"/>
              <a:t>A good </a:t>
            </a:r>
            <a:r>
              <a:rPr lang="fr-BE" sz="1800" dirty="0" err="1"/>
              <a:t>example</a:t>
            </a:r>
            <a:r>
              <a:rPr lang="fr-BE" sz="1800" dirty="0"/>
              <a:t> : the </a:t>
            </a:r>
            <a:r>
              <a:rPr lang="fr-BE" sz="1800" dirty="0" err="1"/>
              <a:t>physical</a:t>
            </a:r>
            <a:r>
              <a:rPr lang="fr-BE" sz="1800" dirty="0"/>
              <a:t> documents </a:t>
            </a:r>
            <a:r>
              <a:rPr lang="fr-BE" sz="1800" dirty="0" err="1"/>
              <a:t>associated</a:t>
            </a:r>
            <a:r>
              <a:rPr lang="fr-BE" sz="1800" dirty="0"/>
              <a:t> </a:t>
            </a:r>
            <a:r>
              <a:rPr lang="fr-BE" sz="1800" dirty="0" err="1"/>
              <a:t>with</a:t>
            </a:r>
            <a:r>
              <a:rPr lang="fr-BE" sz="1800" dirty="0"/>
              <a:t> the pension of all </a:t>
            </a:r>
            <a:r>
              <a:rPr lang="fr-BE" sz="1800" dirty="0" err="1"/>
              <a:t>belgian</a:t>
            </a:r>
            <a:r>
              <a:rPr lang="fr-BE" sz="1800" dirty="0"/>
              <a:t> </a:t>
            </a:r>
            <a:r>
              <a:rPr lang="fr-BE" sz="1800" dirty="0" err="1"/>
              <a:t>citizens</a:t>
            </a:r>
            <a:r>
              <a:rPr lang="fr-BE" sz="1800" dirty="0"/>
              <a:t> have been </a:t>
            </a:r>
            <a:r>
              <a:rPr lang="fr-BE" sz="1800" dirty="0" err="1"/>
              <a:t>destroyed</a:t>
            </a:r>
            <a:r>
              <a:rPr lang="fr-BE" sz="1800" dirty="0"/>
              <a:t> !</a:t>
            </a:r>
            <a:endParaRPr lang="en-US" sz="1800" dirty="0"/>
          </a:p>
        </p:txBody>
      </p:sp>
      <p:grpSp>
        <p:nvGrpSpPr>
          <p:cNvPr id="2" name="Group 4"/>
          <p:cNvGrpSpPr>
            <a:grpSpLocks noChangeAspect="1"/>
          </p:cNvGrpSpPr>
          <p:nvPr/>
        </p:nvGrpSpPr>
        <p:grpSpPr bwMode="auto">
          <a:xfrm>
            <a:off x="3492500" y="5157788"/>
            <a:ext cx="5256213" cy="1311275"/>
            <a:chOff x="2204" y="12172"/>
            <a:chExt cx="10602" cy="3274"/>
          </a:xfrm>
        </p:grpSpPr>
        <p:sp>
          <p:nvSpPr>
            <p:cNvPr id="986117" name="AutoShape 5"/>
            <p:cNvSpPr>
              <a:spLocks noChangeAspect="1" noChangeArrowheads="1"/>
            </p:cNvSpPr>
            <p:nvPr/>
          </p:nvSpPr>
          <p:spPr bwMode="auto">
            <a:xfrm>
              <a:off x="2204" y="12172"/>
              <a:ext cx="10602" cy="327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fr-FR"/>
            </a:p>
          </p:txBody>
        </p:sp>
        <p:grpSp>
          <p:nvGrpSpPr>
            <p:cNvPr id="3" name="Group 6"/>
            <p:cNvGrpSpPr>
              <a:grpSpLocks/>
            </p:cNvGrpSpPr>
            <p:nvPr/>
          </p:nvGrpSpPr>
          <p:grpSpPr bwMode="auto">
            <a:xfrm>
              <a:off x="2204" y="12354"/>
              <a:ext cx="696" cy="998"/>
              <a:chOff x="2348" y="10141"/>
              <a:chExt cx="696" cy="998"/>
            </a:xfrm>
          </p:grpSpPr>
          <p:sp>
            <p:nvSpPr>
              <p:cNvPr id="986119" name="Rectangle 7"/>
              <p:cNvSpPr>
                <a:spLocks noChangeArrowheads="1"/>
              </p:cNvSpPr>
              <p:nvPr/>
            </p:nvSpPr>
            <p:spPr bwMode="auto">
              <a:xfrm>
                <a:off x="2348" y="10141"/>
                <a:ext cx="576" cy="86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86120" name="Rectangle 8"/>
              <p:cNvSpPr>
                <a:spLocks noChangeArrowheads="1"/>
              </p:cNvSpPr>
              <p:nvPr/>
            </p:nvSpPr>
            <p:spPr bwMode="auto">
              <a:xfrm>
                <a:off x="2402" y="10202"/>
                <a:ext cx="576" cy="86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  <p:sp>
            <p:nvSpPr>
              <p:cNvPr id="986121" name="Rectangle 9"/>
              <p:cNvSpPr>
                <a:spLocks noChangeArrowheads="1"/>
              </p:cNvSpPr>
              <p:nvPr/>
            </p:nvSpPr>
            <p:spPr bwMode="auto">
              <a:xfrm>
                <a:off x="2468" y="10275"/>
                <a:ext cx="576" cy="864"/>
              </a:xfrm>
              <a:prstGeom prst="rect">
                <a:avLst/>
              </a:prstGeom>
              <a:solidFill>
                <a:srgbClr val="FFFFFF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</p:spPr>
            <p:txBody>
              <a:bodyPr/>
              <a:lstStyle/>
              <a:p>
                <a:endParaRPr lang="fr-FR"/>
              </a:p>
            </p:txBody>
          </p:sp>
        </p:grpSp>
        <p:sp>
          <p:nvSpPr>
            <p:cNvPr id="986122" name="Line 10"/>
            <p:cNvSpPr>
              <a:spLocks noChangeShapeType="1"/>
            </p:cNvSpPr>
            <p:nvPr/>
          </p:nvSpPr>
          <p:spPr bwMode="auto">
            <a:xfrm>
              <a:off x="3202" y="12898"/>
              <a:ext cx="5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pic>
          <p:nvPicPr>
            <p:cNvPr id="986123" name="Picture 11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928" y="12172"/>
              <a:ext cx="1270" cy="880"/>
            </a:xfrm>
            <a:prstGeom prst="rect">
              <a:avLst/>
            </a:prstGeom>
            <a:noFill/>
          </p:spPr>
        </p:pic>
        <p:sp>
          <p:nvSpPr>
            <p:cNvPr id="986124" name="Text Box 12"/>
            <p:cNvSpPr txBox="1">
              <a:spLocks noChangeArrowheads="1"/>
            </p:cNvSpPr>
            <p:nvPr/>
          </p:nvSpPr>
          <p:spPr bwMode="auto">
            <a:xfrm>
              <a:off x="4018" y="12898"/>
              <a:ext cx="1050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2179" tIns="31090" rIns="62179" bIns="31090"/>
            <a:lstStyle/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sz="800">
                  <a:solidFill>
                    <a:srgbClr val="333399"/>
                  </a:solidFill>
                </a:rPr>
                <a:t>I.R.I.S.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sz="800">
                  <a:solidFill>
                    <a:srgbClr val="333399"/>
                  </a:solidFill>
                </a:rPr>
                <a:t>Bar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sz="800">
                  <a:solidFill>
                    <a:srgbClr val="333399"/>
                  </a:solidFill>
                </a:rPr>
                <a:t>Coder</a:t>
              </a:r>
              <a:endParaRPr lang="en-US" sz="1800">
                <a:solidFill>
                  <a:schemeClr val="tx1"/>
                </a:solidFill>
                <a:latin typeface="AvantGarde" pitchFamily="34" charset="0"/>
              </a:endParaRPr>
            </a:p>
          </p:txBody>
        </p:sp>
        <p:sp>
          <p:nvSpPr>
            <p:cNvPr id="986125" name="Line 13"/>
            <p:cNvSpPr>
              <a:spLocks noChangeShapeType="1"/>
            </p:cNvSpPr>
            <p:nvPr/>
          </p:nvSpPr>
          <p:spPr bwMode="auto">
            <a:xfrm>
              <a:off x="5560" y="12808"/>
              <a:ext cx="45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6126" name="Line 14"/>
            <p:cNvSpPr>
              <a:spLocks noChangeShapeType="1"/>
            </p:cNvSpPr>
            <p:nvPr/>
          </p:nvSpPr>
          <p:spPr bwMode="auto">
            <a:xfrm>
              <a:off x="5560" y="12808"/>
              <a:ext cx="454" cy="27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6127" name="Line 15"/>
            <p:cNvSpPr>
              <a:spLocks noChangeShapeType="1"/>
            </p:cNvSpPr>
            <p:nvPr/>
          </p:nvSpPr>
          <p:spPr bwMode="auto">
            <a:xfrm flipV="1">
              <a:off x="5560" y="12536"/>
              <a:ext cx="454" cy="272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pic>
          <p:nvPicPr>
            <p:cNvPr id="986128" name="Picture 16" descr="Kodak_i600_140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6196" y="12264"/>
              <a:ext cx="1270" cy="1062"/>
            </a:xfrm>
            <a:prstGeom prst="rect">
              <a:avLst/>
            </a:prstGeom>
            <a:noFill/>
          </p:spPr>
        </p:pic>
        <p:pic>
          <p:nvPicPr>
            <p:cNvPr id="986129" name="Picture 17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374" y="12172"/>
              <a:ext cx="1270" cy="880"/>
            </a:xfrm>
            <a:prstGeom prst="rect">
              <a:avLst/>
            </a:prstGeom>
            <a:noFill/>
          </p:spPr>
        </p:pic>
        <p:sp>
          <p:nvSpPr>
            <p:cNvPr id="986130" name="Text Box 18"/>
            <p:cNvSpPr txBox="1">
              <a:spLocks noChangeArrowheads="1"/>
            </p:cNvSpPr>
            <p:nvPr/>
          </p:nvSpPr>
          <p:spPr bwMode="auto">
            <a:xfrm>
              <a:off x="8502" y="12898"/>
              <a:ext cx="988" cy="8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2179" tIns="31090" rIns="62179" bIns="31090"/>
            <a:lstStyle/>
            <a:p>
              <a:pPr algn="ctr">
                <a:spcBef>
                  <a:spcPct val="0"/>
                </a:spcBef>
                <a:buClrTx/>
                <a:buFontTx/>
                <a:buNone/>
              </a:pPr>
              <a:endParaRPr lang="fr-FR" sz="1800">
                <a:solidFill>
                  <a:schemeClr val="tx1"/>
                </a:solidFill>
                <a:latin typeface="AvantGarde" pitchFamily="34" charset="0"/>
              </a:endParaRPr>
            </a:p>
          </p:txBody>
        </p:sp>
        <p:sp>
          <p:nvSpPr>
            <p:cNvPr id="986131" name="Line 19"/>
            <p:cNvSpPr>
              <a:spLocks noChangeShapeType="1"/>
            </p:cNvSpPr>
            <p:nvPr/>
          </p:nvSpPr>
          <p:spPr bwMode="auto">
            <a:xfrm>
              <a:off x="7648" y="12808"/>
              <a:ext cx="5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pic>
          <p:nvPicPr>
            <p:cNvPr id="986132" name="Picture 20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0370" y="12264"/>
              <a:ext cx="696" cy="726"/>
            </a:xfrm>
            <a:prstGeom prst="rect">
              <a:avLst/>
            </a:prstGeom>
            <a:noFill/>
          </p:spPr>
        </p:pic>
        <p:sp>
          <p:nvSpPr>
            <p:cNvPr id="986133" name="Line 21"/>
            <p:cNvSpPr>
              <a:spLocks noChangeShapeType="1"/>
            </p:cNvSpPr>
            <p:nvPr/>
          </p:nvSpPr>
          <p:spPr bwMode="auto">
            <a:xfrm>
              <a:off x="9734" y="12808"/>
              <a:ext cx="5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6134" name="Text Box 22"/>
            <p:cNvSpPr txBox="1">
              <a:spLocks noChangeArrowheads="1"/>
            </p:cNvSpPr>
            <p:nvPr/>
          </p:nvSpPr>
          <p:spPr bwMode="auto">
            <a:xfrm>
              <a:off x="10248" y="12990"/>
              <a:ext cx="872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2179" tIns="31090" rIns="62179" bIns="31090"/>
            <a:lstStyle/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sz="800">
                  <a:solidFill>
                    <a:srgbClr val="333399"/>
                  </a:solidFill>
                </a:rPr>
                <a:t>Conversion</a:t>
              </a:r>
              <a:endParaRPr lang="en-US" sz="1800">
                <a:solidFill>
                  <a:schemeClr val="tx1"/>
                </a:solidFill>
                <a:latin typeface="AvantGarde" pitchFamily="34" charset="0"/>
              </a:endParaRPr>
            </a:p>
          </p:txBody>
        </p:sp>
        <p:pic>
          <p:nvPicPr>
            <p:cNvPr id="986135" name="Picture 23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912" y="12264"/>
              <a:ext cx="696" cy="726"/>
            </a:xfrm>
            <a:prstGeom prst="rect">
              <a:avLst/>
            </a:prstGeom>
            <a:noFill/>
          </p:spPr>
        </p:pic>
        <p:sp>
          <p:nvSpPr>
            <p:cNvPr id="986136" name="Text Box 24"/>
            <p:cNvSpPr txBox="1">
              <a:spLocks noChangeArrowheads="1"/>
            </p:cNvSpPr>
            <p:nvPr/>
          </p:nvSpPr>
          <p:spPr bwMode="auto">
            <a:xfrm>
              <a:off x="11462" y="12990"/>
              <a:ext cx="1344" cy="5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2179" tIns="31090" rIns="62179" bIns="31090"/>
            <a:lstStyle/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sz="800">
                  <a:solidFill>
                    <a:srgbClr val="333399"/>
                  </a:solidFill>
                </a:rPr>
                <a:t>I.R.I.S.</a:t>
              </a:r>
            </a:p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fr-BE" sz="800">
                  <a:solidFill>
                    <a:srgbClr val="333399"/>
                  </a:solidFill>
                </a:rPr>
                <a:t>DocCenter</a:t>
              </a:r>
              <a:endParaRPr lang="en-US" sz="1800">
                <a:solidFill>
                  <a:schemeClr val="tx1"/>
                </a:solidFill>
                <a:latin typeface="AvantGarde" pitchFamily="34" charset="0"/>
              </a:endParaRPr>
            </a:p>
          </p:txBody>
        </p:sp>
        <p:sp>
          <p:nvSpPr>
            <p:cNvPr id="986137" name="Line 25"/>
            <p:cNvSpPr>
              <a:spLocks noChangeShapeType="1"/>
            </p:cNvSpPr>
            <p:nvPr/>
          </p:nvSpPr>
          <p:spPr bwMode="auto">
            <a:xfrm>
              <a:off x="11276" y="12808"/>
              <a:ext cx="544" cy="0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fr-FR"/>
            </a:p>
          </p:txBody>
        </p:sp>
        <p:sp>
          <p:nvSpPr>
            <p:cNvPr id="986138" name="Freeform 26"/>
            <p:cNvSpPr>
              <a:spLocks/>
            </p:cNvSpPr>
            <p:nvPr/>
          </p:nvSpPr>
          <p:spPr bwMode="auto">
            <a:xfrm>
              <a:off x="2568" y="13624"/>
              <a:ext cx="3266" cy="16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16"/>
                </a:cxn>
                <a:cxn ang="0">
                  <a:pos x="1633" y="816"/>
                </a:cxn>
              </a:cxnLst>
              <a:rect l="0" t="0" r="r" b="b"/>
              <a:pathLst>
                <a:path w="1633" h="816">
                  <a:moveTo>
                    <a:pt x="0" y="0"/>
                  </a:moveTo>
                  <a:lnTo>
                    <a:pt x="0" y="816"/>
                  </a:lnTo>
                  <a:lnTo>
                    <a:pt x="1633" y="81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986139" name="Freeform 27"/>
            <p:cNvSpPr>
              <a:spLocks/>
            </p:cNvSpPr>
            <p:nvPr/>
          </p:nvSpPr>
          <p:spPr bwMode="auto">
            <a:xfrm flipH="1">
              <a:off x="8918" y="13624"/>
              <a:ext cx="3266" cy="16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816"/>
                </a:cxn>
                <a:cxn ang="0">
                  <a:pos x="1633" y="816"/>
                </a:cxn>
              </a:cxnLst>
              <a:rect l="0" t="0" r="r" b="b"/>
              <a:pathLst>
                <a:path w="1633" h="816">
                  <a:moveTo>
                    <a:pt x="0" y="0"/>
                  </a:moveTo>
                  <a:lnTo>
                    <a:pt x="0" y="816"/>
                  </a:lnTo>
                  <a:lnTo>
                    <a:pt x="1633" y="816"/>
                  </a:lnTo>
                </a:path>
              </a:pathLst>
            </a:custGeom>
            <a:noFill/>
            <a:ln w="9525">
              <a:solidFill>
                <a:srgbClr val="000000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r-FR"/>
            </a:p>
          </p:txBody>
        </p:sp>
        <p:sp>
          <p:nvSpPr>
            <p:cNvPr id="986140" name="Text Box 28"/>
            <p:cNvSpPr txBox="1">
              <a:spLocks noChangeArrowheads="1"/>
            </p:cNvSpPr>
            <p:nvPr/>
          </p:nvSpPr>
          <p:spPr bwMode="auto">
            <a:xfrm>
              <a:off x="5360" y="14984"/>
              <a:ext cx="3998" cy="4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2179" tIns="31090" rIns="62179" bIns="31090"/>
            <a:lstStyle/>
            <a:p>
              <a:pPr algn="ctr">
                <a:spcBef>
                  <a:spcPct val="0"/>
                </a:spcBef>
                <a:buClrTx/>
                <a:buFontTx/>
                <a:buNone/>
              </a:pPr>
              <a:r>
                <a:rPr lang="en-US" sz="1200">
                  <a:solidFill>
                    <a:srgbClr val="333399"/>
                  </a:solidFill>
                </a:rPr>
                <a:t>Fig 1: Bewijskracht</a:t>
              </a:r>
              <a:endParaRPr lang="en-US" sz="1800">
                <a:solidFill>
                  <a:schemeClr val="tx1"/>
                </a:solidFill>
                <a:latin typeface="AvantGarde" pitchFamily="34" charset="0"/>
              </a:endParaRPr>
            </a:p>
          </p:txBody>
        </p:sp>
        <p:sp>
          <p:nvSpPr>
            <p:cNvPr id="986141" name="Text Box 29"/>
            <p:cNvSpPr txBox="1">
              <a:spLocks noChangeArrowheads="1"/>
            </p:cNvSpPr>
            <p:nvPr/>
          </p:nvSpPr>
          <p:spPr bwMode="auto">
            <a:xfrm>
              <a:off x="6412" y="13434"/>
              <a:ext cx="988" cy="10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62179" tIns="31090" rIns="62179" bIns="31090"/>
            <a:lstStyle/>
            <a:p>
              <a:pPr algn="ctr">
                <a:spcBef>
                  <a:spcPct val="0"/>
                </a:spcBef>
                <a:buClrTx/>
                <a:buFontTx/>
                <a:buNone/>
              </a:pPr>
              <a:endParaRPr lang="fr-FR" sz="1800">
                <a:solidFill>
                  <a:schemeClr val="tx1"/>
                </a:solidFill>
                <a:latin typeface="AvantGarde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7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r-BE" dirty="0" err="1"/>
              <a:t>Archiving</a:t>
            </a:r>
            <a:r>
              <a:rPr lang="fr-BE" dirty="0"/>
              <a:t> of </a:t>
            </a:r>
            <a:r>
              <a:rPr lang="fr-BE" dirty="0" err="1"/>
              <a:t>invoices</a:t>
            </a:r>
            <a:endParaRPr lang="en-US" dirty="0"/>
          </a:p>
        </p:txBody>
      </p:sp>
      <p:sp>
        <p:nvSpPr>
          <p:cNvPr id="987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fr-BE" sz="2000" dirty="0"/>
              <a:t>The situation </a:t>
            </a:r>
            <a:r>
              <a:rPr lang="fr-BE" sz="2000" dirty="0" err="1"/>
              <a:t>before</a:t>
            </a:r>
            <a:r>
              <a:rPr lang="fr-BE" sz="2000" dirty="0"/>
              <a:t> </a:t>
            </a:r>
            <a:r>
              <a:rPr lang="fr-BE" sz="2000" dirty="0" err="1"/>
              <a:t>December</a:t>
            </a:r>
            <a:r>
              <a:rPr lang="fr-BE" sz="2000" dirty="0"/>
              <a:t> 2006 </a:t>
            </a:r>
            <a:r>
              <a:rPr lang="fr-BE" sz="2000" dirty="0" err="1"/>
              <a:t>concerning</a:t>
            </a:r>
            <a:r>
              <a:rPr lang="fr-BE" sz="2000" dirty="0"/>
              <a:t> </a:t>
            </a:r>
            <a:r>
              <a:rPr lang="fr-BE" sz="2000" dirty="0" err="1"/>
              <a:t>electronic</a:t>
            </a:r>
            <a:r>
              <a:rPr lang="fr-BE" sz="2000" dirty="0"/>
              <a:t> </a:t>
            </a:r>
            <a:r>
              <a:rPr lang="fr-BE" sz="2000" dirty="0" err="1"/>
              <a:t>storage</a:t>
            </a:r>
            <a:r>
              <a:rPr lang="fr-BE" sz="2000" dirty="0"/>
              <a:t> :</a:t>
            </a:r>
          </a:p>
          <a:p>
            <a:pPr lvl="1">
              <a:lnSpc>
                <a:spcPct val="80000"/>
              </a:lnSpc>
            </a:pPr>
            <a:r>
              <a:rPr lang="fr-BE" sz="1800" dirty="0"/>
              <a:t>Limited to </a:t>
            </a:r>
            <a:r>
              <a:rPr lang="fr-BE" sz="1800" dirty="0" err="1"/>
              <a:t>invoices</a:t>
            </a:r>
            <a:r>
              <a:rPr lang="fr-BE" sz="1800" dirty="0"/>
              <a:t> </a:t>
            </a:r>
            <a:r>
              <a:rPr lang="fr-BE" sz="1800" dirty="0" err="1"/>
              <a:t>produced</a:t>
            </a:r>
            <a:r>
              <a:rPr lang="fr-BE" sz="1800" dirty="0"/>
              <a:t> and </a:t>
            </a:r>
            <a:r>
              <a:rPr lang="fr-BE" sz="1800" dirty="0" err="1"/>
              <a:t>exchanged</a:t>
            </a:r>
            <a:r>
              <a:rPr lang="fr-BE" sz="1800" dirty="0"/>
              <a:t> </a:t>
            </a:r>
            <a:r>
              <a:rPr lang="fr-BE" sz="1800" dirty="0" err="1"/>
              <a:t>electronically</a:t>
            </a:r>
            <a:endParaRPr lang="fr-BE" sz="1800" dirty="0"/>
          </a:p>
          <a:p>
            <a:pPr>
              <a:lnSpc>
                <a:spcPct val="80000"/>
              </a:lnSpc>
            </a:pPr>
            <a:r>
              <a:rPr lang="fr-BE" sz="2000" dirty="0"/>
              <a:t>The </a:t>
            </a:r>
            <a:r>
              <a:rPr lang="fr-BE" sz="2000" dirty="0" err="1"/>
              <a:t>reasons</a:t>
            </a:r>
            <a:r>
              <a:rPr lang="fr-BE" sz="2000" dirty="0"/>
              <a:t> : </a:t>
            </a:r>
          </a:p>
          <a:p>
            <a:pPr lvl="1">
              <a:lnSpc>
                <a:spcPct val="80000"/>
              </a:lnSpc>
            </a:pPr>
            <a:r>
              <a:rPr lang="fr-BE" sz="1800" dirty="0" err="1"/>
              <a:t>authentication</a:t>
            </a:r>
            <a:r>
              <a:rPr lang="fr-BE" sz="1800" dirty="0"/>
              <a:t> of the </a:t>
            </a:r>
            <a:r>
              <a:rPr lang="fr-BE" sz="1800" dirty="0" err="1"/>
              <a:t>sender</a:t>
            </a:r>
            <a:r>
              <a:rPr lang="fr-BE" sz="1800" dirty="0"/>
              <a:t> (digital signature)</a:t>
            </a:r>
          </a:p>
          <a:p>
            <a:pPr lvl="1">
              <a:lnSpc>
                <a:spcPct val="80000"/>
              </a:lnSpc>
            </a:pPr>
            <a:r>
              <a:rPr lang="fr-BE" sz="1800" dirty="0" err="1"/>
              <a:t>Integrity</a:t>
            </a:r>
            <a:r>
              <a:rPr lang="fr-BE" sz="1800" dirty="0"/>
              <a:t> (</a:t>
            </a:r>
            <a:r>
              <a:rPr lang="fr-BE" sz="1800" dirty="0" err="1"/>
              <a:t>encryption</a:t>
            </a:r>
            <a:r>
              <a:rPr lang="fr-BE" sz="1800" dirty="0"/>
              <a:t>)</a:t>
            </a:r>
          </a:p>
          <a:p>
            <a:pPr lvl="1">
              <a:lnSpc>
                <a:spcPct val="80000"/>
              </a:lnSpc>
            </a:pPr>
            <a:r>
              <a:rPr lang="fr-BE" sz="1800" dirty="0"/>
              <a:t>Non </a:t>
            </a:r>
            <a:r>
              <a:rPr lang="fr-BE" sz="1800" dirty="0" err="1"/>
              <a:t>repudiation</a:t>
            </a:r>
            <a:r>
              <a:rPr lang="fr-BE" sz="1800" dirty="0"/>
              <a:t> (</a:t>
            </a:r>
            <a:r>
              <a:rPr lang="fr-BE" sz="1800" dirty="0" err="1"/>
              <a:t>timestamping</a:t>
            </a:r>
            <a:r>
              <a:rPr lang="fr-BE" sz="1800" dirty="0"/>
              <a:t>)</a:t>
            </a:r>
          </a:p>
          <a:p>
            <a:pPr>
              <a:lnSpc>
                <a:spcPct val="80000"/>
              </a:lnSpc>
            </a:pPr>
            <a:r>
              <a:rPr lang="fr-BE" sz="2000" dirty="0"/>
              <a:t>The </a:t>
            </a:r>
            <a:r>
              <a:rPr lang="fr-BE" sz="2000" dirty="0" err="1"/>
              <a:t>law</a:t>
            </a:r>
            <a:r>
              <a:rPr lang="fr-BE" sz="2000" dirty="0"/>
              <a:t> of </a:t>
            </a:r>
            <a:r>
              <a:rPr lang="fr-BE" sz="2000" dirty="0" err="1"/>
              <a:t>December</a:t>
            </a:r>
            <a:r>
              <a:rPr lang="fr-BE" sz="2000" dirty="0"/>
              <a:t> 2006 </a:t>
            </a:r>
            <a:r>
              <a:rPr lang="fr-BE" sz="2000" dirty="0" err="1"/>
              <a:t>includes</a:t>
            </a:r>
            <a:r>
              <a:rPr lang="fr-BE" sz="2000" dirty="0"/>
              <a:t> </a:t>
            </a:r>
            <a:r>
              <a:rPr lang="fr-BE" sz="2000" dirty="0" smtClean="0"/>
              <a:t>all types of </a:t>
            </a:r>
            <a:r>
              <a:rPr lang="fr-BE" sz="2000" dirty="0" err="1"/>
              <a:t>invoices</a:t>
            </a:r>
            <a:endParaRPr lang="fr-BE" sz="2000" dirty="0"/>
          </a:p>
          <a:p>
            <a:pPr>
              <a:lnSpc>
                <a:spcPct val="80000"/>
              </a:lnSpc>
            </a:pPr>
            <a:r>
              <a:rPr lang="fr-BE" sz="2000" dirty="0" err="1" smtClean="0"/>
              <a:t>Since</a:t>
            </a:r>
            <a:r>
              <a:rPr lang="fr-BE" sz="2000" dirty="0" smtClean="0"/>
              <a:t> the 13th of </a:t>
            </a:r>
            <a:r>
              <a:rPr lang="fr-BE" sz="2000" dirty="0" err="1" smtClean="0"/>
              <a:t>may</a:t>
            </a:r>
            <a:r>
              <a:rPr lang="fr-BE" sz="2000" dirty="0" smtClean="0"/>
              <a:t> 2008, </a:t>
            </a:r>
            <a:r>
              <a:rPr lang="fr-BE" sz="2000" dirty="0" err="1" smtClean="0"/>
              <a:t>there</a:t>
            </a:r>
            <a:r>
              <a:rPr lang="fr-BE" sz="2000" dirty="0" smtClean="0"/>
              <a:t> </a:t>
            </a:r>
            <a:r>
              <a:rPr lang="fr-BE" sz="2000" dirty="0"/>
              <a:t>are </a:t>
            </a:r>
            <a:r>
              <a:rPr lang="fr-BE" sz="2000" dirty="0" err="1" smtClean="0"/>
              <a:t>clear</a:t>
            </a:r>
            <a:r>
              <a:rPr lang="fr-BE" sz="2000" dirty="0" smtClean="0"/>
              <a:t> </a:t>
            </a:r>
            <a:r>
              <a:rPr lang="fr-BE" sz="2000" dirty="0"/>
              <a:t>recommandations about </a:t>
            </a:r>
          </a:p>
          <a:p>
            <a:pPr lvl="1">
              <a:lnSpc>
                <a:spcPct val="80000"/>
              </a:lnSpc>
            </a:pPr>
            <a:r>
              <a:rPr lang="fr-BE" sz="1800" dirty="0"/>
              <a:t>The </a:t>
            </a:r>
            <a:r>
              <a:rPr lang="fr-BE" sz="1800" dirty="0" err="1"/>
              <a:t>process</a:t>
            </a:r>
            <a:r>
              <a:rPr lang="fr-BE" sz="1800" dirty="0"/>
              <a:t> for </a:t>
            </a:r>
            <a:r>
              <a:rPr lang="fr-BE" sz="1800" dirty="0" err="1"/>
              <a:t>capturing</a:t>
            </a:r>
            <a:r>
              <a:rPr lang="fr-BE" sz="1800" dirty="0"/>
              <a:t> and </a:t>
            </a:r>
            <a:r>
              <a:rPr lang="fr-BE" sz="1800" dirty="0" err="1"/>
              <a:t>storing</a:t>
            </a:r>
            <a:r>
              <a:rPr lang="fr-BE" sz="1800" dirty="0"/>
              <a:t> the images</a:t>
            </a:r>
          </a:p>
          <a:p>
            <a:pPr lvl="1">
              <a:lnSpc>
                <a:spcPct val="80000"/>
              </a:lnSpc>
            </a:pPr>
            <a:r>
              <a:rPr lang="fr-BE" sz="1800" dirty="0" err="1"/>
              <a:t>Technical</a:t>
            </a:r>
            <a:r>
              <a:rPr lang="fr-BE" sz="1800" dirty="0"/>
              <a:t> recommandations</a:t>
            </a:r>
          </a:p>
          <a:p>
            <a:pPr>
              <a:lnSpc>
                <a:spcPct val="80000"/>
              </a:lnSpc>
            </a:pPr>
            <a:r>
              <a:rPr lang="fr-BE" sz="2000" dirty="0"/>
              <a:t>This </a:t>
            </a:r>
            <a:r>
              <a:rPr lang="fr-BE" sz="2000" dirty="0" err="1"/>
              <a:t>law</a:t>
            </a:r>
            <a:r>
              <a:rPr lang="fr-BE" sz="2000" dirty="0"/>
              <a:t> </a:t>
            </a:r>
            <a:r>
              <a:rPr lang="fr-BE" sz="2000" dirty="0" err="1"/>
              <a:t>could</a:t>
            </a:r>
            <a:r>
              <a:rPr lang="fr-BE" sz="2000" dirty="0"/>
              <a:t> </a:t>
            </a:r>
            <a:r>
              <a:rPr lang="fr-BE" sz="2000" dirty="0" err="1"/>
              <a:t>be</a:t>
            </a:r>
            <a:r>
              <a:rPr lang="fr-BE" sz="2000" dirty="0"/>
              <a:t> the </a:t>
            </a:r>
            <a:r>
              <a:rPr lang="fr-BE" sz="2000" dirty="0" err="1"/>
              <a:t>legal</a:t>
            </a:r>
            <a:r>
              <a:rPr lang="fr-BE" sz="2000" dirty="0"/>
              <a:t> base to </a:t>
            </a:r>
            <a:r>
              <a:rPr lang="fr-BE" sz="2000" dirty="0" err="1"/>
              <a:t>extend</a:t>
            </a:r>
            <a:r>
              <a:rPr lang="fr-BE" sz="2000" dirty="0"/>
              <a:t> the </a:t>
            </a:r>
            <a:r>
              <a:rPr lang="fr-BE" sz="2000" dirty="0" err="1"/>
              <a:t>law</a:t>
            </a:r>
            <a:r>
              <a:rPr lang="fr-BE" sz="2000" dirty="0"/>
              <a:t> to </a:t>
            </a:r>
            <a:r>
              <a:rPr lang="fr-BE" sz="2000" dirty="0" err="1"/>
              <a:t>other</a:t>
            </a:r>
            <a:r>
              <a:rPr lang="fr-BE" sz="2000" dirty="0"/>
              <a:t> types of documents</a:t>
            </a:r>
            <a:endParaRPr lang="en-US" sz="2000" dirty="0"/>
          </a:p>
        </p:txBody>
      </p:sp>
      <p:pic>
        <p:nvPicPr>
          <p:cNvPr id="987140" name="Picture 4" descr="logofi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325" y="5229225"/>
            <a:ext cx="2303463" cy="11191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225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fr-BE"/>
              <a:t>Best practices : Techniques</a:t>
            </a:r>
            <a:endParaRPr lang="en-US"/>
          </a:p>
        </p:txBody>
      </p:sp>
      <p:sp>
        <p:nvSpPr>
          <p:cNvPr id="9922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484313"/>
            <a:ext cx="82296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fr-BE" sz="2400" dirty="0" err="1"/>
              <a:t>Hashing</a:t>
            </a:r>
            <a:r>
              <a:rPr lang="fr-BE" sz="2400" dirty="0"/>
              <a:t> : </a:t>
            </a:r>
            <a:r>
              <a:rPr lang="fr-BE" sz="2400" dirty="0" err="1"/>
              <a:t>Integrity</a:t>
            </a:r>
            <a:endParaRPr lang="fr-BE" sz="2400" dirty="0"/>
          </a:p>
          <a:p>
            <a:pPr>
              <a:lnSpc>
                <a:spcPct val="80000"/>
              </a:lnSpc>
            </a:pPr>
            <a:r>
              <a:rPr lang="fr-BE" sz="2400" dirty="0" err="1"/>
              <a:t>Encryption</a:t>
            </a:r>
            <a:r>
              <a:rPr lang="fr-BE" sz="2400" dirty="0"/>
              <a:t> : </a:t>
            </a:r>
            <a:r>
              <a:rPr lang="fr-BE" sz="2400" dirty="0" err="1"/>
              <a:t>Confidentiality</a:t>
            </a:r>
            <a:endParaRPr lang="fr-BE" sz="2400" dirty="0"/>
          </a:p>
          <a:p>
            <a:pPr>
              <a:lnSpc>
                <a:spcPct val="80000"/>
              </a:lnSpc>
            </a:pPr>
            <a:r>
              <a:rPr lang="fr-BE" sz="2400" dirty="0" err="1"/>
              <a:t>Strong</a:t>
            </a:r>
            <a:r>
              <a:rPr lang="fr-BE" sz="2400" dirty="0"/>
              <a:t> </a:t>
            </a:r>
            <a:r>
              <a:rPr lang="fr-BE" sz="2400" dirty="0" err="1"/>
              <a:t>authentication</a:t>
            </a:r>
            <a:r>
              <a:rPr lang="fr-BE" sz="2400" dirty="0"/>
              <a:t> : </a:t>
            </a:r>
            <a:r>
              <a:rPr lang="fr-BE" sz="2400" dirty="0" err="1"/>
              <a:t>Rights</a:t>
            </a:r>
            <a:r>
              <a:rPr lang="fr-BE" sz="2400" dirty="0"/>
              <a:t> management</a:t>
            </a:r>
          </a:p>
          <a:p>
            <a:pPr>
              <a:lnSpc>
                <a:spcPct val="80000"/>
              </a:lnSpc>
            </a:pPr>
            <a:r>
              <a:rPr lang="fr-BE" sz="2400" dirty="0" err="1"/>
              <a:t>Electronic</a:t>
            </a:r>
            <a:r>
              <a:rPr lang="fr-BE" sz="2400" dirty="0"/>
              <a:t> </a:t>
            </a:r>
            <a:r>
              <a:rPr lang="fr-BE" sz="2400" dirty="0" err="1"/>
              <a:t>signing</a:t>
            </a:r>
            <a:r>
              <a:rPr lang="fr-BE" sz="2400" dirty="0"/>
              <a:t> : non </a:t>
            </a:r>
            <a:r>
              <a:rPr lang="fr-BE" sz="2400" dirty="0" err="1"/>
              <a:t>repudiation</a:t>
            </a:r>
            <a:r>
              <a:rPr lang="fr-BE" sz="2400" dirty="0"/>
              <a:t> by all </a:t>
            </a:r>
            <a:r>
              <a:rPr lang="fr-BE" sz="2400" dirty="0" err="1"/>
              <a:t>actors</a:t>
            </a:r>
            <a:r>
              <a:rPr lang="fr-BE" sz="2400" dirty="0"/>
              <a:t> in the </a:t>
            </a:r>
            <a:r>
              <a:rPr lang="fr-BE" sz="2400" dirty="0" err="1"/>
              <a:t>process</a:t>
            </a:r>
            <a:endParaRPr lang="fr-BE" sz="2400" dirty="0"/>
          </a:p>
          <a:p>
            <a:pPr>
              <a:lnSpc>
                <a:spcPct val="80000"/>
              </a:lnSpc>
            </a:pPr>
            <a:r>
              <a:rPr lang="fr-BE" sz="2400" dirty="0"/>
              <a:t>WORM </a:t>
            </a:r>
            <a:r>
              <a:rPr lang="fr-BE" sz="2400" dirty="0" err="1"/>
              <a:t>storage</a:t>
            </a:r>
            <a:r>
              <a:rPr lang="fr-BE" sz="2400" dirty="0"/>
              <a:t> : no </a:t>
            </a:r>
            <a:r>
              <a:rPr lang="fr-BE" sz="2400" dirty="0" err="1"/>
              <a:t>possibility</a:t>
            </a:r>
            <a:r>
              <a:rPr lang="fr-BE" sz="2400" dirty="0"/>
              <a:t> to replace a document or a version </a:t>
            </a:r>
            <a:r>
              <a:rPr lang="fr-BE" sz="2400" dirty="0" err="1"/>
              <a:t>with</a:t>
            </a:r>
            <a:r>
              <a:rPr lang="fr-BE" sz="2400" dirty="0"/>
              <a:t> </a:t>
            </a:r>
            <a:r>
              <a:rPr lang="fr-BE" sz="2400" dirty="0" err="1"/>
              <a:t>another</a:t>
            </a:r>
            <a:endParaRPr lang="fr-BE" sz="2400" dirty="0"/>
          </a:p>
          <a:p>
            <a:pPr>
              <a:lnSpc>
                <a:spcPct val="80000"/>
              </a:lnSpc>
            </a:pPr>
            <a:r>
              <a:rPr lang="fr-BE" sz="2400" dirty="0" err="1"/>
              <a:t>Timestamping</a:t>
            </a:r>
            <a:r>
              <a:rPr lang="fr-BE" sz="2400" dirty="0"/>
              <a:t> : </a:t>
            </a:r>
            <a:r>
              <a:rPr lang="fr-BE" sz="2400" dirty="0" err="1"/>
              <a:t>guarantee</a:t>
            </a:r>
            <a:r>
              <a:rPr lang="fr-BE" sz="2400" dirty="0"/>
              <a:t> of the </a:t>
            </a:r>
            <a:r>
              <a:rPr lang="fr-BE" sz="2400" dirty="0" err="1"/>
              <a:t>existance</a:t>
            </a:r>
            <a:r>
              <a:rPr lang="fr-BE" sz="2400" dirty="0"/>
              <a:t> of the information a the moment of the signature / </a:t>
            </a:r>
            <a:r>
              <a:rPr lang="fr-BE" sz="2400" dirty="0" err="1"/>
              <a:t>encryption</a:t>
            </a:r>
            <a:r>
              <a:rPr lang="fr-BE" sz="2400" dirty="0"/>
              <a:t> / </a:t>
            </a:r>
            <a:r>
              <a:rPr lang="fr-BE" sz="2400" dirty="0" err="1"/>
              <a:t>hashing</a:t>
            </a:r>
            <a:endParaRPr lang="fr-BE" sz="2400" dirty="0"/>
          </a:p>
          <a:p>
            <a:pPr>
              <a:lnSpc>
                <a:spcPct val="80000"/>
              </a:lnSpc>
            </a:pPr>
            <a:r>
              <a:rPr lang="fr-BE" sz="2400" dirty="0" err="1" smtClean="0"/>
              <a:t>Tracing</a:t>
            </a:r>
            <a:endParaRPr lang="fr-BE" sz="2400" dirty="0" smtClean="0"/>
          </a:p>
          <a:p>
            <a:pPr>
              <a:lnSpc>
                <a:spcPct val="80000"/>
              </a:lnSpc>
            </a:pPr>
            <a:r>
              <a:rPr lang="fr-BE" sz="2400" dirty="0" err="1" smtClean="0"/>
              <a:t>Retention</a:t>
            </a:r>
            <a:r>
              <a:rPr lang="fr-BE" sz="2400" dirty="0" smtClean="0"/>
              <a:t> </a:t>
            </a:r>
            <a:r>
              <a:rPr lang="fr-BE" sz="2400" dirty="0" err="1" smtClean="0"/>
              <a:t>policies</a:t>
            </a:r>
            <a:endParaRPr lang="fr-BE" sz="2400" dirty="0"/>
          </a:p>
          <a:p>
            <a:pPr>
              <a:lnSpc>
                <a:spcPct val="80000"/>
              </a:lnSpc>
            </a:pPr>
            <a:r>
              <a:rPr lang="fr-BE" sz="2400" dirty="0"/>
              <a:t>Usage of </a:t>
            </a:r>
            <a:r>
              <a:rPr lang="fr-BE" sz="2400" dirty="0" err="1"/>
              <a:t>universal</a:t>
            </a:r>
            <a:r>
              <a:rPr lang="fr-BE" sz="2400" dirty="0"/>
              <a:t> formats (PDF, PDF-A, …)</a:t>
            </a:r>
            <a:endParaRPr lang="en-US" sz="2400" dirty="0"/>
          </a:p>
        </p:txBody>
      </p:sp>
      <p:sp>
        <p:nvSpPr>
          <p:cNvPr id="992260" name="Text Box 4"/>
          <p:cNvSpPr txBox="1">
            <a:spLocks noChangeArrowheads="1"/>
          </p:cNvSpPr>
          <p:nvPr/>
        </p:nvSpPr>
        <p:spPr bwMode="auto">
          <a:xfrm>
            <a:off x="2339975" y="5876925"/>
            <a:ext cx="6432550" cy="6413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marL="342900" indent="-342900"/>
            <a:r>
              <a:rPr lang="fr-BE"/>
              <a:t>+ organizational procedures !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9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92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9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922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9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922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92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922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9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922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92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9225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92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9225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92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9225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92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9225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2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1" dur="500"/>
                                        <p:tgtEl>
                                          <p:spTgt spid="992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2259" grpId="0" build="p"/>
      <p:bldP spid="99226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BE" dirty="0" smtClean="0"/>
              <a:t>Techniques </a:t>
            </a:r>
            <a:r>
              <a:rPr lang="fr-BE" dirty="0" err="1" smtClean="0"/>
              <a:t>applied</a:t>
            </a:r>
            <a:r>
              <a:rPr lang="fr-BE" dirty="0" smtClean="0"/>
              <a:t> to </a:t>
            </a:r>
            <a:r>
              <a:rPr lang="fr-BE" dirty="0" err="1" smtClean="0"/>
              <a:t>account</a:t>
            </a:r>
            <a:r>
              <a:rPr lang="fr-BE" dirty="0" smtClean="0"/>
              <a:t> payable </a:t>
            </a:r>
            <a:r>
              <a:rPr lang="fr-BE" dirty="0" err="1" smtClean="0"/>
              <a:t>invoices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428736"/>
            <a:ext cx="8686800" cy="4429156"/>
          </a:xfrm>
        </p:spPr>
        <p:txBody>
          <a:bodyPr>
            <a:normAutofit fontScale="70000" lnSpcReduction="20000"/>
          </a:bodyPr>
          <a:lstStyle/>
          <a:p>
            <a:r>
              <a:rPr lang="fr-BE" dirty="0" err="1" smtClean="0"/>
              <a:t>Selection</a:t>
            </a:r>
            <a:r>
              <a:rPr lang="fr-BE" dirty="0" smtClean="0"/>
              <a:t> of a ‘</a:t>
            </a:r>
            <a:r>
              <a:rPr lang="fr-BE" dirty="0" err="1" smtClean="0"/>
              <a:t>integer</a:t>
            </a:r>
            <a:r>
              <a:rPr lang="fr-BE" dirty="0" smtClean="0"/>
              <a:t> scanning’ profile</a:t>
            </a:r>
          </a:p>
          <a:p>
            <a:r>
              <a:rPr lang="fr-BE" dirty="0" err="1" smtClean="0"/>
              <a:t>Binary</a:t>
            </a:r>
            <a:r>
              <a:rPr lang="fr-BE" dirty="0" smtClean="0"/>
              <a:t> </a:t>
            </a:r>
            <a:r>
              <a:rPr lang="fr-BE" dirty="0" err="1" smtClean="0"/>
              <a:t>choice</a:t>
            </a:r>
            <a:r>
              <a:rPr lang="fr-BE" dirty="0" smtClean="0"/>
              <a:t> </a:t>
            </a:r>
            <a:r>
              <a:rPr lang="fr-BE" dirty="0" smtClean="0"/>
              <a:t>:</a:t>
            </a:r>
          </a:p>
          <a:p>
            <a:pPr lvl="1"/>
            <a:r>
              <a:rPr lang="fr-BE" dirty="0" err="1" smtClean="0"/>
              <a:t>Color</a:t>
            </a:r>
            <a:r>
              <a:rPr lang="fr-BE" dirty="0" smtClean="0"/>
              <a:t> Scanning 24 </a:t>
            </a:r>
            <a:r>
              <a:rPr lang="fr-BE" dirty="0" smtClean="0"/>
              <a:t>bits, 200 dpi, compression JPEG 2000</a:t>
            </a:r>
          </a:p>
          <a:p>
            <a:pPr lvl="1"/>
            <a:r>
              <a:rPr lang="fr-BE" dirty="0" smtClean="0"/>
              <a:t>B/W Scanning, </a:t>
            </a:r>
            <a:r>
              <a:rPr lang="fr-BE" dirty="0" smtClean="0"/>
              <a:t>300 dpi</a:t>
            </a:r>
          </a:p>
          <a:p>
            <a:r>
              <a:rPr lang="fr-BE" dirty="0" smtClean="0"/>
              <a:t>Batch scanning of all pages</a:t>
            </a:r>
            <a:endParaRPr lang="fr-BE" dirty="0" smtClean="0"/>
          </a:p>
          <a:p>
            <a:pPr lvl="1"/>
            <a:r>
              <a:rPr lang="fr-BE" dirty="0" smtClean="0"/>
              <a:t>For </a:t>
            </a:r>
            <a:r>
              <a:rPr lang="fr-BE" dirty="0" err="1" smtClean="0"/>
              <a:t>each</a:t>
            </a:r>
            <a:r>
              <a:rPr lang="fr-BE" dirty="0" smtClean="0"/>
              <a:t> </a:t>
            </a:r>
            <a:r>
              <a:rPr lang="fr-BE" dirty="0" err="1" smtClean="0"/>
              <a:t>invoice</a:t>
            </a:r>
            <a:r>
              <a:rPr lang="fr-BE" dirty="0" smtClean="0"/>
              <a:t>, UID </a:t>
            </a:r>
            <a:r>
              <a:rPr lang="fr-BE" dirty="0" err="1" smtClean="0"/>
              <a:t>generation</a:t>
            </a:r>
            <a:r>
              <a:rPr lang="fr-BE" dirty="0" smtClean="0"/>
              <a:t> visible on the image of the </a:t>
            </a:r>
            <a:r>
              <a:rPr lang="fr-BE" dirty="0" err="1" smtClean="0"/>
              <a:t>invoice</a:t>
            </a:r>
            <a:endParaRPr lang="fr-BE" dirty="0" smtClean="0"/>
          </a:p>
          <a:p>
            <a:r>
              <a:rPr lang="fr-BE" dirty="0" smtClean="0"/>
              <a:t>TIFF or PDF </a:t>
            </a:r>
            <a:r>
              <a:rPr lang="fr-BE" dirty="0" err="1" smtClean="0"/>
              <a:t>convertion</a:t>
            </a:r>
            <a:endParaRPr lang="fr-BE" dirty="0" smtClean="0"/>
          </a:p>
          <a:p>
            <a:r>
              <a:rPr lang="fr-BE" dirty="0" err="1" smtClean="0"/>
              <a:t>Associate</a:t>
            </a:r>
            <a:r>
              <a:rPr lang="fr-BE" dirty="0" smtClean="0"/>
              <a:t> the document </a:t>
            </a:r>
            <a:r>
              <a:rPr lang="fr-BE" dirty="0" err="1" smtClean="0"/>
              <a:t>with</a:t>
            </a:r>
            <a:r>
              <a:rPr lang="fr-BE" dirty="0" smtClean="0"/>
              <a:t> </a:t>
            </a:r>
            <a:r>
              <a:rPr lang="fr-BE" dirty="0" err="1" smtClean="0"/>
              <a:t>structured</a:t>
            </a:r>
            <a:r>
              <a:rPr lang="fr-BE" dirty="0" smtClean="0"/>
              <a:t> </a:t>
            </a:r>
            <a:r>
              <a:rPr lang="fr-BE" dirty="0" err="1" smtClean="0"/>
              <a:t>metadatas</a:t>
            </a:r>
            <a:r>
              <a:rPr lang="fr-BE" dirty="0" smtClean="0"/>
              <a:t> : </a:t>
            </a:r>
            <a:r>
              <a:rPr lang="fr-BE" dirty="0" err="1" smtClean="0"/>
              <a:t>creation</a:t>
            </a:r>
            <a:r>
              <a:rPr lang="fr-BE" dirty="0" smtClean="0"/>
              <a:t> date of PDF file, </a:t>
            </a:r>
            <a:r>
              <a:rPr lang="fr-BE" dirty="0" err="1" smtClean="0"/>
              <a:t>name</a:t>
            </a:r>
            <a:r>
              <a:rPr lang="fr-BE" dirty="0" smtClean="0"/>
              <a:t> of the software, </a:t>
            </a:r>
            <a:r>
              <a:rPr lang="fr-BE" dirty="0" err="1" smtClean="0"/>
              <a:t>proove</a:t>
            </a:r>
            <a:r>
              <a:rPr lang="fr-BE" dirty="0" smtClean="0"/>
              <a:t> to have </a:t>
            </a:r>
            <a:r>
              <a:rPr lang="fr-BE" dirty="0" err="1" smtClean="0"/>
              <a:t>used</a:t>
            </a:r>
            <a:r>
              <a:rPr lang="fr-BE" dirty="0" smtClean="0"/>
              <a:t> the ‘</a:t>
            </a:r>
            <a:r>
              <a:rPr lang="fr-BE" dirty="0" err="1" smtClean="0"/>
              <a:t>integer</a:t>
            </a:r>
            <a:r>
              <a:rPr lang="fr-BE" dirty="0" smtClean="0"/>
              <a:t> scanning’ profile</a:t>
            </a:r>
          </a:p>
          <a:p>
            <a:r>
              <a:rPr lang="fr-BE" dirty="0" err="1" smtClean="0"/>
              <a:t>Invoice</a:t>
            </a:r>
            <a:r>
              <a:rPr lang="fr-BE" dirty="0" smtClean="0"/>
              <a:t> by </a:t>
            </a:r>
            <a:r>
              <a:rPr lang="fr-BE" dirty="0" err="1" smtClean="0"/>
              <a:t>invoice</a:t>
            </a:r>
            <a:r>
              <a:rPr lang="fr-BE" dirty="0" smtClean="0"/>
              <a:t>, addition of an </a:t>
            </a:r>
            <a:r>
              <a:rPr lang="fr-BE" dirty="0" err="1" smtClean="0"/>
              <a:t>electronic</a:t>
            </a:r>
            <a:r>
              <a:rPr lang="fr-BE" dirty="0" smtClean="0"/>
              <a:t> signature to the image of the document and </a:t>
            </a:r>
            <a:r>
              <a:rPr lang="fr-BE" dirty="0" err="1" smtClean="0"/>
              <a:t>locking</a:t>
            </a:r>
            <a:r>
              <a:rPr lang="fr-BE" dirty="0" smtClean="0"/>
              <a:t> of </a:t>
            </a:r>
            <a:r>
              <a:rPr lang="fr-BE" dirty="0" err="1" smtClean="0"/>
              <a:t>metadatas</a:t>
            </a:r>
            <a:r>
              <a:rPr lang="fr-BE" dirty="0" smtClean="0"/>
              <a:t> </a:t>
            </a:r>
            <a:r>
              <a:rPr lang="fr-BE" dirty="0" err="1" smtClean="0"/>
              <a:t>with</a:t>
            </a:r>
            <a:r>
              <a:rPr lang="fr-BE" dirty="0" smtClean="0"/>
              <a:t> </a:t>
            </a:r>
            <a:r>
              <a:rPr lang="fr-BE" dirty="0" err="1" smtClean="0"/>
              <a:t>this</a:t>
            </a:r>
            <a:r>
              <a:rPr lang="fr-BE" dirty="0" smtClean="0"/>
              <a:t> signature</a:t>
            </a:r>
          </a:p>
          <a:p>
            <a:r>
              <a:rPr lang="fr-BE" dirty="0" smtClean="0"/>
              <a:t>Association </a:t>
            </a:r>
            <a:r>
              <a:rPr lang="fr-BE" dirty="0" err="1" smtClean="0"/>
              <a:t>between</a:t>
            </a:r>
            <a:r>
              <a:rPr lang="fr-BE" dirty="0" smtClean="0"/>
              <a:t> the UID and the </a:t>
            </a:r>
            <a:r>
              <a:rPr lang="fr-BE" dirty="0" err="1" smtClean="0"/>
              <a:t>Invoice</a:t>
            </a:r>
            <a:r>
              <a:rPr lang="fr-BE" dirty="0" smtClean="0"/>
              <a:t> Nr in the ERP system</a:t>
            </a:r>
            <a:endParaRPr lang="fr-BE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dirty="0" err="1" smtClean="0"/>
              <a:t>Particularities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All documents </a:t>
            </a:r>
            <a:r>
              <a:rPr lang="fr-FR" dirty="0" err="1" smtClean="0"/>
              <a:t>signed</a:t>
            </a:r>
            <a:r>
              <a:rPr lang="fr-FR" dirty="0" smtClean="0"/>
              <a:t> </a:t>
            </a:r>
            <a:r>
              <a:rPr lang="fr-FR" dirty="0" err="1" smtClean="0"/>
              <a:t>manually</a:t>
            </a:r>
            <a:r>
              <a:rPr lang="fr-FR" dirty="0" smtClean="0"/>
              <a:t> must </a:t>
            </a:r>
            <a:r>
              <a:rPr lang="fr-FR" dirty="0" err="1" smtClean="0"/>
              <a:t>be</a:t>
            </a:r>
            <a:r>
              <a:rPr lang="fr-FR" dirty="0" smtClean="0"/>
              <a:t> </a:t>
            </a:r>
            <a:r>
              <a:rPr lang="fr-FR" dirty="0" err="1" smtClean="0"/>
              <a:t>archived</a:t>
            </a:r>
            <a:r>
              <a:rPr lang="fr-FR" dirty="0" smtClean="0"/>
              <a:t> as ‘</a:t>
            </a:r>
            <a:r>
              <a:rPr lang="fr-FR" dirty="0" err="1" smtClean="0"/>
              <a:t>paper</a:t>
            </a:r>
            <a:r>
              <a:rPr lang="fr-FR" dirty="0" smtClean="0"/>
              <a:t>’</a:t>
            </a:r>
          </a:p>
          <a:p>
            <a:r>
              <a:rPr lang="fr-FR" dirty="0" smtClean="0"/>
              <a:t>Extension to </a:t>
            </a:r>
            <a:r>
              <a:rPr lang="fr-FR" dirty="0" err="1" smtClean="0"/>
              <a:t>other</a:t>
            </a:r>
            <a:r>
              <a:rPr lang="fr-FR" dirty="0" smtClean="0"/>
              <a:t> types of documents (</a:t>
            </a:r>
            <a:r>
              <a:rPr lang="fr-FR" dirty="0" err="1" smtClean="0"/>
              <a:t>delivery</a:t>
            </a:r>
            <a:r>
              <a:rPr lang="fr-FR" dirty="0" smtClean="0"/>
              <a:t> notes, </a:t>
            </a:r>
            <a:r>
              <a:rPr lang="fr-FR" dirty="0" err="1" smtClean="0"/>
              <a:t>orders</a:t>
            </a:r>
            <a:r>
              <a:rPr lang="fr-FR" dirty="0" smtClean="0"/>
              <a:t>, </a:t>
            </a:r>
            <a:r>
              <a:rPr lang="fr-FR" dirty="0" err="1" smtClean="0"/>
              <a:t>contracts</a:t>
            </a:r>
            <a:r>
              <a:rPr lang="fr-FR" dirty="0" smtClean="0"/>
              <a:t>) – </a:t>
            </a:r>
            <a:r>
              <a:rPr lang="fr-FR" dirty="0" err="1" smtClean="0"/>
              <a:t>mandatory</a:t>
            </a:r>
            <a:r>
              <a:rPr lang="fr-FR" dirty="0" smtClean="0"/>
              <a:t> </a:t>
            </a:r>
            <a:r>
              <a:rPr lang="fr-FR" dirty="0" err="1" smtClean="0"/>
              <a:t>when</a:t>
            </a:r>
            <a:r>
              <a:rPr lang="fr-FR" dirty="0" smtClean="0"/>
              <a:t> </a:t>
            </a:r>
            <a:r>
              <a:rPr lang="fr-FR" dirty="0" err="1" smtClean="0"/>
              <a:t>identified</a:t>
            </a:r>
            <a:r>
              <a:rPr lang="fr-FR" dirty="0" smtClean="0"/>
              <a:t> on the </a:t>
            </a:r>
            <a:r>
              <a:rPr lang="fr-FR" dirty="0" err="1" smtClean="0"/>
              <a:t>invoices</a:t>
            </a:r>
            <a:endParaRPr lang="fr-FR" dirty="0" smtClean="0"/>
          </a:p>
          <a:p>
            <a:r>
              <a:rPr lang="fr-FR" dirty="0" err="1" smtClean="0"/>
              <a:t>Archiving</a:t>
            </a:r>
            <a:r>
              <a:rPr lang="fr-FR" dirty="0" smtClean="0"/>
              <a:t> of </a:t>
            </a:r>
            <a:r>
              <a:rPr lang="fr-FR" dirty="0" err="1" smtClean="0"/>
              <a:t>electronically</a:t>
            </a:r>
            <a:r>
              <a:rPr lang="fr-FR" dirty="0" smtClean="0"/>
              <a:t> </a:t>
            </a:r>
            <a:r>
              <a:rPr lang="fr-FR" dirty="0" err="1" smtClean="0"/>
              <a:t>produced</a:t>
            </a:r>
            <a:r>
              <a:rPr lang="fr-FR" dirty="0" smtClean="0"/>
              <a:t> AR </a:t>
            </a:r>
            <a:r>
              <a:rPr lang="fr-FR" dirty="0" err="1" smtClean="0"/>
              <a:t>invoices</a:t>
            </a:r>
            <a:r>
              <a:rPr lang="fr-FR" dirty="0" smtClean="0"/>
              <a:t>, </a:t>
            </a:r>
            <a:r>
              <a:rPr lang="fr-FR" dirty="0" err="1" smtClean="0"/>
              <a:t>even</a:t>
            </a:r>
            <a:r>
              <a:rPr lang="fr-FR" dirty="0" smtClean="0"/>
              <a:t> </a:t>
            </a:r>
            <a:r>
              <a:rPr lang="fr-FR" dirty="0" err="1" smtClean="0"/>
              <a:t>transmitted</a:t>
            </a:r>
            <a:r>
              <a:rPr lang="fr-FR" dirty="0" smtClean="0"/>
              <a:t> in </a:t>
            </a:r>
            <a:r>
              <a:rPr lang="fr-FR" dirty="0" err="1" smtClean="0"/>
              <a:t>paper</a:t>
            </a:r>
            <a:r>
              <a:rPr lang="fr-FR" dirty="0" smtClean="0"/>
              <a:t> (5 </a:t>
            </a:r>
            <a:r>
              <a:rPr lang="fr-FR" dirty="0" err="1" smtClean="0"/>
              <a:t>years</a:t>
            </a:r>
            <a:r>
              <a:rPr lang="fr-FR" dirty="0" smtClean="0"/>
              <a:t>)</a:t>
            </a:r>
            <a:endParaRPr lang="fr-F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285720" y="642918"/>
            <a:ext cx="8572560" cy="1428760"/>
          </a:xfrm>
          <a:prstGeom prst="roundRect">
            <a:avLst/>
          </a:prstGeom>
          <a:gradFill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alpha val="50000"/>
                </a:schemeClr>
              </a:gs>
              <a:gs pos="70000">
                <a:schemeClr val="accent5">
                  <a:alpha val="5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/>
            <a:lightRig rig="contrasting" dir="t">
              <a:rot lat="0" lon="0" rev="5400000"/>
            </a:lightRig>
          </a:scene3d>
          <a:sp3d prstMaterial="translucentPowder">
            <a:bevelT w="190500" h="127000"/>
            <a:contourClr>
              <a:srgbClr val="CC4757">
                <a:satMod val="300000"/>
              </a:srgbClr>
            </a:contourClr>
          </a:sp3d>
        </p:spPr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defTabSz="91409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BE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Capture</a:t>
            </a:r>
            <a:endParaRPr lang="en-US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5720" y="2071678"/>
            <a:ext cx="7786742" cy="2214578"/>
          </a:xfrm>
          <a:prstGeom prst="roundRect">
            <a:avLst/>
          </a:prstGeom>
          <a:gradFill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alpha val="50000"/>
                </a:schemeClr>
              </a:gs>
              <a:gs pos="70000">
                <a:schemeClr val="accent5">
                  <a:alpha val="5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/>
            <a:lightRig rig="contrasting" dir="t">
              <a:rot lat="0" lon="0" rev="5400000"/>
            </a:lightRig>
          </a:scene3d>
          <a:sp3d prstMaterial="translucentPowder">
            <a:bevelT w="190500" h="127000"/>
            <a:contourClr>
              <a:srgbClr val="CC4757">
                <a:satMod val="300000"/>
              </a:srgbClr>
            </a:contourClr>
          </a:sp3d>
        </p:spPr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defTabSz="91409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BE" b="1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Automate</a:t>
            </a:r>
            <a:endParaRPr lang="en-US" b="1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85720" y="4286256"/>
            <a:ext cx="8572560" cy="1214446"/>
          </a:xfrm>
          <a:prstGeom prst="roundRect">
            <a:avLst/>
          </a:prstGeom>
          <a:gradFill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alpha val="50000"/>
                </a:schemeClr>
              </a:gs>
              <a:gs pos="70000">
                <a:schemeClr val="accent5">
                  <a:alpha val="5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/>
            <a:lightRig rig="contrasting" dir="t">
              <a:rot lat="0" lon="0" rev="5400000"/>
            </a:lightRig>
          </a:scene3d>
          <a:sp3d prstMaterial="translucentPowder">
            <a:bevelT w="190500" h="127000"/>
            <a:contourClr>
              <a:srgbClr val="CC4757">
                <a:satMod val="300000"/>
              </a:srgbClr>
            </a:contourClr>
          </a:sp3d>
        </p:spPr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defTabSz="91409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BE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Store</a:t>
            </a:r>
            <a:endParaRPr lang="en-US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857232"/>
            <a:ext cx="1176338" cy="1019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301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857232"/>
            <a:ext cx="1179977" cy="10404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pSp>
        <p:nvGrpSpPr>
          <p:cNvPr id="2" name="Group 25"/>
          <p:cNvGrpSpPr/>
          <p:nvPr/>
        </p:nvGrpSpPr>
        <p:grpSpPr>
          <a:xfrm>
            <a:off x="7000892" y="928670"/>
            <a:ext cx="1309267" cy="642942"/>
            <a:chOff x="1174257" y="2176317"/>
            <a:chExt cx="1309267" cy="642556"/>
          </a:xfrm>
        </p:grpSpPr>
        <p:pic>
          <p:nvPicPr>
            <p:cNvPr id="27" name="Rectangle 156959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1174257" y="2180907"/>
              <a:ext cx="288174" cy="611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" name="Rectangle 156960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1619228" y="2176317"/>
              <a:ext cx="305854" cy="64255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9" name="Rectangle 156961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2103416" y="2303235"/>
              <a:ext cx="380108" cy="48452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" name="Rectangle 156962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827384" y="2514600"/>
              <a:ext cx="371268" cy="114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1" name="Rectangle 156963"/>
            <p:cNvPicPr>
              <a:picLocks noChangeAspect="1" noChangeArrowheads="1"/>
            </p:cNvPicPr>
            <p:nvPr/>
          </p:nvPicPr>
          <p:blipFill>
            <a:blip r:embed="rId7"/>
            <a:srcRect/>
            <a:stretch>
              <a:fillRect/>
            </a:stretch>
          </p:blipFill>
          <p:spPr bwMode="auto">
            <a:xfrm>
              <a:off x="1355262" y="2514600"/>
              <a:ext cx="371268" cy="11461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2" name="TextBox 31"/>
          <p:cNvSpPr txBox="1"/>
          <p:nvPr/>
        </p:nvSpPr>
        <p:spPr>
          <a:xfrm>
            <a:off x="6500826" y="1571612"/>
            <a:ext cx="2286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BE" sz="1400" dirty="0" err="1" smtClean="0"/>
              <a:t>Invoices</a:t>
            </a:r>
            <a:r>
              <a:rPr lang="fr-BE" sz="1400" dirty="0" smtClean="0"/>
              <a:t> out, </a:t>
            </a:r>
            <a:r>
              <a:rPr lang="fr-BE" sz="1400" dirty="0" err="1" smtClean="0"/>
              <a:t>orders</a:t>
            </a:r>
            <a:r>
              <a:rPr lang="fr-BE" sz="1400" dirty="0" smtClean="0"/>
              <a:t>, BL,…</a:t>
            </a:r>
            <a:endParaRPr lang="en-US" sz="1400" dirty="0"/>
          </a:p>
        </p:txBody>
      </p:sp>
      <p:grpSp>
        <p:nvGrpSpPr>
          <p:cNvPr id="3" name="Group 35"/>
          <p:cNvGrpSpPr/>
          <p:nvPr/>
        </p:nvGrpSpPr>
        <p:grpSpPr>
          <a:xfrm>
            <a:off x="1928794" y="2428868"/>
            <a:ext cx="1125974" cy="513632"/>
            <a:chOff x="144757" y="4568487"/>
            <a:chExt cx="1125974" cy="513632"/>
          </a:xfrm>
        </p:grpSpPr>
        <p:sp>
          <p:nvSpPr>
            <p:cNvPr id="37" name="Rounded Rectangle 36"/>
            <p:cNvSpPr/>
            <p:nvPr/>
          </p:nvSpPr>
          <p:spPr>
            <a:xfrm>
              <a:off x="144757" y="4568487"/>
              <a:ext cx="1125974" cy="513632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0">
                  <a:srgbClr val="FF9929">
                    <a:shade val="15000"/>
                    <a:satMod val="180000"/>
                  </a:srgbClr>
                </a:gs>
                <a:gs pos="50000">
                  <a:srgbClr val="FF9929">
                    <a:shade val="45000"/>
                    <a:satMod val="170000"/>
                  </a:srgbClr>
                </a:gs>
                <a:gs pos="70000">
                  <a:srgbClr val="FF9929">
                    <a:tint val="99000"/>
                    <a:shade val="65000"/>
                    <a:satMod val="155000"/>
                  </a:srgbClr>
                </a:gs>
                <a:gs pos="100000">
                  <a:srgbClr val="FF9929">
                    <a:tint val="95500"/>
                    <a:shade val="100000"/>
                    <a:satMod val="15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FF9929">
                  <a:satMod val="300000"/>
                </a:srgbClr>
              </a:contourClr>
            </a:sp3d>
          </p:spPr>
        </p:sp>
        <p:sp>
          <p:nvSpPr>
            <p:cNvPr id="38" name="Rounded Rectangle 4"/>
            <p:cNvSpPr/>
            <p:nvPr/>
          </p:nvSpPr>
          <p:spPr>
            <a:xfrm>
              <a:off x="159801" y="4583531"/>
              <a:ext cx="1095886" cy="4835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7940" tIns="20955" rIns="27940" bIns="20955" numCol="1" spcCol="1270" anchor="ctr" anchorCtr="0">
              <a:noAutofit/>
            </a:bodyPr>
            <a:lstStyle/>
            <a:p>
              <a:pPr marL="0" marR="0" lvl="0" indent="0" algn="ctr" defTabSz="4889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"/>
                  <a:ea typeface="+mn-ea"/>
                  <a:cs typeface="+mn-cs"/>
                </a:rPr>
                <a:t>CAPTURE</a:t>
              </a:r>
              <a:endParaRPr kumimoji="0" lang="en-GB" sz="11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"/>
                <a:ea typeface="+mn-ea"/>
                <a:cs typeface="+mn-cs"/>
              </a:endParaRPr>
            </a:p>
          </p:txBody>
        </p:sp>
      </p:grpSp>
      <p:grpSp>
        <p:nvGrpSpPr>
          <p:cNvPr id="4" name="Group 38"/>
          <p:cNvGrpSpPr/>
          <p:nvPr/>
        </p:nvGrpSpPr>
        <p:grpSpPr>
          <a:xfrm>
            <a:off x="1928794" y="3286124"/>
            <a:ext cx="1125974" cy="513632"/>
            <a:chOff x="144757" y="4568487"/>
            <a:chExt cx="1125974" cy="513632"/>
          </a:xfrm>
        </p:grpSpPr>
        <p:sp>
          <p:nvSpPr>
            <p:cNvPr id="40" name="Rounded Rectangle 39"/>
            <p:cNvSpPr/>
            <p:nvPr/>
          </p:nvSpPr>
          <p:spPr>
            <a:xfrm>
              <a:off x="144757" y="4568487"/>
              <a:ext cx="1125974" cy="513632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0">
                  <a:srgbClr val="FF9929">
                    <a:shade val="15000"/>
                    <a:satMod val="180000"/>
                  </a:srgbClr>
                </a:gs>
                <a:gs pos="50000">
                  <a:srgbClr val="FF9929">
                    <a:shade val="45000"/>
                    <a:satMod val="170000"/>
                  </a:srgbClr>
                </a:gs>
                <a:gs pos="70000">
                  <a:srgbClr val="FF9929">
                    <a:tint val="99000"/>
                    <a:shade val="65000"/>
                    <a:satMod val="155000"/>
                  </a:srgbClr>
                </a:gs>
                <a:gs pos="100000">
                  <a:srgbClr val="FF9929">
                    <a:tint val="95500"/>
                    <a:shade val="100000"/>
                    <a:satMod val="15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FF9929">
                  <a:satMod val="300000"/>
                </a:srgbClr>
              </a:contourClr>
            </a:sp3d>
          </p:spPr>
        </p:sp>
        <p:sp>
          <p:nvSpPr>
            <p:cNvPr id="41" name="Rounded Rectangle 4"/>
            <p:cNvSpPr/>
            <p:nvPr/>
          </p:nvSpPr>
          <p:spPr>
            <a:xfrm>
              <a:off x="159801" y="4583531"/>
              <a:ext cx="1095886" cy="4835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7940" tIns="20955" rIns="27940" bIns="20955" numCol="1" spcCol="1270" anchor="ctr" anchorCtr="0">
              <a:noAutofit/>
            </a:bodyPr>
            <a:lstStyle/>
            <a:p>
              <a:pPr marL="0" marR="0" lvl="0" indent="0" algn="ctr" defTabSz="4889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"/>
                  <a:ea typeface="+mn-ea"/>
                  <a:cs typeface="+mn-cs"/>
                </a:rPr>
                <a:t>CONVERT</a:t>
              </a:r>
              <a:endPara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"/>
                <a:ea typeface="+mn-ea"/>
                <a:cs typeface="+mn-cs"/>
              </a:endParaRPr>
            </a:p>
          </p:txBody>
        </p:sp>
      </p:grpSp>
      <p:pic>
        <p:nvPicPr>
          <p:cNvPr id="42" name="Picture 26" descr="basware_einvoicing_rgb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071670" y="857232"/>
            <a:ext cx="789832" cy="9921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29" descr="basware_invoice_review_rgb.png"/>
          <p:cNvPicPr>
            <a:picLocks noChangeAspect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714876" y="2500306"/>
            <a:ext cx="785818" cy="11261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30" descr="basware_invoice_approval_rgb.png"/>
          <p:cNvPicPr>
            <a:picLocks noChangeAspect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15008" y="2500306"/>
            <a:ext cx="793938" cy="1143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18" descr="basware_rule_based_matching_rgb.png"/>
          <p:cNvPicPr>
            <a:picLocks noChangeAspect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714744" y="2500306"/>
            <a:ext cx="866342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22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857488" y="4500570"/>
            <a:ext cx="679448" cy="85566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63" name="Picture 26"/>
          <p:cNvPicPr>
            <a:picLocks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714744" y="4714884"/>
            <a:ext cx="949325" cy="4762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69" name="Picture 4" descr="centera_blackbar_bottom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86314" y="4429132"/>
            <a:ext cx="510045" cy="9540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0" name="Picture 8" descr="13350097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5429256" y="4500570"/>
            <a:ext cx="531832" cy="784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" name="Picture 6" descr="20110079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6072199" y="4500570"/>
            <a:ext cx="541276" cy="7985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Group 71"/>
          <p:cNvGrpSpPr/>
          <p:nvPr/>
        </p:nvGrpSpPr>
        <p:grpSpPr>
          <a:xfrm>
            <a:off x="7000892" y="4714884"/>
            <a:ext cx="1125974" cy="513632"/>
            <a:chOff x="144757" y="4568487"/>
            <a:chExt cx="1125974" cy="513632"/>
          </a:xfrm>
        </p:grpSpPr>
        <p:sp>
          <p:nvSpPr>
            <p:cNvPr id="73" name="Rounded Rectangle 72"/>
            <p:cNvSpPr/>
            <p:nvPr/>
          </p:nvSpPr>
          <p:spPr>
            <a:xfrm>
              <a:off x="144757" y="4568487"/>
              <a:ext cx="1125974" cy="513632"/>
            </a:xfrm>
            <a:prstGeom prst="roundRect">
              <a:avLst>
                <a:gd name="adj" fmla="val 10000"/>
              </a:avLst>
            </a:prstGeom>
            <a:gradFill rotWithShape="1">
              <a:gsLst>
                <a:gs pos="0">
                  <a:srgbClr val="FF9929">
                    <a:shade val="15000"/>
                    <a:satMod val="180000"/>
                  </a:srgbClr>
                </a:gs>
                <a:gs pos="50000">
                  <a:srgbClr val="FF9929">
                    <a:shade val="45000"/>
                    <a:satMod val="170000"/>
                  </a:srgbClr>
                </a:gs>
                <a:gs pos="70000">
                  <a:srgbClr val="FF9929">
                    <a:tint val="99000"/>
                    <a:shade val="65000"/>
                    <a:satMod val="155000"/>
                  </a:srgbClr>
                </a:gs>
                <a:gs pos="100000">
                  <a:srgbClr val="FF9929">
                    <a:tint val="95500"/>
                    <a:shade val="100000"/>
                    <a:satMod val="155000"/>
                  </a:srgbClr>
                </a:gs>
              </a:gsLst>
              <a:lin ang="16200000" scaled="0"/>
            </a:gradFill>
            <a:ln>
              <a:noFill/>
            </a:ln>
            <a:effectLst>
              <a:outerShdw blurRad="63500" dist="38100" dir="5400000" rotWithShape="0">
                <a:srgbClr val="000000">
                  <a:alpha val="45000"/>
                </a:srgbClr>
              </a:outerShdw>
            </a:effectLst>
            <a:scene3d>
              <a:camera prst="orthographicFront" fov="0">
                <a:rot lat="0" lon="0" rev="0"/>
              </a:camera>
              <a:lightRig rig="glow" dir="t">
                <a:rot lat="0" lon="0" rev="6360000"/>
              </a:lightRig>
            </a:scene3d>
            <a:sp3d contourW="1000" prstMaterial="flat">
              <a:bevelT w="95250" h="101600"/>
              <a:contourClr>
                <a:srgbClr val="FF9929">
                  <a:satMod val="300000"/>
                </a:srgbClr>
              </a:contourClr>
            </a:sp3d>
          </p:spPr>
        </p:sp>
        <p:sp>
          <p:nvSpPr>
            <p:cNvPr id="74" name="Rounded Rectangle 4"/>
            <p:cNvSpPr/>
            <p:nvPr/>
          </p:nvSpPr>
          <p:spPr>
            <a:xfrm>
              <a:off x="159801" y="4583531"/>
              <a:ext cx="1095886" cy="4835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27940" tIns="20955" rIns="27940" bIns="20955" numCol="1" spcCol="1270" anchor="ctr" anchorCtr="0">
              <a:noAutofit/>
            </a:bodyPr>
            <a:lstStyle/>
            <a:p>
              <a:pPr marL="0" marR="0" lvl="0" indent="0" algn="ctr" defTabSz="48895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sz="11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Segoe"/>
                  <a:ea typeface="+mn-ea"/>
                  <a:cs typeface="+mn-cs"/>
                </a:rPr>
                <a:t>LINK</a:t>
              </a:r>
              <a:endParaRPr kumimoji="0" lang="en-GB" sz="11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Segoe"/>
                <a:ea typeface="+mn-ea"/>
                <a:cs typeface="+mn-cs"/>
              </a:endParaRPr>
            </a:p>
          </p:txBody>
        </p:sp>
      </p:grpSp>
      <p:sp>
        <p:nvSpPr>
          <p:cNvPr id="75" name="TextBox 74"/>
          <p:cNvSpPr txBox="1"/>
          <p:nvPr/>
        </p:nvSpPr>
        <p:spPr>
          <a:xfrm>
            <a:off x="285720" y="5500702"/>
            <a:ext cx="8572560" cy="714380"/>
          </a:xfrm>
          <a:prstGeom prst="roundRect">
            <a:avLst/>
          </a:prstGeom>
          <a:gradFill rotWithShape="1">
            <a:gsLst>
              <a:gs pos="0">
                <a:schemeClr val="accent5">
                  <a:lumMod val="50000"/>
                </a:schemeClr>
              </a:gs>
              <a:gs pos="50000">
                <a:schemeClr val="accent5">
                  <a:lumMod val="75000"/>
                  <a:alpha val="50000"/>
                </a:schemeClr>
              </a:gs>
              <a:gs pos="70000">
                <a:schemeClr val="accent5">
                  <a:alpha val="5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6200000" scaled="0"/>
          </a:gradFill>
          <a:ln>
            <a:noFill/>
            <a:headEnd type="none" w="med" len="med"/>
            <a:tailEnd type="none" w="med" len="med"/>
          </a:ln>
          <a:effectLst/>
          <a:scene3d>
            <a:camera prst="orthographicFront"/>
            <a:lightRig rig="contrasting" dir="t">
              <a:rot lat="0" lon="0" rev="5400000"/>
            </a:lightRig>
          </a:scene3d>
          <a:sp3d prstMaterial="translucentPowder">
            <a:bevelT w="190500" h="127000"/>
            <a:contourClr>
              <a:srgbClr val="CC4757">
                <a:satMod val="300000"/>
              </a:srgbClr>
            </a:contourClr>
          </a:sp3d>
        </p:spPr>
        <p:txBody>
          <a:bodyPr vert="horz" wrap="square" lIns="91436" tIns="45718" rIns="91436" bIns="45718" numCol="1" rtlCol="0" anchor="ctr" anchorCtr="0" compatLnSpc="1">
            <a:prstTxWarp prst="textNoShape">
              <a:avLst/>
            </a:prstTxWarp>
          </a:bodyPr>
          <a:lstStyle/>
          <a:p>
            <a:pPr defTabSz="914099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fr-BE" kern="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rebuchet MS" pitchFamily="34" charset="0"/>
              </a:rPr>
              <a:t>Expose</a:t>
            </a:r>
            <a:endParaRPr lang="en-US" kern="0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rebuchet MS" pitchFamily="34" charset="0"/>
            </a:endParaRPr>
          </a:p>
        </p:txBody>
      </p:sp>
      <p:grpSp>
        <p:nvGrpSpPr>
          <p:cNvPr id="10" name="Group 77"/>
          <p:cNvGrpSpPr/>
          <p:nvPr/>
        </p:nvGrpSpPr>
        <p:grpSpPr>
          <a:xfrm>
            <a:off x="2071670" y="5643578"/>
            <a:ext cx="1125974" cy="428628"/>
            <a:chOff x="1657785" y="1605223"/>
            <a:chExt cx="1125974" cy="513632"/>
          </a:xfrm>
        </p:grpSpPr>
        <p:sp>
          <p:nvSpPr>
            <p:cNvPr id="79" name="Rounded Rectangle 78"/>
            <p:cNvSpPr/>
            <p:nvPr/>
          </p:nvSpPr>
          <p:spPr>
            <a:xfrm>
              <a:off x="1657785" y="1605223"/>
              <a:ext cx="1125974" cy="51363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0" name="Rounded Rectangle 4"/>
            <p:cNvSpPr/>
            <p:nvPr/>
          </p:nvSpPr>
          <p:spPr>
            <a:xfrm>
              <a:off x="1672829" y="1620267"/>
              <a:ext cx="1095886" cy="4835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0955" rIns="27940" bIns="2095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1100" kern="1200" dirty="0" smtClean="0"/>
                <a:t>Java API’s</a:t>
              </a:r>
            </a:p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BE" sz="1100" dirty="0" smtClean="0"/>
                <a:t>.Net </a:t>
              </a:r>
              <a:r>
                <a:rPr lang="fr-BE" sz="1100" dirty="0" err="1" smtClean="0"/>
                <a:t>API’s</a:t>
              </a:r>
              <a:endParaRPr lang="en-GB" sz="1100" kern="1200" dirty="0"/>
            </a:p>
          </p:txBody>
        </p:sp>
      </p:grpSp>
      <p:grpSp>
        <p:nvGrpSpPr>
          <p:cNvPr id="11" name="Group 83"/>
          <p:cNvGrpSpPr/>
          <p:nvPr/>
        </p:nvGrpSpPr>
        <p:grpSpPr>
          <a:xfrm>
            <a:off x="4214810" y="5643578"/>
            <a:ext cx="1125974" cy="428628"/>
            <a:chOff x="1657785" y="1605223"/>
            <a:chExt cx="1125974" cy="513632"/>
          </a:xfrm>
        </p:grpSpPr>
        <p:sp>
          <p:nvSpPr>
            <p:cNvPr id="85" name="Rounded Rectangle 84"/>
            <p:cNvSpPr/>
            <p:nvPr/>
          </p:nvSpPr>
          <p:spPr>
            <a:xfrm>
              <a:off x="1657785" y="1605223"/>
              <a:ext cx="1125974" cy="51363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6" name="Rounded Rectangle 4"/>
            <p:cNvSpPr/>
            <p:nvPr/>
          </p:nvSpPr>
          <p:spPr>
            <a:xfrm>
              <a:off x="1672829" y="1620267"/>
              <a:ext cx="1095886" cy="4835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0955" rIns="27940" bIns="2095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BE" sz="1100" kern="1200" dirty="0" smtClean="0"/>
                <a:t>WEB Services</a:t>
              </a:r>
              <a:endParaRPr lang="en-GB" sz="1100" kern="1200" dirty="0"/>
            </a:p>
          </p:txBody>
        </p:sp>
      </p:grpSp>
      <p:grpSp>
        <p:nvGrpSpPr>
          <p:cNvPr id="12" name="Group 86"/>
          <p:cNvGrpSpPr/>
          <p:nvPr/>
        </p:nvGrpSpPr>
        <p:grpSpPr>
          <a:xfrm>
            <a:off x="6286512" y="5643578"/>
            <a:ext cx="1125974" cy="428628"/>
            <a:chOff x="1657785" y="1605223"/>
            <a:chExt cx="1125974" cy="513632"/>
          </a:xfrm>
        </p:grpSpPr>
        <p:sp>
          <p:nvSpPr>
            <p:cNvPr id="88" name="Rounded Rectangle 87"/>
            <p:cNvSpPr/>
            <p:nvPr/>
          </p:nvSpPr>
          <p:spPr>
            <a:xfrm>
              <a:off x="1657785" y="1605223"/>
              <a:ext cx="1125974" cy="51363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6">
                <a:hueOff val="0"/>
                <a:satOff val="0"/>
                <a:lumOff val="0"/>
                <a:alphaOff val="0"/>
              </a:schemeClr>
            </a:fillRef>
            <a:effectRef idx="0">
              <a:schemeClr val="accent6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9" name="Rounded Rectangle 4"/>
            <p:cNvSpPr/>
            <p:nvPr/>
          </p:nvSpPr>
          <p:spPr>
            <a:xfrm>
              <a:off x="1672829" y="1620267"/>
              <a:ext cx="1095886" cy="48354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7940" tIns="20955" rIns="27940" bIns="20955" numCol="1" spcCol="1270" anchor="ctr" anchorCtr="0">
              <a:noAutofit/>
            </a:bodyPr>
            <a:lstStyle/>
            <a:p>
              <a:pPr lvl="0" algn="ctr" defTabSz="488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r-BE" sz="1100" kern="1200" dirty="0" err="1" smtClean="0"/>
                <a:t>URL’s</a:t>
              </a:r>
              <a:endParaRPr lang="en-GB" sz="1100" kern="1200" dirty="0"/>
            </a:p>
          </p:txBody>
        </p:sp>
      </p:grpSp>
      <p:sp>
        <p:nvSpPr>
          <p:cNvPr id="90" name="Title 89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714356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Solution : AP &amp; AR Invoices</a:t>
            </a:r>
            <a:endParaRPr lang="en-US" dirty="0"/>
          </a:p>
        </p:txBody>
      </p:sp>
      <p:sp>
        <p:nvSpPr>
          <p:cNvPr id="56" name="Rectangle 55"/>
          <p:cNvSpPr/>
          <p:nvPr/>
        </p:nvSpPr>
        <p:spPr>
          <a:xfrm>
            <a:off x="6786578" y="2714620"/>
            <a:ext cx="1143008" cy="4286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ERP</a:t>
            </a:r>
            <a:endParaRPr lang="fr-FR" dirty="0"/>
          </a:p>
        </p:txBody>
      </p:sp>
      <p:grpSp>
        <p:nvGrpSpPr>
          <p:cNvPr id="5" name="Group 67"/>
          <p:cNvGrpSpPr/>
          <p:nvPr/>
        </p:nvGrpSpPr>
        <p:grpSpPr>
          <a:xfrm>
            <a:off x="2500298" y="1357298"/>
            <a:ext cx="5930942" cy="3357586"/>
            <a:chOff x="2500298" y="2143116"/>
            <a:chExt cx="5930942" cy="3357586"/>
          </a:xfrm>
        </p:grpSpPr>
        <p:cxnSp>
          <p:nvCxnSpPr>
            <p:cNvPr id="13" name="Straight Arrow Connector 12"/>
            <p:cNvCxnSpPr/>
            <p:nvPr/>
          </p:nvCxnSpPr>
          <p:spPr>
            <a:xfrm>
              <a:off x="4429124" y="2143116"/>
              <a:ext cx="1000132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7" name="Straight Arrow Connector 46"/>
            <p:cNvCxnSpPr/>
            <p:nvPr/>
          </p:nvCxnSpPr>
          <p:spPr>
            <a:xfrm>
              <a:off x="4357686" y="3714752"/>
              <a:ext cx="642942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9" name="Straight Arrow Connector 48"/>
            <p:cNvCxnSpPr/>
            <p:nvPr/>
          </p:nvCxnSpPr>
          <p:spPr>
            <a:xfrm>
              <a:off x="5357818" y="3714752"/>
              <a:ext cx="642942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0" name="Straight Arrow Connector 49"/>
            <p:cNvCxnSpPr/>
            <p:nvPr/>
          </p:nvCxnSpPr>
          <p:spPr>
            <a:xfrm rot="10800000" flipV="1">
              <a:off x="4071934" y="2500306"/>
              <a:ext cx="1571636" cy="928694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2" name="Straight Arrow Connector 51"/>
            <p:cNvCxnSpPr/>
            <p:nvPr/>
          </p:nvCxnSpPr>
          <p:spPr>
            <a:xfrm>
              <a:off x="2928926" y="3500438"/>
              <a:ext cx="1000132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3" name="Straight Arrow Connector 52"/>
            <p:cNvCxnSpPr/>
            <p:nvPr/>
          </p:nvCxnSpPr>
          <p:spPr>
            <a:xfrm rot="5400000">
              <a:off x="1893869" y="2820983"/>
              <a:ext cx="1214446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Arrow Connector 54"/>
            <p:cNvCxnSpPr/>
            <p:nvPr/>
          </p:nvCxnSpPr>
          <p:spPr>
            <a:xfrm rot="5400000">
              <a:off x="2179621" y="3892553"/>
              <a:ext cx="642942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Arrow Connector 59"/>
            <p:cNvCxnSpPr/>
            <p:nvPr/>
          </p:nvCxnSpPr>
          <p:spPr>
            <a:xfrm>
              <a:off x="6357950" y="3714752"/>
              <a:ext cx="642942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Arrow Connector 61"/>
            <p:cNvCxnSpPr/>
            <p:nvPr/>
          </p:nvCxnSpPr>
          <p:spPr>
            <a:xfrm rot="5400000">
              <a:off x="2179621" y="5178437"/>
              <a:ext cx="642942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Arrow Connector 63"/>
            <p:cNvCxnSpPr/>
            <p:nvPr/>
          </p:nvCxnSpPr>
          <p:spPr>
            <a:xfrm rot="5400000">
              <a:off x="7001686" y="4071148"/>
              <a:ext cx="2857520" cy="1588"/>
            </a:xfrm>
            <a:prstGeom prst="straightConnector1">
              <a:avLst/>
            </a:prstGeom>
            <a:ln w="38100">
              <a:solidFill>
                <a:srgbClr val="0070C0"/>
              </a:solidFill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ext Placeholder 1"/>
          <p:cNvSpPr>
            <a:spLocks noGrp="1"/>
          </p:cNvSpPr>
          <p:nvPr>
            <p:ph type="body" sz="quarter" idx="4294967295"/>
          </p:nvPr>
        </p:nvSpPr>
        <p:spPr>
          <a:xfrm>
            <a:off x="204788" y="2122488"/>
            <a:ext cx="4376737" cy="4445000"/>
          </a:xfrm>
        </p:spPr>
        <p:txBody>
          <a:bodyPr lIns="91440" tIns="45720" rIns="91440" bIns="45720"/>
          <a:lstStyle/>
          <a:p>
            <a:pPr eaLnBrk="1" hangingPunct="1">
              <a:spcAft>
                <a:spcPts val="2400"/>
              </a:spcAft>
              <a:buClr>
                <a:schemeClr val="accent2"/>
              </a:buClr>
            </a:pPr>
            <a:r>
              <a:rPr lang="en-CA" sz="1400" smtClean="0">
                <a:latin typeface="Arial (Body)" charset="0"/>
              </a:rPr>
              <a:t>securely manages documents for highly regulated industries, enabling the management of documents in a manner that satisfies regulations such as the U.S. Food and Drug Administration's 21 CFR Part 11 and the Environmental Protection Agency's 40 CFR Part 3 (CROMERRR).</a:t>
            </a:r>
          </a:p>
        </p:txBody>
      </p:sp>
      <p:sp>
        <p:nvSpPr>
          <p:cNvPr id="34819" name="Text Placeholder 2"/>
          <p:cNvSpPr>
            <a:spLocks noGrp="1"/>
          </p:cNvSpPr>
          <p:nvPr>
            <p:ph type="body" sz="quarter" idx="4294967295"/>
          </p:nvPr>
        </p:nvSpPr>
        <p:spPr>
          <a:xfrm>
            <a:off x="185738" y="1198563"/>
            <a:ext cx="8721725" cy="774700"/>
          </a:xfrm>
          <a:gradFill rotWithShape="1">
            <a:gsLst>
              <a:gs pos="0">
                <a:schemeClr val="accent2">
                  <a:alpha val="50000"/>
                </a:schemeClr>
              </a:gs>
              <a:gs pos="100000">
                <a:srgbClr val="FFFFFF"/>
              </a:gs>
            </a:gsLst>
            <a:lin ang="0" scaled="1"/>
          </a:gradFill>
        </p:spPr>
        <p:txBody>
          <a:bodyPr lIns="91440" tIns="45720" rIns="91440" bIns="45720"/>
          <a:lstStyle/>
          <a:p>
            <a:pPr marL="0" indent="0" eaLnBrk="1" hangingPunct="1">
              <a:lnSpc>
                <a:spcPts val="2475"/>
              </a:lnSpc>
              <a:spcBef>
                <a:spcPct val="50000"/>
              </a:spcBef>
              <a:buClrTx/>
              <a:buFont typeface="Wingdings" pitchFamily="2" charset="2"/>
              <a:buNone/>
            </a:pPr>
            <a:r>
              <a:rPr lang="en-CA" sz="1800" b="1" smtClean="0">
                <a:solidFill>
                  <a:srgbClr val="000000"/>
                </a:solidFill>
              </a:rPr>
              <a:t>Livelink ECM – Regulated Documents</a:t>
            </a:r>
            <a:br>
              <a:rPr lang="en-CA" sz="1800" b="1" smtClean="0">
                <a:solidFill>
                  <a:srgbClr val="000000"/>
                </a:solidFill>
              </a:rPr>
            </a:br>
            <a:r>
              <a:rPr lang="en-US" sz="1600" smtClean="0">
                <a:solidFill>
                  <a:srgbClr val="000000"/>
                </a:solidFill>
              </a:rPr>
              <a:t>Coordinate effort at every stage of a regulated submission (e.g.eCTD, DTS)</a:t>
            </a:r>
            <a:endParaRPr lang="en-US" sz="1800" smtClean="0">
              <a:solidFill>
                <a:srgbClr val="000000"/>
              </a:solidFill>
            </a:endParaRPr>
          </a:p>
        </p:txBody>
      </p:sp>
      <p:sp>
        <p:nvSpPr>
          <p:cNvPr id="34820" name="Title 3"/>
          <p:cNvSpPr>
            <a:spLocks noGrp="1"/>
          </p:cNvSpPr>
          <p:nvPr>
            <p:ph type="title" idx="4294967295"/>
          </p:nvPr>
        </p:nvSpPr>
        <p:spPr>
          <a:xfrm>
            <a:off x="428596" y="0"/>
            <a:ext cx="8229600" cy="1143000"/>
          </a:xfrm>
        </p:spPr>
        <p:txBody>
          <a:bodyPr lIns="91440" tIns="45720" rIns="91440" bIns="45720" anchor="ctr"/>
          <a:lstStyle/>
          <a:p>
            <a:pPr eaLnBrk="1" hangingPunct="1"/>
            <a:r>
              <a:rPr lang="en-US" dirty="0" smtClean="0"/>
              <a:t>Solution : Regulated </a:t>
            </a:r>
            <a:r>
              <a:rPr lang="en-US" dirty="0" smtClean="0"/>
              <a:t>Documents</a:t>
            </a:r>
          </a:p>
        </p:txBody>
      </p:sp>
      <p:pic>
        <p:nvPicPr>
          <p:cNvPr id="34821" name="Picture 9" descr="Picture 5.pn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95850" y="2286000"/>
            <a:ext cx="4003675" cy="2459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2" name="Picture 1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72013" y="3829050"/>
            <a:ext cx="3727450" cy="249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" descr="MPj03988310000[1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00232" y="571480"/>
            <a:ext cx="64008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Q &amp; A</a:t>
            </a: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</TotalTime>
  <Words>1038</Words>
  <Application>Microsoft Office PowerPoint</Application>
  <PresentationFormat>Affichage à l'écran (4:3)</PresentationFormat>
  <Paragraphs>130</Paragraphs>
  <Slides>18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19" baseType="lpstr">
      <vt:lpstr>Office Theme</vt:lpstr>
      <vt:lpstr>Legal aspects of digital archiving</vt:lpstr>
      <vt:lpstr>Agenda</vt:lpstr>
      <vt:lpstr>Objectives of the conference</vt:lpstr>
      <vt:lpstr>Objectives of the conference </vt:lpstr>
      <vt:lpstr>Objectives of the conference </vt:lpstr>
      <vt:lpstr>Reasons to archive documents</vt:lpstr>
      <vt:lpstr>Reasons to transpose paper archive to an Electronic Archiving system</vt:lpstr>
      <vt:lpstr>When are we talking about ‘Legal Archiving’</vt:lpstr>
      <vt:lpstr>The difference between ‘Compliance’ and ‘Legal Electronic Archive’</vt:lpstr>
      <vt:lpstr>Introduction to ‘Records Management’</vt:lpstr>
      <vt:lpstr>First Legal example : The ‘Proof of Evidence’  Belgian Social Security institutions</vt:lpstr>
      <vt:lpstr>Archiving of invoices</vt:lpstr>
      <vt:lpstr>Best practices : Techniques</vt:lpstr>
      <vt:lpstr>Techniques applied to account payable invoices</vt:lpstr>
      <vt:lpstr>Particularities</vt:lpstr>
      <vt:lpstr>Solution : AP &amp; AR Invoices</vt:lpstr>
      <vt:lpstr>Solution : Regulated Documents</vt:lpstr>
      <vt:lpstr>Q &amp; A</vt:lpstr>
    </vt:vector>
  </TitlesOfParts>
  <Company>Iris_Group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crochign</dc:creator>
  <cp:lastModifiedBy>Utilisateur Windows</cp:lastModifiedBy>
  <cp:revision>30</cp:revision>
  <dcterms:created xsi:type="dcterms:W3CDTF">2009-01-06T16:38:26Z</dcterms:created>
  <dcterms:modified xsi:type="dcterms:W3CDTF">2009-01-27T20:34:36Z</dcterms:modified>
</cp:coreProperties>
</file>