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82" r:id="rId3"/>
    <p:sldId id="257" r:id="rId4"/>
    <p:sldId id="260" r:id="rId5"/>
    <p:sldId id="261" r:id="rId6"/>
    <p:sldId id="262" r:id="rId7"/>
    <p:sldId id="268" r:id="rId8"/>
    <p:sldId id="266" r:id="rId9"/>
    <p:sldId id="267" r:id="rId10"/>
    <p:sldId id="264" r:id="rId11"/>
    <p:sldId id="265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 showOutlineIcons="0">
    <p:restoredLeft sz="10440" autoAdjust="0"/>
    <p:restoredTop sz="99087" autoAdjust="0"/>
  </p:normalViewPr>
  <p:slideViewPr>
    <p:cSldViewPr>
      <p:cViewPr varScale="1">
        <p:scale>
          <a:sx n="113" d="100"/>
          <a:sy n="113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-3174" y="-96"/>
      </p:cViewPr>
      <p:guideLst>
        <p:guide orient="horz" pos="2928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1A801D-502A-4486-AD63-3D326CCF731B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EB608C9B-1641-48A1-8484-797F1A7FC80A}">
      <dgm:prSet phldrT="[Text]"/>
      <dgm:spPr/>
      <dgm:t>
        <a:bodyPr/>
        <a:lstStyle/>
        <a:p>
          <a:endParaRPr lang="fr-LU" dirty="0"/>
        </a:p>
      </dgm:t>
    </dgm:pt>
    <dgm:pt modelId="{E5631AA8-C6BE-47EC-88A4-33F94119CCB4}" type="sibTrans" cxnId="{514F1377-D31B-44D5-BF10-1EF5876973F4}">
      <dgm:prSet/>
      <dgm:spPr/>
      <dgm:t>
        <a:bodyPr/>
        <a:lstStyle/>
        <a:p>
          <a:endParaRPr lang="fr-LU"/>
        </a:p>
      </dgm:t>
    </dgm:pt>
    <dgm:pt modelId="{088C2B0E-CFC7-42F4-AFC4-C9DC64426077}" type="parTrans" cxnId="{514F1377-D31B-44D5-BF10-1EF5876973F4}">
      <dgm:prSet/>
      <dgm:spPr/>
      <dgm:t>
        <a:bodyPr/>
        <a:lstStyle/>
        <a:p>
          <a:endParaRPr lang="fr-LU"/>
        </a:p>
      </dgm:t>
    </dgm:pt>
    <dgm:pt modelId="{B4C50156-277E-4F3D-9CC8-97424634548B}" type="pres">
      <dgm:prSet presAssocID="{C01A801D-502A-4486-AD63-3D326CCF731B}" presName="arrowDiagram" presStyleCnt="0">
        <dgm:presLayoutVars>
          <dgm:chMax val="5"/>
          <dgm:dir/>
          <dgm:resizeHandles val="exact"/>
        </dgm:presLayoutVars>
      </dgm:prSet>
      <dgm:spPr/>
    </dgm:pt>
    <dgm:pt modelId="{1C46D882-350C-4EF6-A364-A3208A0B384D}" type="pres">
      <dgm:prSet presAssocID="{C01A801D-502A-4486-AD63-3D326CCF731B}" presName="arrow" presStyleLbl="bgShp" presStyleIdx="0" presStyleCnt="1" custScaleX="100759" custLinFactNeighborX="2084"/>
      <dgm:spPr/>
    </dgm:pt>
    <dgm:pt modelId="{F2614DD8-47BA-427E-B95F-A8676C0F1869}" type="pres">
      <dgm:prSet presAssocID="{C01A801D-502A-4486-AD63-3D326CCF731B}" presName="arrowDiagram1" presStyleCnt="0">
        <dgm:presLayoutVars>
          <dgm:bulletEnabled val="1"/>
        </dgm:presLayoutVars>
      </dgm:prSet>
      <dgm:spPr/>
    </dgm:pt>
    <dgm:pt modelId="{D3009597-DF8D-44EF-8536-44FC63104FAB}" type="pres">
      <dgm:prSet presAssocID="{EB608C9B-1641-48A1-8484-797F1A7FC80A}" presName="bullet1" presStyleLbl="node1" presStyleIdx="0" presStyleCnt="1" custLinFactX="-330192" custLinFactY="200000" custLinFactNeighborX="-400000" custLinFactNeighborY="234013"/>
      <dgm:spPr>
        <a:noFill/>
      </dgm:spPr>
    </dgm:pt>
    <dgm:pt modelId="{A7A497A4-AD1E-4362-9DD9-6E33CD23113E}" type="pres">
      <dgm:prSet presAssocID="{EB608C9B-1641-48A1-8484-797F1A7FC80A}" presName="textBox1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fr-LU"/>
        </a:p>
      </dgm:t>
    </dgm:pt>
  </dgm:ptLst>
  <dgm:cxnLst>
    <dgm:cxn modelId="{514F1377-D31B-44D5-BF10-1EF5876973F4}" srcId="{C01A801D-502A-4486-AD63-3D326CCF731B}" destId="{EB608C9B-1641-48A1-8484-797F1A7FC80A}" srcOrd="0" destOrd="0" parTransId="{088C2B0E-CFC7-42F4-AFC4-C9DC64426077}" sibTransId="{E5631AA8-C6BE-47EC-88A4-33F94119CCB4}"/>
    <dgm:cxn modelId="{0788E0B2-EB1F-4905-8E7B-85D464CAD90F}" type="presOf" srcId="{C01A801D-502A-4486-AD63-3D326CCF731B}" destId="{B4C50156-277E-4F3D-9CC8-97424634548B}" srcOrd="0" destOrd="0" presId="urn:microsoft.com/office/officeart/2005/8/layout/arrow2"/>
    <dgm:cxn modelId="{EDECFC5D-334B-4EE1-AFA3-D11E3C0D1191}" type="presOf" srcId="{EB608C9B-1641-48A1-8484-797F1A7FC80A}" destId="{A7A497A4-AD1E-4362-9DD9-6E33CD23113E}" srcOrd="0" destOrd="0" presId="urn:microsoft.com/office/officeart/2005/8/layout/arrow2"/>
    <dgm:cxn modelId="{D95B547F-99DA-4BDF-939B-348F18B64AF3}" type="presParOf" srcId="{B4C50156-277E-4F3D-9CC8-97424634548B}" destId="{1C46D882-350C-4EF6-A364-A3208A0B384D}" srcOrd="0" destOrd="0" presId="urn:microsoft.com/office/officeart/2005/8/layout/arrow2"/>
    <dgm:cxn modelId="{C7F61193-F5AE-4BC2-9E46-4D596A443D46}" type="presParOf" srcId="{B4C50156-277E-4F3D-9CC8-97424634548B}" destId="{F2614DD8-47BA-427E-B95F-A8676C0F1869}" srcOrd="1" destOrd="0" presId="urn:microsoft.com/office/officeart/2005/8/layout/arrow2"/>
    <dgm:cxn modelId="{3F873555-7ABA-4D35-A747-6FE2B5E0EEA9}" type="presParOf" srcId="{F2614DD8-47BA-427E-B95F-A8676C0F1869}" destId="{D3009597-DF8D-44EF-8536-44FC63104FAB}" srcOrd="0" destOrd="0" presId="urn:microsoft.com/office/officeart/2005/8/layout/arrow2"/>
    <dgm:cxn modelId="{A3BB50AF-5446-47B6-92F6-DEF73E37FED5}" type="presParOf" srcId="{F2614DD8-47BA-427E-B95F-A8676C0F1869}" destId="{A7A497A4-AD1E-4362-9DD9-6E33CD23113E}" srcOrd="1" destOrd="0" presId="urn:microsoft.com/office/officeart/2005/8/layout/arrow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L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2C35E-CF8B-4BC2-AEF2-C444264C6D11}" type="datetimeFigureOut">
              <a:rPr lang="en-US" smtClean="0"/>
              <a:pPr/>
              <a:t>02-Feb-09</a:t>
            </a:fld>
            <a:endParaRPr lang="fr-L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L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L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L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8070CC-65D9-4B6B-9570-456B8FD931D8}" type="slidenum">
              <a:rPr lang="fr-LU" smtClean="0"/>
              <a:pPr/>
              <a:t>‹#›</a:t>
            </a:fld>
            <a:endParaRPr lang="fr-L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fr-LU" dirty="0" smtClean="0"/>
              <a:t> Ladies and Gentlemen, good </a:t>
            </a:r>
            <a:r>
              <a:rPr lang="fr-LU" dirty="0" err="1" smtClean="0"/>
              <a:t>afternoon</a:t>
            </a:r>
            <a:endParaRPr lang="fr-LU" dirty="0" smtClean="0"/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</a:t>
            </a:r>
            <a:r>
              <a:rPr lang="fr-LU" dirty="0" err="1" smtClean="0"/>
              <a:t>Welcome</a:t>
            </a:r>
            <a:r>
              <a:rPr lang="fr-LU" dirty="0" smtClean="0"/>
              <a:t> and </a:t>
            </a:r>
            <a:r>
              <a:rPr lang="fr-LU" dirty="0" err="1" smtClean="0"/>
              <a:t>Thanks</a:t>
            </a:r>
            <a:r>
              <a:rPr lang="fr-LU" dirty="0" smtClean="0"/>
              <a:t> for </a:t>
            </a:r>
            <a:r>
              <a:rPr lang="fr-LU" dirty="0" err="1" smtClean="0"/>
              <a:t>attending</a:t>
            </a:r>
            <a:r>
              <a:rPr lang="fr-LU" dirty="0" smtClean="0"/>
              <a:t> </a:t>
            </a:r>
            <a:r>
              <a:rPr lang="fr-LU" dirty="0" err="1" smtClean="0"/>
              <a:t>this</a:t>
            </a:r>
            <a:r>
              <a:rPr lang="fr-LU" dirty="0" smtClean="0"/>
              <a:t> </a:t>
            </a:r>
            <a:r>
              <a:rPr lang="fr-LU" dirty="0" err="1" smtClean="0"/>
              <a:t>breakout</a:t>
            </a:r>
            <a:r>
              <a:rPr lang="fr-LU" dirty="0" smtClean="0"/>
              <a:t> session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</a:t>
            </a:r>
            <a:r>
              <a:rPr lang="fr-LU" dirty="0" err="1" smtClean="0"/>
              <a:t>My</a:t>
            </a:r>
            <a:r>
              <a:rPr lang="fr-LU" dirty="0" smtClean="0"/>
              <a:t> </a:t>
            </a:r>
            <a:r>
              <a:rPr lang="fr-LU" dirty="0" err="1" smtClean="0"/>
              <a:t>name</a:t>
            </a:r>
            <a:r>
              <a:rPr lang="fr-LU" dirty="0" smtClean="0"/>
              <a:t> </a:t>
            </a:r>
            <a:r>
              <a:rPr lang="fr-LU" dirty="0" err="1" smtClean="0"/>
              <a:t>is</a:t>
            </a:r>
            <a:r>
              <a:rPr lang="fr-LU" dirty="0" smtClean="0"/>
              <a:t> …. And </a:t>
            </a:r>
            <a:r>
              <a:rPr lang="fr-LU" dirty="0" err="1" smtClean="0"/>
              <a:t>I’ve</a:t>
            </a:r>
            <a:r>
              <a:rPr lang="fr-LU" dirty="0" smtClean="0"/>
              <a:t> </a:t>
            </a:r>
            <a:r>
              <a:rPr lang="fr-LU" dirty="0" err="1" smtClean="0"/>
              <a:t>got</a:t>
            </a:r>
            <a:r>
              <a:rPr lang="fr-LU" dirty="0" smtClean="0"/>
              <a:t> about 30 </a:t>
            </a:r>
            <a:r>
              <a:rPr lang="fr-LU" dirty="0" err="1" smtClean="0"/>
              <a:t>mins</a:t>
            </a:r>
            <a:r>
              <a:rPr lang="fr-LU" dirty="0" smtClean="0"/>
              <a:t> to tell </a:t>
            </a:r>
            <a:r>
              <a:rPr lang="fr-LU" dirty="0" err="1" smtClean="0"/>
              <a:t>you</a:t>
            </a:r>
            <a:r>
              <a:rPr lang="fr-LU" dirty="0" smtClean="0"/>
              <a:t> about IRIS </a:t>
            </a:r>
            <a:r>
              <a:rPr lang="fr-LU" dirty="0" err="1" smtClean="0"/>
              <a:t>experience</a:t>
            </a:r>
            <a:r>
              <a:rPr lang="fr-LU" dirty="0" smtClean="0"/>
              <a:t> and best practices in the </a:t>
            </a:r>
            <a:r>
              <a:rPr lang="fr-LU" dirty="0" err="1" smtClean="0"/>
              <a:t>financial</a:t>
            </a:r>
            <a:r>
              <a:rPr lang="fr-LU" dirty="0" smtClean="0"/>
              <a:t> institutions.</a:t>
            </a:r>
          </a:p>
          <a:p>
            <a:endParaRPr lang="fr-LU" dirty="0" smtClean="0"/>
          </a:p>
          <a:p>
            <a:endParaRPr lang="fr-L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1</a:t>
            </a:fld>
            <a:endParaRPr lang="fr-L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LU" b="1" u="sng" dirty="0" err="1" smtClean="0"/>
              <a:t>During</a:t>
            </a:r>
            <a:r>
              <a:rPr lang="fr-LU" b="1" u="sng" dirty="0" smtClean="0"/>
              <a:t> </a:t>
            </a:r>
            <a:r>
              <a:rPr lang="fr-LU" b="1" u="sng" dirty="0" err="1" smtClean="0"/>
              <a:t>this</a:t>
            </a:r>
            <a:r>
              <a:rPr lang="fr-LU" b="1" u="sng" dirty="0" smtClean="0"/>
              <a:t> </a:t>
            </a:r>
            <a:r>
              <a:rPr lang="fr-LU" b="1" u="sng" dirty="0" err="1" smtClean="0"/>
              <a:t>presentation</a:t>
            </a:r>
            <a:r>
              <a:rPr lang="fr-LU" b="1" u="sng" dirty="0" smtClean="0"/>
              <a:t>, I </a:t>
            </a:r>
            <a:r>
              <a:rPr lang="fr-LU" b="1" u="sng" dirty="0" err="1" smtClean="0"/>
              <a:t>will</a:t>
            </a:r>
            <a:r>
              <a:rPr lang="fr-LU" b="1" u="sng" dirty="0" smtClean="0"/>
              <a:t> :</a:t>
            </a:r>
          </a:p>
          <a:p>
            <a:endParaRPr lang="fr-LU" dirty="0" smtClean="0"/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</a:t>
            </a:r>
            <a:r>
              <a:rPr lang="fr-LU" dirty="0" err="1" smtClean="0"/>
              <a:t>explain</a:t>
            </a:r>
            <a:r>
              <a:rPr lang="fr-LU" dirty="0" smtClean="0"/>
              <a:t> </a:t>
            </a:r>
            <a:r>
              <a:rPr lang="fr-LU" dirty="0" err="1" smtClean="0"/>
              <a:t>you</a:t>
            </a:r>
            <a:r>
              <a:rPr lang="fr-LU" dirty="0" smtClean="0"/>
              <a:t> </a:t>
            </a:r>
            <a:r>
              <a:rPr lang="fr-LU" dirty="0" err="1" smtClean="0"/>
              <a:t>why</a:t>
            </a:r>
            <a:r>
              <a:rPr lang="fr-LU" dirty="0" smtClean="0"/>
              <a:t> </a:t>
            </a:r>
            <a:r>
              <a:rPr lang="fr-LU" dirty="0" err="1" smtClean="0"/>
              <a:t>managing</a:t>
            </a:r>
            <a:r>
              <a:rPr lang="fr-LU" dirty="0" smtClean="0"/>
              <a:t> the  entreprise content </a:t>
            </a:r>
            <a:r>
              <a:rPr lang="fr-LU" dirty="0" err="1" smtClean="0"/>
              <a:t>is</a:t>
            </a:r>
            <a:r>
              <a:rPr lang="fr-LU" dirty="0" smtClean="0"/>
              <a:t> </a:t>
            </a:r>
            <a:r>
              <a:rPr lang="fr-LU" dirty="0" err="1" smtClean="0"/>
              <a:t>today</a:t>
            </a:r>
            <a:r>
              <a:rPr lang="fr-LU" dirty="0" smtClean="0"/>
              <a:t> a </a:t>
            </a:r>
            <a:r>
              <a:rPr lang="fr-LU" dirty="0" err="1" smtClean="0"/>
              <a:t>key</a:t>
            </a:r>
            <a:r>
              <a:rPr lang="fr-LU" dirty="0" smtClean="0"/>
              <a:t> challenge and how  to </a:t>
            </a:r>
            <a:r>
              <a:rPr lang="fr-LU" dirty="0" err="1" smtClean="0"/>
              <a:t>address</a:t>
            </a:r>
            <a:r>
              <a:rPr lang="fr-LU" dirty="0" smtClean="0"/>
              <a:t> </a:t>
            </a:r>
            <a:r>
              <a:rPr lang="fr-LU" dirty="0" err="1" smtClean="0"/>
              <a:t>it</a:t>
            </a:r>
            <a:r>
              <a:rPr lang="fr-LU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</a:t>
            </a:r>
            <a:r>
              <a:rPr lang="fr-LU" dirty="0" err="1" smtClean="0"/>
              <a:t>Then</a:t>
            </a:r>
            <a:r>
              <a:rPr lang="fr-LU" dirty="0" smtClean="0"/>
              <a:t> I </a:t>
            </a:r>
            <a:r>
              <a:rPr lang="fr-LU" dirty="0" err="1" smtClean="0"/>
              <a:t>will</a:t>
            </a:r>
            <a:r>
              <a:rPr lang="fr-LU" dirty="0" smtClean="0"/>
              <a:t> </a:t>
            </a:r>
            <a:r>
              <a:rPr lang="fr-LU" dirty="0" err="1" smtClean="0"/>
              <a:t>present</a:t>
            </a:r>
            <a:r>
              <a:rPr lang="fr-LU" dirty="0" smtClean="0"/>
              <a:t> </a:t>
            </a:r>
            <a:r>
              <a:rPr lang="fr-LU" dirty="0" err="1" smtClean="0"/>
              <a:t>you</a:t>
            </a:r>
            <a:r>
              <a:rPr lang="fr-LU" dirty="0" smtClean="0"/>
              <a:t> 3 </a:t>
            </a:r>
            <a:r>
              <a:rPr lang="fr-LU" dirty="0" err="1" smtClean="0"/>
              <a:t>different</a:t>
            </a:r>
            <a:r>
              <a:rPr lang="fr-LU" dirty="0" smtClean="0"/>
              <a:t> </a:t>
            </a:r>
            <a:r>
              <a:rPr lang="fr-LU" dirty="0" err="1" smtClean="0"/>
              <a:t>projects</a:t>
            </a:r>
            <a:r>
              <a:rPr lang="fr-LU" dirty="0" smtClean="0"/>
              <a:t> </a:t>
            </a:r>
            <a:r>
              <a:rPr lang="fr-LU" dirty="0" err="1" smtClean="0"/>
              <a:t>conducted</a:t>
            </a:r>
            <a:r>
              <a:rPr lang="fr-LU" dirty="0" smtClean="0"/>
              <a:t> by IRIS in 3 </a:t>
            </a:r>
            <a:r>
              <a:rPr lang="fr-LU" dirty="0" err="1" smtClean="0"/>
              <a:t>different</a:t>
            </a:r>
            <a:r>
              <a:rPr lang="fr-LU" dirty="0" smtClean="0"/>
              <a:t> </a:t>
            </a:r>
            <a:r>
              <a:rPr lang="fr-LU" dirty="0" err="1" smtClean="0"/>
              <a:t>domains</a:t>
            </a:r>
            <a:r>
              <a:rPr lang="fr-LU" dirty="0" smtClean="0"/>
              <a:t> of the Financial </a:t>
            </a:r>
            <a:r>
              <a:rPr lang="fr-LU" dirty="0" err="1" smtClean="0"/>
              <a:t>activities</a:t>
            </a:r>
            <a:r>
              <a:rPr lang="fr-LU" dirty="0" smtClean="0"/>
              <a:t> : </a:t>
            </a:r>
            <a:r>
              <a:rPr lang="fr-LU" dirty="0" err="1" smtClean="0"/>
              <a:t>Private</a:t>
            </a:r>
            <a:r>
              <a:rPr lang="fr-LU" dirty="0" smtClean="0"/>
              <a:t> </a:t>
            </a:r>
            <a:r>
              <a:rPr lang="fr-LU" dirty="0" err="1" smtClean="0"/>
              <a:t>Banking</a:t>
            </a:r>
            <a:r>
              <a:rPr lang="fr-LU" dirty="0" smtClean="0"/>
              <a:t>, </a:t>
            </a:r>
            <a:r>
              <a:rPr lang="fr-LU" dirty="0" err="1" smtClean="0"/>
              <a:t>Insurance</a:t>
            </a:r>
            <a:r>
              <a:rPr lang="fr-LU" dirty="0" smtClean="0"/>
              <a:t> and Financial Services.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 </a:t>
            </a:r>
            <a:r>
              <a:rPr lang="fr-LU" dirty="0" err="1" smtClean="0"/>
              <a:t>We</a:t>
            </a:r>
            <a:r>
              <a:rPr lang="fr-LU" dirty="0" smtClean="0"/>
              <a:t> </a:t>
            </a:r>
            <a:r>
              <a:rPr lang="fr-LU" dirty="0" err="1" smtClean="0"/>
              <a:t>will</a:t>
            </a:r>
            <a:r>
              <a:rPr lang="fr-LU" dirty="0" smtClean="0"/>
              <a:t> </a:t>
            </a:r>
            <a:r>
              <a:rPr lang="fr-LU" dirty="0" err="1" smtClean="0"/>
              <a:t>also</a:t>
            </a:r>
            <a:r>
              <a:rPr lang="fr-LU" dirty="0" smtClean="0"/>
              <a:t> </a:t>
            </a:r>
            <a:r>
              <a:rPr lang="fr-LU" dirty="0" err="1" smtClean="0"/>
              <a:t>see</a:t>
            </a:r>
            <a:r>
              <a:rPr lang="fr-LU" dirty="0" smtClean="0"/>
              <a:t> </a:t>
            </a:r>
            <a:r>
              <a:rPr lang="fr-LU" dirty="0" err="1" smtClean="0"/>
              <a:t>that</a:t>
            </a:r>
            <a:r>
              <a:rPr lang="fr-LU" dirty="0" smtClean="0"/>
              <a:t> IRIS </a:t>
            </a:r>
            <a:r>
              <a:rPr lang="fr-LU" dirty="0" err="1" smtClean="0"/>
              <a:t>experience</a:t>
            </a:r>
            <a:r>
              <a:rPr lang="fr-LU" dirty="0" smtClean="0"/>
              <a:t> </a:t>
            </a:r>
            <a:r>
              <a:rPr lang="fr-LU" dirty="0" err="1" smtClean="0"/>
              <a:t>covers</a:t>
            </a:r>
            <a:r>
              <a:rPr lang="fr-LU" dirty="0" smtClean="0"/>
              <a:t> a lot of </a:t>
            </a:r>
            <a:r>
              <a:rPr lang="fr-LU" dirty="0" err="1" smtClean="0"/>
              <a:t>other</a:t>
            </a:r>
            <a:r>
              <a:rPr lang="fr-LU" dirty="0" smtClean="0"/>
              <a:t> business applications </a:t>
            </a:r>
            <a:r>
              <a:rPr lang="fr-LU" dirty="0" err="1" smtClean="0"/>
              <a:t>that</a:t>
            </a:r>
            <a:r>
              <a:rPr lang="fr-LU" dirty="0" smtClean="0"/>
              <a:t> </a:t>
            </a:r>
            <a:r>
              <a:rPr lang="fr-LU" dirty="0" err="1" smtClean="0"/>
              <a:t>could</a:t>
            </a:r>
            <a:r>
              <a:rPr lang="fr-LU" dirty="0" smtClean="0"/>
              <a:t> </a:t>
            </a:r>
            <a:r>
              <a:rPr lang="fr-LU" dirty="0" err="1" smtClean="0"/>
              <a:t>be</a:t>
            </a:r>
            <a:r>
              <a:rPr lang="fr-LU" dirty="0" smtClean="0"/>
              <a:t> </a:t>
            </a:r>
            <a:r>
              <a:rPr lang="fr-LU" dirty="0" err="1" smtClean="0"/>
              <a:t>useful</a:t>
            </a:r>
            <a:r>
              <a:rPr lang="fr-LU" dirty="0" smtClean="0"/>
              <a:t> for </a:t>
            </a:r>
            <a:r>
              <a:rPr lang="fr-LU" dirty="0" err="1" smtClean="0"/>
              <a:t>your</a:t>
            </a:r>
            <a:r>
              <a:rPr lang="fr-LU" dirty="0" smtClean="0"/>
              <a:t> organisation.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</a:t>
            </a:r>
            <a:r>
              <a:rPr lang="fr-LU" dirty="0" err="1" smtClean="0"/>
              <a:t>Then</a:t>
            </a:r>
            <a:r>
              <a:rPr lang="fr-LU" dirty="0" smtClean="0"/>
              <a:t> </a:t>
            </a:r>
            <a:r>
              <a:rPr lang="fr-LU" dirty="0" err="1" smtClean="0"/>
              <a:t>we</a:t>
            </a:r>
            <a:r>
              <a:rPr lang="fr-LU" dirty="0" smtClean="0"/>
              <a:t> </a:t>
            </a:r>
            <a:r>
              <a:rPr lang="fr-LU" dirty="0" err="1" smtClean="0"/>
              <a:t>will</a:t>
            </a:r>
            <a:r>
              <a:rPr lang="fr-LU" dirty="0" smtClean="0"/>
              <a:t> </a:t>
            </a:r>
            <a:r>
              <a:rPr lang="fr-LU" dirty="0" err="1" smtClean="0"/>
              <a:t>try</a:t>
            </a:r>
            <a:r>
              <a:rPr lang="fr-LU" dirty="0" smtClean="0"/>
              <a:t> to </a:t>
            </a:r>
            <a:r>
              <a:rPr lang="fr-LU" dirty="0" err="1" smtClean="0"/>
              <a:t>define</a:t>
            </a:r>
            <a:r>
              <a:rPr lang="fr-LU" dirty="0" smtClean="0"/>
              <a:t> </a:t>
            </a:r>
            <a:r>
              <a:rPr lang="fr-LU" dirty="0" err="1" smtClean="0"/>
              <a:t>what</a:t>
            </a:r>
            <a:r>
              <a:rPr lang="fr-LU" dirty="0" smtClean="0"/>
              <a:t> a </a:t>
            </a:r>
            <a:r>
              <a:rPr lang="fr-LU" dirty="0" err="1" smtClean="0"/>
              <a:t>sucessful</a:t>
            </a:r>
            <a:r>
              <a:rPr lang="fr-LU" dirty="0" smtClean="0"/>
              <a:t> </a:t>
            </a:r>
            <a:r>
              <a:rPr lang="fr-LU" dirty="0" err="1" smtClean="0"/>
              <a:t>project</a:t>
            </a:r>
            <a:r>
              <a:rPr lang="fr-LU" dirty="0" smtClean="0"/>
              <a:t> </a:t>
            </a:r>
            <a:r>
              <a:rPr lang="fr-LU" dirty="0" err="1" smtClean="0"/>
              <a:t>is</a:t>
            </a:r>
            <a:r>
              <a:rPr lang="fr-LU" dirty="0" smtClean="0"/>
              <a:t> and </a:t>
            </a:r>
            <a:r>
              <a:rPr lang="fr-LU" dirty="0" err="1" smtClean="0"/>
              <a:t>what</a:t>
            </a:r>
            <a:r>
              <a:rPr lang="fr-LU" dirty="0" smtClean="0"/>
              <a:t> are the </a:t>
            </a:r>
            <a:r>
              <a:rPr lang="fr-LU" dirty="0" err="1" smtClean="0"/>
              <a:t>key</a:t>
            </a:r>
            <a:r>
              <a:rPr lang="fr-LU" dirty="0" smtClean="0"/>
              <a:t> points to </a:t>
            </a:r>
            <a:r>
              <a:rPr lang="fr-LU" dirty="0" err="1" smtClean="0"/>
              <a:t>keep</a:t>
            </a:r>
            <a:r>
              <a:rPr lang="fr-LU" dirty="0" smtClean="0"/>
              <a:t> in </a:t>
            </a:r>
            <a:r>
              <a:rPr lang="fr-LU" dirty="0" err="1" smtClean="0"/>
              <a:t>mind</a:t>
            </a:r>
            <a:r>
              <a:rPr lang="fr-LU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</a:t>
            </a:r>
            <a:r>
              <a:rPr lang="fr-LU" dirty="0" err="1" smtClean="0"/>
              <a:t>We</a:t>
            </a:r>
            <a:r>
              <a:rPr lang="fr-LU" dirty="0" smtClean="0"/>
              <a:t> </a:t>
            </a:r>
            <a:r>
              <a:rPr lang="fr-LU" dirty="0" err="1" smtClean="0"/>
              <a:t>will</a:t>
            </a:r>
            <a:r>
              <a:rPr lang="fr-LU" dirty="0" smtClean="0"/>
              <a:t> </a:t>
            </a:r>
            <a:r>
              <a:rPr lang="fr-LU" dirty="0" err="1" smtClean="0"/>
              <a:t>also</a:t>
            </a:r>
            <a:r>
              <a:rPr lang="fr-LU" dirty="0" smtClean="0"/>
              <a:t> </a:t>
            </a:r>
            <a:r>
              <a:rPr lang="fr-LU" dirty="0" err="1" smtClean="0"/>
              <a:t>spend</a:t>
            </a:r>
            <a:r>
              <a:rPr lang="fr-LU" dirty="0" smtClean="0"/>
              <a:t> a couple of minutes </a:t>
            </a:r>
            <a:r>
              <a:rPr lang="fr-LU" dirty="0" err="1" smtClean="0"/>
              <a:t>trying</a:t>
            </a:r>
            <a:r>
              <a:rPr lang="fr-LU" dirty="0" smtClean="0"/>
              <a:t> to figure out </a:t>
            </a:r>
            <a:r>
              <a:rPr lang="fr-LU" dirty="0" err="1" smtClean="0"/>
              <a:t>what</a:t>
            </a:r>
            <a:r>
              <a:rPr lang="fr-LU" dirty="0" smtClean="0"/>
              <a:t> are the </a:t>
            </a:r>
            <a:r>
              <a:rPr lang="fr-LU" dirty="0" err="1" smtClean="0"/>
              <a:t>key</a:t>
            </a:r>
            <a:r>
              <a:rPr lang="fr-LU" dirty="0" smtClean="0"/>
              <a:t> trends in ECM for 2009.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And I </a:t>
            </a:r>
            <a:r>
              <a:rPr lang="fr-LU" dirty="0" err="1" smtClean="0"/>
              <a:t>will</a:t>
            </a:r>
            <a:r>
              <a:rPr lang="fr-LU" dirty="0" smtClean="0"/>
              <a:t> </a:t>
            </a:r>
            <a:r>
              <a:rPr lang="fr-LU" dirty="0" err="1" smtClean="0"/>
              <a:t>be</a:t>
            </a:r>
            <a:r>
              <a:rPr lang="fr-LU" dirty="0" smtClean="0"/>
              <a:t> more </a:t>
            </a:r>
            <a:r>
              <a:rPr lang="fr-LU" dirty="0" err="1" smtClean="0"/>
              <a:t>than</a:t>
            </a:r>
            <a:r>
              <a:rPr lang="fr-LU" dirty="0" smtClean="0"/>
              <a:t> happy to </a:t>
            </a:r>
            <a:r>
              <a:rPr lang="fr-LU" dirty="0" err="1" smtClean="0"/>
              <a:t>answer</a:t>
            </a:r>
            <a:r>
              <a:rPr lang="fr-LU" dirty="0" smtClean="0"/>
              <a:t> </a:t>
            </a:r>
            <a:r>
              <a:rPr lang="fr-LU" dirty="0" err="1" smtClean="0"/>
              <a:t>your</a:t>
            </a:r>
            <a:r>
              <a:rPr lang="fr-LU" dirty="0" smtClean="0"/>
              <a:t> questions in a </a:t>
            </a:r>
            <a:r>
              <a:rPr lang="fr-LU" dirty="0" err="1" smtClean="0"/>
              <a:t>opened</a:t>
            </a:r>
            <a:r>
              <a:rPr lang="fr-LU" dirty="0" smtClean="0"/>
              <a:t> discussion.</a:t>
            </a:r>
          </a:p>
          <a:p>
            <a:endParaRPr lang="fr-LU" dirty="0" smtClean="0"/>
          </a:p>
          <a:p>
            <a:pPr>
              <a:buFont typeface="Arial" pitchFamily="34" charset="0"/>
              <a:buChar char="•"/>
            </a:pPr>
            <a:endParaRPr lang="fr-L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2</a:t>
            </a:fld>
            <a:endParaRPr lang="fr-L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LU" dirty="0" err="1" smtClean="0"/>
              <a:t>Managing</a:t>
            </a:r>
            <a:r>
              <a:rPr lang="fr-LU" dirty="0" smtClean="0"/>
              <a:t> the Entreprise Content in a efficient </a:t>
            </a:r>
            <a:r>
              <a:rPr lang="fr-LU" dirty="0" err="1" smtClean="0"/>
              <a:t>manner</a:t>
            </a:r>
            <a:r>
              <a:rPr lang="fr-LU" dirty="0" smtClean="0"/>
              <a:t> has </a:t>
            </a:r>
            <a:r>
              <a:rPr lang="fr-LU" dirty="0" err="1" smtClean="0"/>
              <a:t>become</a:t>
            </a:r>
            <a:r>
              <a:rPr lang="fr-LU" dirty="0" smtClean="0"/>
              <a:t> one of the </a:t>
            </a:r>
            <a:r>
              <a:rPr lang="fr-LU" dirty="0" err="1" smtClean="0"/>
              <a:t>key</a:t>
            </a:r>
            <a:r>
              <a:rPr lang="fr-LU" dirty="0" smtClean="0"/>
              <a:t> challenges for the organisations, </a:t>
            </a:r>
            <a:r>
              <a:rPr lang="fr-LU" dirty="0" err="1" smtClean="0"/>
              <a:t>whatever</a:t>
            </a:r>
            <a:r>
              <a:rPr lang="fr-LU" dirty="0" smtClean="0"/>
              <a:t> </a:t>
            </a:r>
            <a:r>
              <a:rPr lang="fr-LU" dirty="0" err="1" smtClean="0"/>
              <a:t>your</a:t>
            </a:r>
            <a:r>
              <a:rPr lang="fr-LU" dirty="0" smtClean="0"/>
              <a:t> </a:t>
            </a:r>
            <a:r>
              <a:rPr lang="fr-LU" dirty="0" err="1" smtClean="0"/>
              <a:t>activity</a:t>
            </a:r>
            <a:r>
              <a:rPr lang="fr-LU" dirty="0" smtClean="0"/>
              <a:t> </a:t>
            </a:r>
            <a:r>
              <a:rPr lang="fr-LU" dirty="0" err="1" smtClean="0"/>
              <a:t>is</a:t>
            </a:r>
            <a:r>
              <a:rPr lang="fr-LU" dirty="0" smtClean="0"/>
              <a:t>.  </a:t>
            </a:r>
            <a:r>
              <a:rPr lang="fr-LU" dirty="0" err="1" smtClean="0"/>
              <a:t>It’s</a:t>
            </a:r>
            <a:r>
              <a:rPr lang="fr-LU" dirty="0" smtClean="0"/>
              <a:t> </a:t>
            </a:r>
            <a:r>
              <a:rPr lang="fr-LU" dirty="0" err="1" smtClean="0"/>
              <a:t>especially</a:t>
            </a:r>
            <a:r>
              <a:rPr lang="fr-LU" dirty="0" smtClean="0"/>
              <a:t> </a:t>
            </a:r>
            <a:r>
              <a:rPr lang="fr-LU" dirty="0" err="1" smtClean="0"/>
              <a:t>true</a:t>
            </a:r>
            <a:r>
              <a:rPr lang="fr-LU" dirty="0" smtClean="0"/>
              <a:t> in the </a:t>
            </a:r>
            <a:r>
              <a:rPr lang="fr-LU" dirty="0" err="1" smtClean="0"/>
              <a:t>financial</a:t>
            </a:r>
            <a:r>
              <a:rPr lang="fr-LU" dirty="0" smtClean="0"/>
              <a:t> </a:t>
            </a:r>
            <a:r>
              <a:rPr lang="fr-LU" dirty="0" err="1" smtClean="0"/>
              <a:t>sector</a:t>
            </a:r>
            <a:r>
              <a:rPr lang="fr-LU" dirty="0" smtClean="0"/>
              <a:t>. </a:t>
            </a:r>
          </a:p>
          <a:p>
            <a:endParaRPr lang="fr-LU" dirty="0" smtClean="0"/>
          </a:p>
          <a:p>
            <a:r>
              <a:rPr lang="fr-LU" dirty="0" smtClean="0"/>
              <a:t>There are a lot of </a:t>
            </a:r>
            <a:r>
              <a:rPr lang="fr-LU" dirty="0" err="1" smtClean="0"/>
              <a:t>reasons</a:t>
            </a:r>
            <a:r>
              <a:rPr lang="fr-LU" dirty="0" smtClean="0"/>
              <a:t> </a:t>
            </a:r>
            <a:r>
              <a:rPr lang="fr-LU" dirty="0" err="1" smtClean="0"/>
              <a:t>behind</a:t>
            </a:r>
            <a:r>
              <a:rPr lang="fr-LU" dirty="0" smtClean="0"/>
              <a:t> </a:t>
            </a:r>
            <a:r>
              <a:rPr lang="fr-LU" dirty="0" err="1" smtClean="0"/>
              <a:t>this</a:t>
            </a:r>
            <a:r>
              <a:rPr lang="fr-LU" dirty="0" smtClean="0"/>
              <a:t> challenge, </a:t>
            </a:r>
            <a:r>
              <a:rPr lang="fr-LU" dirty="0" err="1" smtClean="0"/>
              <a:t>what</a:t>
            </a:r>
            <a:r>
              <a:rPr lang="fr-LU" dirty="0" smtClean="0"/>
              <a:t> </a:t>
            </a:r>
            <a:r>
              <a:rPr lang="fr-LU" dirty="0" err="1" smtClean="0"/>
              <a:t>we</a:t>
            </a:r>
            <a:r>
              <a:rPr lang="fr-LU" dirty="0" smtClean="0"/>
              <a:t> </a:t>
            </a:r>
            <a:r>
              <a:rPr lang="fr-LU" dirty="0" err="1" smtClean="0"/>
              <a:t>could</a:t>
            </a:r>
            <a:r>
              <a:rPr lang="fr-LU" dirty="0" smtClean="0"/>
              <a:t> call « </a:t>
            </a:r>
            <a:r>
              <a:rPr lang="fr-LU" dirty="0" err="1" smtClean="0"/>
              <a:t>key</a:t>
            </a:r>
            <a:r>
              <a:rPr lang="fr-LU" dirty="0" smtClean="0"/>
              <a:t> drivers » .</a:t>
            </a:r>
          </a:p>
          <a:p>
            <a:endParaRPr lang="fr-LU" dirty="0"/>
          </a:p>
          <a:p>
            <a:pPr>
              <a:buFont typeface="Arial" pitchFamily="34" charset="0"/>
              <a:buChar char="•"/>
            </a:pPr>
            <a:r>
              <a:rPr lang="fr-LU" dirty="0" smtClean="0"/>
              <a:t> Information </a:t>
            </a:r>
            <a:r>
              <a:rPr lang="fr-LU" dirty="0" err="1" smtClean="0"/>
              <a:t>is</a:t>
            </a:r>
            <a:r>
              <a:rPr lang="fr-LU" dirty="0" smtClean="0"/>
              <a:t> the </a:t>
            </a:r>
            <a:r>
              <a:rPr lang="fr-LU" dirty="0" err="1" smtClean="0"/>
              <a:t>organisation’s</a:t>
            </a:r>
            <a:r>
              <a:rPr lang="fr-LU" dirty="0" smtClean="0"/>
              <a:t> main </a:t>
            </a:r>
            <a:r>
              <a:rPr lang="fr-LU" dirty="0" err="1" smtClean="0"/>
              <a:t>asset</a:t>
            </a:r>
            <a:r>
              <a:rPr lang="fr-LU" dirty="0" smtClean="0"/>
              <a:t> : </a:t>
            </a:r>
            <a:r>
              <a:rPr lang="fr-LU" dirty="0" err="1" smtClean="0"/>
              <a:t>managing</a:t>
            </a:r>
            <a:r>
              <a:rPr lang="fr-LU" dirty="0" smtClean="0"/>
              <a:t> </a:t>
            </a:r>
            <a:r>
              <a:rPr lang="fr-LU" dirty="0" err="1" smtClean="0"/>
              <a:t>it</a:t>
            </a:r>
            <a:r>
              <a:rPr lang="fr-LU" dirty="0" smtClean="0"/>
              <a:t> </a:t>
            </a:r>
            <a:r>
              <a:rPr lang="fr-LU" dirty="0" err="1" smtClean="0"/>
              <a:t>efficiently</a:t>
            </a:r>
            <a:r>
              <a:rPr lang="fr-LU" dirty="0" smtClean="0"/>
              <a:t> </a:t>
            </a:r>
            <a:r>
              <a:rPr lang="fr-LU" dirty="0" err="1" smtClean="0"/>
              <a:t>is</a:t>
            </a:r>
            <a:r>
              <a:rPr lang="fr-LU" dirty="0" smtClean="0"/>
              <a:t> </a:t>
            </a:r>
            <a:r>
              <a:rPr lang="fr-LU" dirty="0" err="1" smtClean="0"/>
              <a:t>critical</a:t>
            </a:r>
            <a:r>
              <a:rPr lang="fr-LU" dirty="0" smtClean="0"/>
              <a:t>  for the organisation </a:t>
            </a:r>
            <a:r>
              <a:rPr lang="fr-LU" b="1" dirty="0" err="1" smtClean="0"/>
              <a:t>strategy</a:t>
            </a:r>
            <a:r>
              <a:rPr lang="fr-LU" b="1" dirty="0" smtClean="0"/>
              <a:t> </a:t>
            </a:r>
            <a:r>
              <a:rPr lang="fr-LU" dirty="0" smtClean="0"/>
              <a:t>: </a:t>
            </a:r>
            <a:r>
              <a:rPr lang="fr-LU" dirty="0" err="1" smtClean="0"/>
              <a:t>Mastering</a:t>
            </a:r>
            <a:r>
              <a:rPr lang="fr-LU" dirty="0" smtClean="0"/>
              <a:t> the information </a:t>
            </a:r>
            <a:r>
              <a:rPr lang="fr-LU" dirty="0" err="1" smtClean="0"/>
              <a:t>will</a:t>
            </a:r>
            <a:r>
              <a:rPr lang="fr-LU" dirty="0" smtClean="0"/>
              <a:t> help in </a:t>
            </a:r>
            <a:r>
              <a:rPr lang="fr-LU" dirty="0" err="1" smtClean="0"/>
              <a:t>your</a:t>
            </a:r>
            <a:r>
              <a:rPr lang="fr-LU" dirty="0" smtClean="0"/>
              <a:t> race </a:t>
            </a:r>
            <a:r>
              <a:rPr lang="fr-LU" dirty="0" err="1" smtClean="0"/>
              <a:t>against</a:t>
            </a:r>
            <a:r>
              <a:rPr lang="fr-LU" dirty="0" smtClean="0"/>
              <a:t> the </a:t>
            </a:r>
            <a:r>
              <a:rPr lang="fr-LU" dirty="0" err="1" smtClean="0"/>
              <a:t>competition</a:t>
            </a:r>
            <a:r>
              <a:rPr lang="fr-LU" dirty="0" smtClean="0"/>
              <a:t> by : </a:t>
            </a:r>
            <a:r>
              <a:rPr lang="fr-LU" dirty="0" err="1" smtClean="0"/>
              <a:t>helping</a:t>
            </a:r>
            <a:r>
              <a:rPr lang="fr-LU" dirty="0" smtClean="0"/>
              <a:t> </a:t>
            </a:r>
            <a:r>
              <a:rPr lang="fr-LU" dirty="0" err="1" smtClean="0"/>
              <a:t>you</a:t>
            </a:r>
            <a:r>
              <a:rPr lang="fr-LU" dirty="0" smtClean="0"/>
              <a:t> to </a:t>
            </a:r>
            <a:r>
              <a:rPr lang="fr-LU" dirty="0" err="1" smtClean="0"/>
              <a:t>communicate</a:t>
            </a:r>
            <a:r>
              <a:rPr lang="fr-LU" dirty="0" smtClean="0"/>
              <a:t> </a:t>
            </a:r>
            <a:r>
              <a:rPr lang="fr-LU" dirty="0" err="1" smtClean="0"/>
              <a:t>better</a:t>
            </a:r>
            <a:r>
              <a:rPr lang="fr-LU" dirty="0" smtClean="0"/>
              <a:t> and </a:t>
            </a:r>
            <a:r>
              <a:rPr lang="fr-LU" dirty="0" err="1" smtClean="0"/>
              <a:t>faster</a:t>
            </a:r>
            <a:r>
              <a:rPr lang="fr-LU" dirty="0" smtClean="0"/>
              <a:t> </a:t>
            </a:r>
            <a:r>
              <a:rPr lang="fr-LU" dirty="0" err="1" smtClean="0"/>
              <a:t>with</a:t>
            </a:r>
            <a:r>
              <a:rPr lang="fr-LU" dirty="0" smtClean="0"/>
              <a:t> </a:t>
            </a:r>
            <a:r>
              <a:rPr lang="fr-LU" dirty="0" err="1" smtClean="0"/>
              <a:t>your</a:t>
            </a:r>
            <a:r>
              <a:rPr lang="fr-LU" dirty="0" smtClean="0"/>
              <a:t> clients, capitalise on </a:t>
            </a:r>
            <a:r>
              <a:rPr lang="fr-LU" dirty="0" err="1" smtClean="0"/>
              <a:t>your</a:t>
            </a:r>
            <a:r>
              <a:rPr lang="fr-LU" dirty="0" smtClean="0"/>
              <a:t> organisation’ </a:t>
            </a:r>
            <a:r>
              <a:rPr lang="fr-LU" dirty="0" err="1" smtClean="0"/>
              <a:t>experience</a:t>
            </a:r>
            <a:r>
              <a:rPr lang="fr-LU" dirty="0" smtClean="0"/>
              <a:t> and know-how, </a:t>
            </a:r>
            <a:r>
              <a:rPr lang="fr-LU" dirty="0" err="1" smtClean="0"/>
              <a:t>guaranty</a:t>
            </a:r>
            <a:r>
              <a:rPr lang="fr-LU" dirty="0" smtClean="0"/>
              <a:t> a </a:t>
            </a:r>
            <a:r>
              <a:rPr lang="fr-LU" dirty="0" err="1" smtClean="0"/>
              <a:t>proper</a:t>
            </a:r>
            <a:r>
              <a:rPr lang="fr-LU" dirty="0" smtClean="0"/>
              <a:t> </a:t>
            </a:r>
            <a:r>
              <a:rPr lang="fr-LU" dirty="0" err="1" smtClean="0"/>
              <a:t>level</a:t>
            </a:r>
            <a:r>
              <a:rPr lang="fr-LU" dirty="0" smtClean="0"/>
              <a:t> of </a:t>
            </a:r>
            <a:r>
              <a:rPr lang="fr-LU" dirty="0" err="1" smtClean="0"/>
              <a:t>security</a:t>
            </a:r>
            <a:r>
              <a:rPr lang="fr-LU" dirty="0" smtClean="0"/>
              <a:t> and </a:t>
            </a:r>
            <a:r>
              <a:rPr lang="fr-LU" dirty="0" err="1" smtClean="0"/>
              <a:t>confidentiality</a:t>
            </a:r>
            <a:r>
              <a:rPr lang="fr-LU" dirty="0" smtClean="0"/>
              <a:t> </a:t>
            </a:r>
            <a:r>
              <a:rPr lang="fr-LU" dirty="0" smtClean="0">
                <a:sym typeface="Wingdings" pitchFamily="2" charset="2"/>
              </a:rPr>
              <a:t> Trust.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>
                <a:sym typeface="Wingdings" pitchFamily="2" charset="2"/>
              </a:rPr>
              <a:t> </a:t>
            </a:r>
            <a:r>
              <a:rPr lang="fr-LU" b="1" dirty="0" err="1" smtClean="0">
                <a:sym typeface="Wingdings" pitchFamily="2" charset="2"/>
              </a:rPr>
              <a:t>From</a:t>
            </a:r>
            <a:r>
              <a:rPr lang="fr-LU" b="1" dirty="0" smtClean="0">
                <a:sym typeface="Wingdings" pitchFamily="2" charset="2"/>
              </a:rPr>
              <a:t> the </a:t>
            </a:r>
            <a:r>
              <a:rPr lang="fr-LU" b="1" dirty="0" err="1" smtClean="0">
                <a:sym typeface="Wingdings" pitchFamily="2" charset="2"/>
              </a:rPr>
              <a:t>day</a:t>
            </a:r>
            <a:r>
              <a:rPr lang="fr-LU" b="1" dirty="0" smtClean="0">
                <a:sym typeface="Wingdings" pitchFamily="2" charset="2"/>
              </a:rPr>
              <a:t> –to-</a:t>
            </a:r>
            <a:r>
              <a:rPr lang="fr-LU" b="1" dirty="0" err="1" smtClean="0">
                <a:sym typeface="Wingdings" pitchFamily="2" charset="2"/>
              </a:rPr>
              <a:t>day</a:t>
            </a:r>
            <a:r>
              <a:rPr lang="fr-LU" b="1" dirty="0" smtClean="0">
                <a:sym typeface="Wingdings" pitchFamily="2" charset="2"/>
              </a:rPr>
              <a:t> business point of </a:t>
            </a:r>
            <a:r>
              <a:rPr lang="fr-LU" b="1" dirty="0" err="1" smtClean="0">
                <a:sym typeface="Wingdings" pitchFamily="2" charset="2"/>
              </a:rPr>
              <a:t>view</a:t>
            </a:r>
            <a:r>
              <a:rPr lang="fr-LU" dirty="0" smtClean="0">
                <a:sym typeface="Wingdings" pitchFamily="2" charset="2"/>
              </a:rPr>
              <a:t>, </a:t>
            </a:r>
            <a:r>
              <a:rPr lang="fr-LU" dirty="0" err="1" smtClean="0">
                <a:sym typeface="Wingdings" pitchFamily="2" charset="2"/>
              </a:rPr>
              <a:t>you</a:t>
            </a:r>
            <a:r>
              <a:rPr lang="fr-LU" dirty="0" smtClean="0">
                <a:sym typeface="Wingdings" pitchFamily="2" charset="2"/>
              </a:rPr>
              <a:t> must face </a:t>
            </a:r>
            <a:r>
              <a:rPr lang="fr-LU" dirty="0" err="1" smtClean="0">
                <a:sym typeface="Wingdings" pitchFamily="2" charset="2"/>
              </a:rPr>
              <a:t>with</a:t>
            </a:r>
            <a:r>
              <a:rPr lang="fr-LU" dirty="0" smtClean="0">
                <a:sym typeface="Wingdings" pitchFamily="2" charset="2"/>
              </a:rPr>
              <a:t> an </a:t>
            </a:r>
            <a:r>
              <a:rPr lang="fr-LU" dirty="0" err="1" smtClean="0">
                <a:sym typeface="Wingdings" pitchFamily="2" charset="2"/>
              </a:rPr>
              <a:t>increasing</a:t>
            </a:r>
            <a:r>
              <a:rPr lang="fr-LU" dirty="0" smtClean="0">
                <a:sym typeface="Wingdings" pitchFamily="2" charset="2"/>
              </a:rPr>
              <a:t> volume of information </a:t>
            </a:r>
            <a:r>
              <a:rPr lang="fr-LU" dirty="0" err="1" smtClean="0">
                <a:sym typeface="Wingdings" pitchFamily="2" charset="2"/>
              </a:rPr>
              <a:t>from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heteregeneous</a:t>
            </a:r>
            <a:r>
              <a:rPr lang="fr-LU" dirty="0" smtClean="0">
                <a:sym typeface="Wingdings" pitchFamily="2" charset="2"/>
              </a:rPr>
              <a:t> sources, </a:t>
            </a:r>
            <a:r>
              <a:rPr lang="fr-LU" dirty="0" err="1" smtClean="0">
                <a:sym typeface="Wingdings" pitchFamily="2" charset="2"/>
              </a:rPr>
              <a:t>you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need</a:t>
            </a:r>
            <a:r>
              <a:rPr lang="fr-LU" dirty="0" smtClean="0">
                <a:sym typeface="Wingdings" pitchFamily="2" charset="2"/>
              </a:rPr>
              <a:t> to </a:t>
            </a:r>
            <a:r>
              <a:rPr lang="fr-LU" dirty="0" err="1" smtClean="0">
                <a:sym typeface="Wingdings" pitchFamily="2" charset="2"/>
              </a:rPr>
              <a:t>access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this</a:t>
            </a:r>
            <a:r>
              <a:rPr lang="fr-LU" dirty="0" smtClean="0">
                <a:sym typeface="Wingdings" pitchFamily="2" charset="2"/>
              </a:rPr>
              <a:t> information 24/7 </a:t>
            </a:r>
            <a:r>
              <a:rPr lang="fr-LU" dirty="0" err="1" smtClean="0">
                <a:sym typeface="Wingdings" pitchFamily="2" charset="2"/>
              </a:rPr>
              <a:t>whatever</a:t>
            </a:r>
            <a:r>
              <a:rPr lang="fr-LU" dirty="0" smtClean="0">
                <a:sym typeface="Wingdings" pitchFamily="2" charset="2"/>
              </a:rPr>
              <a:t> the place </a:t>
            </a:r>
            <a:r>
              <a:rPr lang="fr-LU" dirty="0" err="1" smtClean="0">
                <a:sym typeface="Wingdings" pitchFamily="2" charset="2"/>
              </a:rPr>
              <a:t>you</a:t>
            </a:r>
            <a:r>
              <a:rPr lang="fr-LU" dirty="0" smtClean="0">
                <a:sym typeface="Wingdings" pitchFamily="2" charset="2"/>
              </a:rPr>
              <a:t>  are. This volume of information </a:t>
            </a:r>
            <a:r>
              <a:rPr lang="fr-LU" dirty="0" err="1" smtClean="0">
                <a:sym typeface="Wingdings" pitchFamily="2" charset="2"/>
              </a:rPr>
              <a:t>needs</a:t>
            </a:r>
            <a:r>
              <a:rPr lang="fr-LU" dirty="0" smtClean="0">
                <a:sym typeface="Wingdings" pitchFamily="2" charset="2"/>
              </a:rPr>
              <a:t> to </a:t>
            </a:r>
            <a:r>
              <a:rPr lang="fr-LU" dirty="0" err="1" smtClean="0">
                <a:sym typeface="Wingdings" pitchFamily="2" charset="2"/>
              </a:rPr>
              <a:t>be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organised</a:t>
            </a:r>
            <a:r>
              <a:rPr lang="fr-LU" dirty="0" smtClean="0">
                <a:sym typeface="Wingdings" pitchFamily="2" charset="2"/>
              </a:rPr>
              <a:t> and </a:t>
            </a:r>
            <a:r>
              <a:rPr lang="fr-LU" dirty="0" err="1" smtClean="0">
                <a:sym typeface="Wingdings" pitchFamily="2" charset="2"/>
              </a:rPr>
              <a:t>securised</a:t>
            </a:r>
            <a:r>
              <a:rPr lang="fr-LU" dirty="0" smtClean="0">
                <a:sym typeface="Wingdings" pitchFamily="2" charset="2"/>
              </a:rPr>
              <a:t> to </a:t>
            </a:r>
            <a:r>
              <a:rPr lang="fr-LU" dirty="0" err="1" smtClean="0">
                <a:sym typeface="Wingdings" pitchFamily="2" charset="2"/>
              </a:rPr>
              <a:t>avoid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losses</a:t>
            </a:r>
            <a:r>
              <a:rPr lang="fr-LU" dirty="0" smtClean="0">
                <a:sym typeface="Wingdings" pitchFamily="2" charset="2"/>
              </a:rPr>
              <a:t> and </a:t>
            </a:r>
            <a:r>
              <a:rPr lang="fr-LU" dirty="0" err="1" smtClean="0">
                <a:sym typeface="Wingdings" pitchFamily="2" charset="2"/>
              </a:rPr>
              <a:t>misplacing</a:t>
            </a:r>
            <a:r>
              <a:rPr lang="fr-LU" dirty="0" smtClean="0">
                <a:sym typeface="Wingdings" pitchFamily="2" charset="2"/>
              </a:rPr>
              <a:t>. As team </a:t>
            </a:r>
            <a:r>
              <a:rPr lang="fr-LU" dirty="0" err="1" smtClean="0">
                <a:sym typeface="Wingdings" pitchFamily="2" charset="2"/>
              </a:rPr>
              <a:t>working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is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taking</a:t>
            </a:r>
            <a:r>
              <a:rPr lang="fr-LU" dirty="0" smtClean="0">
                <a:sym typeface="Wingdings" pitchFamily="2" charset="2"/>
              </a:rPr>
              <a:t> more and more importance, information </a:t>
            </a:r>
            <a:r>
              <a:rPr lang="fr-LU" dirty="0" err="1" smtClean="0">
                <a:sym typeface="Wingdings" pitchFamily="2" charset="2"/>
              </a:rPr>
              <a:t>needs</a:t>
            </a:r>
            <a:r>
              <a:rPr lang="fr-LU" dirty="0" smtClean="0">
                <a:sym typeface="Wingdings" pitchFamily="2" charset="2"/>
              </a:rPr>
              <a:t> to </a:t>
            </a:r>
            <a:r>
              <a:rPr lang="fr-LU" dirty="0" err="1" smtClean="0">
                <a:sym typeface="Wingdings" pitchFamily="2" charset="2"/>
              </a:rPr>
              <a:t>be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shared</a:t>
            </a:r>
            <a:r>
              <a:rPr lang="fr-LU" dirty="0" smtClean="0">
                <a:sym typeface="Wingdings" pitchFamily="2" charset="2"/>
              </a:rPr>
              <a:t> and </a:t>
            </a:r>
            <a:r>
              <a:rPr lang="fr-LU" dirty="0" err="1" smtClean="0">
                <a:sym typeface="Wingdings" pitchFamily="2" charset="2"/>
              </a:rPr>
              <a:t>distributed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easily</a:t>
            </a:r>
            <a:r>
              <a:rPr lang="fr-LU" dirty="0" smtClean="0">
                <a:sym typeface="Wingdings" pitchFamily="2" charset="2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>
                <a:sym typeface="Wingdings" pitchFamily="2" charset="2"/>
              </a:rPr>
              <a:t> The world </a:t>
            </a:r>
            <a:r>
              <a:rPr lang="fr-LU" dirty="0" err="1" smtClean="0">
                <a:sym typeface="Wingdings" pitchFamily="2" charset="2"/>
              </a:rPr>
              <a:t>is</a:t>
            </a:r>
            <a:r>
              <a:rPr lang="fr-LU" dirty="0" smtClean="0">
                <a:sym typeface="Wingdings" pitchFamily="2" charset="2"/>
              </a:rPr>
              <a:t> more and more </a:t>
            </a:r>
            <a:r>
              <a:rPr lang="fr-LU" dirty="0" err="1" smtClean="0">
                <a:sym typeface="Wingdings" pitchFamily="2" charset="2"/>
              </a:rPr>
              <a:t>complex</a:t>
            </a:r>
            <a:r>
              <a:rPr lang="fr-LU" dirty="0" smtClean="0">
                <a:sym typeface="Wingdings" pitchFamily="2" charset="2"/>
              </a:rPr>
              <a:t> and </a:t>
            </a:r>
            <a:r>
              <a:rPr lang="fr-LU" dirty="0" err="1" smtClean="0">
                <a:sym typeface="Wingdings" pitchFamily="2" charset="2"/>
              </a:rPr>
              <a:t>dangerous</a:t>
            </a:r>
            <a:r>
              <a:rPr lang="fr-LU" dirty="0" smtClean="0">
                <a:sym typeface="Wingdings" pitchFamily="2" charset="2"/>
              </a:rPr>
              <a:t>. </a:t>
            </a:r>
            <a:r>
              <a:rPr lang="fr-LU" b="1" dirty="0" err="1" smtClean="0">
                <a:sym typeface="Wingdings" pitchFamily="2" charset="2"/>
              </a:rPr>
              <a:t>Regulation</a:t>
            </a:r>
            <a:r>
              <a:rPr lang="fr-LU" b="1" dirty="0" smtClean="0">
                <a:sym typeface="Wingdings" pitchFamily="2" charset="2"/>
              </a:rPr>
              <a:t> and </a:t>
            </a:r>
            <a:r>
              <a:rPr lang="fr-LU" b="1" dirty="0" err="1" smtClean="0">
                <a:sym typeface="Wingdings" pitchFamily="2" charset="2"/>
              </a:rPr>
              <a:t>legal</a:t>
            </a:r>
            <a:r>
              <a:rPr lang="fr-LU" b="1" dirty="0" smtClean="0">
                <a:sym typeface="Wingdings" pitchFamily="2" charset="2"/>
              </a:rPr>
              <a:t> pressure </a:t>
            </a:r>
            <a:r>
              <a:rPr lang="fr-LU" b="1" dirty="0" err="1" smtClean="0">
                <a:sym typeface="Wingdings" pitchFamily="2" charset="2"/>
              </a:rPr>
              <a:t>is</a:t>
            </a:r>
            <a:r>
              <a:rPr lang="fr-LU" b="1" dirty="0" smtClean="0">
                <a:sym typeface="Wingdings" pitchFamily="2" charset="2"/>
              </a:rPr>
              <a:t> </a:t>
            </a:r>
            <a:r>
              <a:rPr lang="fr-LU" b="1" dirty="0" err="1" smtClean="0">
                <a:sym typeface="Wingdings" pitchFamily="2" charset="2"/>
              </a:rPr>
              <a:t>increasing</a:t>
            </a:r>
            <a:r>
              <a:rPr lang="fr-LU" b="1" dirty="0" smtClean="0">
                <a:sym typeface="Wingdings" pitchFamily="2" charset="2"/>
              </a:rPr>
              <a:t> </a:t>
            </a:r>
            <a:r>
              <a:rPr lang="fr-LU" b="1" dirty="0" err="1" smtClean="0">
                <a:sym typeface="Wingdings" pitchFamily="2" charset="2"/>
              </a:rPr>
              <a:t>dramatically</a:t>
            </a:r>
            <a:r>
              <a:rPr lang="fr-LU" b="1" dirty="0" smtClean="0">
                <a:sym typeface="Wingdings" pitchFamily="2" charset="2"/>
              </a:rPr>
              <a:t>.</a:t>
            </a:r>
            <a:r>
              <a:rPr lang="fr-LU" dirty="0" smtClean="0">
                <a:sym typeface="Wingdings" pitchFamily="2" charset="2"/>
              </a:rPr>
              <a:t> Organisation must </a:t>
            </a:r>
            <a:r>
              <a:rPr lang="fr-LU" dirty="0" err="1" smtClean="0">
                <a:sym typeface="Wingdings" pitchFamily="2" charset="2"/>
              </a:rPr>
              <a:t>be</a:t>
            </a:r>
            <a:r>
              <a:rPr lang="fr-LU" dirty="0" smtClean="0">
                <a:sym typeface="Wingdings" pitchFamily="2" charset="2"/>
              </a:rPr>
              <a:t> able to </a:t>
            </a:r>
            <a:r>
              <a:rPr lang="fr-LU" dirty="0" err="1" smtClean="0">
                <a:sym typeface="Wingdings" pitchFamily="2" charset="2"/>
              </a:rPr>
              <a:t>find</a:t>
            </a:r>
            <a:r>
              <a:rPr lang="fr-LU" dirty="0" smtClean="0">
                <a:sym typeface="Wingdings" pitchFamily="2" charset="2"/>
              </a:rPr>
              <a:t> and </a:t>
            </a:r>
            <a:r>
              <a:rPr lang="fr-LU" dirty="0" err="1" smtClean="0">
                <a:sym typeface="Wingdings" pitchFamily="2" charset="2"/>
              </a:rPr>
              <a:t>produce</a:t>
            </a:r>
            <a:r>
              <a:rPr lang="fr-LU" dirty="0" smtClean="0">
                <a:sym typeface="Wingdings" pitchFamily="2" charset="2"/>
              </a:rPr>
              <a:t> the information </a:t>
            </a:r>
            <a:r>
              <a:rPr lang="fr-LU" dirty="0" err="1" smtClean="0">
                <a:sym typeface="Wingdings" pitchFamily="2" charset="2"/>
              </a:rPr>
              <a:t>quickly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facing</a:t>
            </a:r>
            <a:r>
              <a:rPr lang="fr-LU" dirty="0" smtClean="0">
                <a:sym typeface="Wingdings" pitchFamily="2" charset="2"/>
              </a:rPr>
              <a:t> a dispute or in </a:t>
            </a:r>
            <a:r>
              <a:rPr lang="fr-LU" dirty="0" err="1" smtClean="0">
                <a:sym typeface="Wingdings" pitchFamily="2" charset="2"/>
              </a:rPr>
              <a:t>order</a:t>
            </a:r>
            <a:r>
              <a:rPr lang="fr-LU" dirty="0" smtClean="0">
                <a:sym typeface="Wingdings" pitchFamily="2" charset="2"/>
              </a:rPr>
              <a:t> to </a:t>
            </a:r>
            <a:r>
              <a:rPr lang="fr-LU" dirty="0" err="1" smtClean="0">
                <a:sym typeface="Wingdings" pitchFamily="2" charset="2"/>
              </a:rPr>
              <a:t>feed</a:t>
            </a:r>
            <a:r>
              <a:rPr lang="fr-LU" dirty="0" smtClean="0">
                <a:sym typeface="Wingdings" pitchFamily="2" charset="2"/>
              </a:rPr>
              <a:t> up the </a:t>
            </a:r>
            <a:r>
              <a:rPr lang="fr-LU" dirty="0" err="1" smtClean="0">
                <a:sym typeface="Wingdings" pitchFamily="2" charset="2"/>
              </a:rPr>
              <a:t>reporting</a:t>
            </a:r>
            <a:r>
              <a:rPr lang="fr-LU" dirty="0" smtClean="0">
                <a:sym typeface="Wingdings" pitchFamily="2" charset="2"/>
              </a:rPr>
              <a:t> to </a:t>
            </a:r>
            <a:r>
              <a:rPr lang="fr-LU" dirty="0" err="1" smtClean="0">
                <a:sym typeface="Wingdings" pitchFamily="2" charset="2"/>
              </a:rPr>
              <a:t>authorities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auditors</a:t>
            </a:r>
            <a:r>
              <a:rPr lang="fr-LU" dirty="0" smtClean="0">
                <a:sym typeface="Wingdings" pitchFamily="2" charset="2"/>
              </a:rPr>
              <a:t> or </a:t>
            </a:r>
            <a:r>
              <a:rPr lang="fr-LU" dirty="0" err="1" smtClean="0">
                <a:sym typeface="Wingdings" pitchFamily="2" charset="2"/>
              </a:rPr>
              <a:t>simply</a:t>
            </a:r>
            <a:r>
              <a:rPr lang="fr-LU" dirty="0" smtClean="0">
                <a:sym typeface="Wingdings" pitchFamily="2" charset="2"/>
              </a:rPr>
              <a:t> the management. </a:t>
            </a:r>
            <a:r>
              <a:rPr lang="fr-LU" dirty="0" err="1" smtClean="0">
                <a:sym typeface="Wingdings" pitchFamily="2" charset="2"/>
              </a:rPr>
              <a:t>Traceability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is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today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mandatory</a:t>
            </a:r>
            <a:r>
              <a:rPr lang="fr-LU" dirty="0" smtClean="0">
                <a:sym typeface="Wingdings" pitchFamily="2" charset="2"/>
              </a:rPr>
              <a:t>, </a:t>
            </a:r>
            <a:r>
              <a:rPr lang="fr-LU" dirty="0" err="1" smtClean="0">
                <a:sym typeface="Wingdings" pitchFamily="2" charset="2"/>
              </a:rPr>
              <a:t>there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is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need</a:t>
            </a:r>
            <a:r>
              <a:rPr lang="fr-LU" dirty="0" smtClean="0">
                <a:sym typeface="Wingdings" pitchFamily="2" charset="2"/>
              </a:rPr>
              <a:t> to trace the information (</a:t>
            </a:r>
            <a:r>
              <a:rPr lang="fr-LU" dirty="0" err="1" smtClean="0">
                <a:sym typeface="Wingdings" pitchFamily="2" charset="2"/>
              </a:rPr>
              <a:t>who’s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using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it</a:t>
            </a:r>
            <a:r>
              <a:rPr lang="fr-LU" dirty="0" smtClean="0">
                <a:sym typeface="Wingdings" pitchFamily="2" charset="2"/>
              </a:rPr>
              <a:t>, </a:t>
            </a:r>
            <a:r>
              <a:rPr lang="fr-LU" dirty="0" err="1" smtClean="0">
                <a:sym typeface="Wingdings" pitchFamily="2" charset="2"/>
              </a:rPr>
              <a:t>who’s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updating</a:t>
            </a:r>
            <a:r>
              <a:rPr lang="fr-LU" dirty="0" smtClean="0">
                <a:sym typeface="Wingdings" pitchFamily="2" charset="2"/>
              </a:rPr>
              <a:t> </a:t>
            </a:r>
            <a:r>
              <a:rPr lang="fr-LU" dirty="0" err="1" smtClean="0">
                <a:sym typeface="Wingdings" pitchFamily="2" charset="2"/>
              </a:rPr>
              <a:t>it</a:t>
            </a:r>
            <a:r>
              <a:rPr lang="fr-LU" dirty="0" smtClean="0">
                <a:sym typeface="Wingdings" pitchFamily="2" charset="2"/>
              </a:rPr>
              <a:t>).</a:t>
            </a:r>
          </a:p>
          <a:p>
            <a:pPr>
              <a:buFont typeface="Arial" pitchFamily="34" charset="0"/>
              <a:buChar char="•"/>
            </a:pPr>
            <a:r>
              <a:rPr lang="fr-LU" dirty="0" smtClean="0">
                <a:sym typeface="Wingdings" pitchFamily="2" charset="2"/>
              </a:rPr>
              <a:t> </a:t>
            </a:r>
            <a:r>
              <a:rPr lang="fr-LU" b="1" dirty="0" smtClean="0">
                <a:sym typeface="Wingdings" pitchFamily="2" charset="2"/>
              </a:rPr>
              <a:t>Do not </a:t>
            </a:r>
            <a:r>
              <a:rPr lang="fr-LU" b="1" dirty="0" err="1" smtClean="0">
                <a:sym typeface="Wingdings" pitchFamily="2" charset="2"/>
              </a:rPr>
              <a:t>forget</a:t>
            </a:r>
            <a:r>
              <a:rPr lang="fr-LU" b="1" dirty="0" smtClean="0">
                <a:sym typeface="Wingdings" pitchFamily="2" charset="2"/>
              </a:rPr>
              <a:t> the </a:t>
            </a:r>
            <a:r>
              <a:rPr lang="fr-LU" b="1" dirty="0" err="1" smtClean="0">
                <a:sym typeface="Wingdings" pitchFamily="2" charset="2"/>
              </a:rPr>
              <a:t>environmental</a:t>
            </a:r>
            <a:r>
              <a:rPr lang="fr-LU" b="1" dirty="0" smtClean="0">
                <a:sym typeface="Wingdings" pitchFamily="2" charset="2"/>
              </a:rPr>
              <a:t> aspect.</a:t>
            </a:r>
          </a:p>
          <a:p>
            <a:pPr>
              <a:buFont typeface="Arial" pitchFamily="34" charset="0"/>
              <a:buChar char="•"/>
            </a:pPr>
            <a:endParaRPr lang="fr-L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3</a:t>
            </a:fld>
            <a:endParaRPr lang="fr-L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LU" dirty="0" smtClean="0"/>
              <a:t>First case relates to </a:t>
            </a:r>
            <a:r>
              <a:rPr lang="fr-LU" dirty="0" err="1" smtClean="0"/>
              <a:t>Private</a:t>
            </a:r>
            <a:r>
              <a:rPr lang="fr-LU" dirty="0" smtClean="0"/>
              <a:t> </a:t>
            </a:r>
            <a:r>
              <a:rPr lang="fr-LU" dirty="0" err="1" smtClean="0"/>
              <a:t>Banking</a:t>
            </a:r>
            <a:endParaRPr lang="fr-LU" dirty="0" smtClean="0"/>
          </a:p>
          <a:p>
            <a:endParaRPr lang="fr-L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4</a:t>
            </a:fld>
            <a:endParaRPr lang="fr-L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L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5</a:t>
            </a:fld>
            <a:endParaRPr lang="fr-L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L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6</a:t>
            </a:fld>
            <a:endParaRPr lang="fr-L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L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8</a:t>
            </a:fld>
            <a:endParaRPr lang="fr-L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070CC-65D9-4B6B-9570-456B8FD931D8}" type="slidenum">
              <a:rPr lang="fr-LU" smtClean="0"/>
              <a:pPr/>
              <a:t>9</a:t>
            </a:fld>
            <a:endParaRPr lang="fr-L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72E74-2DE1-42B0-9FC4-5526261A199B}" type="datetimeFigureOut">
              <a:rPr lang="en-US" smtClean="0"/>
              <a:pPr/>
              <a:t>02-Feb-09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ro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3" Type="http://schemas.openxmlformats.org/officeDocument/2006/relationships/diagramData" Target="../diagrams/data1.xml"/><Relationship Id="rId7" Type="http://schemas.openxmlformats.org/officeDocument/2006/relationships/image" Target="../media/image19.png"/><Relationship Id="rId12" Type="http://schemas.openxmlformats.org/officeDocument/2006/relationships/image" Target="../media/image3.pn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3.pn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26.png"/><Relationship Id="rId10" Type="http://schemas.openxmlformats.org/officeDocument/2006/relationships/image" Target="../media/image22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21.png"/><Relationship Id="rId1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26" Type="http://schemas.openxmlformats.org/officeDocument/2006/relationships/image" Target="../media/image5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17" Type="http://schemas.openxmlformats.org/officeDocument/2006/relationships/image" Target="../media/image42.emf"/><Relationship Id="rId25" Type="http://schemas.openxmlformats.org/officeDocument/2006/relationships/image" Target="../media/image49.jpeg"/><Relationship Id="rId2" Type="http://schemas.openxmlformats.org/officeDocument/2006/relationships/image" Target="../media/image29.jpe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://www.raiffeisen.lu/" TargetMode="External"/><Relationship Id="rId24" Type="http://schemas.openxmlformats.org/officeDocument/2006/relationships/hyperlink" Target="http://www.baggermuseum.nl/style/logo%20ABN%20AMRO%20FC.jpg" TargetMode="External"/><Relationship Id="rId32" Type="http://schemas.openxmlformats.org/officeDocument/2006/relationships/image" Target="../media/image55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2.pn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31" Type="http://schemas.openxmlformats.org/officeDocument/2006/relationships/image" Target="../media/image54.png"/><Relationship Id="rId4" Type="http://schemas.openxmlformats.org/officeDocument/2006/relationships/hyperlink" Target="http://www.mizuho.lu/web/guest/en" TargetMode="External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1.png"/><Relationship Id="rId30" Type="http://schemas.openxmlformats.org/officeDocument/2006/relationships/hyperlink" Target="http://www.wgz-bank.de/de/wgzbank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://www.rbcdexia-is.com/index.html" TargetMode="External"/><Relationship Id="rId18" Type="http://schemas.openxmlformats.org/officeDocument/2006/relationships/image" Target="../media/image68.jpeg"/><Relationship Id="rId26" Type="http://schemas.openxmlformats.org/officeDocument/2006/relationships/image" Target="../media/image76.png"/><Relationship Id="rId3" Type="http://schemas.openxmlformats.org/officeDocument/2006/relationships/image" Target="../media/image57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60.png"/><Relationship Id="rId12" Type="http://schemas.openxmlformats.org/officeDocument/2006/relationships/image" Target="../media/image65.wmf"/><Relationship Id="rId17" Type="http://schemas.openxmlformats.org/officeDocument/2006/relationships/hyperlink" Target="http://www.foyer.lu/index.php" TargetMode="External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wmf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5" Type="http://schemas.openxmlformats.org/officeDocument/2006/relationships/hyperlink" Target="http://www.bcl.lu/fr/index.php" TargetMode="External"/><Relationship Id="rId15" Type="http://schemas.openxmlformats.org/officeDocument/2006/relationships/hyperlink" Target="http://www.uclouvain.be/" TargetMode="External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3.wmf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8.jpe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26" Type="http://schemas.openxmlformats.org/officeDocument/2006/relationships/image" Target="../media/image5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17" Type="http://schemas.openxmlformats.org/officeDocument/2006/relationships/image" Target="../media/image42.emf"/><Relationship Id="rId25" Type="http://schemas.openxmlformats.org/officeDocument/2006/relationships/image" Target="../media/image49.jpeg"/><Relationship Id="rId2" Type="http://schemas.openxmlformats.org/officeDocument/2006/relationships/image" Target="../media/image29.jpe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://www.raiffeisen.lu/" TargetMode="External"/><Relationship Id="rId24" Type="http://schemas.openxmlformats.org/officeDocument/2006/relationships/hyperlink" Target="http://www.baggermuseum.nl/style/logo%20ABN%20AMRO%20FC.jpg" TargetMode="External"/><Relationship Id="rId32" Type="http://schemas.openxmlformats.org/officeDocument/2006/relationships/image" Target="../media/image55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2.pn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31" Type="http://schemas.openxmlformats.org/officeDocument/2006/relationships/image" Target="../media/image54.png"/><Relationship Id="rId4" Type="http://schemas.openxmlformats.org/officeDocument/2006/relationships/hyperlink" Target="http://www.mizuho.lu/web/guest/en" TargetMode="External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1.png"/><Relationship Id="rId30" Type="http://schemas.openxmlformats.org/officeDocument/2006/relationships/hyperlink" Target="http://www.wgz-bank.de/de/wgzbank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://www.rbcdexia-is.com/index.html" TargetMode="External"/><Relationship Id="rId18" Type="http://schemas.openxmlformats.org/officeDocument/2006/relationships/image" Target="../media/image68.jpeg"/><Relationship Id="rId26" Type="http://schemas.openxmlformats.org/officeDocument/2006/relationships/image" Target="../media/image76.png"/><Relationship Id="rId3" Type="http://schemas.openxmlformats.org/officeDocument/2006/relationships/image" Target="../media/image57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60.png"/><Relationship Id="rId12" Type="http://schemas.openxmlformats.org/officeDocument/2006/relationships/image" Target="../media/image65.wmf"/><Relationship Id="rId17" Type="http://schemas.openxmlformats.org/officeDocument/2006/relationships/hyperlink" Target="http://www.foyer.lu/index.php" TargetMode="External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wmf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5" Type="http://schemas.openxmlformats.org/officeDocument/2006/relationships/hyperlink" Target="http://www.bcl.lu/fr/index.php" TargetMode="External"/><Relationship Id="rId15" Type="http://schemas.openxmlformats.org/officeDocument/2006/relationships/hyperlink" Target="http://www.uclouvain.be/" TargetMode="External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3.wmf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8.jpe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26" Type="http://schemas.openxmlformats.org/officeDocument/2006/relationships/image" Target="../media/image5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17" Type="http://schemas.openxmlformats.org/officeDocument/2006/relationships/image" Target="../media/image42.emf"/><Relationship Id="rId25" Type="http://schemas.openxmlformats.org/officeDocument/2006/relationships/image" Target="../media/image49.jpeg"/><Relationship Id="rId2" Type="http://schemas.openxmlformats.org/officeDocument/2006/relationships/image" Target="../media/image29.jpe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://www.raiffeisen.lu/" TargetMode="External"/><Relationship Id="rId24" Type="http://schemas.openxmlformats.org/officeDocument/2006/relationships/hyperlink" Target="http://www.baggermuseum.nl/style/logo%20ABN%20AMRO%20FC.jpg" TargetMode="External"/><Relationship Id="rId32" Type="http://schemas.openxmlformats.org/officeDocument/2006/relationships/image" Target="../media/image55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2.pn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31" Type="http://schemas.openxmlformats.org/officeDocument/2006/relationships/image" Target="../media/image54.png"/><Relationship Id="rId4" Type="http://schemas.openxmlformats.org/officeDocument/2006/relationships/hyperlink" Target="http://www.mizuho.lu/web/guest/en" TargetMode="External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1.png"/><Relationship Id="rId30" Type="http://schemas.openxmlformats.org/officeDocument/2006/relationships/hyperlink" Target="http://www.wgz-bank.de/de/wgzbank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://www.rbcdexia-is.com/index.html" TargetMode="External"/><Relationship Id="rId18" Type="http://schemas.openxmlformats.org/officeDocument/2006/relationships/image" Target="../media/image68.jpeg"/><Relationship Id="rId26" Type="http://schemas.openxmlformats.org/officeDocument/2006/relationships/image" Target="../media/image76.png"/><Relationship Id="rId3" Type="http://schemas.openxmlformats.org/officeDocument/2006/relationships/image" Target="../media/image57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60.png"/><Relationship Id="rId12" Type="http://schemas.openxmlformats.org/officeDocument/2006/relationships/image" Target="../media/image65.wmf"/><Relationship Id="rId17" Type="http://schemas.openxmlformats.org/officeDocument/2006/relationships/hyperlink" Target="http://www.foyer.lu/index.php" TargetMode="External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wmf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5" Type="http://schemas.openxmlformats.org/officeDocument/2006/relationships/hyperlink" Target="http://www.bcl.lu/fr/index.php" TargetMode="External"/><Relationship Id="rId15" Type="http://schemas.openxmlformats.org/officeDocument/2006/relationships/hyperlink" Target="http://www.uclouvain.be/" TargetMode="External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3.wmf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8.jpe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26" Type="http://schemas.openxmlformats.org/officeDocument/2006/relationships/image" Target="../media/image5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17" Type="http://schemas.openxmlformats.org/officeDocument/2006/relationships/image" Target="../media/image42.emf"/><Relationship Id="rId25" Type="http://schemas.openxmlformats.org/officeDocument/2006/relationships/image" Target="../media/image49.jpeg"/><Relationship Id="rId2" Type="http://schemas.openxmlformats.org/officeDocument/2006/relationships/image" Target="../media/image29.jpe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://www.raiffeisen.lu/" TargetMode="External"/><Relationship Id="rId24" Type="http://schemas.openxmlformats.org/officeDocument/2006/relationships/hyperlink" Target="http://www.baggermuseum.nl/style/logo%20ABN%20AMRO%20FC.jpg" TargetMode="External"/><Relationship Id="rId32" Type="http://schemas.openxmlformats.org/officeDocument/2006/relationships/image" Target="../media/image55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2.pn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31" Type="http://schemas.openxmlformats.org/officeDocument/2006/relationships/image" Target="../media/image54.png"/><Relationship Id="rId4" Type="http://schemas.openxmlformats.org/officeDocument/2006/relationships/hyperlink" Target="http://www.mizuho.lu/web/guest/en" TargetMode="External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1.png"/><Relationship Id="rId30" Type="http://schemas.openxmlformats.org/officeDocument/2006/relationships/hyperlink" Target="http://www.wgz-bank.de/de/wgzbank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://www.rbcdexia-is.com/index.html" TargetMode="External"/><Relationship Id="rId18" Type="http://schemas.openxmlformats.org/officeDocument/2006/relationships/image" Target="../media/image68.jpeg"/><Relationship Id="rId26" Type="http://schemas.openxmlformats.org/officeDocument/2006/relationships/image" Target="../media/image76.png"/><Relationship Id="rId3" Type="http://schemas.openxmlformats.org/officeDocument/2006/relationships/image" Target="../media/image57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60.png"/><Relationship Id="rId12" Type="http://schemas.openxmlformats.org/officeDocument/2006/relationships/image" Target="../media/image65.wmf"/><Relationship Id="rId17" Type="http://schemas.openxmlformats.org/officeDocument/2006/relationships/hyperlink" Target="http://www.foyer.lu/index.php" TargetMode="External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wmf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5" Type="http://schemas.openxmlformats.org/officeDocument/2006/relationships/hyperlink" Target="http://www.bcl.lu/fr/index.php" TargetMode="External"/><Relationship Id="rId15" Type="http://schemas.openxmlformats.org/officeDocument/2006/relationships/hyperlink" Target="http://www.uclouvain.be/" TargetMode="External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3.wmf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8.jpe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26" Type="http://schemas.openxmlformats.org/officeDocument/2006/relationships/image" Target="../media/image5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17" Type="http://schemas.openxmlformats.org/officeDocument/2006/relationships/image" Target="../media/image42.emf"/><Relationship Id="rId25" Type="http://schemas.openxmlformats.org/officeDocument/2006/relationships/image" Target="../media/image49.jpeg"/><Relationship Id="rId2" Type="http://schemas.openxmlformats.org/officeDocument/2006/relationships/image" Target="../media/image29.jpe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://www.raiffeisen.lu/" TargetMode="External"/><Relationship Id="rId24" Type="http://schemas.openxmlformats.org/officeDocument/2006/relationships/hyperlink" Target="http://www.baggermuseum.nl/style/logo%20ABN%20AMRO%20FC.jpg" TargetMode="External"/><Relationship Id="rId32" Type="http://schemas.openxmlformats.org/officeDocument/2006/relationships/image" Target="../media/image55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2.pn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31" Type="http://schemas.openxmlformats.org/officeDocument/2006/relationships/image" Target="../media/image54.png"/><Relationship Id="rId4" Type="http://schemas.openxmlformats.org/officeDocument/2006/relationships/hyperlink" Target="http://www.mizuho.lu/web/guest/en" TargetMode="External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1.png"/><Relationship Id="rId30" Type="http://schemas.openxmlformats.org/officeDocument/2006/relationships/hyperlink" Target="http://www.wgz-bank.de/de/wgzbank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://www.rbcdexia-is.com/index.html" TargetMode="External"/><Relationship Id="rId18" Type="http://schemas.openxmlformats.org/officeDocument/2006/relationships/image" Target="../media/image68.jpeg"/><Relationship Id="rId26" Type="http://schemas.openxmlformats.org/officeDocument/2006/relationships/image" Target="../media/image76.png"/><Relationship Id="rId3" Type="http://schemas.openxmlformats.org/officeDocument/2006/relationships/image" Target="../media/image57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60.png"/><Relationship Id="rId12" Type="http://schemas.openxmlformats.org/officeDocument/2006/relationships/image" Target="../media/image65.wmf"/><Relationship Id="rId17" Type="http://schemas.openxmlformats.org/officeDocument/2006/relationships/hyperlink" Target="http://www.foyer.lu/index.php" TargetMode="External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wmf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5" Type="http://schemas.openxmlformats.org/officeDocument/2006/relationships/hyperlink" Target="http://www.bcl.lu/fr/index.php" TargetMode="External"/><Relationship Id="rId15" Type="http://schemas.openxmlformats.org/officeDocument/2006/relationships/hyperlink" Target="http://www.uclouvain.be/" TargetMode="External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3.wmf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8.jpe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26" Type="http://schemas.openxmlformats.org/officeDocument/2006/relationships/image" Target="../media/image5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17" Type="http://schemas.openxmlformats.org/officeDocument/2006/relationships/image" Target="../media/image42.emf"/><Relationship Id="rId25" Type="http://schemas.openxmlformats.org/officeDocument/2006/relationships/image" Target="../media/image49.jpeg"/><Relationship Id="rId2" Type="http://schemas.openxmlformats.org/officeDocument/2006/relationships/image" Target="../media/image29.jpe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://www.raiffeisen.lu/" TargetMode="External"/><Relationship Id="rId24" Type="http://schemas.openxmlformats.org/officeDocument/2006/relationships/hyperlink" Target="http://www.baggermuseum.nl/style/logo%20ABN%20AMRO%20FC.jpg" TargetMode="External"/><Relationship Id="rId32" Type="http://schemas.openxmlformats.org/officeDocument/2006/relationships/image" Target="../media/image55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2.pn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31" Type="http://schemas.openxmlformats.org/officeDocument/2006/relationships/image" Target="../media/image54.png"/><Relationship Id="rId4" Type="http://schemas.openxmlformats.org/officeDocument/2006/relationships/hyperlink" Target="http://www.mizuho.lu/web/guest/en" TargetMode="External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1.png"/><Relationship Id="rId30" Type="http://schemas.openxmlformats.org/officeDocument/2006/relationships/hyperlink" Target="http://www.wgz-bank.de/de/wgzbank/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://www.rbcdexia-is.com/index.html" TargetMode="External"/><Relationship Id="rId18" Type="http://schemas.openxmlformats.org/officeDocument/2006/relationships/image" Target="../media/image68.jpeg"/><Relationship Id="rId26" Type="http://schemas.openxmlformats.org/officeDocument/2006/relationships/image" Target="../media/image76.png"/><Relationship Id="rId3" Type="http://schemas.openxmlformats.org/officeDocument/2006/relationships/image" Target="../media/image57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60.png"/><Relationship Id="rId12" Type="http://schemas.openxmlformats.org/officeDocument/2006/relationships/image" Target="../media/image65.wmf"/><Relationship Id="rId17" Type="http://schemas.openxmlformats.org/officeDocument/2006/relationships/hyperlink" Target="http://www.foyer.lu/index.php" TargetMode="External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wmf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5" Type="http://schemas.openxmlformats.org/officeDocument/2006/relationships/hyperlink" Target="http://www.bcl.lu/fr/index.php" TargetMode="External"/><Relationship Id="rId15" Type="http://schemas.openxmlformats.org/officeDocument/2006/relationships/hyperlink" Target="http://www.uclouvain.be/" TargetMode="External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3.wmf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8.jpe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26" Type="http://schemas.openxmlformats.org/officeDocument/2006/relationships/image" Target="../media/image5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17" Type="http://schemas.openxmlformats.org/officeDocument/2006/relationships/image" Target="../media/image42.emf"/><Relationship Id="rId25" Type="http://schemas.openxmlformats.org/officeDocument/2006/relationships/image" Target="../media/image49.jpeg"/><Relationship Id="rId2" Type="http://schemas.openxmlformats.org/officeDocument/2006/relationships/image" Target="../media/image29.jpe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://www.raiffeisen.lu/" TargetMode="External"/><Relationship Id="rId24" Type="http://schemas.openxmlformats.org/officeDocument/2006/relationships/hyperlink" Target="http://www.baggermuseum.nl/style/logo%20ABN%20AMRO%20FC.jpg" TargetMode="External"/><Relationship Id="rId32" Type="http://schemas.openxmlformats.org/officeDocument/2006/relationships/image" Target="../media/image55.png"/><Relationship Id="rId5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2.pn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31" Type="http://schemas.openxmlformats.org/officeDocument/2006/relationships/image" Target="../media/image54.png"/><Relationship Id="rId4" Type="http://schemas.openxmlformats.org/officeDocument/2006/relationships/hyperlink" Target="http://www.mizuho.lu/web/guest/en" TargetMode="External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1.png"/><Relationship Id="rId30" Type="http://schemas.openxmlformats.org/officeDocument/2006/relationships/hyperlink" Target="http://www.wgz-bank.de/de/wgzbank/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://www.rbcdexia-is.com/index.html" TargetMode="External"/><Relationship Id="rId18" Type="http://schemas.openxmlformats.org/officeDocument/2006/relationships/image" Target="../media/image68.jpeg"/><Relationship Id="rId26" Type="http://schemas.openxmlformats.org/officeDocument/2006/relationships/image" Target="../media/image76.png"/><Relationship Id="rId3" Type="http://schemas.openxmlformats.org/officeDocument/2006/relationships/image" Target="../media/image57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60.png"/><Relationship Id="rId12" Type="http://schemas.openxmlformats.org/officeDocument/2006/relationships/image" Target="../media/image65.wmf"/><Relationship Id="rId17" Type="http://schemas.openxmlformats.org/officeDocument/2006/relationships/hyperlink" Target="http://www.foyer.lu/index.php" TargetMode="External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wmf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5" Type="http://schemas.openxmlformats.org/officeDocument/2006/relationships/hyperlink" Target="http://www.bcl.lu/fr/index.php" TargetMode="External"/><Relationship Id="rId15" Type="http://schemas.openxmlformats.org/officeDocument/2006/relationships/hyperlink" Target="http://www.uclouvain.be/" TargetMode="External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3.wmf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8.jpe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r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Information Management for</a:t>
            </a:r>
            <a:br>
              <a:rPr lang="en-US" dirty="0" smtClean="0"/>
            </a:br>
            <a:r>
              <a:rPr lang="en-US" dirty="0" smtClean="0"/>
              <a:t>Financial Institutions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Experiences &amp; Best Practices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/>
          <a:lstStyle/>
          <a:p>
            <a:r>
              <a:rPr lang="fr-LU" dirty="0" smtClean="0"/>
              <a:t>Agenda</a:t>
            </a:r>
            <a:endParaRPr lang="fr-L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9053"/>
            <a:ext cx="8229600" cy="525435"/>
          </a:xfrm>
        </p:spPr>
        <p:txBody>
          <a:bodyPr>
            <a:normAutofit fontScale="92500" lnSpcReduction="10000"/>
          </a:bodyPr>
          <a:lstStyle/>
          <a:p>
            <a:r>
              <a:rPr lang="fr-LU" dirty="0" smtClean="0"/>
              <a:t>The Information Challenge.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760557"/>
            <a:ext cx="8229600" cy="209707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L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Customer Cases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L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Private</a:t>
            </a:r>
            <a:r>
              <a:rPr kumimoji="0" lang="fr-L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L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Banking</a:t>
            </a:r>
            <a:r>
              <a:rPr kumimoji="0" lang="fr-L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L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Insurance</a:t>
            </a:r>
            <a:r>
              <a:rPr kumimoji="0" lang="fr-L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L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Financial Services.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3689383"/>
            <a:ext cx="8229600" cy="596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L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Other</a:t>
            </a:r>
            <a:r>
              <a:rPr kumimoji="0" lang="fr-L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Business Applications </a:t>
            </a:r>
            <a:r>
              <a:rPr kumimoji="0" lang="fr-L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</a:t>
            </a:r>
            <a:r>
              <a:rPr kumimoji="0" lang="fr-L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</a:t>
            </a:r>
            <a:r>
              <a:rPr kumimoji="0" lang="fr-L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glance</a:t>
            </a:r>
            <a:r>
              <a:rPr kumimoji="0" lang="fr-L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r-L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fr-L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4286256"/>
            <a:ext cx="8229600" cy="642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L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Best Practices </a:t>
            </a:r>
            <a:r>
              <a:rPr kumimoji="0" lang="fr-L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Overview</a:t>
            </a:r>
            <a:r>
              <a:rPr kumimoji="0" lang="fr-L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fr-L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57200" y="4929198"/>
            <a:ext cx="8229600" cy="642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L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ECM Trends for 2009.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L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fr-L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36828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information Challenge</a:t>
            </a:r>
            <a:endParaRPr lang="en-US" dirty="0"/>
          </a:p>
        </p:txBody>
      </p:sp>
      <p:grpSp>
        <p:nvGrpSpPr>
          <p:cNvPr id="108" name="Group 107"/>
          <p:cNvGrpSpPr/>
          <p:nvPr/>
        </p:nvGrpSpPr>
        <p:grpSpPr>
          <a:xfrm>
            <a:off x="3000364" y="714356"/>
            <a:ext cx="2786050" cy="716170"/>
            <a:chOff x="3000364" y="714356"/>
            <a:chExt cx="2786050" cy="716170"/>
          </a:xfrm>
        </p:grpSpPr>
        <p:pic>
          <p:nvPicPr>
            <p:cNvPr id="23" name="Rectangle 99843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00364" y="884426"/>
              <a:ext cx="2714644" cy="546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3143240" y="714356"/>
              <a:ext cx="2643174" cy="257175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spcAft>
                  <a:spcPct val="25000"/>
                </a:spcAft>
                <a:defRPr/>
              </a:pPr>
              <a:r>
                <a:rPr lang="en-US" sz="1200" b="1" kern="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cs typeface="Arial" pitchFamily="34" charset="0"/>
                </a:rPr>
                <a:t>Needs</a:t>
              </a:r>
              <a:endParaRPr lang="en-US" sz="1200" b="1" kern="0" dirty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84" name="Oval 52"/>
          <p:cNvSpPr>
            <a:spLocks noChangeArrowheads="1"/>
          </p:cNvSpPr>
          <p:nvPr/>
        </p:nvSpPr>
        <p:spPr bwMode="auto">
          <a:xfrm>
            <a:off x="8295589" y="1637097"/>
            <a:ext cx="244163" cy="401243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/>
            <a:endParaRPr lang="en-US" dirty="0">
              <a:latin typeface="Segoe Semibold" pitchFamily="34" charset="0"/>
              <a:ea typeface="SimSun" pitchFamily="2" charset="-122"/>
              <a:cs typeface="Times New Roman" pitchFamily="18" charset="0"/>
              <a:sym typeface="Wingdings" pitchFamily="2" charset="2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6072230" y="714356"/>
            <a:ext cx="2857488" cy="688976"/>
            <a:chOff x="6072198" y="714356"/>
            <a:chExt cx="2857488" cy="688976"/>
          </a:xfrm>
        </p:grpSpPr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6286512" y="714356"/>
              <a:ext cx="2643174" cy="257175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spcAft>
                  <a:spcPct val="25000"/>
                </a:spcAft>
                <a:defRPr/>
              </a:pPr>
              <a:r>
                <a:rPr lang="en-US" sz="1200" b="1" kern="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cs typeface="Arial" pitchFamily="34" charset="0"/>
                </a:rPr>
                <a:t>ECM “</a:t>
              </a:r>
              <a:r>
                <a:rPr lang="en-US" sz="1200" b="1" i="1" kern="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cs typeface="Arial" pitchFamily="34" charset="0"/>
                </a:rPr>
                <a:t>Solution Bricks</a:t>
              </a:r>
              <a:r>
                <a:rPr lang="en-US" sz="1200" b="1" kern="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cs typeface="Arial" pitchFamily="34" charset="0"/>
                </a:rPr>
                <a:t>”</a:t>
              </a:r>
              <a:endParaRPr lang="en-US" sz="1200" b="1" kern="0" dirty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endParaRPr>
            </a:p>
          </p:txBody>
        </p:sp>
        <p:pic>
          <p:nvPicPr>
            <p:cNvPr id="25" name="Rectangle 99843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072198" y="857232"/>
              <a:ext cx="2714644" cy="546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92" name="Group 91"/>
          <p:cNvGrpSpPr/>
          <p:nvPr/>
        </p:nvGrpSpPr>
        <p:grpSpPr>
          <a:xfrm>
            <a:off x="6143636" y="1428736"/>
            <a:ext cx="1771259" cy="5000660"/>
            <a:chOff x="6500826" y="1571612"/>
            <a:chExt cx="1771259" cy="5000660"/>
          </a:xfrm>
        </p:grpSpPr>
        <p:grpSp>
          <p:nvGrpSpPr>
            <p:cNvPr id="75" name="Group 74"/>
            <p:cNvGrpSpPr/>
            <p:nvPr/>
          </p:nvGrpSpPr>
          <p:grpSpPr>
            <a:xfrm>
              <a:off x="6500826" y="5143512"/>
              <a:ext cx="916085" cy="714380"/>
              <a:chOff x="6786578" y="3643314"/>
              <a:chExt cx="916085" cy="714380"/>
            </a:xfrm>
          </p:grpSpPr>
          <p:pic>
            <p:nvPicPr>
              <p:cNvPr id="76" name="Rectangle 953363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810378" y="3643314"/>
                <a:ext cx="833456" cy="7143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7" name="TextBox 76"/>
              <p:cNvSpPr txBox="1"/>
              <p:nvPr/>
            </p:nvSpPr>
            <p:spPr>
              <a:xfrm>
                <a:off x="6786578" y="3753153"/>
                <a:ext cx="91608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LU" sz="1200" b="1" dirty="0" smtClean="0">
                    <a:solidFill>
                      <a:schemeClr val="bg1"/>
                    </a:solidFill>
                  </a:rPr>
                  <a:t>LEGAL</a:t>
                </a:r>
              </a:p>
              <a:p>
                <a:pPr algn="ctr"/>
                <a:r>
                  <a:rPr lang="fr-LU" sz="1200" b="1" dirty="0" smtClean="0">
                    <a:solidFill>
                      <a:schemeClr val="bg1"/>
                    </a:solidFill>
                  </a:rPr>
                  <a:t>ARCHIVING</a:t>
                </a:r>
                <a:endParaRPr lang="fr-LU" sz="12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5" name="Group 84"/>
            <p:cNvGrpSpPr/>
            <p:nvPr/>
          </p:nvGrpSpPr>
          <p:grpSpPr>
            <a:xfrm>
              <a:off x="6500826" y="5857892"/>
              <a:ext cx="864339" cy="714380"/>
              <a:chOff x="6786578" y="3643314"/>
              <a:chExt cx="864339" cy="714380"/>
            </a:xfrm>
          </p:grpSpPr>
          <p:pic>
            <p:nvPicPr>
              <p:cNvPr id="86" name="Rectangle 953363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810378" y="3643314"/>
                <a:ext cx="833456" cy="7143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7" name="TextBox 86"/>
              <p:cNvSpPr txBox="1"/>
              <p:nvPr/>
            </p:nvSpPr>
            <p:spPr>
              <a:xfrm>
                <a:off x="6786578" y="3753153"/>
                <a:ext cx="864339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LU" sz="1200" b="1" dirty="0" smtClean="0">
                    <a:solidFill>
                      <a:schemeClr val="bg1"/>
                    </a:solidFill>
                  </a:rPr>
                  <a:t>FORMS</a:t>
                </a:r>
              </a:p>
              <a:p>
                <a:pPr algn="ctr"/>
                <a:r>
                  <a:rPr lang="fr-LU" sz="1000" b="1" dirty="0" smtClean="0">
                    <a:solidFill>
                      <a:schemeClr val="bg1"/>
                    </a:solidFill>
                  </a:rPr>
                  <a:t>PROCESSING</a:t>
                </a:r>
                <a:endParaRPr lang="fr-LU" sz="10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1" name="Group 90"/>
            <p:cNvGrpSpPr/>
            <p:nvPr/>
          </p:nvGrpSpPr>
          <p:grpSpPr>
            <a:xfrm>
              <a:off x="6512726" y="1571612"/>
              <a:ext cx="1759359" cy="5000660"/>
              <a:chOff x="6512726" y="1571612"/>
              <a:chExt cx="1759359" cy="5000660"/>
            </a:xfrm>
          </p:grpSpPr>
          <p:grpSp>
            <p:nvGrpSpPr>
              <p:cNvPr id="66" name="Group 65"/>
              <p:cNvGrpSpPr/>
              <p:nvPr/>
            </p:nvGrpSpPr>
            <p:grpSpPr>
              <a:xfrm>
                <a:off x="6524626" y="1571612"/>
                <a:ext cx="1690712" cy="714380"/>
                <a:chOff x="6810378" y="1500174"/>
                <a:chExt cx="1690712" cy="714380"/>
              </a:xfrm>
            </p:grpSpPr>
            <p:pic>
              <p:nvPicPr>
                <p:cNvPr id="49" name="Rectangle 95336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810378" y="1500174"/>
                  <a:ext cx="1690712" cy="714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" name="TextBox 50"/>
                <p:cNvSpPr txBox="1"/>
                <p:nvPr/>
              </p:nvSpPr>
              <p:spPr>
                <a:xfrm>
                  <a:off x="6830540" y="1703476"/>
                  <a:ext cx="165038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fr-LU" sz="1400" b="1" dirty="0" smtClean="0">
                      <a:solidFill>
                        <a:schemeClr val="bg1"/>
                      </a:solidFill>
                    </a:rPr>
                    <a:t>Scanning &amp; Imaging</a:t>
                  </a:r>
                  <a:endParaRPr lang="fr-LU" sz="1400" b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65" name="Group 64"/>
              <p:cNvGrpSpPr/>
              <p:nvPr/>
            </p:nvGrpSpPr>
            <p:grpSpPr>
              <a:xfrm>
                <a:off x="6524626" y="2285992"/>
                <a:ext cx="1690712" cy="714380"/>
                <a:chOff x="6810378" y="2214554"/>
                <a:chExt cx="1690712" cy="714380"/>
              </a:xfrm>
            </p:grpSpPr>
            <p:pic>
              <p:nvPicPr>
                <p:cNvPr id="52" name="Rectangle 95336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810378" y="2214554"/>
                  <a:ext cx="1690712" cy="714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3" name="TextBox 52"/>
                <p:cNvSpPr txBox="1"/>
                <p:nvPr/>
              </p:nvSpPr>
              <p:spPr>
                <a:xfrm>
                  <a:off x="7383865" y="2417856"/>
                  <a:ext cx="54373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fr-LU" sz="1400" b="1" dirty="0" smtClean="0">
                      <a:solidFill>
                        <a:schemeClr val="bg1"/>
                      </a:solidFill>
                    </a:rPr>
                    <a:t>EDM</a:t>
                  </a:r>
                  <a:endParaRPr lang="fr-LU" sz="1400" b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63" name="Group 62"/>
              <p:cNvGrpSpPr/>
              <p:nvPr/>
            </p:nvGrpSpPr>
            <p:grpSpPr>
              <a:xfrm>
                <a:off x="6512726" y="3000372"/>
                <a:ext cx="1702612" cy="714380"/>
                <a:chOff x="6798478" y="2928934"/>
                <a:chExt cx="1702612" cy="714380"/>
              </a:xfrm>
            </p:grpSpPr>
            <p:pic>
              <p:nvPicPr>
                <p:cNvPr id="55" name="Rectangle 95336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798478" y="2928934"/>
                  <a:ext cx="1702612" cy="714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6" name="TextBox 55"/>
                <p:cNvSpPr txBox="1"/>
                <p:nvPr/>
              </p:nvSpPr>
              <p:spPr>
                <a:xfrm>
                  <a:off x="6879289" y="3038773"/>
                  <a:ext cx="15503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fr-LU" sz="1200" b="1" dirty="0" smtClean="0">
                      <a:solidFill>
                        <a:schemeClr val="bg1"/>
                      </a:solidFill>
                    </a:rPr>
                    <a:t>Document </a:t>
                  </a:r>
                  <a:r>
                    <a:rPr lang="fr-LU" sz="1200" b="1" dirty="0" err="1" smtClean="0">
                      <a:solidFill>
                        <a:schemeClr val="bg1"/>
                      </a:solidFill>
                    </a:rPr>
                    <a:t>Workflow</a:t>
                  </a:r>
                  <a:r>
                    <a:rPr lang="fr-LU" sz="1200" b="1" dirty="0" smtClean="0">
                      <a:solidFill>
                        <a:schemeClr val="bg1"/>
                      </a:solidFill>
                    </a:rPr>
                    <a:t>  &amp; BPM</a:t>
                  </a:r>
                  <a:endParaRPr lang="fr-LU" sz="1200" b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62" name="Group 61"/>
              <p:cNvGrpSpPr/>
              <p:nvPr/>
            </p:nvGrpSpPr>
            <p:grpSpPr>
              <a:xfrm>
                <a:off x="6524626" y="3714752"/>
                <a:ext cx="833456" cy="714380"/>
                <a:chOff x="6810378" y="3643314"/>
                <a:chExt cx="833456" cy="714380"/>
              </a:xfrm>
            </p:grpSpPr>
            <p:pic>
              <p:nvPicPr>
                <p:cNvPr id="59" name="Rectangle 95336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810378" y="3643314"/>
                  <a:ext cx="833456" cy="714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60" name="TextBox 59"/>
                <p:cNvSpPr txBox="1"/>
                <p:nvPr/>
              </p:nvSpPr>
              <p:spPr>
                <a:xfrm>
                  <a:off x="6973864" y="3862005"/>
                  <a:ext cx="184731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fr-LU" sz="1200" b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70" name="Group 69"/>
              <p:cNvGrpSpPr/>
              <p:nvPr/>
            </p:nvGrpSpPr>
            <p:grpSpPr>
              <a:xfrm>
                <a:off x="7381882" y="3714752"/>
                <a:ext cx="833456" cy="714380"/>
                <a:chOff x="7667634" y="3643314"/>
                <a:chExt cx="833456" cy="714380"/>
              </a:xfrm>
            </p:grpSpPr>
            <p:pic>
              <p:nvPicPr>
                <p:cNvPr id="61" name="Rectangle 95336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7667634" y="3643314"/>
                  <a:ext cx="833456" cy="714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69" name="TextBox 68"/>
                <p:cNvSpPr txBox="1"/>
                <p:nvPr/>
              </p:nvSpPr>
              <p:spPr>
                <a:xfrm>
                  <a:off x="7787807" y="3846616"/>
                  <a:ext cx="593111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fr-LU" sz="1400" b="1" dirty="0" smtClean="0">
                      <a:solidFill>
                        <a:schemeClr val="bg1"/>
                      </a:solidFill>
                    </a:rPr>
                    <a:t>WCM</a:t>
                  </a:r>
                  <a:endParaRPr lang="fr-LU" sz="1400" b="1" dirty="0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72" name="Rectangle 953363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524626" y="4429132"/>
                <a:ext cx="1690712" cy="7143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3" name="TextBox 72"/>
              <p:cNvSpPr txBox="1"/>
              <p:nvPr/>
            </p:nvSpPr>
            <p:spPr>
              <a:xfrm>
                <a:off x="6643702" y="4632434"/>
                <a:ext cx="141955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sz="1400" b="1" dirty="0" smtClean="0">
                    <a:solidFill>
                      <a:schemeClr val="bg1"/>
                    </a:solidFill>
                  </a:rPr>
                  <a:t>REPORTS MGMT</a:t>
                </a:r>
                <a:endParaRPr lang="fr-LU" sz="1400" b="1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78" name="Group 77"/>
              <p:cNvGrpSpPr/>
              <p:nvPr/>
            </p:nvGrpSpPr>
            <p:grpSpPr>
              <a:xfrm>
                <a:off x="7329326" y="5143512"/>
                <a:ext cx="886012" cy="714380"/>
                <a:chOff x="7638878" y="3643314"/>
                <a:chExt cx="886012" cy="714380"/>
              </a:xfrm>
            </p:grpSpPr>
            <p:pic>
              <p:nvPicPr>
                <p:cNvPr id="79" name="Rectangle 95336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7667634" y="3643314"/>
                  <a:ext cx="833456" cy="714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80" name="TextBox 79"/>
                <p:cNvSpPr txBox="1"/>
                <p:nvPr/>
              </p:nvSpPr>
              <p:spPr>
                <a:xfrm>
                  <a:off x="7638878" y="3714752"/>
                  <a:ext cx="886012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fr-LU" sz="1400" b="1" dirty="0" smtClean="0">
                      <a:solidFill>
                        <a:schemeClr val="bg1"/>
                      </a:solidFill>
                    </a:rPr>
                    <a:t>RECORDS</a:t>
                  </a:r>
                </a:p>
                <a:p>
                  <a:pPr algn="ctr"/>
                  <a:r>
                    <a:rPr lang="fr-LU" sz="1400" b="1" dirty="0" smtClean="0">
                      <a:solidFill>
                        <a:schemeClr val="bg1"/>
                      </a:solidFill>
                    </a:rPr>
                    <a:t>MGMT</a:t>
                  </a:r>
                  <a:endParaRPr lang="fr-LU" sz="1400" b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88" name="Group 87"/>
              <p:cNvGrpSpPr/>
              <p:nvPr/>
            </p:nvGrpSpPr>
            <p:grpSpPr>
              <a:xfrm>
                <a:off x="7350999" y="5857892"/>
                <a:ext cx="921086" cy="714380"/>
                <a:chOff x="6786578" y="3643314"/>
                <a:chExt cx="921086" cy="714380"/>
              </a:xfrm>
            </p:grpSpPr>
            <p:pic>
              <p:nvPicPr>
                <p:cNvPr id="89" name="Rectangle 95336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810378" y="3643314"/>
                  <a:ext cx="833456" cy="714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90" name="TextBox 89"/>
                <p:cNvSpPr txBox="1"/>
                <p:nvPr/>
              </p:nvSpPr>
              <p:spPr>
                <a:xfrm>
                  <a:off x="6786578" y="3753153"/>
                  <a:ext cx="921086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fr-LU" sz="1200" b="1" dirty="0" smtClean="0">
                      <a:solidFill>
                        <a:schemeClr val="bg1"/>
                      </a:solidFill>
                    </a:rPr>
                    <a:t>Services for</a:t>
                  </a:r>
                </a:p>
                <a:p>
                  <a:pPr algn="ctr"/>
                  <a:r>
                    <a:rPr lang="fr-LU" sz="1200" b="1" dirty="0" smtClean="0">
                      <a:solidFill>
                        <a:schemeClr val="bg1"/>
                      </a:solidFill>
                    </a:rPr>
                    <a:t>ERP</a:t>
                  </a:r>
                  <a:endParaRPr lang="fr-LU" sz="1000" b="1" dirty="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sp>
        <p:nvSpPr>
          <p:cNvPr id="94" name="Rectangle 93"/>
          <p:cNvSpPr/>
          <p:nvPr/>
        </p:nvSpPr>
        <p:spPr>
          <a:xfrm>
            <a:off x="7929586" y="1428736"/>
            <a:ext cx="214314" cy="49292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fr-LU" dirty="0" smtClean="0"/>
              <a:t>PERFORMANCE</a:t>
            </a:r>
            <a:endParaRPr lang="fr-LU" dirty="0"/>
          </a:p>
        </p:txBody>
      </p:sp>
      <p:sp>
        <p:nvSpPr>
          <p:cNvPr id="95" name="Rectangle 94"/>
          <p:cNvSpPr/>
          <p:nvPr/>
        </p:nvSpPr>
        <p:spPr>
          <a:xfrm>
            <a:off x="8215338" y="1428736"/>
            <a:ext cx="214314" cy="49292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fr-LU" dirty="0" smtClean="0"/>
              <a:t>SCALABILITY</a:t>
            </a:r>
            <a:endParaRPr lang="fr-LU" dirty="0"/>
          </a:p>
        </p:txBody>
      </p:sp>
      <p:sp>
        <p:nvSpPr>
          <p:cNvPr id="96" name="Rectangle 95"/>
          <p:cNvSpPr/>
          <p:nvPr/>
        </p:nvSpPr>
        <p:spPr>
          <a:xfrm>
            <a:off x="8501090" y="1428736"/>
            <a:ext cx="214314" cy="49292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fr-LU" dirty="0" smtClean="0"/>
              <a:t>AVAILABILITY</a:t>
            </a:r>
            <a:endParaRPr lang="fr-LU" dirty="0"/>
          </a:p>
        </p:txBody>
      </p:sp>
      <p:sp>
        <p:nvSpPr>
          <p:cNvPr id="97" name="Rectangle 96"/>
          <p:cNvSpPr/>
          <p:nvPr/>
        </p:nvSpPr>
        <p:spPr>
          <a:xfrm>
            <a:off x="8786842" y="1428736"/>
            <a:ext cx="214314" cy="49292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fr-LU" dirty="0" smtClean="0"/>
              <a:t>SECURITY</a:t>
            </a:r>
            <a:endParaRPr lang="fr-LU" dirty="0"/>
          </a:p>
        </p:txBody>
      </p:sp>
      <p:grpSp>
        <p:nvGrpSpPr>
          <p:cNvPr id="118" name="Group 117"/>
          <p:cNvGrpSpPr/>
          <p:nvPr/>
        </p:nvGrpSpPr>
        <p:grpSpPr>
          <a:xfrm>
            <a:off x="2071670" y="1737377"/>
            <a:ext cx="4119606" cy="4120515"/>
            <a:chOff x="2071670" y="1737377"/>
            <a:chExt cx="4119606" cy="4120515"/>
          </a:xfrm>
        </p:grpSpPr>
        <p:grpSp>
          <p:nvGrpSpPr>
            <p:cNvPr id="117" name="Group 116"/>
            <p:cNvGrpSpPr/>
            <p:nvPr/>
          </p:nvGrpSpPr>
          <p:grpSpPr>
            <a:xfrm>
              <a:off x="2071670" y="1737377"/>
              <a:ext cx="4119606" cy="4120515"/>
              <a:chOff x="2143108" y="1621695"/>
              <a:chExt cx="4119606" cy="4120515"/>
            </a:xfrm>
          </p:grpSpPr>
          <p:pic>
            <p:nvPicPr>
              <p:cNvPr id="7" name="Rectangle 954372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2143108" y="1621695"/>
                <a:ext cx="4119606" cy="41205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8" name="Group 6"/>
              <p:cNvGrpSpPr>
                <a:grpSpLocks/>
              </p:cNvGrpSpPr>
              <p:nvPr/>
            </p:nvGrpSpPr>
            <p:grpSpPr bwMode="auto">
              <a:xfrm>
                <a:off x="2326942" y="1785926"/>
                <a:ext cx="3770296" cy="3780144"/>
                <a:chOff x="1117" y="817"/>
                <a:chExt cx="3346" cy="3354"/>
              </a:xfrm>
            </p:grpSpPr>
            <p:pic>
              <p:nvPicPr>
                <p:cNvPr id="9" name="Rectangle 954374"/>
                <p:cNvPicPr>
                  <a:picLocks noChangeAspect="1" noChangeArrowheads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1358" y="817"/>
                  <a:ext cx="1451" cy="13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" name="Rectangle 954375"/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2779" y="817"/>
                  <a:ext cx="1441" cy="13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" name="Rectangle 954376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2063" y="1789"/>
                  <a:ext cx="1404" cy="1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2" name="Rectangle 954377"/>
                <p:cNvPicPr>
                  <a:picLocks noChangeAspect="1" noChangeArrowheads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1117" y="1666"/>
                  <a:ext cx="1103" cy="16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" name="Rectangle 954378"/>
                <p:cNvPicPr>
                  <a:picLocks noChangeAspect="1" noChangeArrowheads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3319" y="1677"/>
                  <a:ext cx="1144" cy="1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" name="Rectangle 954379"/>
                <p:cNvPicPr>
                  <a:picLocks noChangeAspect="1" noChangeArrowheads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789" y="2819"/>
                  <a:ext cx="1420" cy="135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5" name="Rectangle 954380"/>
                <p:cNvPicPr>
                  <a:picLocks noChangeAspect="1" noChangeArrowheads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1358" y="2839"/>
                  <a:ext cx="1441" cy="1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16" name="Group 115"/>
            <p:cNvGrpSpPr/>
            <p:nvPr/>
          </p:nvGrpSpPr>
          <p:grpSpPr>
            <a:xfrm>
              <a:off x="3476443" y="3539874"/>
              <a:ext cx="2595755" cy="993899"/>
              <a:chOff x="3522082" y="3396998"/>
              <a:chExt cx="2595755" cy="993899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3522082" y="3407926"/>
                <a:ext cx="1192794" cy="3323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b="1" dirty="0" smtClean="0">
                    <a:solidFill>
                      <a:schemeClr val="bg1"/>
                    </a:solidFill>
                  </a:rPr>
                  <a:t>Information</a:t>
                </a:r>
                <a:endParaRPr lang="fr-LU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014690" y="3396998"/>
                <a:ext cx="921741" cy="3323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b="1" dirty="0" smtClean="0">
                    <a:solidFill>
                      <a:schemeClr val="bg1"/>
                    </a:solidFill>
                  </a:rPr>
                  <a:t>Organise</a:t>
                </a:r>
                <a:endParaRPr lang="fr-LU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98" name="Picture 97" descr="index.png"/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500694" y="3773754"/>
                <a:ext cx="617143" cy="617143"/>
              </a:xfrm>
              <a:prstGeom prst="rect">
                <a:avLst/>
              </a:prstGeom>
            </p:spPr>
          </p:pic>
        </p:grpSp>
        <p:grpSp>
          <p:nvGrpSpPr>
            <p:cNvPr id="115" name="Group 114"/>
            <p:cNvGrpSpPr/>
            <p:nvPr/>
          </p:nvGrpSpPr>
          <p:grpSpPr>
            <a:xfrm>
              <a:off x="4213578" y="4582057"/>
              <a:ext cx="1384353" cy="1204397"/>
              <a:chOff x="4259217" y="4439181"/>
              <a:chExt cx="1384353" cy="1204397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4259217" y="4439181"/>
                <a:ext cx="138435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sz="1400" b="1" dirty="0" smtClean="0">
                    <a:solidFill>
                      <a:schemeClr val="bg1"/>
                    </a:solidFill>
                  </a:rPr>
                  <a:t>Store / </a:t>
                </a:r>
                <a:r>
                  <a:rPr lang="fr-LU" sz="1400" b="1" dirty="0" err="1" smtClean="0">
                    <a:solidFill>
                      <a:schemeClr val="bg1"/>
                    </a:solidFill>
                  </a:rPr>
                  <a:t>Preserve</a:t>
                </a:r>
                <a:endParaRPr lang="fr-LU" sz="1400" b="1" dirty="0" smtClean="0">
                  <a:solidFill>
                    <a:schemeClr val="bg1"/>
                  </a:solidFill>
                </a:endParaRPr>
              </a:p>
              <a:p>
                <a:r>
                  <a:rPr lang="fr-LU" sz="1400" b="1" dirty="0" smtClean="0">
                    <a:solidFill>
                      <a:schemeClr val="bg1"/>
                    </a:solidFill>
                  </a:rPr>
                  <a:t>Secure</a:t>
                </a:r>
                <a:endParaRPr lang="fr-LU" sz="1400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00" name="Picture 99" descr="safe.png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643438" y="5033839"/>
                <a:ext cx="609739" cy="609739"/>
              </a:xfrm>
              <a:prstGeom prst="rect">
                <a:avLst/>
              </a:prstGeom>
            </p:spPr>
          </p:pic>
        </p:grpSp>
        <p:grpSp>
          <p:nvGrpSpPr>
            <p:cNvPr id="111" name="Group 110"/>
            <p:cNvGrpSpPr/>
            <p:nvPr/>
          </p:nvGrpSpPr>
          <p:grpSpPr>
            <a:xfrm>
              <a:off x="4396787" y="1819129"/>
              <a:ext cx="846737" cy="971071"/>
              <a:chOff x="4442426" y="1676253"/>
              <a:chExt cx="846737" cy="971071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4442426" y="2314925"/>
                <a:ext cx="846737" cy="3323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b="1" dirty="0" smtClean="0">
                    <a:solidFill>
                      <a:schemeClr val="bg1"/>
                    </a:solidFill>
                  </a:rPr>
                  <a:t>Capture</a:t>
                </a:r>
                <a:endParaRPr lang="fr-LU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01" name="Picture 100" descr="scanner.png"/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643470" y="1676253"/>
                <a:ext cx="609739" cy="609739"/>
              </a:xfrm>
              <a:prstGeom prst="rect">
                <a:avLst/>
              </a:prstGeom>
            </p:spPr>
          </p:pic>
        </p:grpSp>
        <p:grpSp>
          <p:nvGrpSpPr>
            <p:cNvPr id="112" name="Group 111"/>
            <p:cNvGrpSpPr/>
            <p:nvPr/>
          </p:nvGrpSpPr>
          <p:grpSpPr>
            <a:xfrm>
              <a:off x="2954757" y="1819129"/>
              <a:ext cx="934152" cy="960143"/>
              <a:chOff x="3000396" y="1676253"/>
              <a:chExt cx="934152" cy="960143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3158718" y="2303997"/>
                <a:ext cx="775830" cy="3323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b="1" dirty="0" err="1" smtClean="0">
                    <a:solidFill>
                      <a:schemeClr val="bg1"/>
                    </a:solidFill>
                  </a:rPr>
                  <a:t>Deliver</a:t>
                </a:r>
                <a:endParaRPr lang="fr-LU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02" name="Picture 101" descr="businessmen.png"/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000396" y="1676253"/>
                <a:ext cx="609739" cy="609739"/>
              </a:xfrm>
              <a:prstGeom prst="rect">
                <a:avLst/>
              </a:prstGeom>
            </p:spPr>
          </p:pic>
        </p:grpSp>
        <p:grpSp>
          <p:nvGrpSpPr>
            <p:cNvPr id="113" name="Group 112"/>
            <p:cNvGrpSpPr/>
            <p:nvPr/>
          </p:nvGrpSpPr>
          <p:grpSpPr>
            <a:xfrm>
              <a:off x="2168907" y="3533641"/>
              <a:ext cx="1058085" cy="902895"/>
              <a:chOff x="2214546" y="3390765"/>
              <a:chExt cx="1058085" cy="902895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2451637" y="3390765"/>
                <a:ext cx="8209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b="1" dirty="0" err="1" smtClean="0">
                    <a:solidFill>
                      <a:schemeClr val="bg1"/>
                    </a:solidFill>
                  </a:rPr>
                  <a:t>Search</a:t>
                </a:r>
                <a:endParaRPr lang="fr-LU" b="1" dirty="0" smtClean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03" name="Picture 102" descr="user1_find.png"/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214546" y="3676517"/>
                <a:ext cx="617143" cy="617143"/>
              </a:xfrm>
              <a:prstGeom prst="rect">
                <a:avLst/>
              </a:prstGeom>
            </p:spPr>
          </p:pic>
        </p:grpSp>
        <p:grpSp>
          <p:nvGrpSpPr>
            <p:cNvPr id="114" name="Group 113"/>
            <p:cNvGrpSpPr/>
            <p:nvPr/>
          </p:nvGrpSpPr>
          <p:grpSpPr>
            <a:xfrm>
              <a:off x="2984518" y="4632876"/>
              <a:ext cx="959622" cy="1010702"/>
              <a:chOff x="3030157" y="4490000"/>
              <a:chExt cx="959622" cy="1010702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3030157" y="4490000"/>
                <a:ext cx="9596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LU" b="1" dirty="0" smtClean="0">
                    <a:solidFill>
                      <a:schemeClr val="bg1"/>
                    </a:solidFill>
                  </a:rPr>
                  <a:t>Manage</a:t>
                </a:r>
                <a:endParaRPr lang="fr-LU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04" name="Picture 103" descr="signpost.png"/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286116" y="4890963"/>
                <a:ext cx="609739" cy="609739"/>
              </a:xfrm>
              <a:prstGeom prst="rect">
                <a:avLst/>
              </a:prstGeom>
            </p:spPr>
          </p:pic>
        </p:grpSp>
      </p:grpSp>
      <p:sp>
        <p:nvSpPr>
          <p:cNvPr id="74" name="TextBox 73"/>
          <p:cNvSpPr txBox="1"/>
          <p:nvPr/>
        </p:nvSpPr>
        <p:spPr>
          <a:xfrm>
            <a:off x="6345080" y="3643314"/>
            <a:ext cx="727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LU" sz="1400" b="1" dirty="0" err="1" smtClean="0">
                <a:solidFill>
                  <a:schemeClr val="bg1"/>
                </a:solidFill>
              </a:rPr>
              <a:t>Collab</a:t>
            </a:r>
            <a:endParaRPr lang="fr-LU" sz="1400" b="1" dirty="0" smtClean="0">
              <a:solidFill>
                <a:schemeClr val="bg1"/>
              </a:solidFill>
            </a:endParaRPr>
          </a:p>
          <a:p>
            <a:r>
              <a:rPr lang="fr-LU" sz="1400" b="1" dirty="0" err="1" smtClean="0">
                <a:solidFill>
                  <a:schemeClr val="bg1"/>
                </a:solidFill>
              </a:rPr>
              <a:t>oration</a:t>
            </a:r>
            <a:endParaRPr lang="fr-LU" sz="1400" b="1" dirty="0">
              <a:solidFill>
                <a:schemeClr val="bg1"/>
              </a:solidFill>
            </a:endParaRPr>
          </a:p>
        </p:txBody>
      </p:sp>
      <p:grpSp>
        <p:nvGrpSpPr>
          <p:cNvPr id="106" name="Group 105"/>
          <p:cNvGrpSpPr/>
          <p:nvPr/>
        </p:nvGrpSpPr>
        <p:grpSpPr>
          <a:xfrm>
            <a:off x="-71470" y="714356"/>
            <a:ext cx="2714644" cy="688976"/>
            <a:chOff x="-71470" y="714356"/>
            <a:chExt cx="2714644" cy="688976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714356"/>
              <a:ext cx="2643174" cy="257175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spcAft>
                  <a:spcPct val="25000"/>
                </a:spcAft>
                <a:defRPr/>
              </a:pPr>
              <a:r>
                <a:rPr lang="en-US" sz="1200" b="1" kern="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cs typeface="Arial" pitchFamily="34" charset="0"/>
                </a:rPr>
                <a:t>Key Drivers</a:t>
              </a:r>
              <a:endParaRPr lang="en-US" sz="1200" b="1" kern="0" dirty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endParaRPr>
            </a:p>
          </p:txBody>
        </p:sp>
        <p:pic>
          <p:nvPicPr>
            <p:cNvPr id="4" name="Rectangle 99843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71470" y="857232"/>
              <a:ext cx="2714644" cy="546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71" name="TextBox 70"/>
          <p:cNvSpPr txBox="1"/>
          <p:nvPr/>
        </p:nvSpPr>
        <p:spPr>
          <a:xfrm>
            <a:off x="-32" y="1526996"/>
            <a:ext cx="25258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LU" sz="1400" b="1" u="sng" dirty="0" err="1" smtClean="0"/>
              <a:t>Strategic</a:t>
            </a:r>
            <a:r>
              <a:rPr lang="fr-LU" sz="14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err="1" smtClean="0"/>
              <a:t>Improve</a:t>
            </a:r>
            <a:r>
              <a:rPr lang="fr-LU" sz="1400" dirty="0" smtClean="0"/>
              <a:t> client communication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Race </a:t>
            </a:r>
            <a:r>
              <a:rPr lang="fr-LU" sz="1400" dirty="0" err="1" smtClean="0"/>
              <a:t>against</a:t>
            </a:r>
            <a:r>
              <a:rPr lang="fr-LU" sz="1400" dirty="0" smtClean="0"/>
              <a:t> </a:t>
            </a:r>
            <a:r>
              <a:rPr lang="fr-LU" sz="1400" dirty="0" err="1" smtClean="0"/>
              <a:t>competition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Capitalise on </a:t>
            </a:r>
            <a:r>
              <a:rPr lang="fr-LU" sz="1400" dirty="0" err="1" smtClean="0"/>
              <a:t>Knowledge</a:t>
            </a:r>
            <a:r>
              <a:rPr lang="fr-LU" sz="1400" dirty="0" smtClean="0"/>
              <a:t> / </a:t>
            </a:r>
            <a:r>
              <a:rPr lang="fr-LU" sz="1400" dirty="0" err="1" smtClean="0"/>
              <a:t>Exp</a:t>
            </a:r>
            <a:r>
              <a:rPr lang="fr-L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200" dirty="0" err="1" smtClean="0"/>
              <a:t>Guaranty</a:t>
            </a:r>
            <a:r>
              <a:rPr lang="fr-LU" sz="1200" dirty="0" smtClean="0"/>
              <a:t> </a:t>
            </a:r>
            <a:r>
              <a:rPr lang="fr-LU" sz="1200" dirty="0" err="1" smtClean="0"/>
              <a:t>security</a:t>
            </a:r>
            <a:r>
              <a:rPr lang="fr-LU" sz="1200" dirty="0" smtClean="0"/>
              <a:t>/</a:t>
            </a:r>
            <a:r>
              <a:rPr lang="fr-LU" sz="1200" dirty="0" err="1" smtClean="0"/>
              <a:t>confidentiality</a:t>
            </a:r>
            <a:endParaRPr lang="fr-LU" sz="1400" dirty="0" smtClean="0"/>
          </a:p>
        </p:txBody>
      </p:sp>
      <p:sp>
        <p:nvSpPr>
          <p:cNvPr id="81" name="TextBox 80"/>
          <p:cNvSpPr txBox="1"/>
          <p:nvPr/>
        </p:nvSpPr>
        <p:spPr>
          <a:xfrm>
            <a:off x="-32" y="2615509"/>
            <a:ext cx="23156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LU" sz="1400" b="1" u="sng" dirty="0" smtClean="0"/>
              <a:t>Business / </a:t>
            </a:r>
            <a:r>
              <a:rPr lang="fr-LU" sz="1400" b="1" u="sng" dirty="0" err="1" smtClean="0"/>
              <a:t>Operational</a:t>
            </a:r>
            <a:r>
              <a:rPr lang="fr-LU" sz="14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Process</a:t>
            </a:r>
            <a:r>
              <a:rPr lang="fr-LU" sz="1400" dirty="0" smtClean="0"/>
              <a:t> more </a:t>
            </a:r>
            <a:r>
              <a:rPr lang="fr-LU" sz="1400" dirty="0" err="1" smtClean="0"/>
              <a:t>complex</a:t>
            </a:r>
            <a:r>
              <a:rPr lang="fr-LU" sz="1400" dirty="0" smtClean="0"/>
              <a:t> info.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Access </a:t>
            </a:r>
            <a:r>
              <a:rPr lang="fr-LU" sz="1400" dirty="0" err="1" smtClean="0"/>
              <a:t>Anytime</a:t>
            </a:r>
            <a:r>
              <a:rPr lang="fr-LU" sz="1400" dirty="0" smtClean="0"/>
              <a:t> / </a:t>
            </a:r>
            <a:r>
              <a:rPr lang="fr-LU" sz="1400" dirty="0" err="1" smtClean="0"/>
              <a:t>Anywhere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Avoid</a:t>
            </a:r>
            <a:r>
              <a:rPr lang="fr-LU" sz="1400" dirty="0" smtClean="0"/>
              <a:t> information </a:t>
            </a:r>
            <a:r>
              <a:rPr lang="fr-LU" sz="1400" dirty="0" err="1" smtClean="0"/>
              <a:t>loss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Reinforce</a:t>
            </a:r>
            <a:r>
              <a:rPr lang="fr-LU" sz="1400" dirty="0" smtClean="0"/>
              <a:t> </a:t>
            </a:r>
            <a:r>
              <a:rPr lang="fr-LU" sz="1400" dirty="0" err="1" smtClean="0"/>
              <a:t>productivity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Share</a:t>
            </a:r>
            <a:r>
              <a:rPr lang="fr-LU" sz="1400" dirty="0" smtClean="0"/>
              <a:t> </a:t>
            </a:r>
            <a:r>
              <a:rPr lang="fr-LU" sz="1400" dirty="0" err="1" smtClean="0"/>
              <a:t>Knowledge</a:t>
            </a:r>
            <a:r>
              <a:rPr lang="fr-LU" sz="1400" dirty="0" smtClean="0"/>
              <a:t> and </a:t>
            </a:r>
            <a:r>
              <a:rPr lang="fr-LU" sz="1400" dirty="0" err="1" smtClean="0"/>
              <a:t>Exp</a:t>
            </a:r>
            <a:r>
              <a:rPr lang="fr-LU" sz="1400" dirty="0" smtClean="0"/>
              <a:t>.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0" y="3929066"/>
            <a:ext cx="1991699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LU" sz="1400" b="1" u="sng" dirty="0" err="1" smtClean="0"/>
              <a:t>Legal</a:t>
            </a:r>
            <a:r>
              <a:rPr lang="fr-LU" sz="1400" b="1" u="sng" dirty="0" smtClean="0"/>
              <a:t> / Compliance :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Ability</a:t>
            </a:r>
            <a:r>
              <a:rPr lang="fr-LU" sz="1400" dirty="0" smtClean="0"/>
              <a:t> to </a:t>
            </a:r>
            <a:r>
              <a:rPr lang="fr-LU" sz="1400" dirty="0" err="1" smtClean="0"/>
              <a:t>proove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Long-</a:t>
            </a:r>
            <a:r>
              <a:rPr lang="fr-LU" sz="1400" dirty="0" err="1" smtClean="0"/>
              <a:t>term</a:t>
            </a:r>
            <a:r>
              <a:rPr lang="fr-LU" sz="1400" dirty="0" smtClean="0"/>
              <a:t> info. </a:t>
            </a:r>
            <a:r>
              <a:rPr lang="fr-LU" sz="1400" dirty="0" err="1" smtClean="0"/>
              <a:t>storage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Improve</a:t>
            </a:r>
            <a:r>
              <a:rPr lang="fr-LU" sz="1400" dirty="0" smtClean="0"/>
              <a:t> </a:t>
            </a:r>
            <a:r>
              <a:rPr lang="fr-LU" sz="1400" dirty="0" err="1" smtClean="0"/>
              <a:t>Traceability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Feed</a:t>
            </a:r>
            <a:r>
              <a:rPr lang="fr-LU" sz="1400" dirty="0" smtClean="0"/>
              <a:t>-up </a:t>
            </a:r>
            <a:r>
              <a:rPr lang="fr-LU" sz="1400" dirty="0" err="1" smtClean="0"/>
              <a:t>Reportin</a:t>
            </a:r>
            <a:endParaRPr lang="fr-LU" sz="1400" dirty="0" smtClean="0"/>
          </a:p>
        </p:txBody>
      </p:sp>
      <p:sp>
        <p:nvSpPr>
          <p:cNvPr id="83" name="TextBox 82"/>
          <p:cNvSpPr txBox="1"/>
          <p:nvPr/>
        </p:nvSpPr>
        <p:spPr>
          <a:xfrm>
            <a:off x="21958" y="5072074"/>
            <a:ext cx="21925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LU" sz="1400" b="1" u="sng" dirty="0" err="1" smtClean="0"/>
              <a:t>Environmental</a:t>
            </a:r>
            <a:r>
              <a:rPr lang="fr-LU" sz="1400" b="1" u="sng" dirty="0" smtClean="0"/>
              <a:t> </a:t>
            </a:r>
            <a:r>
              <a:rPr lang="fr-LU" sz="1400" b="1" u="sng" dirty="0" err="1" smtClean="0"/>
              <a:t>awareness</a:t>
            </a:r>
            <a:r>
              <a:rPr lang="fr-LU" sz="14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b="1" u="sng" dirty="0" smtClean="0"/>
              <a:t> </a:t>
            </a:r>
            <a:r>
              <a:rPr lang="fr-LU" sz="1400" dirty="0" err="1" smtClean="0"/>
              <a:t>Less</a:t>
            </a:r>
            <a:r>
              <a:rPr lang="fr-LU" sz="1400" dirty="0" smtClean="0"/>
              <a:t>-</a:t>
            </a:r>
            <a:r>
              <a:rPr lang="fr-LU" sz="1400" dirty="0" err="1" smtClean="0"/>
              <a:t>paper</a:t>
            </a:r>
            <a:r>
              <a:rPr lang="fr-LU" sz="1400" dirty="0" smtClean="0"/>
              <a:t> office</a:t>
            </a:r>
          </a:p>
          <a:p>
            <a:pPr>
              <a:buFont typeface="Arial" pitchFamily="34" charset="0"/>
              <a:buChar char="•"/>
            </a:pPr>
            <a:r>
              <a:rPr lang="fr-LU" sz="1400" b="1" u="sng" dirty="0" smtClean="0"/>
              <a:t> </a:t>
            </a:r>
            <a:r>
              <a:rPr lang="fr-LU" sz="1400" dirty="0" err="1" smtClean="0"/>
              <a:t>Energy</a:t>
            </a:r>
            <a:r>
              <a:rPr lang="fr-LU" sz="1400" dirty="0" smtClean="0"/>
              <a:t> </a:t>
            </a:r>
            <a:r>
              <a:rPr lang="fr-LU" sz="1400" dirty="0" err="1" smtClean="0"/>
              <a:t>savings</a:t>
            </a:r>
            <a:endParaRPr lang="fr-LU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  <p:bldP spid="96" grpId="0" animBg="1"/>
      <p:bldP spid="97" grpId="0" animBg="1"/>
      <p:bldP spid="71" grpId="0"/>
      <p:bldP spid="81" grpId="0"/>
      <p:bldP spid="82" grpId="0"/>
      <p:bldP spid="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Customer Case #1 (</a:t>
            </a:r>
            <a:r>
              <a:rPr lang="fr-LU" dirty="0" err="1" smtClean="0"/>
              <a:t>Private</a:t>
            </a:r>
            <a:r>
              <a:rPr lang="fr-LU" dirty="0" smtClean="0"/>
              <a:t> </a:t>
            </a:r>
            <a:r>
              <a:rPr lang="fr-LU" dirty="0" err="1" smtClean="0"/>
              <a:t>Banking</a:t>
            </a:r>
            <a:r>
              <a:rPr lang="fr-LU" dirty="0" smtClean="0"/>
              <a:t>)</a:t>
            </a:r>
            <a:endParaRPr lang="fr-LU" dirty="0"/>
          </a:p>
        </p:txBody>
      </p:sp>
      <p:sp>
        <p:nvSpPr>
          <p:cNvPr id="5" name="Snip Single Corner Rectangle 4"/>
          <p:cNvSpPr/>
          <p:nvPr/>
        </p:nvSpPr>
        <p:spPr>
          <a:xfrm>
            <a:off x="71406" y="785794"/>
            <a:ext cx="4143404" cy="1071570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Client &amp; </a:t>
            </a:r>
            <a:r>
              <a:rPr lang="fr-LU" sz="1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Context</a:t>
            </a:r>
            <a:r>
              <a:rPr lang="fr-LU" sz="1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err="1" smtClean="0"/>
              <a:t>Private</a:t>
            </a:r>
            <a:r>
              <a:rPr lang="fr-LU" sz="1400" dirty="0" smtClean="0"/>
              <a:t> Bank.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Located</a:t>
            </a:r>
            <a:r>
              <a:rPr lang="fr-LU" sz="1400" dirty="0" smtClean="0"/>
              <a:t> in more </a:t>
            </a:r>
            <a:r>
              <a:rPr lang="fr-LU" sz="1400" dirty="0" err="1" smtClean="0"/>
              <a:t>than</a:t>
            </a:r>
            <a:r>
              <a:rPr lang="fr-LU" sz="1400" dirty="0" smtClean="0"/>
              <a:t> 10 countries.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ca. 3000 </a:t>
            </a:r>
            <a:r>
              <a:rPr lang="fr-LU" sz="1400" dirty="0" err="1" smtClean="0"/>
              <a:t>employees</a:t>
            </a:r>
            <a:r>
              <a:rPr lang="fr-L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fr-LU" sz="1400" b="1" dirty="0"/>
          </a:p>
        </p:txBody>
      </p:sp>
      <p:sp>
        <p:nvSpPr>
          <p:cNvPr id="6" name="Snip Single Corner Rectangle 5"/>
          <p:cNvSpPr/>
          <p:nvPr/>
        </p:nvSpPr>
        <p:spPr>
          <a:xfrm>
            <a:off x="71406" y="1928802"/>
            <a:ext cx="4143404" cy="2357454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tIns="0" bIns="0" rtlCol="0" anchor="t" anchorCtr="0"/>
          <a:lstStyle/>
          <a:p>
            <a:r>
              <a:rPr lang="fr-LU" sz="1400" b="1" u="sng" dirty="0" smtClean="0"/>
              <a:t>Business </a:t>
            </a:r>
            <a:r>
              <a:rPr lang="fr-LU" sz="1400" b="1" u="sng" dirty="0" err="1" smtClean="0"/>
              <a:t>Needs</a:t>
            </a:r>
            <a:r>
              <a:rPr lang="fr-LU" sz="1400" b="1" u="sng" dirty="0" smtClean="0"/>
              <a:t> &amp; Pains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Mutualise</a:t>
            </a:r>
            <a:r>
              <a:rPr lang="fr-LU" sz="1400" dirty="0" smtClean="0"/>
              <a:t> IT services to control/</a:t>
            </a:r>
            <a:r>
              <a:rPr lang="fr-LU" sz="1400" dirty="0" err="1" smtClean="0"/>
              <a:t>reduce</a:t>
            </a:r>
            <a:r>
              <a:rPr lang="fr-LU" sz="1400" dirty="0" smtClean="0"/>
              <a:t> </a:t>
            </a:r>
            <a:r>
              <a:rPr lang="fr-LU" sz="1400" dirty="0" err="1" smtClean="0"/>
              <a:t>costs</a:t>
            </a:r>
            <a:r>
              <a:rPr lang="fr-LU" sz="1400" dirty="0" smtClean="0"/>
              <a:t> </a:t>
            </a:r>
            <a:r>
              <a:rPr lang="fr-LU" sz="1400" dirty="0" smtClean="0">
                <a:sym typeface="Wingdings" pitchFamily="2" charset="2"/>
              </a:rPr>
              <a:t> </a:t>
            </a:r>
            <a:r>
              <a:rPr lang="fr-LU" sz="1400" dirty="0" err="1" smtClean="0">
                <a:sym typeface="Wingdings" pitchFamily="2" charset="2"/>
              </a:rPr>
              <a:t>Include</a:t>
            </a:r>
            <a:r>
              <a:rPr lang="fr-LU" sz="1400" dirty="0" smtClean="0">
                <a:sym typeface="Wingdings" pitchFamily="2" charset="2"/>
              </a:rPr>
              <a:t> CM in « Hub of IT Services ».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>
                <a:sym typeface="Wingdings" pitchFamily="2" charset="2"/>
              </a:rPr>
              <a:t> </a:t>
            </a:r>
            <a:r>
              <a:rPr lang="fr-LU" sz="1400" b="1" dirty="0" err="1" smtClean="0">
                <a:sym typeface="Wingdings" pitchFamily="2" charset="2"/>
              </a:rPr>
              <a:t>Increase</a:t>
            </a:r>
            <a:r>
              <a:rPr lang="fr-LU" sz="1400" b="1" dirty="0" smtClean="0">
                <a:sym typeface="Wingdings" pitchFamily="2" charset="2"/>
              </a:rPr>
              <a:t> </a:t>
            </a:r>
            <a:r>
              <a:rPr lang="fr-LU" sz="1400" b="1" dirty="0" err="1" smtClean="0">
                <a:sym typeface="Wingdings" pitchFamily="2" charset="2"/>
              </a:rPr>
              <a:t>interoperability</a:t>
            </a:r>
            <a:r>
              <a:rPr lang="fr-LU" sz="1400" b="1" dirty="0" smtClean="0">
                <a:sym typeface="Wingdings" pitchFamily="2" charset="2"/>
              </a:rPr>
              <a:t> </a:t>
            </a:r>
            <a:r>
              <a:rPr lang="fr-LU" sz="1400" dirty="0" err="1" smtClean="0">
                <a:sym typeface="Wingdings" pitchFamily="2" charset="2"/>
              </a:rPr>
              <a:t>with</a:t>
            </a:r>
            <a:r>
              <a:rPr lang="fr-LU" sz="1400" dirty="0" smtClean="0">
                <a:sym typeface="Wingdings" pitchFamily="2" charset="2"/>
              </a:rPr>
              <a:t> </a:t>
            </a:r>
            <a:r>
              <a:rPr lang="fr-LU" sz="1400" dirty="0" err="1" smtClean="0">
                <a:sym typeface="Wingdings" pitchFamily="2" charset="2"/>
              </a:rPr>
              <a:t>heteregenous</a:t>
            </a:r>
            <a:r>
              <a:rPr lang="fr-LU" sz="1400" dirty="0" smtClean="0">
                <a:sym typeface="Wingdings" pitchFamily="2" charset="2"/>
              </a:rPr>
              <a:t> Content Applications (</a:t>
            </a:r>
            <a:r>
              <a:rPr lang="fr-LU" sz="1400" dirty="0" err="1" smtClean="0">
                <a:sym typeface="Wingdings" pitchFamily="2" charset="2"/>
              </a:rPr>
              <a:t>subsidiairies</a:t>
            </a:r>
            <a:r>
              <a:rPr lang="fr-LU" sz="1400" dirty="0" smtClean="0">
                <a:sym typeface="Wingdings" pitchFamily="2" charset="2"/>
              </a:rPr>
              <a:t>). Capitalise on </a:t>
            </a:r>
            <a:r>
              <a:rPr lang="fr-LU" sz="1400" dirty="0" err="1" smtClean="0">
                <a:sym typeface="Wingdings" pitchFamily="2" charset="2"/>
              </a:rPr>
              <a:t>existing</a:t>
            </a:r>
            <a:r>
              <a:rPr lang="fr-LU" sz="1400" dirty="0" smtClean="0">
                <a:sym typeface="Wingdings" pitchFamily="2" charset="2"/>
              </a:rPr>
              <a:t> applications </a:t>
            </a:r>
            <a:r>
              <a:rPr lang="fr-LU" sz="1400" dirty="0" err="1" smtClean="0">
                <a:sym typeface="Wingdings" pitchFamily="2" charset="2"/>
              </a:rPr>
              <a:t>through</a:t>
            </a:r>
            <a:r>
              <a:rPr lang="fr-LU" sz="1400" dirty="0" smtClean="0">
                <a:sym typeface="Wingdings" pitchFamily="2" charset="2"/>
              </a:rPr>
              <a:t> the hub / </a:t>
            </a:r>
            <a:r>
              <a:rPr lang="fr-LU" sz="1400" dirty="0" err="1" smtClean="0">
                <a:sym typeface="Wingdings" pitchFamily="2" charset="2"/>
              </a:rPr>
              <a:t>Reduce</a:t>
            </a:r>
            <a:r>
              <a:rPr lang="fr-LU" sz="1400" dirty="0" smtClean="0">
                <a:sym typeface="Wingdings" pitchFamily="2" charset="2"/>
              </a:rPr>
              <a:t> </a:t>
            </a:r>
            <a:r>
              <a:rPr lang="fr-LU" sz="1400" dirty="0" err="1" smtClean="0">
                <a:sym typeface="Wingdings" pitchFamily="2" charset="2"/>
              </a:rPr>
              <a:t>need</a:t>
            </a:r>
            <a:r>
              <a:rPr lang="fr-LU" sz="1400" dirty="0" smtClean="0">
                <a:sym typeface="Wingdings" pitchFamily="2" charset="2"/>
              </a:rPr>
              <a:t> for </a:t>
            </a:r>
            <a:r>
              <a:rPr lang="fr-LU" sz="1400" dirty="0" err="1" smtClean="0">
                <a:sym typeface="Wingdings" pitchFamily="2" charset="2"/>
              </a:rPr>
              <a:t>cost</a:t>
            </a:r>
            <a:r>
              <a:rPr lang="fr-LU" sz="1400" dirty="0" smtClean="0">
                <a:sym typeface="Wingdings" pitchFamily="2" charset="2"/>
              </a:rPr>
              <a:t> and time-</a:t>
            </a:r>
            <a:r>
              <a:rPr lang="fr-LU" sz="1400" dirty="0" err="1" smtClean="0">
                <a:sym typeface="Wingdings" pitchFamily="2" charset="2"/>
              </a:rPr>
              <a:t>heavy</a:t>
            </a:r>
            <a:r>
              <a:rPr lang="fr-LU" sz="1400" dirty="0" smtClean="0">
                <a:sym typeface="Wingdings" pitchFamily="2" charset="2"/>
              </a:rPr>
              <a:t> migration.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>
                <a:sym typeface="Wingdings" pitchFamily="2" charset="2"/>
              </a:rPr>
              <a:t> </a:t>
            </a:r>
            <a:r>
              <a:rPr lang="fr-LU" sz="1400" b="1" dirty="0" smtClean="0">
                <a:sym typeface="Wingdings" pitchFamily="2" charset="2"/>
              </a:rPr>
              <a:t>Information-</a:t>
            </a:r>
            <a:r>
              <a:rPr lang="fr-LU" sz="1400" b="1" dirty="0" err="1" smtClean="0">
                <a:sym typeface="Wingdings" pitchFamily="2" charset="2"/>
              </a:rPr>
              <a:t>centric</a:t>
            </a:r>
            <a:r>
              <a:rPr lang="fr-LU" sz="1400" b="1" dirty="0" smtClean="0">
                <a:sym typeface="Wingdings" pitchFamily="2" charset="2"/>
              </a:rPr>
              <a:t> </a:t>
            </a:r>
            <a:r>
              <a:rPr lang="fr-LU" sz="1400" b="1" dirty="0" err="1" smtClean="0">
                <a:sym typeface="Wingdings" pitchFamily="2" charset="2"/>
              </a:rPr>
              <a:t>needs</a:t>
            </a:r>
            <a:r>
              <a:rPr lang="fr-LU" sz="1400" b="1" dirty="0" smtClean="0">
                <a:sym typeface="Wingdings" pitchFamily="2" charset="2"/>
              </a:rPr>
              <a:t> </a:t>
            </a:r>
            <a:r>
              <a:rPr lang="fr-LU" sz="1400" dirty="0" smtClean="0">
                <a:sym typeface="Wingdings" pitchFamily="2" charset="2"/>
              </a:rPr>
              <a:t>: </a:t>
            </a:r>
            <a:r>
              <a:rPr lang="fr-LU" sz="1400" dirty="0" err="1" smtClean="0">
                <a:sym typeface="Wingdings" pitchFamily="2" charset="2"/>
              </a:rPr>
              <a:t>reduce</a:t>
            </a:r>
            <a:r>
              <a:rPr lang="fr-LU" sz="1400" dirty="0" smtClean="0">
                <a:sym typeface="Wingdings" pitchFamily="2" charset="2"/>
              </a:rPr>
              <a:t> </a:t>
            </a:r>
            <a:r>
              <a:rPr lang="fr-LU" sz="1400" dirty="0" err="1" smtClean="0">
                <a:sym typeface="Wingdings" pitchFamily="2" charset="2"/>
              </a:rPr>
              <a:t>paper</a:t>
            </a:r>
            <a:r>
              <a:rPr lang="fr-LU" sz="1400" dirty="0" smtClean="0">
                <a:sym typeface="Wingdings" pitchFamily="2" charset="2"/>
              </a:rPr>
              <a:t> flow, </a:t>
            </a:r>
            <a:r>
              <a:rPr lang="fr-LU" sz="1400" dirty="0" err="1" smtClean="0">
                <a:sym typeface="Wingdings" pitchFamily="2" charset="2"/>
              </a:rPr>
              <a:t>increase</a:t>
            </a:r>
            <a:r>
              <a:rPr lang="fr-LU" sz="1400" dirty="0" smtClean="0">
                <a:sym typeface="Wingdings" pitchFamily="2" charset="2"/>
              </a:rPr>
              <a:t> </a:t>
            </a:r>
            <a:r>
              <a:rPr lang="fr-LU" sz="1400" dirty="0" err="1" smtClean="0">
                <a:sym typeface="Wingdings" pitchFamily="2" charset="2"/>
              </a:rPr>
              <a:t>security</a:t>
            </a:r>
            <a:r>
              <a:rPr lang="fr-LU" sz="1400" dirty="0" smtClean="0">
                <a:sym typeface="Wingdings" pitchFamily="2" charset="2"/>
              </a:rPr>
              <a:t>, automate information </a:t>
            </a:r>
            <a:r>
              <a:rPr lang="fr-LU" sz="1400" dirty="0" err="1" smtClean="0">
                <a:sym typeface="Wingdings" pitchFamily="2" charset="2"/>
              </a:rPr>
              <a:t>flows</a:t>
            </a:r>
            <a:r>
              <a:rPr lang="fr-LU" sz="1400" dirty="0" smtClean="0">
                <a:sym typeface="Wingdings" pitchFamily="2" charset="2"/>
              </a:rPr>
              <a:t>, </a:t>
            </a:r>
            <a:r>
              <a:rPr lang="fr-LU" sz="1400" dirty="0" err="1" smtClean="0">
                <a:sym typeface="Wingdings" pitchFamily="2" charset="2"/>
              </a:rPr>
              <a:t>develop</a:t>
            </a:r>
            <a:r>
              <a:rPr lang="fr-LU" sz="1400" dirty="0" smtClean="0">
                <a:sym typeface="Wingdings" pitchFamily="2" charset="2"/>
              </a:rPr>
              <a:t> information sharing.</a:t>
            </a:r>
          </a:p>
          <a:p>
            <a:pPr>
              <a:buFont typeface="Arial" pitchFamily="34" charset="0"/>
              <a:buChar char="•"/>
            </a:pPr>
            <a:endParaRPr lang="fr-LU" sz="1400" dirty="0" smtClean="0">
              <a:sym typeface="Wingdings" pitchFamily="2" charset="2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4286248" y="1000108"/>
            <a:ext cx="4714908" cy="4214842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0" bIns="0" rtlCol="0" anchor="t" anchorCtr="0"/>
          <a:lstStyle/>
          <a:p>
            <a:r>
              <a:rPr lang="fr-LU" sz="1400" b="1" u="sng" dirty="0" err="1" smtClean="0"/>
              <a:t>Achievements</a:t>
            </a:r>
            <a:r>
              <a:rPr lang="fr-LU" sz="1400" b="1" u="sng" dirty="0" smtClean="0"/>
              <a:t> (2003 to 2009) :</a:t>
            </a:r>
          </a:p>
          <a:p>
            <a:pPr algn="just"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err="1" smtClean="0"/>
              <a:t>Development</a:t>
            </a:r>
            <a:r>
              <a:rPr lang="fr-LU" sz="1400" dirty="0" smtClean="0"/>
              <a:t> of the </a:t>
            </a:r>
            <a:r>
              <a:rPr lang="fr-LU" sz="1400" b="1" dirty="0" smtClean="0"/>
              <a:t>group-</a:t>
            </a:r>
            <a:r>
              <a:rPr lang="fr-LU" sz="1400" b="1" dirty="0" err="1" smtClean="0"/>
              <a:t>wide</a:t>
            </a:r>
            <a:r>
              <a:rPr lang="fr-LU" sz="1400" b="1" dirty="0" smtClean="0"/>
              <a:t> portal.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Development</a:t>
            </a:r>
            <a:r>
              <a:rPr lang="fr-LU" sz="1400" dirty="0" smtClean="0"/>
              <a:t> of </a:t>
            </a:r>
            <a:r>
              <a:rPr lang="fr-LU" sz="1400" b="1" dirty="0" smtClean="0"/>
              <a:t>public </a:t>
            </a:r>
            <a:r>
              <a:rPr lang="fr-LU" sz="1400" b="1" dirty="0" err="1" smtClean="0"/>
              <a:t>website</a:t>
            </a:r>
            <a:r>
              <a:rPr lang="fr-LU" sz="1400" dirty="0" smtClean="0"/>
              <a:t> (</a:t>
            </a:r>
            <a:r>
              <a:rPr lang="fr-LU" sz="1400" dirty="0" err="1" smtClean="0"/>
              <a:t>with</a:t>
            </a:r>
            <a:r>
              <a:rPr lang="fr-LU" sz="1400" dirty="0" smtClean="0"/>
              <a:t> WCM technologies) -  </a:t>
            </a:r>
            <a:r>
              <a:rPr lang="fr-LU" sz="1400" dirty="0" err="1" smtClean="0"/>
              <a:t>Integration</a:t>
            </a:r>
            <a:r>
              <a:rPr lang="fr-LU" sz="1400" dirty="0" smtClean="0"/>
              <a:t> </a:t>
            </a:r>
            <a:r>
              <a:rPr lang="fr-LU" sz="1400" dirty="0" err="1" smtClean="0"/>
              <a:t>with</a:t>
            </a:r>
            <a:r>
              <a:rPr lang="fr-LU" sz="1400" dirty="0" smtClean="0"/>
              <a:t> </a:t>
            </a:r>
            <a:r>
              <a:rPr lang="fr-LU" sz="1400" dirty="0" err="1" smtClean="0"/>
              <a:t>internal</a:t>
            </a:r>
            <a:r>
              <a:rPr lang="fr-LU" sz="1400" dirty="0" smtClean="0"/>
              <a:t> applications.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Subsidiaries</a:t>
            </a:r>
            <a:r>
              <a:rPr lang="fr-LU" sz="1400" dirty="0" smtClean="0"/>
              <a:t> and </a:t>
            </a:r>
            <a:r>
              <a:rPr lang="fr-LU" sz="1400" dirty="0" err="1" smtClean="0"/>
              <a:t>departement</a:t>
            </a:r>
            <a:r>
              <a:rPr lang="fr-LU" sz="1400" dirty="0" smtClean="0"/>
              <a:t>-</a:t>
            </a:r>
            <a:r>
              <a:rPr lang="fr-LU" sz="1400" dirty="0" err="1" smtClean="0"/>
              <a:t>specific</a:t>
            </a:r>
            <a:r>
              <a:rPr lang="fr-LU" sz="1400" dirty="0" smtClean="0"/>
              <a:t> </a:t>
            </a:r>
            <a:r>
              <a:rPr lang="fr-LU" sz="1400" b="1" dirty="0" smtClean="0"/>
              <a:t>Intranet sites</a:t>
            </a:r>
            <a:r>
              <a:rPr lang="fr-LU" sz="1400" dirty="0" smtClean="0"/>
              <a:t>  : collaborative  </a:t>
            </a:r>
            <a:r>
              <a:rPr lang="fr-LU" sz="1400" dirty="0" err="1" smtClean="0"/>
              <a:t>spaces</a:t>
            </a:r>
            <a:r>
              <a:rPr lang="fr-LU" sz="1400" dirty="0" smtClean="0"/>
              <a:t>, </a:t>
            </a:r>
            <a:r>
              <a:rPr lang="fr-LU" sz="1400" dirty="0" err="1" smtClean="0"/>
              <a:t>project</a:t>
            </a:r>
            <a:r>
              <a:rPr lang="fr-LU" sz="1400" dirty="0" smtClean="0"/>
              <a:t> </a:t>
            </a:r>
            <a:r>
              <a:rPr lang="fr-LU" sz="1400" dirty="0" err="1" smtClean="0"/>
              <a:t>spaces</a:t>
            </a:r>
            <a:r>
              <a:rPr lang="fr-LU" sz="1400" dirty="0" smtClean="0"/>
              <a:t>, document sharing, discussion groups).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Electronic</a:t>
            </a:r>
            <a:r>
              <a:rPr lang="fr-LU" sz="1400" dirty="0" smtClean="0"/>
              <a:t> Document Management for </a:t>
            </a:r>
            <a:r>
              <a:rPr lang="fr-LU" sz="1400" b="1" dirty="0" smtClean="0"/>
              <a:t>client </a:t>
            </a:r>
            <a:r>
              <a:rPr lang="fr-LU" sz="1400" b="1" dirty="0" err="1" smtClean="0"/>
              <a:t>folder</a:t>
            </a:r>
            <a:r>
              <a:rPr lang="fr-LU" sz="1400" b="1" dirty="0" smtClean="0"/>
              <a:t> management</a:t>
            </a:r>
            <a:r>
              <a:rPr lang="fr-LU" sz="1400" dirty="0" smtClean="0"/>
              <a:t> : scanning/</a:t>
            </a:r>
            <a:r>
              <a:rPr lang="fr-LU" sz="1400" dirty="0" err="1" smtClean="0"/>
              <a:t>imaging</a:t>
            </a:r>
            <a:r>
              <a:rPr lang="fr-LU" sz="1400" dirty="0" smtClean="0"/>
              <a:t>, indexation, </a:t>
            </a:r>
            <a:r>
              <a:rPr lang="fr-LU" sz="1400" dirty="0" err="1" smtClean="0"/>
              <a:t>search</a:t>
            </a:r>
            <a:r>
              <a:rPr lang="fr-LU" sz="1400" dirty="0" smtClean="0"/>
              <a:t>/</a:t>
            </a:r>
            <a:r>
              <a:rPr lang="fr-LU" sz="1400" dirty="0" err="1" smtClean="0"/>
              <a:t>retrieve</a:t>
            </a:r>
            <a:r>
              <a:rPr lang="fr-LU" sz="1400" dirty="0" smtClean="0"/>
              <a:t> via a web interface, </a:t>
            </a:r>
            <a:r>
              <a:rPr lang="fr-LU" sz="1400" dirty="0" err="1" smtClean="0"/>
              <a:t>link</a:t>
            </a:r>
            <a:r>
              <a:rPr lang="fr-LU" sz="1400" dirty="0" smtClean="0"/>
              <a:t> </a:t>
            </a:r>
            <a:r>
              <a:rPr lang="fr-LU" sz="1400" dirty="0" err="1" smtClean="0"/>
              <a:t>with</a:t>
            </a:r>
            <a:r>
              <a:rPr lang="fr-LU" sz="1400" dirty="0" smtClean="0"/>
              <a:t> </a:t>
            </a:r>
            <a:r>
              <a:rPr lang="fr-LU" sz="1400" dirty="0" err="1" smtClean="0"/>
              <a:t>internal</a:t>
            </a:r>
            <a:r>
              <a:rPr lang="fr-LU" sz="1400" dirty="0" smtClean="0"/>
              <a:t> applications, </a:t>
            </a:r>
            <a:r>
              <a:rPr lang="fr-LU" sz="1400" dirty="0" err="1" smtClean="0"/>
              <a:t>securised</a:t>
            </a:r>
            <a:r>
              <a:rPr lang="fr-LU" sz="1400" dirty="0" smtClean="0"/>
              <a:t> </a:t>
            </a:r>
            <a:r>
              <a:rPr lang="fr-LU" sz="1400" dirty="0" err="1" smtClean="0"/>
              <a:t>archiving</a:t>
            </a:r>
            <a:r>
              <a:rPr lang="fr-LU" sz="1400" dirty="0" smtClean="0"/>
              <a:t> of documents.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Email and SAP </a:t>
            </a:r>
            <a:r>
              <a:rPr lang="fr-LU" sz="1400" dirty="0" err="1" smtClean="0"/>
              <a:t>archiving</a:t>
            </a:r>
            <a:r>
              <a:rPr lang="fr-LU" sz="1400" dirty="0" smtClean="0"/>
              <a:t>.</a:t>
            </a:r>
          </a:p>
          <a:p>
            <a:pPr algn="just"/>
            <a:r>
              <a:rPr lang="fr-LU" sz="1400" b="1" u="sng" dirty="0" err="1" smtClean="0"/>
              <a:t>Next</a:t>
            </a:r>
            <a:r>
              <a:rPr lang="fr-LU" sz="1400" b="1" u="sng" dirty="0" smtClean="0"/>
              <a:t> </a:t>
            </a:r>
            <a:r>
              <a:rPr lang="fr-LU" sz="1400" b="1" u="sng" dirty="0" err="1" smtClean="0"/>
              <a:t>steps</a:t>
            </a:r>
            <a:r>
              <a:rPr lang="fr-LU" sz="14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b="1" dirty="0" err="1" smtClean="0"/>
              <a:t>Legal</a:t>
            </a:r>
            <a:r>
              <a:rPr lang="fr-LU" sz="1400" b="1" dirty="0" smtClean="0"/>
              <a:t> </a:t>
            </a:r>
            <a:r>
              <a:rPr lang="fr-LU" sz="1400" b="1" dirty="0" err="1" smtClean="0"/>
              <a:t>archiving</a:t>
            </a:r>
            <a:r>
              <a:rPr lang="fr-LU" sz="1400" b="1" dirty="0" smtClean="0"/>
              <a:t> and </a:t>
            </a:r>
            <a:r>
              <a:rPr lang="fr-LU" sz="1400" b="1" dirty="0" err="1" smtClean="0"/>
              <a:t>paperless</a:t>
            </a:r>
            <a:r>
              <a:rPr lang="fr-LU" sz="1400" b="1" dirty="0" smtClean="0"/>
              <a:t> office </a:t>
            </a:r>
            <a:r>
              <a:rPr lang="fr-LU" sz="1400" dirty="0" smtClean="0"/>
              <a:t>: records management and long-</a:t>
            </a:r>
            <a:r>
              <a:rPr lang="fr-LU" sz="1400" dirty="0" err="1" smtClean="0"/>
              <a:t>term</a:t>
            </a:r>
            <a:r>
              <a:rPr lang="fr-LU" sz="1400" dirty="0" smtClean="0"/>
              <a:t> </a:t>
            </a:r>
            <a:r>
              <a:rPr lang="fr-LU" sz="1400" dirty="0" err="1" smtClean="0"/>
              <a:t>archiving</a:t>
            </a:r>
            <a:r>
              <a:rPr lang="fr-LU" sz="1400" dirty="0" smtClean="0"/>
              <a:t> on </a:t>
            </a:r>
            <a:r>
              <a:rPr lang="fr-LU" sz="1400" dirty="0" err="1" smtClean="0"/>
              <a:t>specific</a:t>
            </a:r>
            <a:r>
              <a:rPr lang="fr-LU" sz="1400" dirty="0" smtClean="0"/>
              <a:t> hardware.</a:t>
            </a:r>
          </a:p>
          <a:p>
            <a:pPr algn="just"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b="1" dirty="0" smtClean="0"/>
              <a:t>Document-</a:t>
            </a:r>
            <a:r>
              <a:rPr lang="fr-LU" sz="1400" b="1" dirty="0" err="1" smtClean="0"/>
              <a:t>centric</a:t>
            </a:r>
            <a:r>
              <a:rPr lang="fr-LU" sz="1400" b="1" dirty="0" smtClean="0"/>
              <a:t> </a:t>
            </a:r>
            <a:r>
              <a:rPr lang="fr-LU" sz="1400" b="1" dirty="0" err="1" smtClean="0"/>
              <a:t>Workflow</a:t>
            </a:r>
            <a:r>
              <a:rPr lang="fr-LU" sz="1400" b="1" dirty="0" smtClean="0"/>
              <a:t>.</a:t>
            </a:r>
          </a:p>
        </p:txBody>
      </p:sp>
      <p:sp>
        <p:nvSpPr>
          <p:cNvPr id="8" name="Snip Single Corner Rectangle 7"/>
          <p:cNvSpPr/>
          <p:nvPr/>
        </p:nvSpPr>
        <p:spPr>
          <a:xfrm>
            <a:off x="71406" y="4286256"/>
            <a:ext cx="4143404" cy="571504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Scope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The Group, </a:t>
            </a:r>
            <a:r>
              <a:rPr lang="fr-LU" sz="1400" dirty="0" err="1" smtClean="0"/>
              <a:t>Subsidiairies</a:t>
            </a:r>
            <a:r>
              <a:rPr lang="fr-LU" sz="1400" dirty="0" smtClean="0"/>
              <a:t>, Clients (Intranet), Public.</a:t>
            </a:r>
          </a:p>
          <a:p>
            <a:pPr>
              <a:buFont typeface="Arial" pitchFamily="34" charset="0"/>
              <a:buChar char="•"/>
            </a:pPr>
            <a:endParaRPr lang="fr-LU" sz="1400" b="1" u="sng" dirty="0"/>
          </a:p>
        </p:txBody>
      </p:sp>
      <p:sp>
        <p:nvSpPr>
          <p:cNvPr id="9" name="Snip Single Corner Rectangle 8"/>
          <p:cNvSpPr/>
          <p:nvPr/>
        </p:nvSpPr>
        <p:spPr>
          <a:xfrm>
            <a:off x="71406" y="4929198"/>
            <a:ext cx="4143404" cy="857256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ECM </a:t>
            </a:r>
            <a:r>
              <a:rPr lang="fr-LU" sz="1400" b="1" u="sng" dirty="0" err="1" smtClean="0"/>
              <a:t>Domains</a:t>
            </a:r>
            <a:endParaRPr lang="fr-LU" sz="1400" b="1" u="sng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EDM, Collaboration, WCM, Portal, Scanning / </a:t>
            </a:r>
            <a:r>
              <a:rPr lang="fr-LU" sz="1400" dirty="0" err="1" smtClean="0"/>
              <a:t>imaging</a:t>
            </a:r>
            <a:r>
              <a:rPr lang="fr-LU" sz="1400" dirty="0" smtClean="0"/>
              <a:t>, Email &amp; ERP </a:t>
            </a:r>
            <a:r>
              <a:rPr lang="fr-LU" sz="1400" dirty="0" err="1" smtClean="0"/>
              <a:t>archiving</a:t>
            </a:r>
            <a:r>
              <a:rPr lang="fr-LU" sz="1400" dirty="0" smtClean="0"/>
              <a:t>, Client </a:t>
            </a:r>
            <a:r>
              <a:rPr lang="fr-LU" sz="1400" dirty="0" err="1" smtClean="0"/>
              <a:t>Folder</a:t>
            </a:r>
            <a:r>
              <a:rPr lang="fr-LU" sz="1400" dirty="0" smtClean="0"/>
              <a:t> </a:t>
            </a:r>
            <a:r>
              <a:rPr lang="fr-LU" sz="1400" dirty="0" err="1" smtClean="0"/>
              <a:t>mgmt</a:t>
            </a:r>
            <a:r>
              <a:rPr lang="fr-LU" sz="1400" dirty="0" smtClean="0"/>
              <a:t>.</a:t>
            </a:r>
            <a:endParaRPr lang="fr-LU" sz="1400" b="1" u="sng" dirty="0"/>
          </a:p>
        </p:txBody>
      </p:sp>
      <p:sp>
        <p:nvSpPr>
          <p:cNvPr id="10" name="Snip Single Corner Rectangle 9"/>
          <p:cNvSpPr/>
          <p:nvPr/>
        </p:nvSpPr>
        <p:spPr>
          <a:xfrm>
            <a:off x="4286248" y="5286388"/>
            <a:ext cx="4714908" cy="1285884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Key </a:t>
            </a:r>
            <a:r>
              <a:rPr lang="fr-LU" sz="1400" b="1" u="sng" dirty="0" err="1" smtClean="0"/>
              <a:t>Benefits</a:t>
            </a:r>
            <a:r>
              <a:rPr lang="fr-LU" sz="14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Increased</a:t>
            </a:r>
            <a:r>
              <a:rPr lang="fr-LU" sz="1400" dirty="0" smtClean="0"/>
              <a:t> </a:t>
            </a:r>
            <a:r>
              <a:rPr lang="fr-LU" sz="1400" dirty="0" err="1" smtClean="0"/>
              <a:t>productivity</a:t>
            </a:r>
            <a:r>
              <a:rPr lang="fr-LU" sz="1400" dirty="0" smtClean="0"/>
              <a:t>  (</a:t>
            </a:r>
            <a:r>
              <a:rPr lang="fr-LU" sz="1400" dirty="0" err="1" smtClean="0"/>
              <a:t>Reduced</a:t>
            </a:r>
            <a:r>
              <a:rPr lang="fr-LU" sz="1400" dirty="0" smtClean="0"/>
              <a:t> </a:t>
            </a:r>
            <a:r>
              <a:rPr lang="fr-LU" sz="1400" dirty="0" err="1" smtClean="0"/>
              <a:t>working</a:t>
            </a:r>
            <a:r>
              <a:rPr lang="fr-LU" sz="1400" dirty="0" smtClean="0"/>
              <a:t> time, </a:t>
            </a:r>
            <a:r>
              <a:rPr lang="fr-LU" sz="1400" dirty="0" err="1" smtClean="0"/>
              <a:t>improved</a:t>
            </a:r>
            <a:r>
              <a:rPr lang="fr-LU" sz="1400" dirty="0" smtClean="0"/>
              <a:t> collaboration and </a:t>
            </a:r>
            <a:r>
              <a:rPr lang="fr-LU" sz="1400" dirty="0" err="1" smtClean="0"/>
              <a:t>knowledge</a:t>
            </a:r>
            <a:r>
              <a:rPr lang="fr-LU" sz="1400" dirty="0" smtClean="0"/>
              <a:t> sharing).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Improved</a:t>
            </a:r>
            <a:r>
              <a:rPr lang="fr-LU" sz="1400" dirty="0" smtClean="0"/>
              <a:t>  / </a:t>
            </a:r>
            <a:r>
              <a:rPr lang="fr-LU" sz="1400" dirty="0" err="1" smtClean="0"/>
              <a:t>quicker</a:t>
            </a:r>
            <a:r>
              <a:rPr lang="fr-LU" sz="1400" dirty="0" smtClean="0"/>
              <a:t> service to client.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Recuded</a:t>
            </a:r>
            <a:r>
              <a:rPr lang="fr-LU" sz="1400" dirty="0" smtClean="0"/>
              <a:t> </a:t>
            </a:r>
            <a:r>
              <a:rPr lang="fr-LU" sz="1400" dirty="0" err="1" smtClean="0"/>
              <a:t>cost</a:t>
            </a:r>
            <a:r>
              <a:rPr lang="fr-LU" sz="1400" dirty="0" smtClean="0"/>
              <a:t> / </a:t>
            </a:r>
            <a:r>
              <a:rPr lang="fr-LU" sz="1400" dirty="0" err="1" smtClean="0"/>
              <a:t>Improved</a:t>
            </a:r>
            <a:r>
              <a:rPr lang="fr-LU" sz="1400" dirty="0" smtClean="0"/>
              <a:t> </a:t>
            </a:r>
            <a:r>
              <a:rPr lang="fr-LU" sz="1400" dirty="0" err="1" smtClean="0"/>
              <a:t>risk</a:t>
            </a:r>
            <a:r>
              <a:rPr lang="fr-LU" sz="1400" dirty="0" smtClean="0"/>
              <a:t> control. </a:t>
            </a:r>
            <a:endParaRPr lang="fr-LU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Customer Case #2 (</a:t>
            </a:r>
            <a:r>
              <a:rPr lang="fr-LU" dirty="0" err="1" smtClean="0"/>
              <a:t>Insurance</a:t>
            </a:r>
            <a:r>
              <a:rPr lang="fr-LU" dirty="0" smtClean="0"/>
              <a:t>)</a:t>
            </a:r>
            <a:endParaRPr lang="fr-LU" dirty="0"/>
          </a:p>
        </p:txBody>
      </p:sp>
      <p:sp>
        <p:nvSpPr>
          <p:cNvPr id="5" name="Snip Single Corner Rectangle 4"/>
          <p:cNvSpPr/>
          <p:nvPr/>
        </p:nvSpPr>
        <p:spPr>
          <a:xfrm>
            <a:off x="142844" y="785794"/>
            <a:ext cx="4071966" cy="857256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Client &amp; </a:t>
            </a:r>
            <a:r>
              <a:rPr lang="fr-LU" sz="1400" b="1" u="sng" dirty="0" err="1" smtClean="0"/>
              <a:t>Context</a:t>
            </a:r>
            <a:endParaRPr lang="fr-LU" sz="1400" b="1" u="sng" dirty="0" smtClean="0"/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Large Lux. </a:t>
            </a:r>
            <a:r>
              <a:rPr lang="fr-LU" sz="1400" dirty="0" err="1" smtClean="0"/>
              <a:t>Insurance</a:t>
            </a:r>
            <a:r>
              <a:rPr lang="fr-LU" sz="1400" dirty="0" smtClean="0"/>
              <a:t> </a:t>
            </a:r>
            <a:r>
              <a:rPr lang="fr-LU" sz="1400" dirty="0" err="1" smtClean="0"/>
              <a:t>Company</a:t>
            </a:r>
            <a:r>
              <a:rPr lang="fr-LU" sz="1400" dirty="0" smtClean="0"/>
              <a:t> (Life and non-Life)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450 </a:t>
            </a:r>
            <a:r>
              <a:rPr lang="fr-LU" sz="1400" dirty="0" err="1" smtClean="0"/>
              <a:t>employees</a:t>
            </a:r>
            <a:endParaRPr lang="fr-LU" sz="1400" dirty="0" smtClean="0"/>
          </a:p>
        </p:txBody>
      </p:sp>
      <p:sp>
        <p:nvSpPr>
          <p:cNvPr id="6" name="Snip Single Corner Rectangle 5"/>
          <p:cNvSpPr/>
          <p:nvPr/>
        </p:nvSpPr>
        <p:spPr>
          <a:xfrm>
            <a:off x="142844" y="1714488"/>
            <a:ext cx="4071966" cy="1928826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Business </a:t>
            </a:r>
            <a:r>
              <a:rPr lang="fr-LU" sz="1400" b="1" u="sng" dirty="0" err="1" smtClean="0"/>
              <a:t>Needs</a:t>
            </a:r>
            <a:r>
              <a:rPr lang="fr-LU" sz="1400" b="1" u="sng" dirty="0" smtClean="0"/>
              <a:t> &amp; Pains</a:t>
            </a:r>
          </a:p>
          <a:p>
            <a:pPr>
              <a:buFont typeface="Arial" pitchFamily="34" charset="0"/>
              <a:buChar char="•"/>
            </a:pPr>
            <a:r>
              <a:rPr lang="fr-LU" sz="1400" b="1" u="sng" dirty="0" smtClean="0"/>
              <a:t> </a:t>
            </a:r>
            <a:r>
              <a:rPr lang="fr-LU" sz="1400" dirty="0" err="1" smtClean="0"/>
              <a:t>Growing</a:t>
            </a:r>
            <a:r>
              <a:rPr lang="fr-LU" sz="1400" dirty="0" smtClean="0"/>
              <a:t> </a:t>
            </a:r>
            <a:r>
              <a:rPr lang="fr-LU" sz="1400" dirty="0" err="1" smtClean="0"/>
              <a:t>paper</a:t>
            </a:r>
            <a:r>
              <a:rPr lang="fr-LU" sz="1400" dirty="0" smtClean="0"/>
              <a:t> flow : </a:t>
            </a:r>
            <a:r>
              <a:rPr lang="fr-LU" sz="1400" dirty="0" err="1" smtClean="0"/>
              <a:t>complex</a:t>
            </a:r>
            <a:r>
              <a:rPr lang="fr-LU" sz="1400" dirty="0" smtClean="0"/>
              <a:t> and </a:t>
            </a:r>
            <a:r>
              <a:rPr lang="fr-LU" sz="1400" dirty="0" err="1" smtClean="0"/>
              <a:t>poor</a:t>
            </a:r>
            <a:r>
              <a:rPr lang="fr-LU" sz="1400" dirty="0" smtClean="0"/>
              <a:t> </a:t>
            </a:r>
            <a:r>
              <a:rPr lang="fr-LU" sz="1400" dirty="0" err="1" smtClean="0"/>
              <a:t>productivity</a:t>
            </a:r>
            <a:r>
              <a:rPr lang="fr-L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Time-</a:t>
            </a:r>
            <a:r>
              <a:rPr lang="fr-LU" sz="1400" dirty="0" err="1" smtClean="0"/>
              <a:t>consuming</a:t>
            </a:r>
            <a:r>
              <a:rPr lang="fr-LU" sz="1400" dirty="0" smtClean="0"/>
              <a:t> management and distribution of </a:t>
            </a:r>
            <a:r>
              <a:rPr lang="fr-LU" sz="1400" dirty="0" err="1" smtClean="0"/>
              <a:t>incoming</a:t>
            </a:r>
            <a:r>
              <a:rPr lang="fr-LU" sz="1400" dirty="0" smtClean="0"/>
              <a:t> documents.</a:t>
            </a:r>
          </a:p>
          <a:p>
            <a:pPr>
              <a:buFont typeface="Arial" pitchFamily="34" charset="0"/>
              <a:buChar char="•"/>
            </a:pPr>
            <a:r>
              <a:rPr lang="fr-LU" sz="1400" b="1" u="sng" dirty="0" smtClean="0"/>
              <a:t> </a:t>
            </a:r>
            <a:r>
              <a:rPr lang="fr-LU" sz="1400" dirty="0" err="1" smtClean="0"/>
              <a:t>Reduce</a:t>
            </a:r>
            <a:r>
              <a:rPr lang="fr-LU" sz="1400" dirty="0" smtClean="0"/>
              <a:t> </a:t>
            </a:r>
            <a:r>
              <a:rPr lang="fr-LU" sz="1400" dirty="0" err="1" smtClean="0"/>
              <a:t>paper</a:t>
            </a:r>
            <a:r>
              <a:rPr lang="fr-LU" sz="1400" dirty="0" smtClean="0"/>
              <a:t> </a:t>
            </a:r>
            <a:r>
              <a:rPr lang="fr-LU" sz="1400" dirty="0" err="1" smtClean="0"/>
              <a:t>archiving</a:t>
            </a:r>
            <a:r>
              <a:rPr lang="fr-LU" sz="1400" dirty="0" smtClean="0"/>
              <a:t> : </a:t>
            </a:r>
            <a:r>
              <a:rPr lang="fr-LU" sz="1400" dirty="0" err="1" smtClean="0"/>
              <a:t>space</a:t>
            </a:r>
            <a:r>
              <a:rPr lang="fr-LU" sz="1400" dirty="0" smtClean="0"/>
              <a:t>-</a:t>
            </a:r>
            <a:r>
              <a:rPr lang="fr-LU" sz="1400" dirty="0" err="1" smtClean="0"/>
              <a:t>consuming</a:t>
            </a:r>
            <a:r>
              <a:rPr lang="fr-LU" sz="1400" dirty="0" smtClean="0"/>
              <a:t> and </a:t>
            </a:r>
            <a:r>
              <a:rPr lang="fr-LU" sz="1400" dirty="0" err="1" smtClean="0"/>
              <a:t>cost</a:t>
            </a:r>
            <a:endParaRPr lang="fr-LU" sz="1400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Accelerate</a:t>
            </a:r>
            <a:r>
              <a:rPr lang="fr-LU" sz="1400" dirty="0" smtClean="0"/>
              <a:t> and control </a:t>
            </a:r>
            <a:r>
              <a:rPr lang="fr-LU" sz="1400" dirty="0" err="1" smtClean="0"/>
              <a:t>access</a:t>
            </a:r>
            <a:r>
              <a:rPr lang="fr-LU" sz="1400" dirty="0" smtClean="0"/>
              <a:t> to the information</a:t>
            </a:r>
          </a:p>
        </p:txBody>
      </p:sp>
      <p:sp>
        <p:nvSpPr>
          <p:cNvPr id="7" name="Snip Single Corner Rectangle 6"/>
          <p:cNvSpPr/>
          <p:nvPr/>
        </p:nvSpPr>
        <p:spPr>
          <a:xfrm>
            <a:off x="4286248" y="785794"/>
            <a:ext cx="4572032" cy="3500462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err="1" smtClean="0"/>
              <a:t>Achievements</a:t>
            </a:r>
            <a:r>
              <a:rPr lang="fr-LU" sz="1400" b="1" u="sng" dirty="0" smtClean="0"/>
              <a:t> :</a:t>
            </a:r>
          </a:p>
          <a:p>
            <a:endParaRPr lang="fr-LU" sz="1400" b="1" u="sng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Dedicated</a:t>
            </a:r>
            <a:r>
              <a:rPr lang="fr-LU" sz="1400" dirty="0" smtClean="0"/>
              <a:t> scanning/</a:t>
            </a:r>
            <a:r>
              <a:rPr lang="fr-LU" sz="1400" dirty="0" err="1" smtClean="0"/>
              <a:t>imaging</a:t>
            </a:r>
            <a:r>
              <a:rPr lang="fr-LU" sz="1400" dirty="0" smtClean="0"/>
              <a:t> </a:t>
            </a:r>
            <a:r>
              <a:rPr lang="fr-LU" sz="1400" dirty="0" err="1" smtClean="0"/>
              <a:t>department</a:t>
            </a:r>
            <a:r>
              <a:rPr lang="fr-LU" sz="1400" dirty="0" smtClean="0"/>
              <a:t> (ca. 80000 pages / </a:t>
            </a:r>
            <a:r>
              <a:rPr lang="fr-LU" sz="1400" dirty="0" err="1" smtClean="0"/>
              <a:t>month</a:t>
            </a:r>
            <a:r>
              <a:rPr lang="fr-LU" sz="1400" dirty="0" smtClean="0"/>
              <a:t>).</a:t>
            </a:r>
          </a:p>
          <a:p>
            <a:pPr>
              <a:buFont typeface="Arial" pitchFamily="34" charset="0"/>
              <a:buChar char="•"/>
            </a:pPr>
            <a:r>
              <a:rPr lang="fr-LU" sz="1400" b="1" u="sng" dirty="0" smtClean="0"/>
              <a:t> </a:t>
            </a:r>
            <a:r>
              <a:rPr lang="fr-LU" sz="1400" dirty="0" err="1" smtClean="0"/>
              <a:t>Electronic</a:t>
            </a:r>
            <a:r>
              <a:rPr lang="fr-LU" sz="1400" dirty="0" smtClean="0"/>
              <a:t> Document Management for client </a:t>
            </a:r>
            <a:r>
              <a:rPr lang="fr-LU" sz="1400" dirty="0" err="1" smtClean="0"/>
              <a:t>folder</a:t>
            </a:r>
            <a:r>
              <a:rPr lang="fr-LU" sz="1400" dirty="0" smtClean="0"/>
              <a:t> – </a:t>
            </a:r>
            <a:r>
              <a:rPr lang="fr-LU" sz="1400" dirty="0" err="1" smtClean="0"/>
              <a:t>Search</a:t>
            </a:r>
            <a:r>
              <a:rPr lang="fr-LU" sz="1400" dirty="0" smtClean="0"/>
              <a:t> / </a:t>
            </a:r>
            <a:r>
              <a:rPr lang="fr-LU" sz="1400" dirty="0" err="1" smtClean="0"/>
              <a:t>retrieve</a:t>
            </a:r>
            <a:r>
              <a:rPr lang="fr-LU" sz="1400" dirty="0" smtClean="0"/>
              <a:t> interface </a:t>
            </a:r>
            <a:r>
              <a:rPr lang="fr-LU" sz="1400" dirty="0" err="1" smtClean="0"/>
              <a:t>through</a:t>
            </a:r>
            <a:r>
              <a:rPr lang="fr-LU" sz="1400" dirty="0" smtClean="0"/>
              <a:t> web interface (double-</a:t>
            </a:r>
            <a:r>
              <a:rPr lang="fr-LU" sz="1400" dirty="0" err="1" smtClean="0"/>
              <a:t>screen</a:t>
            </a:r>
            <a:r>
              <a:rPr lang="fr-LU" sz="1400" dirty="0" smtClean="0"/>
              <a:t> : EDM / </a:t>
            </a:r>
            <a:r>
              <a:rPr lang="fr-LU" sz="1400" dirty="0" err="1" smtClean="0"/>
              <a:t>Core</a:t>
            </a:r>
            <a:r>
              <a:rPr lang="fr-LU" sz="1400" dirty="0" smtClean="0"/>
              <a:t> </a:t>
            </a:r>
            <a:r>
              <a:rPr lang="fr-LU" sz="1400" dirty="0" err="1" smtClean="0"/>
              <a:t>Insurance</a:t>
            </a:r>
            <a:r>
              <a:rPr lang="fr-LU" sz="1400" dirty="0" smtClean="0"/>
              <a:t> Application).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Link </a:t>
            </a:r>
            <a:r>
              <a:rPr lang="fr-LU" sz="1400" dirty="0" err="1" smtClean="0"/>
              <a:t>with</a:t>
            </a:r>
            <a:r>
              <a:rPr lang="fr-LU" sz="1400" dirty="0" smtClean="0"/>
              <a:t> </a:t>
            </a:r>
            <a:r>
              <a:rPr lang="fr-LU" sz="1400" dirty="0" err="1" smtClean="0"/>
              <a:t>Core</a:t>
            </a:r>
            <a:r>
              <a:rPr lang="fr-LU" sz="1400" dirty="0" smtClean="0"/>
              <a:t> </a:t>
            </a:r>
            <a:r>
              <a:rPr lang="fr-LU" sz="1400" dirty="0" err="1" smtClean="0"/>
              <a:t>Insurance</a:t>
            </a:r>
            <a:r>
              <a:rPr lang="fr-LU" sz="1400" dirty="0" smtClean="0"/>
              <a:t> Application : EDM triggers actions to the application.</a:t>
            </a:r>
          </a:p>
          <a:p>
            <a:pPr>
              <a:buFont typeface="Arial" pitchFamily="34" charset="0"/>
              <a:buChar char="•"/>
            </a:pPr>
            <a:endParaRPr lang="fr-LU" sz="1400" dirty="0" smtClean="0"/>
          </a:p>
          <a:p>
            <a:r>
              <a:rPr lang="fr-LU" sz="1400" b="1" u="sng" dirty="0" err="1" smtClean="0"/>
              <a:t>Next</a:t>
            </a:r>
            <a:r>
              <a:rPr lang="fr-LU" sz="1400" b="1" u="sng" dirty="0" smtClean="0"/>
              <a:t> </a:t>
            </a:r>
            <a:r>
              <a:rPr lang="fr-LU" sz="1400" b="1" u="sng" dirty="0" err="1" smtClean="0"/>
              <a:t>steps</a:t>
            </a:r>
            <a:r>
              <a:rPr lang="fr-LU" sz="1400" b="1" u="sng" dirty="0" smtClean="0"/>
              <a:t> :</a:t>
            </a:r>
          </a:p>
          <a:p>
            <a:endParaRPr lang="fr-LU" sz="1400" b="1" u="sng" dirty="0" smtClean="0"/>
          </a:p>
          <a:p>
            <a:pPr>
              <a:buFont typeface="Arial" pitchFamily="34" charset="0"/>
              <a:buChar char="•"/>
            </a:pPr>
            <a:r>
              <a:rPr lang="fr-LU" sz="1400" b="1" u="sng" dirty="0" smtClean="0"/>
              <a:t> </a:t>
            </a:r>
            <a:r>
              <a:rPr lang="fr-LU" sz="1400" dirty="0" err="1" smtClean="0"/>
              <a:t>Extend</a:t>
            </a:r>
            <a:r>
              <a:rPr lang="fr-LU" sz="1400" dirty="0" smtClean="0"/>
              <a:t> </a:t>
            </a:r>
            <a:r>
              <a:rPr lang="fr-LU" sz="1400" dirty="0" err="1" smtClean="0"/>
              <a:t>developed</a:t>
            </a:r>
            <a:r>
              <a:rPr lang="fr-LU" sz="1400" dirty="0" smtClean="0"/>
              <a:t> CM services to </a:t>
            </a:r>
            <a:r>
              <a:rPr lang="fr-LU" sz="1400" dirty="0" err="1" smtClean="0"/>
              <a:t>other</a:t>
            </a:r>
            <a:r>
              <a:rPr lang="fr-LU" sz="1400" dirty="0" smtClean="0"/>
              <a:t> </a:t>
            </a:r>
            <a:r>
              <a:rPr lang="fr-LU" sz="1400" dirty="0" err="1" smtClean="0"/>
              <a:t>departements</a:t>
            </a:r>
            <a:r>
              <a:rPr lang="fr-L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Extend</a:t>
            </a:r>
            <a:r>
              <a:rPr lang="fr-LU" sz="1400" dirty="0" smtClean="0"/>
              <a:t> to </a:t>
            </a:r>
            <a:r>
              <a:rPr lang="fr-LU" sz="1400" dirty="0" err="1" smtClean="0"/>
              <a:t>external</a:t>
            </a:r>
            <a:r>
              <a:rPr lang="fr-LU" sz="1400" dirty="0" smtClean="0"/>
              <a:t> </a:t>
            </a:r>
            <a:r>
              <a:rPr lang="fr-LU" sz="1400" dirty="0" err="1" smtClean="0"/>
              <a:t>users</a:t>
            </a:r>
            <a:r>
              <a:rPr lang="fr-LU" sz="1400" dirty="0" smtClean="0"/>
              <a:t> (« courtiers »).</a:t>
            </a:r>
          </a:p>
          <a:p>
            <a:pPr>
              <a:buFont typeface="Arial" pitchFamily="34" charset="0"/>
              <a:buChar char="•"/>
            </a:pPr>
            <a:endParaRPr lang="fr-LU" sz="1400" dirty="0" smtClean="0"/>
          </a:p>
          <a:p>
            <a:endParaRPr lang="fr-LU" sz="1400" dirty="0" smtClean="0"/>
          </a:p>
          <a:p>
            <a:endParaRPr lang="fr-LU" sz="1400" dirty="0" smtClean="0"/>
          </a:p>
          <a:p>
            <a:endParaRPr lang="fr-LU" sz="1400" b="1" dirty="0" smtClean="0"/>
          </a:p>
          <a:p>
            <a:endParaRPr lang="fr-LU" sz="1400" b="1" dirty="0"/>
          </a:p>
        </p:txBody>
      </p:sp>
      <p:sp>
        <p:nvSpPr>
          <p:cNvPr id="8" name="Snip Single Corner Rectangle 7"/>
          <p:cNvSpPr/>
          <p:nvPr/>
        </p:nvSpPr>
        <p:spPr>
          <a:xfrm>
            <a:off x="142844" y="3643314"/>
            <a:ext cx="4071966" cy="1071570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Scope :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1st </a:t>
            </a:r>
            <a:r>
              <a:rPr lang="fr-LU" sz="1400" dirty="0" err="1" smtClean="0"/>
              <a:t>step</a:t>
            </a:r>
            <a:r>
              <a:rPr lang="fr-LU" sz="1400" dirty="0" smtClean="0"/>
              <a:t> : « Service Sinistre  »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2</a:t>
            </a:r>
            <a:r>
              <a:rPr lang="fr-LU" sz="1400" baseline="30000" dirty="0" smtClean="0"/>
              <a:t>nd</a:t>
            </a:r>
            <a:r>
              <a:rPr lang="fr-LU" sz="1400" dirty="0" smtClean="0"/>
              <a:t> </a:t>
            </a:r>
            <a:r>
              <a:rPr lang="fr-LU" sz="1400" dirty="0" err="1" smtClean="0"/>
              <a:t>step</a:t>
            </a:r>
            <a:r>
              <a:rPr lang="fr-LU" sz="1400" dirty="0" smtClean="0"/>
              <a:t> : «  </a:t>
            </a:r>
            <a:r>
              <a:rPr lang="fr-LU" sz="1400" dirty="0" err="1" smtClean="0"/>
              <a:t>Healthcare</a:t>
            </a:r>
            <a:r>
              <a:rPr lang="fr-LU" sz="1400" dirty="0" smtClean="0"/>
              <a:t> »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Extension to </a:t>
            </a:r>
            <a:r>
              <a:rPr lang="fr-LU" sz="1400" dirty="0" err="1" smtClean="0"/>
              <a:t>every</a:t>
            </a:r>
            <a:r>
              <a:rPr lang="fr-LU" sz="1400" dirty="0" smtClean="0"/>
              <a:t> </a:t>
            </a:r>
            <a:r>
              <a:rPr lang="fr-LU" sz="1400" dirty="0" err="1" smtClean="0"/>
              <a:t>departments</a:t>
            </a:r>
            <a:r>
              <a:rPr lang="fr-LU" sz="1400" dirty="0" smtClean="0"/>
              <a:t> </a:t>
            </a:r>
          </a:p>
          <a:p>
            <a:endParaRPr lang="fr-LU" sz="1400" dirty="0"/>
          </a:p>
        </p:txBody>
      </p:sp>
      <p:sp>
        <p:nvSpPr>
          <p:cNvPr id="9" name="Snip Single Corner Rectangle 8"/>
          <p:cNvSpPr/>
          <p:nvPr/>
        </p:nvSpPr>
        <p:spPr>
          <a:xfrm>
            <a:off x="142844" y="4857760"/>
            <a:ext cx="4071966" cy="857256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ECM </a:t>
            </a:r>
            <a:r>
              <a:rPr lang="fr-LU" sz="1400" b="1" u="sng" dirty="0" err="1" smtClean="0"/>
              <a:t>Domains</a:t>
            </a:r>
            <a:r>
              <a:rPr lang="fr-LU" sz="1400" b="1" u="sng" dirty="0" smtClean="0"/>
              <a:t> :</a:t>
            </a:r>
          </a:p>
          <a:p>
            <a:r>
              <a:rPr lang="fr-LU" sz="1400" dirty="0" smtClean="0"/>
              <a:t>Scanning/</a:t>
            </a:r>
            <a:r>
              <a:rPr lang="fr-LU" sz="1400" dirty="0" err="1" smtClean="0"/>
              <a:t>imaging</a:t>
            </a:r>
            <a:r>
              <a:rPr lang="fr-LU" sz="1400" dirty="0" smtClean="0"/>
              <a:t>, EDM, </a:t>
            </a:r>
            <a:r>
              <a:rPr lang="fr-LU" sz="1400" dirty="0" err="1" smtClean="0"/>
              <a:t>Workflow</a:t>
            </a:r>
            <a:r>
              <a:rPr lang="fr-LU" sz="1400" dirty="0" smtClean="0"/>
              <a:t>, Email </a:t>
            </a:r>
            <a:r>
              <a:rPr lang="fr-LU" sz="1400" dirty="0" err="1" smtClean="0"/>
              <a:t>archiving</a:t>
            </a:r>
            <a:r>
              <a:rPr lang="fr-LU" sz="1400" dirty="0" smtClean="0"/>
              <a:t>, </a:t>
            </a:r>
            <a:r>
              <a:rPr lang="fr-LU" sz="1400" dirty="0" err="1" smtClean="0"/>
              <a:t>link</a:t>
            </a:r>
            <a:r>
              <a:rPr lang="fr-LU" sz="1400" dirty="0" smtClean="0"/>
              <a:t> </a:t>
            </a:r>
            <a:r>
              <a:rPr lang="fr-LU" sz="1400" dirty="0" err="1" smtClean="0"/>
              <a:t>with</a:t>
            </a:r>
            <a:r>
              <a:rPr lang="fr-LU" sz="1400" dirty="0" smtClean="0"/>
              <a:t> 3rd party applications. </a:t>
            </a:r>
          </a:p>
          <a:p>
            <a:endParaRPr lang="fr-LU" sz="1400" dirty="0"/>
          </a:p>
        </p:txBody>
      </p:sp>
      <p:sp>
        <p:nvSpPr>
          <p:cNvPr id="10" name="Snip Single Corner Rectangle 9"/>
          <p:cNvSpPr/>
          <p:nvPr/>
        </p:nvSpPr>
        <p:spPr>
          <a:xfrm>
            <a:off x="4286248" y="4286256"/>
            <a:ext cx="4572032" cy="1928826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Key </a:t>
            </a:r>
            <a:r>
              <a:rPr lang="fr-LU" sz="1400" b="1" u="sng" dirty="0" err="1" smtClean="0"/>
              <a:t>Benefits</a:t>
            </a:r>
            <a:r>
              <a:rPr lang="fr-LU" sz="1400" b="1" u="sng" dirty="0" smtClean="0"/>
              <a:t> :</a:t>
            </a:r>
          </a:p>
          <a:p>
            <a:endParaRPr lang="fr-LU" sz="1400" b="1" u="sng" dirty="0" smtClean="0"/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Information </a:t>
            </a:r>
            <a:r>
              <a:rPr lang="fr-LU" sz="1400" dirty="0" err="1" smtClean="0"/>
              <a:t>is</a:t>
            </a:r>
            <a:r>
              <a:rPr lang="fr-LU" sz="1400" dirty="0" smtClean="0"/>
              <a:t> </a:t>
            </a:r>
            <a:r>
              <a:rPr lang="fr-LU" sz="1400" dirty="0" err="1" smtClean="0"/>
              <a:t>centralised</a:t>
            </a:r>
            <a:r>
              <a:rPr lang="fr-LU" sz="1400" dirty="0" smtClean="0"/>
              <a:t> : </a:t>
            </a:r>
            <a:r>
              <a:rPr lang="fr-LU" sz="1400" dirty="0" err="1" smtClean="0"/>
              <a:t>better</a:t>
            </a:r>
            <a:r>
              <a:rPr lang="fr-LU" sz="1400" dirty="0" smtClean="0"/>
              <a:t> and </a:t>
            </a:r>
            <a:r>
              <a:rPr lang="fr-LU" sz="1400" dirty="0" err="1" smtClean="0"/>
              <a:t>quicker</a:t>
            </a:r>
            <a:r>
              <a:rPr lang="fr-LU" sz="1400" dirty="0" smtClean="0"/>
              <a:t> </a:t>
            </a:r>
            <a:r>
              <a:rPr lang="fr-LU" sz="1400" dirty="0" err="1" smtClean="0"/>
              <a:t>access</a:t>
            </a:r>
            <a:r>
              <a:rPr lang="fr-LU" sz="1400" dirty="0" smtClean="0"/>
              <a:t> to all documents.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Improved</a:t>
            </a:r>
            <a:r>
              <a:rPr lang="fr-LU" sz="1400" dirty="0" smtClean="0"/>
              <a:t> </a:t>
            </a:r>
            <a:r>
              <a:rPr lang="fr-LU" sz="1400" dirty="0" err="1" smtClean="0"/>
              <a:t>quality</a:t>
            </a:r>
            <a:r>
              <a:rPr lang="fr-LU" sz="1400" dirty="0" smtClean="0"/>
              <a:t> of service for client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Improved</a:t>
            </a:r>
            <a:r>
              <a:rPr lang="fr-LU" sz="1400" dirty="0" smtClean="0"/>
              <a:t> </a:t>
            </a:r>
            <a:r>
              <a:rPr lang="fr-LU" sz="1400" dirty="0" err="1" smtClean="0"/>
              <a:t>security</a:t>
            </a:r>
            <a:r>
              <a:rPr lang="fr-LU" sz="1400" dirty="0" smtClean="0"/>
              <a:t> and </a:t>
            </a:r>
            <a:r>
              <a:rPr lang="fr-LU" sz="1400" dirty="0" err="1" smtClean="0"/>
              <a:t>risk</a:t>
            </a:r>
            <a:r>
              <a:rPr lang="fr-LU" sz="1400" dirty="0" smtClean="0"/>
              <a:t> control 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Costs</a:t>
            </a:r>
            <a:r>
              <a:rPr lang="fr-LU" sz="1400" dirty="0" smtClean="0"/>
              <a:t> and </a:t>
            </a:r>
            <a:r>
              <a:rPr lang="fr-LU" sz="1400" dirty="0" err="1" smtClean="0"/>
              <a:t>workload</a:t>
            </a:r>
            <a:r>
              <a:rPr lang="fr-LU" sz="1400" dirty="0" smtClean="0"/>
              <a:t> </a:t>
            </a:r>
            <a:r>
              <a:rPr lang="fr-LU" sz="1400" dirty="0" err="1" smtClean="0"/>
              <a:t>reduction</a:t>
            </a:r>
            <a:r>
              <a:rPr lang="fr-LU" sz="1400" dirty="0" smtClean="0"/>
              <a:t> </a:t>
            </a:r>
            <a:r>
              <a:rPr lang="fr-LU" sz="1400" dirty="0" err="1" smtClean="0"/>
              <a:t>through</a:t>
            </a:r>
            <a:r>
              <a:rPr lang="fr-LU" sz="1400" dirty="0" smtClean="0"/>
              <a:t> </a:t>
            </a:r>
            <a:r>
              <a:rPr lang="fr-LU" sz="1400" dirty="0" err="1" smtClean="0"/>
              <a:t>paper</a:t>
            </a:r>
            <a:r>
              <a:rPr lang="fr-LU" sz="1400" dirty="0" smtClean="0"/>
              <a:t> volume </a:t>
            </a:r>
            <a:r>
              <a:rPr lang="fr-LU" sz="1400" dirty="0" err="1" smtClean="0"/>
              <a:t>decrease</a:t>
            </a:r>
            <a:r>
              <a:rPr lang="fr-L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fr-LU" sz="1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Customer Case #3 (Financial Services)</a:t>
            </a:r>
            <a:endParaRPr lang="fr-LU" dirty="0"/>
          </a:p>
        </p:txBody>
      </p:sp>
      <p:sp>
        <p:nvSpPr>
          <p:cNvPr id="5" name="Snip Single Corner Rectangle 4"/>
          <p:cNvSpPr/>
          <p:nvPr/>
        </p:nvSpPr>
        <p:spPr>
          <a:xfrm>
            <a:off x="428596" y="857232"/>
            <a:ext cx="3714776" cy="1285884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Client &amp; </a:t>
            </a:r>
            <a:r>
              <a:rPr lang="fr-LU" sz="1400" b="1" u="sng" dirty="0" err="1" smtClean="0"/>
              <a:t>Context</a:t>
            </a:r>
            <a:r>
              <a:rPr lang="fr-LU" sz="14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Lux. </a:t>
            </a:r>
            <a:r>
              <a:rPr lang="fr-LU" sz="1400" dirty="0" err="1" smtClean="0"/>
              <a:t>Company</a:t>
            </a:r>
            <a:r>
              <a:rPr lang="fr-LU" sz="1400" dirty="0" smtClean="0"/>
              <a:t> </a:t>
            </a:r>
            <a:r>
              <a:rPr lang="fr-LU" sz="1400" dirty="0" err="1" smtClean="0"/>
              <a:t>specialised</a:t>
            </a:r>
            <a:r>
              <a:rPr lang="fr-LU" sz="1400" dirty="0" smtClean="0"/>
              <a:t> in setting-up, domiciliation and management of </a:t>
            </a:r>
            <a:r>
              <a:rPr lang="fr-LU" sz="1400" dirty="0" err="1" smtClean="0"/>
              <a:t>companies</a:t>
            </a:r>
            <a:r>
              <a:rPr lang="fr-L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subsidiairies</a:t>
            </a:r>
            <a:r>
              <a:rPr lang="fr-LU" sz="1400" dirty="0" smtClean="0"/>
              <a:t> in </a:t>
            </a:r>
            <a:r>
              <a:rPr lang="fr-LU" sz="1400" dirty="0" err="1" smtClean="0"/>
              <a:t>several</a:t>
            </a:r>
            <a:r>
              <a:rPr lang="fr-LU" sz="1400" dirty="0" smtClean="0"/>
              <a:t> countries</a:t>
            </a:r>
            <a:endParaRPr lang="fr-LU" sz="1400" dirty="0"/>
          </a:p>
        </p:txBody>
      </p:sp>
      <p:sp>
        <p:nvSpPr>
          <p:cNvPr id="6" name="Snip Single Corner Rectangle 5"/>
          <p:cNvSpPr/>
          <p:nvPr/>
        </p:nvSpPr>
        <p:spPr>
          <a:xfrm>
            <a:off x="428596" y="2214554"/>
            <a:ext cx="3714776" cy="1785950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Business </a:t>
            </a:r>
            <a:r>
              <a:rPr lang="fr-LU" sz="1400" b="1" u="sng" dirty="0" err="1" smtClean="0"/>
              <a:t>Needs</a:t>
            </a:r>
            <a:r>
              <a:rPr lang="fr-LU" sz="1400" b="1" u="sng" dirty="0" smtClean="0"/>
              <a:t> &amp; Pains :</a:t>
            </a:r>
          </a:p>
          <a:p>
            <a:pPr algn="just"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smtClean="0"/>
              <a:t>Setup a commercial </a:t>
            </a:r>
            <a:r>
              <a:rPr lang="fr-LU" sz="1400" dirty="0" err="1" smtClean="0"/>
              <a:t>offer</a:t>
            </a:r>
            <a:r>
              <a:rPr lang="fr-LU" sz="1400" dirty="0" smtClean="0"/>
              <a:t> </a:t>
            </a:r>
            <a:r>
              <a:rPr lang="fr-LU" sz="1400" dirty="0" err="1" smtClean="0"/>
              <a:t>providing</a:t>
            </a:r>
            <a:r>
              <a:rPr lang="fr-LU" sz="1400" dirty="0" smtClean="0"/>
              <a:t> clients </a:t>
            </a:r>
            <a:r>
              <a:rPr lang="fr-LU" sz="1400" dirty="0" err="1" smtClean="0"/>
              <a:t>with</a:t>
            </a:r>
            <a:r>
              <a:rPr lang="fr-LU" sz="1400" dirty="0" smtClean="0"/>
              <a:t> </a:t>
            </a:r>
            <a:r>
              <a:rPr lang="fr-LU" sz="1400" dirty="0" err="1" smtClean="0"/>
              <a:t>remote</a:t>
            </a:r>
            <a:r>
              <a:rPr lang="fr-LU" sz="1400" dirty="0" smtClean="0"/>
              <a:t> </a:t>
            </a:r>
            <a:r>
              <a:rPr lang="fr-LU" sz="1400" dirty="0" err="1" smtClean="0"/>
              <a:t>hosting</a:t>
            </a:r>
            <a:r>
              <a:rPr lang="fr-LU" sz="1400" dirty="0" smtClean="0"/>
              <a:t> and </a:t>
            </a:r>
            <a:r>
              <a:rPr lang="fr-LU" sz="1400" dirty="0" err="1" smtClean="0"/>
              <a:t>access</a:t>
            </a:r>
            <a:r>
              <a:rPr lang="fr-LU" sz="1400" dirty="0" smtClean="0"/>
              <a:t> to </a:t>
            </a:r>
            <a:r>
              <a:rPr lang="fr-LU" sz="1400" dirty="0" err="1" smtClean="0"/>
              <a:t>their</a:t>
            </a:r>
            <a:r>
              <a:rPr lang="fr-LU" sz="1400" dirty="0" smtClean="0"/>
              <a:t> </a:t>
            </a:r>
            <a:r>
              <a:rPr lang="fr-LU" sz="1400" dirty="0" err="1" smtClean="0"/>
              <a:t>personnal</a:t>
            </a:r>
            <a:r>
              <a:rPr lang="fr-LU" sz="1400" dirty="0" smtClean="0"/>
              <a:t> documents </a:t>
            </a:r>
            <a:r>
              <a:rPr lang="fr-LU" sz="1400" dirty="0" err="1" smtClean="0"/>
              <a:t>through</a:t>
            </a:r>
            <a:r>
              <a:rPr lang="fr-LU" sz="1400" dirty="0" smtClean="0"/>
              <a:t> an </a:t>
            </a:r>
            <a:r>
              <a:rPr lang="fr-LU" sz="1400" dirty="0" err="1" smtClean="0"/>
              <a:t>easy</a:t>
            </a:r>
            <a:r>
              <a:rPr lang="fr-LU" sz="1400" dirty="0" smtClean="0"/>
              <a:t>-to-use interface.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Externalise the </a:t>
            </a:r>
            <a:r>
              <a:rPr lang="fr-LU" sz="1400" dirty="0" err="1" smtClean="0"/>
              <a:t>hosting</a:t>
            </a:r>
            <a:r>
              <a:rPr lang="fr-LU" sz="1400" dirty="0" smtClean="0"/>
              <a:t> and management of the solution (software, </a:t>
            </a:r>
            <a:r>
              <a:rPr lang="fr-LU" sz="1400" dirty="0" err="1" smtClean="0"/>
              <a:t>platform</a:t>
            </a:r>
            <a:r>
              <a:rPr lang="fr-LU" sz="1400" dirty="0" smtClean="0"/>
              <a:t>).</a:t>
            </a:r>
            <a:endParaRPr lang="fr-LU" sz="1400" dirty="0"/>
          </a:p>
        </p:txBody>
      </p:sp>
      <p:sp>
        <p:nvSpPr>
          <p:cNvPr id="7" name="Snip Single Corner Rectangle 6"/>
          <p:cNvSpPr/>
          <p:nvPr/>
        </p:nvSpPr>
        <p:spPr>
          <a:xfrm>
            <a:off x="4286248" y="857232"/>
            <a:ext cx="4572032" cy="2428892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err="1" smtClean="0"/>
              <a:t>Achievements</a:t>
            </a:r>
            <a:r>
              <a:rPr lang="fr-LU" sz="14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b="1" dirty="0" err="1" smtClean="0"/>
              <a:t>Remote</a:t>
            </a:r>
            <a:r>
              <a:rPr lang="fr-LU" sz="1400" b="1" dirty="0" smtClean="0"/>
              <a:t> scanning/</a:t>
            </a:r>
            <a:r>
              <a:rPr lang="fr-LU" sz="1400" b="1" dirty="0" err="1" smtClean="0"/>
              <a:t>indexing</a:t>
            </a:r>
            <a:r>
              <a:rPr lang="fr-LU" sz="1400" b="1" dirty="0" smtClean="0"/>
              <a:t> </a:t>
            </a:r>
            <a:r>
              <a:rPr lang="fr-LU" sz="1400" b="1" dirty="0" err="1" smtClean="0"/>
              <a:t>platform</a:t>
            </a:r>
            <a:r>
              <a:rPr lang="fr-LU" sz="1400" b="1" dirty="0" smtClean="0"/>
              <a:t> </a:t>
            </a:r>
            <a:r>
              <a:rPr lang="fr-LU" sz="1400" dirty="0" err="1" smtClean="0"/>
              <a:t>allowing</a:t>
            </a:r>
            <a:r>
              <a:rPr lang="fr-LU" sz="1400" dirty="0" smtClean="0"/>
              <a:t> </a:t>
            </a:r>
            <a:r>
              <a:rPr lang="fr-LU" sz="1400" dirty="0" err="1" smtClean="0"/>
              <a:t>paper</a:t>
            </a:r>
            <a:r>
              <a:rPr lang="fr-LU" sz="1400" dirty="0" smtClean="0"/>
              <a:t> scanning </a:t>
            </a:r>
            <a:r>
              <a:rPr lang="fr-LU" sz="1400" dirty="0" err="1" smtClean="0"/>
              <a:t>from</a:t>
            </a:r>
            <a:r>
              <a:rPr lang="fr-LU" sz="1400" dirty="0" smtClean="0"/>
              <a:t> </a:t>
            </a:r>
            <a:r>
              <a:rPr lang="fr-LU" sz="1400" dirty="0" err="1" smtClean="0"/>
              <a:t>various</a:t>
            </a:r>
            <a:r>
              <a:rPr lang="fr-LU" sz="1400" dirty="0" smtClean="0"/>
              <a:t> locations (</a:t>
            </a:r>
            <a:r>
              <a:rPr lang="fr-LU" sz="1400" dirty="0" err="1" smtClean="0"/>
              <a:t>distributed</a:t>
            </a:r>
            <a:r>
              <a:rPr lang="fr-LU" sz="1400" dirty="0" smtClean="0"/>
              <a:t> scanning).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b="1" dirty="0" smtClean="0"/>
              <a:t>Collaborative solution </a:t>
            </a:r>
            <a:r>
              <a:rPr lang="fr-LU" sz="1400" dirty="0" smtClean="0"/>
              <a:t>to </a:t>
            </a:r>
            <a:r>
              <a:rPr lang="fr-LU" sz="1400" dirty="0" err="1" smtClean="0"/>
              <a:t>provide</a:t>
            </a:r>
            <a:r>
              <a:rPr lang="fr-LU" sz="1400" dirty="0" smtClean="0"/>
              <a:t> </a:t>
            </a:r>
            <a:r>
              <a:rPr lang="fr-LU" sz="1400" dirty="0" err="1" smtClean="0"/>
              <a:t>each</a:t>
            </a:r>
            <a:r>
              <a:rPr lang="fr-LU" sz="1400" dirty="0" smtClean="0"/>
              <a:t> </a:t>
            </a:r>
            <a:r>
              <a:rPr lang="fr-LU" sz="1400" dirty="0" err="1" smtClean="0"/>
              <a:t>subscribing</a:t>
            </a:r>
            <a:r>
              <a:rPr lang="fr-LU" sz="1400" dirty="0" smtClean="0"/>
              <a:t> client </a:t>
            </a:r>
            <a:r>
              <a:rPr lang="fr-LU" sz="1400" dirty="0" err="1" smtClean="0"/>
              <a:t>with</a:t>
            </a:r>
            <a:r>
              <a:rPr lang="fr-LU" sz="1400" dirty="0" smtClean="0"/>
              <a:t> a </a:t>
            </a:r>
            <a:r>
              <a:rPr lang="fr-LU" sz="1400" dirty="0" err="1" smtClean="0"/>
              <a:t>personnal</a:t>
            </a:r>
            <a:r>
              <a:rPr lang="fr-LU" sz="1400" dirty="0" smtClean="0"/>
              <a:t> </a:t>
            </a:r>
            <a:r>
              <a:rPr lang="fr-LU" sz="1400" dirty="0" err="1" smtClean="0"/>
              <a:t>easy</a:t>
            </a:r>
            <a:r>
              <a:rPr lang="fr-LU" sz="1400" dirty="0" smtClean="0"/>
              <a:t>-to-use web-</a:t>
            </a:r>
            <a:r>
              <a:rPr lang="fr-LU" sz="1400" dirty="0" err="1" smtClean="0"/>
              <a:t>based</a:t>
            </a:r>
            <a:r>
              <a:rPr lang="fr-LU" sz="1400" dirty="0" smtClean="0"/>
              <a:t> </a:t>
            </a:r>
            <a:r>
              <a:rPr lang="fr-LU" sz="1400" dirty="0" err="1" smtClean="0"/>
              <a:t>workspace</a:t>
            </a:r>
            <a:r>
              <a:rPr lang="fr-LU" sz="1400" dirty="0" smtClean="0"/>
              <a:t> </a:t>
            </a:r>
            <a:r>
              <a:rPr lang="fr-LU" sz="1400" dirty="0" err="1" smtClean="0"/>
              <a:t>with</a:t>
            </a:r>
            <a:r>
              <a:rPr lang="fr-LU" sz="1400" dirty="0" smtClean="0"/>
              <a:t> </a:t>
            </a:r>
            <a:r>
              <a:rPr lang="fr-LU" sz="1400" dirty="0" err="1" smtClean="0"/>
              <a:t>high</a:t>
            </a:r>
            <a:r>
              <a:rPr lang="fr-LU" sz="1400" dirty="0" smtClean="0"/>
              <a:t> </a:t>
            </a:r>
            <a:r>
              <a:rPr lang="fr-LU" sz="1400" dirty="0" err="1" smtClean="0"/>
              <a:t>level</a:t>
            </a:r>
            <a:r>
              <a:rPr lang="fr-LU" sz="1400" dirty="0" smtClean="0"/>
              <a:t> of </a:t>
            </a:r>
            <a:r>
              <a:rPr lang="fr-LU" sz="1400" dirty="0" err="1" smtClean="0"/>
              <a:t>security</a:t>
            </a:r>
            <a:r>
              <a:rPr lang="fr-LU" sz="1400" dirty="0" smtClean="0"/>
              <a:t> and </a:t>
            </a:r>
            <a:r>
              <a:rPr lang="fr-LU" sz="1400" dirty="0" err="1" smtClean="0"/>
              <a:t>confidentiality</a:t>
            </a:r>
            <a:r>
              <a:rPr lang="fr-LU" sz="1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Maintenance and support and </a:t>
            </a:r>
            <a:r>
              <a:rPr lang="fr-LU" sz="1400" b="1" dirty="0" err="1" smtClean="0"/>
              <a:t>specific</a:t>
            </a:r>
            <a:r>
              <a:rPr lang="fr-LU" sz="1400" b="1" dirty="0" smtClean="0"/>
              <a:t> </a:t>
            </a:r>
            <a:r>
              <a:rPr lang="fr-LU" sz="1400" b="1" dirty="0" err="1" smtClean="0"/>
              <a:t>development</a:t>
            </a:r>
            <a:r>
              <a:rPr lang="fr-LU" sz="1400" b="1" dirty="0" smtClean="0"/>
              <a:t> </a:t>
            </a:r>
            <a:r>
              <a:rPr lang="fr-LU" sz="1400" dirty="0" smtClean="0"/>
              <a:t>of the solution (software).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b="1" dirty="0" smtClean="0"/>
              <a:t>Maintenance of a </a:t>
            </a:r>
            <a:r>
              <a:rPr lang="fr-LU" sz="1400" b="1" dirty="0" err="1" smtClean="0"/>
              <a:t>complex</a:t>
            </a:r>
            <a:r>
              <a:rPr lang="fr-LU" sz="1400" b="1" dirty="0" smtClean="0"/>
              <a:t> IT infrastructure (</a:t>
            </a:r>
            <a:r>
              <a:rPr lang="fr-LU" sz="1400" dirty="0" smtClean="0"/>
              <a:t>servers, network, </a:t>
            </a:r>
            <a:r>
              <a:rPr lang="fr-LU" sz="1400" dirty="0" err="1" smtClean="0"/>
              <a:t>high</a:t>
            </a:r>
            <a:r>
              <a:rPr lang="fr-LU" sz="1400" dirty="0" smtClean="0"/>
              <a:t> </a:t>
            </a:r>
            <a:r>
              <a:rPr lang="fr-LU" sz="1400" dirty="0" err="1" smtClean="0"/>
              <a:t>availability</a:t>
            </a:r>
            <a:r>
              <a:rPr lang="fr-LU" sz="1400" dirty="0" smtClean="0"/>
              <a:t>, backups).</a:t>
            </a:r>
            <a:endParaRPr lang="fr-LU" sz="1400" dirty="0"/>
          </a:p>
        </p:txBody>
      </p:sp>
      <p:sp>
        <p:nvSpPr>
          <p:cNvPr id="8" name="Snip Single Corner Rectangle 7"/>
          <p:cNvSpPr/>
          <p:nvPr/>
        </p:nvSpPr>
        <p:spPr>
          <a:xfrm>
            <a:off x="428596" y="4143380"/>
            <a:ext cx="3714776" cy="571504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Scope :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err="1" smtClean="0"/>
              <a:t>Subscribing</a:t>
            </a:r>
            <a:r>
              <a:rPr lang="fr-LU" sz="1400" dirty="0" smtClean="0"/>
              <a:t> clients (</a:t>
            </a:r>
            <a:r>
              <a:rPr lang="fr-LU" sz="1400" dirty="0" err="1" smtClean="0"/>
              <a:t>currently</a:t>
            </a:r>
            <a:r>
              <a:rPr lang="fr-LU" sz="1400" dirty="0" smtClean="0"/>
              <a:t> 50)</a:t>
            </a:r>
          </a:p>
          <a:p>
            <a:endParaRPr lang="fr-LU" sz="1400" b="1" u="sng" dirty="0"/>
          </a:p>
        </p:txBody>
      </p:sp>
      <p:sp>
        <p:nvSpPr>
          <p:cNvPr id="9" name="Snip Single Corner Rectangle 8"/>
          <p:cNvSpPr/>
          <p:nvPr/>
        </p:nvSpPr>
        <p:spPr>
          <a:xfrm>
            <a:off x="428596" y="4857760"/>
            <a:ext cx="3714776" cy="714380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ECM </a:t>
            </a:r>
            <a:r>
              <a:rPr lang="fr-LU" sz="1400" b="1" u="sng" dirty="0" err="1" smtClean="0"/>
              <a:t>Domains</a:t>
            </a:r>
            <a:r>
              <a:rPr lang="fr-LU" sz="1400" b="1" u="sng" dirty="0" smtClean="0"/>
              <a:t> :</a:t>
            </a:r>
          </a:p>
          <a:p>
            <a:r>
              <a:rPr lang="fr-LU" sz="1400" dirty="0" smtClean="0"/>
              <a:t>Scanning/indexation, EDM, Collaboration.</a:t>
            </a:r>
            <a:endParaRPr lang="fr-LU" sz="1400" dirty="0"/>
          </a:p>
        </p:txBody>
      </p:sp>
      <p:sp>
        <p:nvSpPr>
          <p:cNvPr id="10" name="Snip Single Corner Rectangle 9"/>
          <p:cNvSpPr/>
          <p:nvPr/>
        </p:nvSpPr>
        <p:spPr>
          <a:xfrm>
            <a:off x="4286248" y="3357562"/>
            <a:ext cx="4572032" cy="1928826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400" b="1" u="sng" dirty="0" smtClean="0"/>
              <a:t>Key </a:t>
            </a:r>
            <a:r>
              <a:rPr lang="fr-LU" sz="1400" b="1" u="sng" dirty="0" err="1" smtClean="0"/>
              <a:t>Benefits</a:t>
            </a:r>
            <a:r>
              <a:rPr lang="fr-LU" sz="1400" b="1" u="sng" dirty="0" smtClean="0"/>
              <a:t> :</a:t>
            </a:r>
          </a:p>
          <a:p>
            <a:endParaRPr lang="fr-LU" sz="1400" b="1" u="sng" dirty="0" smtClean="0"/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err="1" smtClean="0"/>
              <a:t>Acquire</a:t>
            </a:r>
            <a:r>
              <a:rPr lang="fr-LU" sz="1400" dirty="0" smtClean="0"/>
              <a:t> </a:t>
            </a:r>
            <a:r>
              <a:rPr lang="fr-LU" sz="1400" dirty="0" err="1" smtClean="0"/>
              <a:t>advantage</a:t>
            </a:r>
            <a:r>
              <a:rPr lang="fr-LU" sz="1400" dirty="0" smtClean="0"/>
              <a:t> on </a:t>
            </a:r>
            <a:r>
              <a:rPr lang="fr-LU" sz="1400" dirty="0" err="1" smtClean="0"/>
              <a:t>competition</a:t>
            </a:r>
            <a:r>
              <a:rPr lang="fr-LU" sz="1400" dirty="0" smtClean="0"/>
              <a:t> by </a:t>
            </a:r>
            <a:r>
              <a:rPr lang="fr-LU" sz="1400" dirty="0" err="1" smtClean="0"/>
              <a:t>proposing</a:t>
            </a:r>
            <a:r>
              <a:rPr lang="fr-LU" sz="1400" dirty="0" smtClean="0"/>
              <a:t> a </a:t>
            </a:r>
            <a:r>
              <a:rPr lang="fr-LU" sz="1400" dirty="0" err="1" smtClean="0"/>
              <a:t>specific</a:t>
            </a:r>
            <a:r>
              <a:rPr lang="fr-LU" sz="1400" dirty="0" smtClean="0"/>
              <a:t> </a:t>
            </a:r>
            <a:r>
              <a:rPr lang="fr-LU" sz="1400" dirty="0" err="1" smtClean="0"/>
              <a:t>high</a:t>
            </a:r>
            <a:r>
              <a:rPr lang="fr-LU" sz="1400" dirty="0" smtClean="0"/>
              <a:t>-</a:t>
            </a:r>
            <a:r>
              <a:rPr lang="fr-LU" sz="1400" dirty="0" err="1" smtClean="0"/>
              <a:t>technology</a:t>
            </a:r>
            <a:r>
              <a:rPr lang="fr-LU" sz="1400" dirty="0" smtClean="0"/>
              <a:t> service.</a:t>
            </a:r>
          </a:p>
          <a:p>
            <a:pPr>
              <a:buFont typeface="Arial" pitchFamily="34" charset="0"/>
              <a:buChar char="•"/>
            </a:pPr>
            <a:r>
              <a:rPr lang="fr-LU" sz="1400" b="1" dirty="0" smtClean="0"/>
              <a:t> </a:t>
            </a:r>
            <a:r>
              <a:rPr lang="fr-LU" sz="1400" dirty="0" err="1" smtClean="0"/>
              <a:t>Increase</a:t>
            </a:r>
            <a:r>
              <a:rPr lang="fr-LU" sz="1400" dirty="0" smtClean="0"/>
              <a:t> revenues.</a:t>
            </a:r>
          </a:p>
          <a:p>
            <a:pPr>
              <a:buFont typeface="Arial" pitchFamily="34" charset="0"/>
              <a:buChar char="•"/>
            </a:pPr>
            <a:r>
              <a:rPr lang="fr-LU" sz="1400" dirty="0" smtClean="0"/>
              <a:t> </a:t>
            </a:r>
            <a:r>
              <a:rPr lang="fr-LU" sz="1400" dirty="0" err="1" smtClean="0"/>
              <a:t>Improve</a:t>
            </a:r>
            <a:r>
              <a:rPr lang="fr-LU" sz="1400" dirty="0" smtClean="0"/>
              <a:t> </a:t>
            </a:r>
            <a:r>
              <a:rPr lang="fr-LU" sz="1400" dirty="0" err="1" smtClean="0"/>
              <a:t>level</a:t>
            </a:r>
            <a:r>
              <a:rPr lang="fr-LU" sz="1400" dirty="0" smtClean="0"/>
              <a:t> of service and communication to client.</a:t>
            </a:r>
            <a:endParaRPr lang="fr-LU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fr-LU" dirty="0" err="1" smtClean="0"/>
              <a:t>Other</a:t>
            </a:r>
            <a:r>
              <a:rPr lang="fr-LU" dirty="0" smtClean="0"/>
              <a:t> Business </a:t>
            </a:r>
            <a:r>
              <a:rPr lang="fr-LU" dirty="0" err="1" smtClean="0"/>
              <a:t>Apps</a:t>
            </a:r>
            <a:r>
              <a:rPr lang="fr-LU" dirty="0" smtClean="0"/>
              <a:t> </a:t>
            </a:r>
            <a:r>
              <a:rPr lang="fr-LU" dirty="0" err="1" smtClean="0"/>
              <a:t>at</a:t>
            </a:r>
            <a:r>
              <a:rPr lang="fr-LU" dirty="0" smtClean="0"/>
              <a:t> a </a:t>
            </a:r>
            <a:r>
              <a:rPr lang="fr-LU" dirty="0" err="1" smtClean="0"/>
              <a:t>glance</a:t>
            </a:r>
            <a:endParaRPr lang="fr-LU" dirty="0"/>
          </a:p>
        </p:txBody>
      </p:sp>
      <p:sp>
        <p:nvSpPr>
          <p:cNvPr id="5" name="Snip Single Corner Rectangle 4"/>
          <p:cNvSpPr/>
          <p:nvPr/>
        </p:nvSpPr>
        <p:spPr>
          <a:xfrm>
            <a:off x="285720" y="1571612"/>
            <a:ext cx="4429156" cy="1500198"/>
          </a:xfrm>
          <a:prstGeom prst="snip1Rect">
            <a:avLst/>
          </a:prstGeom>
          <a:solidFill>
            <a:schemeClr val="accent3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600" b="1" u="sng" dirty="0" err="1" smtClean="0"/>
              <a:t>Legal</a:t>
            </a:r>
            <a:r>
              <a:rPr lang="fr-LU" sz="1600" b="1" u="sng" dirty="0" smtClean="0"/>
              <a:t> / </a:t>
            </a:r>
            <a:r>
              <a:rPr lang="fr-LU" sz="1600" b="1" u="sng" dirty="0" err="1" smtClean="0"/>
              <a:t>Compliance</a:t>
            </a:r>
            <a:r>
              <a:rPr lang="fr-LU" sz="16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600" b="1" dirty="0" smtClean="0"/>
              <a:t> </a:t>
            </a:r>
            <a:r>
              <a:rPr lang="fr-LU" sz="1600" dirty="0" err="1" smtClean="0"/>
              <a:t>Legal</a:t>
            </a:r>
            <a:r>
              <a:rPr lang="fr-LU" sz="1600" dirty="0" smtClean="0"/>
              <a:t> </a:t>
            </a:r>
            <a:r>
              <a:rPr lang="fr-LU" sz="1600" dirty="0" err="1" smtClean="0"/>
              <a:t>Archiving</a:t>
            </a:r>
            <a:endParaRPr lang="fr-LU" sz="1600" dirty="0" smtClean="0"/>
          </a:p>
          <a:p>
            <a:pPr>
              <a:buFont typeface="Arial" pitchFamily="34" charset="0"/>
              <a:buChar char="•"/>
            </a:pPr>
            <a:r>
              <a:rPr lang="fr-LU" sz="1600" dirty="0" smtClean="0"/>
              <a:t> Customer Records Management</a:t>
            </a:r>
          </a:p>
          <a:p>
            <a:pPr>
              <a:buFont typeface="Arial" pitchFamily="34" charset="0"/>
              <a:buChar char="•"/>
            </a:pPr>
            <a:r>
              <a:rPr lang="fr-LU" sz="1600" dirty="0" smtClean="0"/>
              <a:t> </a:t>
            </a:r>
            <a:r>
              <a:rPr lang="fr-LU" sz="1600" dirty="0" err="1" smtClean="0"/>
              <a:t>Disclosure</a:t>
            </a:r>
            <a:r>
              <a:rPr lang="fr-LU" sz="1600" dirty="0" smtClean="0"/>
              <a:t> Automation to </a:t>
            </a:r>
            <a:r>
              <a:rPr lang="fr-LU" sz="1600" dirty="0" err="1" smtClean="0"/>
              <a:t>regulatory</a:t>
            </a:r>
            <a:r>
              <a:rPr lang="fr-LU" sz="1600" dirty="0" smtClean="0"/>
              <a:t> </a:t>
            </a:r>
            <a:r>
              <a:rPr lang="fr-LU" sz="1600" dirty="0" err="1" smtClean="0"/>
              <a:t>authorities</a:t>
            </a:r>
            <a:r>
              <a:rPr lang="fr-LU" sz="1600" dirty="0" smtClean="0"/>
              <a:t> </a:t>
            </a:r>
            <a:r>
              <a:rPr lang="fr-LU" sz="1600" dirty="0" smtClean="0">
                <a:sym typeface="Wingdings" pitchFamily="2" charset="2"/>
              </a:rPr>
              <a:t> CSSF</a:t>
            </a:r>
            <a:endParaRPr lang="fr-LU" sz="1600" dirty="0" smtClean="0"/>
          </a:p>
        </p:txBody>
      </p:sp>
      <p:sp>
        <p:nvSpPr>
          <p:cNvPr id="6" name="Snip Single Corner Rectangle 5"/>
          <p:cNvSpPr/>
          <p:nvPr/>
        </p:nvSpPr>
        <p:spPr>
          <a:xfrm>
            <a:off x="4786314" y="1571612"/>
            <a:ext cx="4214842" cy="1500198"/>
          </a:xfrm>
          <a:prstGeom prst="snip1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LU" sz="1600" b="1" u="sng" dirty="0" smtClean="0"/>
              <a:t>Sales / Marketing</a:t>
            </a:r>
          </a:p>
          <a:p>
            <a:pPr>
              <a:buFont typeface="Arial" pitchFamily="34" charset="0"/>
              <a:buChar char="•"/>
            </a:pPr>
            <a:r>
              <a:rPr lang="fr-LU" sz="1600" dirty="0" smtClean="0"/>
              <a:t> </a:t>
            </a:r>
            <a:r>
              <a:rPr lang="fr-LU" sz="1600" dirty="0" err="1" smtClean="0"/>
              <a:t>Contract</a:t>
            </a:r>
            <a:r>
              <a:rPr lang="fr-LU" sz="1600" dirty="0" smtClean="0"/>
              <a:t> Management</a:t>
            </a:r>
          </a:p>
          <a:p>
            <a:pPr>
              <a:buFont typeface="Arial" pitchFamily="34" charset="0"/>
              <a:buChar char="•"/>
            </a:pPr>
            <a:r>
              <a:rPr lang="fr-LU" sz="1600" b="1" dirty="0" smtClean="0"/>
              <a:t> </a:t>
            </a:r>
            <a:r>
              <a:rPr lang="fr-LU" sz="1600" dirty="0" smtClean="0"/>
              <a:t>Marketing brochures </a:t>
            </a:r>
          </a:p>
          <a:p>
            <a:pPr>
              <a:buFont typeface="Arial" pitchFamily="34" charset="0"/>
              <a:buChar char="•"/>
            </a:pPr>
            <a:r>
              <a:rPr lang="fr-LU" sz="1600" dirty="0" smtClean="0"/>
              <a:t> </a:t>
            </a:r>
            <a:r>
              <a:rPr lang="fr-LU" sz="1600" dirty="0" err="1" smtClean="0"/>
              <a:t>Funds</a:t>
            </a:r>
            <a:r>
              <a:rPr lang="fr-LU" sz="1600" dirty="0" smtClean="0"/>
              <a:t> Description brochures</a:t>
            </a:r>
          </a:p>
          <a:p>
            <a:pPr>
              <a:buFont typeface="Arial" pitchFamily="34" charset="0"/>
              <a:buChar char="•"/>
            </a:pPr>
            <a:r>
              <a:rPr lang="fr-LU" sz="1600" dirty="0" smtClean="0"/>
              <a:t> Policy </a:t>
            </a:r>
            <a:r>
              <a:rPr lang="fr-LU" sz="1600" dirty="0" err="1" smtClean="0"/>
              <a:t>Manual</a:t>
            </a:r>
            <a:endParaRPr lang="fr-LU" sz="1600" dirty="0" smtClean="0"/>
          </a:p>
          <a:p>
            <a:pPr>
              <a:buFont typeface="Arial" pitchFamily="34" charset="0"/>
              <a:buChar char="•"/>
            </a:pPr>
            <a:endParaRPr lang="fr-LU" sz="1600" dirty="0" smtClean="0"/>
          </a:p>
        </p:txBody>
      </p:sp>
      <p:sp>
        <p:nvSpPr>
          <p:cNvPr id="8" name="Snip Single Corner Rectangle 7"/>
          <p:cNvSpPr/>
          <p:nvPr/>
        </p:nvSpPr>
        <p:spPr>
          <a:xfrm>
            <a:off x="2571736" y="3571876"/>
            <a:ext cx="4357718" cy="2143140"/>
          </a:xfrm>
          <a:prstGeom prst="snip1Rect">
            <a:avLst/>
          </a:prstGeom>
          <a:solidFill>
            <a:schemeClr val="accent5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endParaRPr lang="fr-LU" sz="1600" b="1" u="sng" dirty="0" smtClean="0"/>
          </a:p>
          <a:p>
            <a:r>
              <a:rPr lang="fr-LU" sz="1600" b="1" u="sng" dirty="0" smtClean="0"/>
              <a:t>Administration / </a:t>
            </a:r>
            <a:r>
              <a:rPr lang="fr-LU" sz="1600" b="1" u="sng" dirty="0" err="1" smtClean="0"/>
              <a:t>Accouting</a:t>
            </a:r>
            <a:r>
              <a:rPr lang="fr-LU" sz="1600" b="1" u="sng" dirty="0" smtClean="0"/>
              <a:t> :</a:t>
            </a:r>
          </a:p>
          <a:p>
            <a:pPr>
              <a:buFont typeface="Arial" pitchFamily="34" charset="0"/>
              <a:buChar char="•"/>
            </a:pPr>
            <a:r>
              <a:rPr lang="fr-LU" sz="1600" b="1" u="sng" dirty="0" smtClean="0"/>
              <a:t> </a:t>
            </a:r>
            <a:r>
              <a:rPr lang="fr-LU" sz="1600" dirty="0" err="1" smtClean="0"/>
              <a:t>Account</a:t>
            </a:r>
            <a:r>
              <a:rPr lang="fr-LU" sz="1600" dirty="0" smtClean="0"/>
              <a:t> Payable / </a:t>
            </a:r>
            <a:r>
              <a:rPr lang="fr-LU" sz="1600" dirty="0" err="1" smtClean="0"/>
              <a:t>Receivable</a:t>
            </a:r>
            <a:r>
              <a:rPr lang="fr-LU" sz="1600" dirty="0" smtClean="0"/>
              <a:t> Management.</a:t>
            </a:r>
          </a:p>
          <a:p>
            <a:pPr>
              <a:buFont typeface="Arial" pitchFamily="34" charset="0"/>
              <a:buChar char="•"/>
            </a:pPr>
            <a:r>
              <a:rPr lang="fr-LU" sz="1600" dirty="0" smtClean="0"/>
              <a:t> </a:t>
            </a:r>
            <a:r>
              <a:rPr lang="fr-LU" sz="1600" dirty="0" err="1" smtClean="0"/>
              <a:t>Human</a:t>
            </a:r>
            <a:r>
              <a:rPr lang="fr-LU" sz="1600" dirty="0" smtClean="0"/>
              <a:t> </a:t>
            </a:r>
            <a:r>
              <a:rPr lang="fr-LU" sz="1600" dirty="0" err="1" smtClean="0"/>
              <a:t>Resources</a:t>
            </a:r>
            <a:r>
              <a:rPr lang="fr-LU" sz="1600" dirty="0" smtClean="0"/>
              <a:t> Management (</a:t>
            </a:r>
            <a:r>
              <a:rPr lang="fr-LU" sz="1600" dirty="0" err="1" smtClean="0"/>
              <a:t>Specific</a:t>
            </a:r>
            <a:r>
              <a:rPr lang="fr-LU" sz="1600" dirty="0" smtClean="0"/>
              <a:t> Module ABBL)</a:t>
            </a:r>
          </a:p>
          <a:p>
            <a:pPr>
              <a:buFont typeface="Arial" pitchFamily="34" charset="0"/>
              <a:buChar char="•"/>
            </a:pPr>
            <a:r>
              <a:rPr lang="fr-LU" sz="1600" dirty="0" smtClean="0"/>
              <a:t> </a:t>
            </a:r>
            <a:r>
              <a:rPr lang="fr-LU" sz="1600" dirty="0" err="1" smtClean="0"/>
              <a:t>Policies</a:t>
            </a:r>
            <a:r>
              <a:rPr lang="fr-LU" sz="1600" dirty="0" smtClean="0"/>
              <a:t> and </a:t>
            </a:r>
            <a:r>
              <a:rPr lang="fr-LU" sz="1600" dirty="0" err="1" smtClean="0"/>
              <a:t>Procedures</a:t>
            </a:r>
            <a:endParaRPr lang="fr-LU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Best Practices </a:t>
            </a:r>
            <a:r>
              <a:rPr lang="fr-LU" dirty="0" err="1" smtClean="0"/>
              <a:t>Overview</a:t>
            </a:r>
            <a:endParaRPr lang="fr-LU" dirty="0"/>
          </a:p>
        </p:txBody>
      </p:sp>
      <p:sp>
        <p:nvSpPr>
          <p:cNvPr id="4" name="Folded Corner 3"/>
          <p:cNvSpPr/>
          <p:nvPr/>
        </p:nvSpPr>
        <p:spPr>
          <a:xfrm>
            <a:off x="428596" y="1000108"/>
            <a:ext cx="8072494" cy="428628"/>
          </a:xfrm>
          <a:prstGeom prst="foldedCorne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LU" sz="2000" b="1" dirty="0" err="1" smtClean="0"/>
              <a:t>What</a:t>
            </a:r>
            <a:r>
              <a:rPr lang="fr-LU" sz="2000" b="1" dirty="0" smtClean="0"/>
              <a:t> </a:t>
            </a:r>
            <a:r>
              <a:rPr lang="fr-LU" sz="2000" b="1" dirty="0" err="1" smtClean="0"/>
              <a:t>is</a:t>
            </a:r>
            <a:r>
              <a:rPr lang="fr-LU" sz="2000" b="1" dirty="0" smtClean="0"/>
              <a:t> a </a:t>
            </a:r>
            <a:r>
              <a:rPr lang="fr-LU" sz="2000" b="1" dirty="0" err="1" smtClean="0"/>
              <a:t>successful</a:t>
            </a:r>
            <a:r>
              <a:rPr lang="fr-LU" sz="2000" b="1" dirty="0" smtClean="0"/>
              <a:t> </a:t>
            </a:r>
            <a:r>
              <a:rPr lang="fr-LU" sz="2000" b="1" dirty="0" err="1" smtClean="0"/>
              <a:t>project</a:t>
            </a:r>
            <a:r>
              <a:rPr lang="fr-LU" sz="2000" b="1" dirty="0" smtClean="0"/>
              <a:t> ?</a:t>
            </a:r>
          </a:p>
        </p:txBody>
      </p:sp>
      <p:sp>
        <p:nvSpPr>
          <p:cNvPr id="5" name="Folded Corner 4"/>
          <p:cNvSpPr/>
          <p:nvPr/>
        </p:nvSpPr>
        <p:spPr>
          <a:xfrm>
            <a:off x="428596" y="1500174"/>
            <a:ext cx="8072494" cy="642942"/>
          </a:xfrm>
          <a:prstGeom prst="foldedCorner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LU" sz="3600" dirty="0" smtClean="0"/>
              <a:t>A Project </a:t>
            </a:r>
            <a:r>
              <a:rPr lang="fr-LU" sz="3600" dirty="0" err="1" smtClean="0"/>
              <a:t>that</a:t>
            </a:r>
            <a:r>
              <a:rPr lang="fr-LU" sz="3600" dirty="0" smtClean="0"/>
              <a:t> </a:t>
            </a:r>
            <a:r>
              <a:rPr lang="fr-LU" sz="3600" dirty="0" err="1" smtClean="0"/>
              <a:t>is</a:t>
            </a:r>
            <a:r>
              <a:rPr lang="fr-LU" sz="3600" dirty="0" smtClean="0"/>
              <a:t> </a:t>
            </a:r>
            <a:r>
              <a:rPr lang="fr-LU" sz="3600" dirty="0" err="1" smtClean="0"/>
              <a:t>utilized</a:t>
            </a:r>
            <a:r>
              <a:rPr lang="fr-LU" sz="3600" dirty="0" smtClean="0"/>
              <a:t>  !!!! </a:t>
            </a:r>
            <a:endParaRPr lang="fr-LU" sz="3600" dirty="0"/>
          </a:p>
        </p:txBody>
      </p:sp>
      <p:sp>
        <p:nvSpPr>
          <p:cNvPr id="6" name="Folded Corner 5"/>
          <p:cNvSpPr/>
          <p:nvPr/>
        </p:nvSpPr>
        <p:spPr>
          <a:xfrm>
            <a:off x="428596" y="2285992"/>
            <a:ext cx="8143932" cy="3357586"/>
          </a:xfrm>
          <a:prstGeom prst="foldedCorner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b="1" u="sng" dirty="0" smtClean="0"/>
              <a:t>Pay a particular attention to :</a:t>
            </a:r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conducting a strong and exhaustive preliminary analysis : identify and assess content and flows, information </a:t>
            </a:r>
            <a:r>
              <a:rPr lang="en-US" dirty="0" err="1" smtClean="0"/>
              <a:t>organisation</a:t>
            </a:r>
            <a:r>
              <a:rPr lang="en-US" dirty="0" smtClean="0"/>
              <a:t>, business rules, key actors.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building « </a:t>
            </a:r>
            <a:r>
              <a:rPr lang="en-US" i="1" dirty="0" smtClean="0"/>
              <a:t>easy-to-use</a:t>
            </a:r>
            <a:r>
              <a:rPr lang="en-US" dirty="0" smtClean="0"/>
              <a:t> » interfaces that preserve or improve the existing way of working : « </a:t>
            </a:r>
            <a:r>
              <a:rPr lang="en-US" i="1" dirty="0" smtClean="0"/>
              <a:t>No big bang, no revolution but smooth transition</a:t>
            </a:r>
            <a:r>
              <a:rPr lang="en-US" dirty="0" smtClean="0"/>
              <a:t> ».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smoothly accompanying the change.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identifying and measuring the risks.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keeping always the future in mind : long-term information accessibility, capacity planning and solutions evolution, standard (non-exotic) technologies.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getting the users involved in a very early stage of the project.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/>
          <a:lstStyle/>
          <a:p>
            <a:r>
              <a:rPr lang="fr-LU" dirty="0" smtClean="0"/>
              <a:t>ECM Trends</a:t>
            </a:r>
            <a:endParaRPr lang="fr-LU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71406" y="714356"/>
          <a:ext cx="9858444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0" name="Group 49"/>
          <p:cNvGrpSpPr/>
          <p:nvPr/>
        </p:nvGrpSpPr>
        <p:grpSpPr>
          <a:xfrm>
            <a:off x="2071670" y="3428448"/>
            <a:ext cx="6864400" cy="1964289"/>
            <a:chOff x="2071670" y="3428448"/>
            <a:chExt cx="6864400" cy="1964289"/>
          </a:xfrm>
        </p:grpSpPr>
        <p:grpSp>
          <p:nvGrpSpPr>
            <p:cNvPr id="5" name="Group 23"/>
            <p:cNvGrpSpPr>
              <a:grpSpLocks/>
            </p:cNvGrpSpPr>
            <p:nvPr/>
          </p:nvGrpSpPr>
          <p:grpSpPr bwMode="auto">
            <a:xfrm>
              <a:off x="2071670" y="3428448"/>
              <a:ext cx="4500594" cy="929244"/>
              <a:chOff x="-486" y="2585"/>
              <a:chExt cx="4025" cy="603"/>
            </a:xfrm>
          </p:grpSpPr>
          <p:grpSp>
            <p:nvGrpSpPr>
              <p:cNvPr id="6" name="Group 24"/>
              <p:cNvGrpSpPr>
                <a:grpSpLocks/>
              </p:cNvGrpSpPr>
              <p:nvPr/>
            </p:nvGrpSpPr>
            <p:grpSpPr bwMode="auto">
              <a:xfrm>
                <a:off x="-486" y="2585"/>
                <a:ext cx="2868" cy="603"/>
                <a:chOff x="-2435" y="1188"/>
                <a:chExt cx="2868" cy="603"/>
              </a:xfrm>
            </p:grpSpPr>
            <p:pic>
              <p:nvPicPr>
                <p:cNvPr id="8" name="Rectangle 953368"/>
                <p:cNvPicPr>
                  <a:picLocks noChangeAspect="1" noChangeArrowheads="1"/>
                </p:cNvPicPr>
                <p:nvPr/>
              </p:nvPicPr>
              <p:blipFill>
                <a:blip r:embed="rId7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>
                  <a:off x="-2435" y="1188"/>
                  <a:ext cx="2868" cy="6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11" name="Group 30"/>
                <p:cNvGrpSpPr>
                  <a:grpSpLocks/>
                </p:cNvGrpSpPr>
                <p:nvPr/>
              </p:nvGrpSpPr>
              <p:grpSpPr bwMode="auto">
                <a:xfrm>
                  <a:off x="-2300" y="1297"/>
                  <a:ext cx="2610" cy="408"/>
                  <a:chOff x="-2228" y="3467"/>
                  <a:chExt cx="2610" cy="408"/>
                </a:xfrm>
              </p:grpSpPr>
              <p:pic>
                <p:nvPicPr>
                  <p:cNvPr id="12" name="Rectangle 953374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duotone>
                      <a:schemeClr val="accent1">
                        <a:shade val="45000"/>
                        <a:satMod val="135000"/>
                      </a:schemeClr>
                      <a:prstClr val="white"/>
                    </a:duoton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-2228" y="3467"/>
                    <a:ext cx="2610" cy="40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13" name="TextBox 95337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2181" y="3494"/>
                    <a:ext cx="2563" cy="33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anchor="ctr" anchorCtr="1"/>
                  <a:lstStyle/>
                  <a:p>
                    <a:pPr algn="ctr">
                      <a:spcBef>
                        <a:spcPct val="30000"/>
                      </a:spcBef>
                      <a:buClr>
                        <a:srgbClr val="FB3300"/>
                      </a:buClr>
                      <a:buSzPct val="75000"/>
                      <a:buFont typeface="Wingdings" pitchFamily="2" charset="2"/>
                      <a:buNone/>
                    </a:pPr>
                    <a:r>
                      <a:rPr kumimoji="1" lang="en-US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New collaboration tools</a:t>
                    </a:r>
                    <a:endParaRPr kumimoji="1" lang="en-US" dirty="0">
                      <a:latin typeface="Segoe Semibold" pitchFamily="34" charset="0"/>
                      <a:ea typeface="ＭＳ Ｐゴシック" pitchFamily="34" charset="-128"/>
                      <a:sym typeface="Wingdings" pitchFamily="2" charset="2"/>
                    </a:endParaRPr>
                  </a:p>
                </p:txBody>
              </p:sp>
            </p:grpSp>
          </p:grpSp>
          <p:sp>
            <p:nvSpPr>
              <p:cNvPr id="7" name="Rounded Rectangle 24"/>
              <p:cNvSpPr>
                <a:spLocks/>
              </p:cNvSpPr>
              <p:nvPr/>
            </p:nvSpPr>
            <p:spPr bwMode="auto">
              <a:xfrm>
                <a:off x="1012" y="2864"/>
                <a:ext cx="2527" cy="278"/>
              </a:xfrm>
              <a:prstGeom prst="roundRect">
                <a:avLst>
                  <a:gd name="adj" fmla="val 16667"/>
                </a:avLst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grpSp>
          <p:nvGrpSpPr>
            <p:cNvPr id="61" name="Group 16"/>
            <p:cNvGrpSpPr>
              <a:grpSpLocks/>
            </p:cNvGrpSpPr>
            <p:nvPr/>
          </p:nvGrpSpPr>
          <p:grpSpPr bwMode="auto">
            <a:xfrm>
              <a:off x="6143636" y="3525837"/>
              <a:ext cx="2792434" cy="1866900"/>
              <a:chOff x="1602" y="1135"/>
              <a:chExt cx="1239" cy="1176"/>
            </a:xfrm>
          </p:grpSpPr>
          <p:grpSp>
            <p:nvGrpSpPr>
              <p:cNvPr id="63" name="Group 18"/>
              <p:cNvGrpSpPr>
                <a:grpSpLocks/>
              </p:cNvGrpSpPr>
              <p:nvPr/>
            </p:nvGrpSpPr>
            <p:grpSpPr bwMode="auto">
              <a:xfrm>
                <a:off x="1602" y="1135"/>
                <a:ext cx="732" cy="679"/>
                <a:chOff x="-421" y="4555"/>
                <a:chExt cx="986" cy="915"/>
              </a:xfrm>
            </p:grpSpPr>
            <p:pic>
              <p:nvPicPr>
                <p:cNvPr id="65" name="Rectangle 909330"/>
                <p:cNvPicPr>
                  <a:picLocks noChangeAspect="1" noChangeArrowheads="1"/>
                </p:cNvPicPr>
                <p:nvPr/>
              </p:nvPicPr>
              <p:blipFill>
                <a:blip r:embed="rId9">
                  <a:lum contrast="-12000"/>
                </a:blip>
                <a:srcRect/>
                <a:stretch>
                  <a:fillRect/>
                </a:stretch>
              </p:blipFill>
              <p:spPr bwMode="auto">
                <a:xfrm>
                  <a:off x="-421" y="4555"/>
                  <a:ext cx="792" cy="58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66" name="Rectangle 909331"/>
                <p:cNvPicPr>
                  <a:picLocks noChangeAspect="1" noChangeArrowheads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-68" y="4732"/>
                  <a:ext cx="633" cy="7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64" name="TextBox 909332"/>
              <p:cNvSpPr txBox="1">
                <a:spLocks noChangeArrowheads="1"/>
              </p:cNvSpPr>
              <p:nvPr/>
            </p:nvSpPr>
            <p:spPr bwMode="auto">
              <a:xfrm>
                <a:off x="1639" y="1869"/>
                <a:ext cx="1202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177800" indent="-177800">
                  <a:lnSpc>
                    <a:spcPct val="90000"/>
                  </a:lnSpc>
                  <a:spcBef>
                    <a:spcPct val="30000"/>
                  </a:spcBef>
                  <a:buClr>
                    <a:schemeClr val="tx2"/>
                  </a:buClr>
                  <a:buSzPct val="85000"/>
                  <a:buFont typeface="Franklin Gothic Medium" pitchFamily="34" charset="0"/>
                  <a:buBlip>
                    <a:blip r:embed="rId11"/>
                  </a:buBlip>
                </a:pPr>
                <a:r>
                  <a:rPr lang="en-US" sz="1200" dirty="0" smtClean="0">
                    <a:latin typeface="Segoe Semibold" pitchFamily="34" charset="0"/>
                  </a:rPr>
                  <a:t>Networking Spaces (</a:t>
                </a:r>
                <a:r>
                  <a:rPr lang="en-US" sz="1200" dirty="0" err="1" smtClean="0">
                    <a:latin typeface="Segoe Semibold" pitchFamily="34" charset="0"/>
                  </a:rPr>
                  <a:t>Facebook</a:t>
                </a:r>
                <a:r>
                  <a:rPr lang="en-US" sz="1200" dirty="0" smtClean="0">
                    <a:latin typeface="Segoe Semibold" pitchFamily="34" charset="0"/>
                  </a:rPr>
                  <a:t>)</a:t>
                </a:r>
              </a:p>
              <a:p>
                <a:pPr marL="177800" indent="-177800">
                  <a:lnSpc>
                    <a:spcPct val="90000"/>
                  </a:lnSpc>
                  <a:spcBef>
                    <a:spcPct val="30000"/>
                  </a:spcBef>
                  <a:buClr>
                    <a:schemeClr val="tx2"/>
                  </a:buClr>
                  <a:buSzPct val="85000"/>
                  <a:buFont typeface="Franklin Gothic Medium" pitchFamily="34" charset="0"/>
                  <a:buBlip>
                    <a:blip r:embed="rId11"/>
                  </a:buBlip>
                </a:pPr>
                <a:r>
                  <a:rPr lang="en-US" sz="1200" dirty="0" smtClean="0">
                    <a:latin typeface="Segoe Semibold" pitchFamily="34" charset="0"/>
                  </a:rPr>
                  <a:t>Project / Team Spaces</a:t>
                </a:r>
                <a:endParaRPr lang="en-US" sz="1200" dirty="0">
                  <a:solidFill>
                    <a:schemeClr val="bg1"/>
                  </a:solidFill>
                  <a:latin typeface="Segoe Semibold" pitchFamily="34" charset="0"/>
                </a:endParaRPr>
              </a:p>
              <a:p>
                <a:pPr marL="177800" indent="-177800">
                  <a:lnSpc>
                    <a:spcPct val="90000"/>
                  </a:lnSpc>
                  <a:spcBef>
                    <a:spcPct val="30000"/>
                  </a:spcBef>
                  <a:buClr>
                    <a:schemeClr val="tx2"/>
                  </a:buClr>
                  <a:buSzPct val="85000"/>
                  <a:buFont typeface="Franklin Gothic Medium" pitchFamily="34" charset="0"/>
                  <a:buBlip>
                    <a:blip r:embed="rId11"/>
                  </a:buBlip>
                </a:pPr>
                <a:r>
                  <a:rPr lang="en-US" sz="1200" dirty="0" smtClean="0">
                    <a:latin typeface="Segoe Semibold" pitchFamily="34" charset="0"/>
                  </a:rPr>
                  <a:t>Blogs, Wikis</a:t>
                </a:r>
                <a:endParaRPr lang="en-US" sz="1200" dirty="0">
                  <a:latin typeface="Segoe Semibold" pitchFamily="34" charset="0"/>
                </a:endParaRPr>
              </a:p>
            </p:txBody>
          </p:sp>
        </p:grpSp>
        <p:pic>
          <p:nvPicPr>
            <p:cNvPr id="67" name="Rectangle 998437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5214942" y="3643314"/>
              <a:ext cx="1001707" cy="546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9" name="Group 48"/>
          <p:cNvGrpSpPr/>
          <p:nvPr/>
        </p:nvGrpSpPr>
        <p:grpSpPr>
          <a:xfrm>
            <a:off x="285720" y="4500570"/>
            <a:ext cx="7000924" cy="2009777"/>
            <a:chOff x="285720" y="4500570"/>
            <a:chExt cx="7000924" cy="2009777"/>
          </a:xfrm>
        </p:grpSpPr>
        <p:grpSp>
          <p:nvGrpSpPr>
            <p:cNvPr id="16" name="Group 23"/>
            <p:cNvGrpSpPr>
              <a:grpSpLocks/>
            </p:cNvGrpSpPr>
            <p:nvPr/>
          </p:nvGrpSpPr>
          <p:grpSpPr bwMode="auto">
            <a:xfrm>
              <a:off x="285720" y="4500570"/>
              <a:ext cx="5786478" cy="1000132"/>
              <a:chOff x="-486" y="2585"/>
              <a:chExt cx="4025" cy="649"/>
            </a:xfrm>
          </p:grpSpPr>
          <p:grpSp>
            <p:nvGrpSpPr>
              <p:cNvPr id="17" name="Group 24"/>
              <p:cNvGrpSpPr>
                <a:grpSpLocks/>
              </p:cNvGrpSpPr>
              <p:nvPr/>
            </p:nvGrpSpPr>
            <p:grpSpPr bwMode="auto">
              <a:xfrm>
                <a:off x="-486" y="2585"/>
                <a:ext cx="2868" cy="649"/>
                <a:chOff x="-2435" y="1188"/>
                <a:chExt cx="2868" cy="649"/>
              </a:xfrm>
            </p:grpSpPr>
            <p:pic>
              <p:nvPicPr>
                <p:cNvPr id="19" name="Rectangle 953368"/>
                <p:cNvPicPr>
                  <a:picLocks noChangeAspect="1" noChangeArrowheads="1"/>
                </p:cNvPicPr>
                <p:nvPr/>
              </p:nvPicPr>
              <p:blipFill>
                <a:blip r:embed="rId7">
                  <a:duotone>
                    <a:schemeClr val="accent6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>
                  <a:off x="-2435" y="1188"/>
                  <a:ext cx="2868" cy="64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20" name="Group 30"/>
                <p:cNvGrpSpPr>
                  <a:grpSpLocks/>
                </p:cNvGrpSpPr>
                <p:nvPr/>
              </p:nvGrpSpPr>
              <p:grpSpPr bwMode="auto">
                <a:xfrm>
                  <a:off x="-2300" y="1297"/>
                  <a:ext cx="2610" cy="408"/>
                  <a:chOff x="-2228" y="3467"/>
                  <a:chExt cx="2610" cy="408"/>
                </a:xfrm>
              </p:grpSpPr>
              <p:pic>
                <p:nvPicPr>
                  <p:cNvPr id="21" name="Rectangle 953374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duotone>
                      <a:schemeClr val="accent6">
                        <a:shade val="45000"/>
                        <a:satMod val="135000"/>
                      </a:schemeClr>
                      <a:prstClr val="white"/>
                    </a:duoton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-2228" y="3467"/>
                    <a:ext cx="2610" cy="40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22" name="TextBox 95337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2181" y="3494"/>
                    <a:ext cx="2563" cy="33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anchor="ctr" anchorCtr="1"/>
                  <a:lstStyle/>
                  <a:p>
                    <a:pPr algn="ctr">
                      <a:spcBef>
                        <a:spcPct val="30000"/>
                      </a:spcBef>
                      <a:buClr>
                        <a:srgbClr val="FB3300"/>
                      </a:buClr>
                      <a:buSzPct val="75000"/>
                      <a:buFont typeface="Wingdings" pitchFamily="2" charset="2"/>
                      <a:buNone/>
                    </a:pPr>
                    <a:r>
                      <a:rPr kumimoji="1" lang="en-US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Mobility / </a:t>
                    </a:r>
                    <a:r>
                      <a:rPr kumimoji="1" lang="en-US" dirty="0" err="1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Comms</a:t>
                    </a:r>
                    <a:r>
                      <a:rPr kumimoji="1" lang="en-US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 / New content</a:t>
                    </a:r>
                    <a:endParaRPr kumimoji="1" lang="en-US" dirty="0">
                      <a:latin typeface="Segoe Semibold" pitchFamily="34" charset="0"/>
                      <a:ea typeface="ＭＳ Ｐゴシック" pitchFamily="34" charset="-128"/>
                      <a:sym typeface="Wingdings" pitchFamily="2" charset="2"/>
                    </a:endParaRPr>
                  </a:p>
                </p:txBody>
              </p:sp>
            </p:grpSp>
          </p:grpSp>
          <p:sp>
            <p:nvSpPr>
              <p:cNvPr id="18" name="Rounded Rectangle 24"/>
              <p:cNvSpPr>
                <a:spLocks/>
              </p:cNvSpPr>
              <p:nvPr/>
            </p:nvSpPr>
            <p:spPr bwMode="auto">
              <a:xfrm>
                <a:off x="1012" y="2864"/>
                <a:ext cx="2527" cy="278"/>
              </a:xfrm>
              <a:prstGeom prst="roundRect">
                <a:avLst>
                  <a:gd name="adj" fmla="val 16667"/>
                </a:avLst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70" name="TextBox 909332"/>
            <p:cNvSpPr txBox="1">
              <a:spLocks noChangeArrowheads="1"/>
            </p:cNvSpPr>
            <p:nvPr/>
          </p:nvSpPr>
          <p:spPr bwMode="auto">
            <a:xfrm>
              <a:off x="4514458" y="5808672"/>
              <a:ext cx="2772186" cy="70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Instant Messaging</a:t>
              </a:r>
            </a:p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Conferencing Video/Audio/Web</a:t>
              </a:r>
            </a:p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Phone / Email</a:t>
              </a:r>
              <a:endParaRPr lang="en-US" sz="1200" dirty="0">
                <a:latin typeface="Segoe Semibold" pitchFamily="34" charset="0"/>
              </a:endParaRPr>
            </a:p>
          </p:txBody>
        </p:sp>
        <p:grpSp>
          <p:nvGrpSpPr>
            <p:cNvPr id="80" name="Group 79"/>
            <p:cNvGrpSpPr/>
            <p:nvPr/>
          </p:nvGrpSpPr>
          <p:grpSpPr>
            <a:xfrm>
              <a:off x="4508803" y="4714884"/>
              <a:ext cx="1422400" cy="1066800"/>
              <a:chOff x="4508803" y="4714884"/>
              <a:chExt cx="1422400" cy="1066800"/>
            </a:xfrm>
          </p:grpSpPr>
          <p:pic>
            <p:nvPicPr>
              <p:cNvPr id="75" name="Rectangle 909321"/>
              <p:cNvPicPr>
                <a:picLocks noChangeAspect="1"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4508803" y="4799850"/>
                <a:ext cx="802017" cy="9818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6" name="Rectangle 909322"/>
              <p:cNvPicPr>
                <a:picLocks noChangeAspect="1" noChangeArrowheads="1"/>
              </p:cNvPicPr>
              <p:nvPr/>
            </p:nvPicPr>
            <p:blipFill>
              <a:blip r:embed="rId14">
                <a:lum contrast="-42000"/>
              </a:blip>
              <a:srcRect/>
              <a:stretch>
                <a:fillRect/>
              </a:stretch>
            </p:blipFill>
            <p:spPr bwMode="auto">
              <a:xfrm>
                <a:off x="5411072" y="4717244"/>
                <a:ext cx="520131" cy="3858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7" name="Rectangle 909323"/>
              <p:cNvPicPr>
                <a:picLocks noChangeAspect="1" noChangeArrowheads="1"/>
              </p:cNvPicPr>
              <p:nvPr/>
            </p:nvPicPr>
            <p:blipFill>
              <a:blip r:embed="rId15">
                <a:lum contrast="-42000"/>
              </a:blip>
              <a:srcRect/>
              <a:stretch>
                <a:fillRect/>
              </a:stretch>
            </p:blipFill>
            <p:spPr bwMode="auto">
              <a:xfrm>
                <a:off x="5000628" y="4714884"/>
                <a:ext cx="408085" cy="6667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8" name="Rectangle 909324"/>
              <p:cNvPicPr>
                <a:picLocks noChangeAspect="1" noChangeArrowheads="1"/>
              </p:cNvPicPr>
              <p:nvPr/>
            </p:nvPicPr>
            <p:blipFill>
              <a:blip r:embed="rId16">
                <a:lum bright="-16000" contrast="-30000"/>
              </a:blip>
              <a:srcRect/>
              <a:stretch>
                <a:fillRect/>
              </a:stretch>
            </p:blipFill>
            <p:spPr bwMode="auto">
              <a:xfrm>
                <a:off x="5381586" y="4989845"/>
                <a:ext cx="385676" cy="6301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9" name="Rectangle 909325"/>
              <p:cNvPicPr>
                <a:picLocks noChangeAspect="1" noChangeArrowheads="1"/>
              </p:cNvPicPr>
              <p:nvPr/>
            </p:nvPicPr>
            <p:blipFill>
              <a:blip r:embed="rId17">
                <a:lum contrast="-42000"/>
              </a:blip>
              <a:srcRect/>
              <a:stretch>
                <a:fillRect/>
              </a:stretch>
            </p:blipFill>
            <p:spPr bwMode="auto">
              <a:xfrm rot="397687">
                <a:off x="5753108" y="4928480"/>
                <a:ext cx="152147" cy="4684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51" name="Group 50"/>
          <p:cNvGrpSpPr/>
          <p:nvPr/>
        </p:nvGrpSpPr>
        <p:grpSpPr>
          <a:xfrm>
            <a:off x="285720" y="2214554"/>
            <a:ext cx="7175506" cy="1000132"/>
            <a:chOff x="285720" y="2214554"/>
            <a:chExt cx="7175506" cy="1000132"/>
          </a:xfrm>
        </p:grpSpPr>
        <p:grpSp>
          <p:nvGrpSpPr>
            <p:cNvPr id="23" name="Group 23"/>
            <p:cNvGrpSpPr>
              <a:grpSpLocks/>
            </p:cNvGrpSpPr>
            <p:nvPr/>
          </p:nvGrpSpPr>
          <p:grpSpPr bwMode="auto">
            <a:xfrm>
              <a:off x="3714744" y="2214554"/>
              <a:ext cx="3746482" cy="1000132"/>
              <a:chOff x="-486" y="2585"/>
              <a:chExt cx="4025" cy="649"/>
            </a:xfrm>
          </p:grpSpPr>
          <p:grpSp>
            <p:nvGrpSpPr>
              <p:cNvPr id="24" name="Group 24"/>
              <p:cNvGrpSpPr>
                <a:grpSpLocks/>
              </p:cNvGrpSpPr>
              <p:nvPr/>
            </p:nvGrpSpPr>
            <p:grpSpPr bwMode="auto">
              <a:xfrm>
                <a:off x="-486" y="2585"/>
                <a:ext cx="2868" cy="649"/>
                <a:chOff x="-2435" y="1188"/>
                <a:chExt cx="2868" cy="649"/>
              </a:xfrm>
            </p:grpSpPr>
            <p:pic>
              <p:nvPicPr>
                <p:cNvPr id="26" name="Rectangle 953368"/>
                <p:cNvPicPr>
                  <a:picLocks noChangeAspect="1" noChangeArrowheads="1"/>
                </p:cNvPicPr>
                <p:nvPr/>
              </p:nvPicPr>
              <p:blipFill>
                <a:blip r:embed="rId7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>
                  <a:off x="-2435" y="1188"/>
                  <a:ext cx="2868" cy="64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27" name="Group 30"/>
                <p:cNvGrpSpPr>
                  <a:grpSpLocks/>
                </p:cNvGrpSpPr>
                <p:nvPr/>
              </p:nvGrpSpPr>
              <p:grpSpPr bwMode="auto">
                <a:xfrm>
                  <a:off x="-2300" y="1297"/>
                  <a:ext cx="2610" cy="408"/>
                  <a:chOff x="-2228" y="3467"/>
                  <a:chExt cx="2610" cy="408"/>
                </a:xfrm>
              </p:grpSpPr>
              <p:pic>
                <p:nvPicPr>
                  <p:cNvPr id="28" name="Rectangle 953374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duotone>
                      <a:schemeClr val="accent3">
                        <a:shade val="45000"/>
                        <a:satMod val="135000"/>
                      </a:schemeClr>
                      <a:prstClr val="white"/>
                    </a:duoton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-2228" y="3467"/>
                    <a:ext cx="2610" cy="40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29" name="TextBox 95337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2181" y="3494"/>
                    <a:ext cx="2563" cy="33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anchor="ctr" anchorCtr="1"/>
                  <a:lstStyle/>
                  <a:p>
                    <a:pPr algn="ctr">
                      <a:spcBef>
                        <a:spcPct val="30000"/>
                      </a:spcBef>
                      <a:buClr>
                        <a:srgbClr val="FB3300"/>
                      </a:buClr>
                      <a:buSzPct val="75000"/>
                      <a:buFont typeface="Wingdings" pitchFamily="2" charset="2"/>
                      <a:buNone/>
                    </a:pPr>
                    <a:r>
                      <a:rPr kumimoji="1" lang="en-US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“</a:t>
                    </a:r>
                    <a:r>
                      <a:rPr kumimoji="1" lang="en-US" i="1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Green ECM</a:t>
                    </a:r>
                    <a:r>
                      <a:rPr kumimoji="1" lang="en-US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”</a:t>
                    </a:r>
                    <a:endParaRPr kumimoji="1" lang="en-US" dirty="0">
                      <a:latin typeface="Segoe Semibold" pitchFamily="34" charset="0"/>
                      <a:ea typeface="ＭＳ Ｐゴシック" pitchFamily="34" charset="-128"/>
                      <a:sym typeface="Wingdings" pitchFamily="2" charset="2"/>
                    </a:endParaRPr>
                  </a:p>
                </p:txBody>
              </p:sp>
            </p:grpSp>
          </p:grpSp>
          <p:sp>
            <p:nvSpPr>
              <p:cNvPr id="25" name="Rounded Rectangle 24"/>
              <p:cNvSpPr>
                <a:spLocks/>
              </p:cNvSpPr>
              <p:nvPr/>
            </p:nvSpPr>
            <p:spPr bwMode="auto">
              <a:xfrm>
                <a:off x="1012" y="2864"/>
                <a:ext cx="2527" cy="278"/>
              </a:xfrm>
              <a:prstGeom prst="roundRect">
                <a:avLst>
                  <a:gd name="adj" fmla="val 16667"/>
                </a:avLst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pic>
          <p:nvPicPr>
            <p:cNvPr id="74" name="Rectangle 998437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2571736" y="2454272"/>
              <a:ext cx="1001707" cy="546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1" name="TextBox 909332"/>
            <p:cNvSpPr txBox="1">
              <a:spLocks noChangeArrowheads="1"/>
            </p:cNvSpPr>
            <p:nvPr/>
          </p:nvSpPr>
          <p:spPr bwMode="auto">
            <a:xfrm>
              <a:off x="285720" y="2370079"/>
              <a:ext cx="2709044" cy="701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Environmental Awareness</a:t>
              </a:r>
            </a:p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Reduce paper consumption</a:t>
              </a:r>
              <a:endParaRPr lang="en-US" sz="1200" dirty="0">
                <a:solidFill>
                  <a:schemeClr val="bg1"/>
                </a:solidFill>
                <a:latin typeface="Segoe Semibold" pitchFamily="34" charset="0"/>
              </a:endParaRPr>
            </a:p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Preserve Nature / Save Energy</a:t>
              </a:r>
              <a:endParaRPr lang="en-US" sz="1200" dirty="0">
                <a:latin typeface="Segoe Semibold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571604" y="1071546"/>
            <a:ext cx="7572396" cy="1010806"/>
            <a:chOff x="1571604" y="1071546"/>
            <a:chExt cx="7572396" cy="1010806"/>
          </a:xfrm>
        </p:grpSpPr>
        <p:grpSp>
          <p:nvGrpSpPr>
            <p:cNvPr id="82" name="Group 23"/>
            <p:cNvGrpSpPr>
              <a:grpSpLocks/>
            </p:cNvGrpSpPr>
            <p:nvPr/>
          </p:nvGrpSpPr>
          <p:grpSpPr bwMode="auto">
            <a:xfrm>
              <a:off x="5397518" y="1071546"/>
              <a:ext cx="3746482" cy="1000132"/>
              <a:chOff x="-486" y="2585"/>
              <a:chExt cx="4025" cy="649"/>
            </a:xfrm>
          </p:grpSpPr>
          <p:grpSp>
            <p:nvGrpSpPr>
              <p:cNvPr id="83" name="Group 24"/>
              <p:cNvGrpSpPr>
                <a:grpSpLocks/>
              </p:cNvGrpSpPr>
              <p:nvPr/>
            </p:nvGrpSpPr>
            <p:grpSpPr bwMode="auto">
              <a:xfrm>
                <a:off x="-486" y="2585"/>
                <a:ext cx="2868" cy="649"/>
                <a:chOff x="-2435" y="1188"/>
                <a:chExt cx="2868" cy="649"/>
              </a:xfrm>
            </p:grpSpPr>
            <p:pic>
              <p:nvPicPr>
                <p:cNvPr id="85" name="Rectangle 953368"/>
                <p:cNvPicPr>
                  <a:picLocks noChangeAspect="1" noChangeArrowheads="1"/>
                </p:cNvPicPr>
                <p:nvPr/>
              </p:nvPicPr>
              <p:blipFill>
                <a:blip r:embed="rId7">
                  <a:duotone>
                    <a:schemeClr val="accent2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>
                  <a:off x="-2435" y="1188"/>
                  <a:ext cx="2868" cy="64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86" name="Group 30"/>
                <p:cNvGrpSpPr>
                  <a:grpSpLocks/>
                </p:cNvGrpSpPr>
                <p:nvPr/>
              </p:nvGrpSpPr>
              <p:grpSpPr bwMode="auto">
                <a:xfrm>
                  <a:off x="-2300" y="1297"/>
                  <a:ext cx="2610" cy="408"/>
                  <a:chOff x="-2228" y="3467"/>
                  <a:chExt cx="2610" cy="408"/>
                </a:xfrm>
              </p:grpSpPr>
              <p:pic>
                <p:nvPicPr>
                  <p:cNvPr id="87" name="Rectangle 953374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duotone>
                      <a:schemeClr val="accent2">
                        <a:shade val="45000"/>
                        <a:satMod val="135000"/>
                      </a:schemeClr>
                      <a:prstClr val="white"/>
                    </a:duoton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-2228" y="3467"/>
                    <a:ext cx="2610" cy="40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88" name="TextBox 95337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2181" y="3494"/>
                    <a:ext cx="2563" cy="33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anchor="ctr" anchorCtr="1"/>
                  <a:lstStyle/>
                  <a:p>
                    <a:pPr algn="ctr">
                      <a:spcBef>
                        <a:spcPct val="30000"/>
                      </a:spcBef>
                      <a:buClr>
                        <a:srgbClr val="FB3300"/>
                      </a:buClr>
                      <a:buSzPct val="75000"/>
                      <a:buFont typeface="Wingdings" pitchFamily="2" charset="2"/>
                      <a:buNone/>
                    </a:pPr>
                    <a:r>
                      <a:rPr kumimoji="1" lang="en-US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“</a:t>
                    </a:r>
                    <a:r>
                      <a:rPr kumimoji="1" lang="en-US" i="1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Crisis Environment</a:t>
                    </a:r>
                    <a:r>
                      <a:rPr kumimoji="1" lang="en-US" dirty="0" smtClean="0">
                        <a:latin typeface="Segoe Semibold" pitchFamily="34" charset="0"/>
                        <a:ea typeface="ＭＳ Ｐゴシック" pitchFamily="34" charset="-128"/>
                        <a:sym typeface="Wingdings" pitchFamily="2" charset="2"/>
                      </a:rPr>
                      <a:t>”</a:t>
                    </a:r>
                    <a:endParaRPr kumimoji="1" lang="en-US" dirty="0">
                      <a:latin typeface="Segoe Semibold" pitchFamily="34" charset="0"/>
                      <a:ea typeface="ＭＳ Ｐゴシック" pitchFamily="34" charset="-128"/>
                      <a:sym typeface="Wingdings" pitchFamily="2" charset="2"/>
                    </a:endParaRPr>
                  </a:p>
                </p:txBody>
              </p:sp>
            </p:grpSp>
          </p:grpSp>
          <p:sp>
            <p:nvSpPr>
              <p:cNvPr id="84" name="Rounded Rectangle 83"/>
              <p:cNvSpPr>
                <a:spLocks/>
              </p:cNvSpPr>
              <p:nvPr/>
            </p:nvSpPr>
            <p:spPr bwMode="auto">
              <a:xfrm>
                <a:off x="1012" y="2864"/>
                <a:ext cx="2527" cy="278"/>
              </a:xfrm>
              <a:prstGeom prst="roundRect">
                <a:avLst>
                  <a:gd name="adj" fmla="val 16667"/>
                </a:avLst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89" name="Plus 88"/>
            <p:cNvSpPr/>
            <p:nvPr/>
          </p:nvSpPr>
          <p:spPr>
            <a:xfrm>
              <a:off x="4286248" y="1071546"/>
              <a:ext cx="857256" cy="928694"/>
            </a:xfrm>
            <a:prstGeom prst="mathPlus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LU" dirty="0" smtClean="0"/>
            </a:p>
          </p:txBody>
        </p:sp>
        <p:sp>
          <p:nvSpPr>
            <p:cNvPr id="90" name="TextBox 909332"/>
            <p:cNvSpPr txBox="1">
              <a:spLocks noChangeArrowheads="1"/>
            </p:cNvSpPr>
            <p:nvPr/>
          </p:nvSpPr>
          <p:spPr bwMode="auto">
            <a:xfrm>
              <a:off x="1571604" y="1214422"/>
              <a:ext cx="2709044" cy="8679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Increasing Compliance Pressure</a:t>
              </a:r>
            </a:p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Gain Productivity / Reduce Costs / Quick ROI</a:t>
              </a:r>
              <a:endParaRPr lang="en-US" sz="1200" dirty="0">
                <a:solidFill>
                  <a:schemeClr val="bg1"/>
                </a:solidFill>
                <a:latin typeface="Segoe Semibold" pitchFamily="34" charset="0"/>
              </a:endParaRPr>
            </a:p>
            <a:p>
              <a:pPr marL="177800" indent="-17780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85000"/>
                <a:buFont typeface="Franklin Gothic Medium" pitchFamily="34" charset="0"/>
                <a:buBlip>
                  <a:blip r:embed="rId11"/>
                </a:buBlip>
              </a:pPr>
              <a:r>
                <a:rPr lang="en-US" sz="1200" dirty="0" smtClean="0">
                  <a:latin typeface="Segoe Semibold" pitchFamily="34" charset="0"/>
                </a:rPr>
                <a:t>Race against competition</a:t>
              </a:r>
              <a:endParaRPr lang="en-US" sz="1200" dirty="0">
                <a:latin typeface="Segoe Semibold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(1/2)</a:t>
            </a:r>
            <a:endParaRPr lang="fr-LU" sz="3600" dirty="0"/>
          </a:p>
        </p:txBody>
      </p:sp>
      <p:pic>
        <p:nvPicPr>
          <p:cNvPr id="4" name="Picture 5" descr="cs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om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357438"/>
            <a:ext cx="187166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4" descr="http://www.mizuho.lu/html/themes/MizuhoStatic/images/mizuho/company_logo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585904"/>
            <a:ext cx="14763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Picte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00046"/>
            <a:ext cx="1428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http://www.intesasanpaolo.com/portalIbve/retail20/RetailIntesaSanpaolo/loghi/logo_0102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6000768"/>
            <a:ext cx="28575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http://www.ing.lu/public/p/ING_logo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8" y="2143125"/>
            <a:ext cx="13906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http://www.vpbank.lu/data/docs/cache/en/435/0__rgb_72_172_58_fitAndCro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4940" y="3286124"/>
            <a:ext cx="1638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Logo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16" y="3500438"/>
            <a:ext cx="171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http://www.banquedeluxembourg.com/Static_BDL/langue1/images/nouvelle_homepage/logo_bdl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29063" y="1357313"/>
            <a:ext cx="1638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2864" y="3128966"/>
            <a:ext cx="971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71802" y="1000108"/>
            <a:ext cx="2095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357554" y="4572008"/>
            <a:ext cx="4519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143768" y="3857628"/>
            <a:ext cx="1085850" cy="638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8" name="Picture 3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670425" y="2857500"/>
            <a:ext cx="1892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214546" y="2714620"/>
            <a:ext cx="2320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4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85786" y="1142984"/>
            <a:ext cx="1727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643813" y="1143000"/>
            <a:ext cx="10795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9" descr="http://upload.wikimedia.org/wikipedia/en/7/72/CartesBancairesLogo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10" y="2214554"/>
            <a:ext cx="10858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143240" y="5143512"/>
            <a:ext cx="24765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Bekijk de afbeelding op ware grootte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143512"/>
            <a:ext cx="16430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28662" y="4857760"/>
            <a:ext cx="18542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857356" y="1714488"/>
            <a:ext cx="1931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500694" y="3714752"/>
            <a:ext cx="12271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357818" y="857232"/>
            <a:ext cx="23050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WGZ BANK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71472" y="4071942"/>
            <a:ext cx="1857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2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786563" y="2857500"/>
            <a:ext cx="1733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(2/2)</a:t>
            </a:r>
            <a:endParaRPr lang="fr-LU" sz="3600" dirty="0"/>
          </a:p>
        </p:txBody>
      </p:sp>
      <p:pic>
        <p:nvPicPr>
          <p:cNvPr id="4" name="Picture 7" descr="dex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1600200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20288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logo-abb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00438"/>
            <a:ext cx="22050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Banque centrale de Luxembourg">
            <a:hlinkClick r:id="rId5" tooltip="Accueil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857364"/>
            <a:ext cx="2506662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29" y="3429000"/>
            <a:ext cx="2466975" cy="785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9" name="Group 27"/>
          <p:cNvGrpSpPr>
            <a:grpSpLocks/>
          </p:cNvGrpSpPr>
          <p:nvPr/>
        </p:nvGrpSpPr>
        <p:grpSpPr bwMode="auto">
          <a:xfrm>
            <a:off x="7500958" y="5848370"/>
            <a:ext cx="1547813" cy="438150"/>
            <a:chOff x="0" y="300"/>
            <a:chExt cx="1338" cy="503"/>
          </a:xfrm>
        </p:grpSpPr>
        <p:pic>
          <p:nvPicPr>
            <p:cNvPr id="10" name="Picture 28" descr="Logo_VITISLif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300"/>
              <a:ext cx="1338" cy="50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Line 29"/>
            <p:cNvSpPr>
              <a:spLocks noChangeShapeType="1"/>
            </p:cNvSpPr>
            <p:nvPr/>
          </p:nvSpPr>
          <p:spPr bwMode="auto">
            <a:xfrm flipH="1">
              <a:off x="1338" y="301"/>
              <a:ext cx="0" cy="49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LU"/>
            </a:p>
          </p:txBody>
        </p:sp>
      </p:grpSp>
      <p:pic>
        <p:nvPicPr>
          <p:cNvPr id="12" name="Picture 3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928675"/>
            <a:ext cx="18542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6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000640"/>
            <a:ext cx="22145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7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585787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31" y="5072074"/>
            <a:ext cx="15001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1" descr="RBC Dexia Investor Services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30339" y="4214824"/>
            <a:ext cx="1470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6" descr="espace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452787" y="3143250"/>
            <a:ext cx="1666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3" descr="index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07375" y="1285860"/>
            <a:ext cx="9366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57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0" name="Rectangle 58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21" name="Picture 5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2214554"/>
            <a:ext cx="11430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" name="Group 60"/>
          <p:cNvGraphicFramePr>
            <a:graphicFrameLocks noGrp="1"/>
          </p:cNvGraphicFramePr>
          <p:nvPr/>
        </p:nvGraphicFramePr>
        <p:xfrm>
          <a:off x="6015012" y="0"/>
          <a:ext cx="2705100" cy="611188"/>
        </p:xfrm>
        <a:graphic>
          <a:graphicData uri="http://schemas.openxmlformats.org/drawingml/2006/table">
            <a:tbl>
              <a:tblPr/>
              <a:tblGrid>
                <a:gridCol w="2705100"/>
              </a:tblGrid>
              <a:tr h="611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36838" algn="ctr"/>
                          <a:tab pos="5273675" algn="r"/>
                        </a:tabLst>
                      </a:pP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3314674" y="3157538"/>
            <a:ext cx="1943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24" name="Picture 6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49814" y="1500179"/>
            <a:ext cx="18224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357696" y="3143250"/>
            <a:ext cx="1500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8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28662" y="1643063"/>
            <a:ext cx="2416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9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429256" y="5786438"/>
            <a:ext cx="1925638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7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86314" y="1062024"/>
            <a:ext cx="2105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7072330" y="4143380"/>
            <a:ext cx="1790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7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57662" y="5072063"/>
            <a:ext cx="21669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5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14282" y="2857496"/>
            <a:ext cx="2955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428992" y="4143380"/>
            <a:ext cx="1450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786050" y="3429000"/>
            <a:ext cx="1314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019949" y="714356"/>
            <a:ext cx="105251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286380" y="4214818"/>
            <a:ext cx="1828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2428860" y="5500702"/>
            <a:ext cx="122396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714612" y="4784741"/>
            <a:ext cx="1001713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3714724" y="1911350"/>
            <a:ext cx="1050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5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57224" y="2214563"/>
            <a:ext cx="2584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7" descr="http://www.alterdomus.com/alterdomus/images/logo_alterdomus.gif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572099" y="2705100"/>
            <a:ext cx="321468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(1/2)</a:t>
            </a:r>
            <a:endParaRPr lang="fr-LU" sz="3600" dirty="0"/>
          </a:p>
        </p:txBody>
      </p:sp>
      <p:pic>
        <p:nvPicPr>
          <p:cNvPr id="4" name="Picture 5" descr="cs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om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357438"/>
            <a:ext cx="187166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4" descr="http://www.mizuho.lu/html/themes/MizuhoStatic/images/mizuho/company_logo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585904"/>
            <a:ext cx="14763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Picte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00046"/>
            <a:ext cx="1428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http://www.intesasanpaolo.com/portalIbve/retail20/RetailIntesaSanpaolo/loghi/logo_0102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6000768"/>
            <a:ext cx="28575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http://www.ing.lu/public/p/ING_logo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8" y="2143125"/>
            <a:ext cx="13906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http://www.vpbank.lu/data/docs/cache/en/435/0__rgb_72_172_58_fitAndCro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4940" y="3286124"/>
            <a:ext cx="1638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Logo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16" y="3500438"/>
            <a:ext cx="171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http://www.banquedeluxembourg.com/Static_BDL/langue1/images/nouvelle_homepage/logo_bdl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29063" y="1357313"/>
            <a:ext cx="1638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2864" y="3128966"/>
            <a:ext cx="971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71802" y="1000108"/>
            <a:ext cx="2095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357554" y="4572008"/>
            <a:ext cx="4519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143768" y="3857628"/>
            <a:ext cx="1085850" cy="638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8" name="Picture 3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670425" y="2857500"/>
            <a:ext cx="1892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214546" y="2714620"/>
            <a:ext cx="2320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4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85786" y="1142984"/>
            <a:ext cx="1727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643813" y="1143000"/>
            <a:ext cx="10795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9" descr="http://upload.wikimedia.org/wikipedia/en/7/72/CartesBancairesLogo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10" y="2214554"/>
            <a:ext cx="10858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143240" y="5143512"/>
            <a:ext cx="24765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Bekijk de afbeelding op ware grootte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143512"/>
            <a:ext cx="16430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28662" y="4857760"/>
            <a:ext cx="18542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857356" y="1714488"/>
            <a:ext cx="1931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500694" y="3714752"/>
            <a:ext cx="12271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357818" y="857232"/>
            <a:ext cx="23050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WGZ BANK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71472" y="4071942"/>
            <a:ext cx="1857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2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786563" y="2857500"/>
            <a:ext cx="1733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(2/2)</a:t>
            </a:r>
            <a:endParaRPr lang="fr-LU" sz="3600" dirty="0"/>
          </a:p>
        </p:txBody>
      </p:sp>
      <p:pic>
        <p:nvPicPr>
          <p:cNvPr id="4" name="Picture 7" descr="dex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1600200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20288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logo-abb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00438"/>
            <a:ext cx="22050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Banque centrale de Luxembourg">
            <a:hlinkClick r:id="rId5" tooltip="Accueil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857364"/>
            <a:ext cx="2506662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29" y="3429000"/>
            <a:ext cx="2466975" cy="785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7500958" y="5848370"/>
            <a:ext cx="1547813" cy="438150"/>
            <a:chOff x="0" y="300"/>
            <a:chExt cx="1338" cy="503"/>
          </a:xfrm>
        </p:grpSpPr>
        <p:pic>
          <p:nvPicPr>
            <p:cNvPr id="10" name="Picture 28" descr="Logo_VITISLif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300"/>
              <a:ext cx="1338" cy="50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Line 29"/>
            <p:cNvSpPr>
              <a:spLocks noChangeShapeType="1"/>
            </p:cNvSpPr>
            <p:nvPr/>
          </p:nvSpPr>
          <p:spPr bwMode="auto">
            <a:xfrm flipH="1">
              <a:off x="1338" y="301"/>
              <a:ext cx="0" cy="49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LU"/>
            </a:p>
          </p:txBody>
        </p:sp>
      </p:grpSp>
      <p:pic>
        <p:nvPicPr>
          <p:cNvPr id="12" name="Picture 3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928675"/>
            <a:ext cx="18542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6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000640"/>
            <a:ext cx="22145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7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585787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31" y="5072074"/>
            <a:ext cx="15001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1" descr="RBC Dexia Investor Services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30339" y="4214824"/>
            <a:ext cx="1470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6" descr="espace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452787" y="3143250"/>
            <a:ext cx="1666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3" descr="index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07375" y="1285860"/>
            <a:ext cx="9366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57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0" name="Rectangle 58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21" name="Picture 5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2214554"/>
            <a:ext cx="11430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" name="Group 60"/>
          <p:cNvGraphicFramePr>
            <a:graphicFrameLocks noGrp="1"/>
          </p:cNvGraphicFramePr>
          <p:nvPr/>
        </p:nvGraphicFramePr>
        <p:xfrm>
          <a:off x="6015012" y="0"/>
          <a:ext cx="2705100" cy="611188"/>
        </p:xfrm>
        <a:graphic>
          <a:graphicData uri="http://schemas.openxmlformats.org/drawingml/2006/table">
            <a:tbl>
              <a:tblPr/>
              <a:tblGrid>
                <a:gridCol w="2705100"/>
              </a:tblGrid>
              <a:tr h="611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36838" algn="ctr"/>
                          <a:tab pos="5273675" algn="r"/>
                        </a:tabLst>
                      </a:pP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3314674" y="3157538"/>
            <a:ext cx="1943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24" name="Picture 6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49814" y="1500179"/>
            <a:ext cx="18224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357696" y="3143250"/>
            <a:ext cx="1500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8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28662" y="1643063"/>
            <a:ext cx="2416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9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429256" y="5786438"/>
            <a:ext cx="1925638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7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86314" y="1062024"/>
            <a:ext cx="2105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7072330" y="4143380"/>
            <a:ext cx="1790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7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57662" y="5072063"/>
            <a:ext cx="21669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5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14282" y="2857496"/>
            <a:ext cx="2955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428992" y="4143380"/>
            <a:ext cx="1450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786050" y="3429000"/>
            <a:ext cx="1314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019949" y="714356"/>
            <a:ext cx="105251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286380" y="4214818"/>
            <a:ext cx="1828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2428860" y="5500702"/>
            <a:ext cx="122396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714612" y="4784741"/>
            <a:ext cx="1001713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3714724" y="1911350"/>
            <a:ext cx="1050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5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57224" y="2214563"/>
            <a:ext cx="2584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7" descr="http://www.alterdomus.com/alterdomus/images/logo_alterdomus.gif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572099" y="2705100"/>
            <a:ext cx="321468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(1/2)</a:t>
            </a:r>
            <a:endParaRPr lang="fr-LU" sz="3600" dirty="0"/>
          </a:p>
        </p:txBody>
      </p:sp>
      <p:pic>
        <p:nvPicPr>
          <p:cNvPr id="4" name="Picture 5" descr="cs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om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357438"/>
            <a:ext cx="187166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4" descr="http://www.mizuho.lu/html/themes/MizuhoStatic/images/mizuho/company_logo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585904"/>
            <a:ext cx="14763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Picte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00046"/>
            <a:ext cx="1428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http://www.intesasanpaolo.com/portalIbve/retail20/RetailIntesaSanpaolo/loghi/logo_0102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6000768"/>
            <a:ext cx="28575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http://www.ing.lu/public/p/ING_logo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8" y="2143125"/>
            <a:ext cx="13906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http://www.vpbank.lu/data/docs/cache/en/435/0__rgb_72_172_58_fitAndCro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4940" y="3286124"/>
            <a:ext cx="1638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Logo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16" y="3500438"/>
            <a:ext cx="171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http://www.banquedeluxembourg.com/Static_BDL/langue1/images/nouvelle_homepage/logo_bdl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29063" y="1357313"/>
            <a:ext cx="1638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2864" y="3128966"/>
            <a:ext cx="971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71802" y="1000108"/>
            <a:ext cx="2095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357554" y="4572008"/>
            <a:ext cx="4519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143768" y="3857628"/>
            <a:ext cx="1085850" cy="638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8" name="Picture 3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670425" y="2857500"/>
            <a:ext cx="1892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214546" y="2714620"/>
            <a:ext cx="2320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4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85786" y="1142984"/>
            <a:ext cx="1727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643813" y="1143000"/>
            <a:ext cx="10795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9" descr="http://upload.wikimedia.org/wikipedia/en/7/72/CartesBancairesLogo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10" y="2214554"/>
            <a:ext cx="10858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143240" y="5143512"/>
            <a:ext cx="24765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Bekijk de afbeelding op ware grootte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143512"/>
            <a:ext cx="16430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28662" y="4857760"/>
            <a:ext cx="18542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857356" y="1714488"/>
            <a:ext cx="1931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500694" y="3714752"/>
            <a:ext cx="12271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357818" y="857232"/>
            <a:ext cx="23050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WGZ BANK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71472" y="4071942"/>
            <a:ext cx="1857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2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786563" y="2857500"/>
            <a:ext cx="1733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(2/2)</a:t>
            </a:r>
            <a:endParaRPr lang="fr-LU" sz="3600" dirty="0"/>
          </a:p>
        </p:txBody>
      </p:sp>
      <p:pic>
        <p:nvPicPr>
          <p:cNvPr id="4" name="Picture 7" descr="dex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1600200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20288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logo-abb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00438"/>
            <a:ext cx="22050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Banque centrale de Luxembourg">
            <a:hlinkClick r:id="rId5" tooltip="Accueil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857364"/>
            <a:ext cx="2506662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29" y="3429000"/>
            <a:ext cx="2466975" cy="785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7500958" y="5848370"/>
            <a:ext cx="1547813" cy="438150"/>
            <a:chOff x="0" y="300"/>
            <a:chExt cx="1338" cy="503"/>
          </a:xfrm>
        </p:grpSpPr>
        <p:pic>
          <p:nvPicPr>
            <p:cNvPr id="10" name="Picture 28" descr="Logo_VITISLif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300"/>
              <a:ext cx="1338" cy="50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Line 29"/>
            <p:cNvSpPr>
              <a:spLocks noChangeShapeType="1"/>
            </p:cNvSpPr>
            <p:nvPr/>
          </p:nvSpPr>
          <p:spPr bwMode="auto">
            <a:xfrm flipH="1">
              <a:off x="1338" y="301"/>
              <a:ext cx="0" cy="49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LU"/>
            </a:p>
          </p:txBody>
        </p:sp>
      </p:grpSp>
      <p:pic>
        <p:nvPicPr>
          <p:cNvPr id="12" name="Picture 3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928675"/>
            <a:ext cx="18542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6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000640"/>
            <a:ext cx="22145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7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585787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31" y="5072074"/>
            <a:ext cx="15001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1" descr="RBC Dexia Investor Services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30339" y="4214824"/>
            <a:ext cx="1470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6" descr="espace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452787" y="3143250"/>
            <a:ext cx="1666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3" descr="index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07375" y="1285860"/>
            <a:ext cx="9366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57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0" name="Rectangle 58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21" name="Picture 5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2214554"/>
            <a:ext cx="11430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" name="Group 60"/>
          <p:cNvGraphicFramePr>
            <a:graphicFrameLocks noGrp="1"/>
          </p:cNvGraphicFramePr>
          <p:nvPr/>
        </p:nvGraphicFramePr>
        <p:xfrm>
          <a:off x="6015012" y="0"/>
          <a:ext cx="2705100" cy="611188"/>
        </p:xfrm>
        <a:graphic>
          <a:graphicData uri="http://schemas.openxmlformats.org/drawingml/2006/table">
            <a:tbl>
              <a:tblPr/>
              <a:tblGrid>
                <a:gridCol w="2705100"/>
              </a:tblGrid>
              <a:tr h="611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36838" algn="ctr"/>
                          <a:tab pos="5273675" algn="r"/>
                        </a:tabLst>
                      </a:pP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3314674" y="3157538"/>
            <a:ext cx="1943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24" name="Picture 6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49814" y="1500179"/>
            <a:ext cx="18224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357696" y="3143250"/>
            <a:ext cx="1500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8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28662" y="1643063"/>
            <a:ext cx="2416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9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429256" y="5786438"/>
            <a:ext cx="1925638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7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86314" y="1062024"/>
            <a:ext cx="2105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7072330" y="4143380"/>
            <a:ext cx="1790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7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57662" y="5072063"/>
            <a:ext cx="21669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5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14282" y="2857496"/>
            <a:ext cx="2955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428992" y="4143380"/>
            <a:ext cx="1450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786050" y="3429000"/>
            <a:ext cx="1314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019949" y="714356"/>
            <a:ext cx="105251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286380" y="4214818"/>
            <a:ext cx="1828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2428860" y="5500702"/>
            <a:ext cx="122396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714612" y="4784741"/>
            <a:ext cx="1001713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3714724" y="1911350"/>
            <a:ext cx="1050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5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57224" y="2214563"/>
            <a:ext cx="2584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7" descr="http://www.alterdomus.com/alterdomus/images/logo_alterdomus.gif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572099" y="2705100"/>
            <a:ext cx="321468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(1/2)</a:t>
            </a:r>
            <a:endParaRPr lang="fr-LU" sz="3600" dirty="0"/>
          </a:p>
        </p:txBody>
      </p:sp>
      <p:pic>
        <p:nvPicPr>
          <p:cNvPr id="4" name="Picture 5" descr="cs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om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357438"/>
            <a:ext cx="187166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4" descr="http://www.mizuho.lu/html/themes/MizuhoStatic/images/mizuho/company_logo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585904"/>
            <a:ext cx="14763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Picte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00046"/>
            <a:ext cx="1428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http://www.intesasanpaolo.com/portalIbve/retail20/RetailIntesaSanpaolo/loghi/logo_0102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6000768"/>
            <a:ext cx="28575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http://www.ing.lu/public/p/ING_logo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8" y="2143125"/>
            <a:ext cx="13906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http://www.vpbank.lu/data/docs/cache/en/435/0__rgb_72_172_58_fitAndCro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4940" y="3286124"/>
            <a:ext cx="1638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Logo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16" y="3500438"/>
            <a:ext cx="171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http://www.banquedeluxembourg.com/Static_BDL/langue1/images/nouvelle_homepage/logo_bdl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29063" y="1357313"/>
            <a:ext cx="1638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2864" y="3128966"/>
            <a:ext cx="971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71802" y="1000108"/>
            <a:ext cx="2095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357554" y="4572008"/>
            <a:ext cx="4519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143768" y="3857628"/>
            <a:ext cx="1085850" cy="638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8" name="Picture 3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670425" y="2857500"/>
            <a:ext cx="1892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214546" y="2714620"/>
            <a:ext cx="2320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4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85786" y="1142984"/>
            <a:ext cx="1727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643813" y="1143000"/>
            <a:ext cx="10795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9" descr="http://upload.wikimedia.org/wikipedia/en/7/72/CartesBancairesLogo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10" y="2214554"/>
            <a:ext cx="10858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143240" y="5143512"/>
            <a:ext cx="24765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Bekijk de afbeelding op ware grootte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143512"/>
            <a:ext cx="16430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28662" y="4857760"/>
            <a:ext cx="18542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857356" y="1714488"/>
            <a:ext cx="1931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500694" y="3714752"/>
            <a:ext cx="12271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357818" y="857232"/>
            <a:ext cx="23050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WGZ BANK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71472" y="4071942"/>
            <a:ext cx="1857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2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786563" y="2857500"/>
            <a:ext cx="1733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(2/2)</a:t>
            </a:r>
            <a:endParaRPr lang="fr-LU" sz="3600" dirty="0"/>
          </a:p>
        </p:txBody>
      </p:sp>
      <p:pic>
        <p:nvPicPr>
          <p:cNvPr id="4" name="Picture 7" descr="dex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1600200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20288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logo-abb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00438"/>
            <a:ext cx="22050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Banque centrale de Luxembourg">
            <a:hlinkClick r:id="rId5" tooltip="Accueil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857364"/>
            <a:ext cx="2506662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29" y="3429000"/>
            <a:ext cx="2466975" cy="785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7500958" y="5848370"/>
            <a:ext cx="1547813" cy="438150"/>
            <a:chOff x="0" y="300"/>
            <a:chExt cx="1338" cy="503"/>
          </a:xfrm>
        </p:grpSpPr>
        <p:pic>
          <p:nvPicPr>
            <p:cNvPr id="10" name="Picture 28" descr="Logo_VITISLif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300"/>
              <a:ext cx="1338" cy="50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Line 29"/>
            <p:cNvSpPr>
              <a:spLocks noChangeShapeType="1"/>
            </p:cNvSpPr>
            <p:nvPr/>
          </p:nvSpPr>
          <p:spPr bwMode="auto">
            <a:xfrm flipH="1">
              <a:off x="1338" y="301"/>
              <a:ext cx="0" cy="49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LU"/>
            </a:p>
          </p:txBody>
        </p:sp>
      </p:grpSp>
      <p:pic>
        <p:nvPicPr>
          <p:cNvPr id="12" name="Picture 3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928675"/>
            <a:ext cx="18542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6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000640"/>
            <a:ext cx="22145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7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585787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31" y="5072074"/>
            <a:ext cx="15001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1" descr="RBC Dexia Investor Services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30339" y="4214824"/>
            <a:ext cx="1470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6" descr="espace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452787" y="3143250"/>
            <a:ext cx="1666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3" descr="index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07375" y="1285860"/>
            <a:ext cx="9366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57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0" name="Rectangle 58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21" name="Picture 5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2214554"/>
            <a:ext cx="11430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" name="Group 60"/>
          <p:cNvGraphicFramePr>
            <a:graphicFrameLocks noGrp="1"/>
          </p:cNvGraphicFramePr>
          <p:nvPr/>
        </p:nvGraphicFramePr>
        <p:xfrm>
          <a:off x="6015012" y="0"/>
          <a:ext cx="2705100" cy="611188"/>
        </p:xfrm>
        <a:graphic>
          <a:graphicData uri="http://schemas.openxmlformats.org/drawingml/2006/table">
            <a:tbl>
              <a:tblPr/>
              <a:tblGrid>
                <a:gridCol w="2705100"/>
              </a:tblGrid>
              <a:tr h="611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36838" algn="ctr"/>
                          <a:tab pos="5273675" algn="r"/>
                        </a:tabLst>
                      </a:pP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3314674" y="3157538"/>
            <a:ext cx="1943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24" name="Picture 6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49814" y="1500179"/>
            <a:ext cx="18224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357696" y="3143250"/>
            <a:ext cx="1500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8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28662" y="1643063"/>
            <a:ext cx="2416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9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429256" y="5786438"/>
            <a:ext cx="1925638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7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86314" y="1062024"/>
            <a:ext cx="2105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7072330" y="4143380"/>
            <a:ext cx="1790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7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57662" y="5072063"/>
            <a:ext cx="21669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5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14282" y="2857496"/>
            <a:ext cx="2955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428992" y="4143380"/>
            <a:ext cx="1450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786050" y="3429000"/>
            <a:ext cx="1314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019949" y="714356"/>
            <a:ext cx="105251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286380" y="4214818"/>
            <a:ext cx="1828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2428860" y="5500702"/>
            <a:ext cx="122396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714612" y="4784741"/>
            <a:ext cx="1001713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3714724" y="1911350"/>
            <a:ext cx="1050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5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57224" y="2214563"/>
            <a:ext cx="2584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7" descr="http://www.alterdomus.com/alterdomus/images/logo_alterdomus.gif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572099" y="2705100"/>
            <a:ext cx="321468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(1/2)</a:t>
            </a:r>
            <a:endParaRPr lang="fr-LU" sz="3600" dirty="0"/>
          </a:p>
        </p:txBody>
      </p:sp>
      <p:pic>
        <p:nvPicPr>
          <p:cNvPr id="4" name="Picture 5" descr="cs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om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357438"/>
            <a:ext cx="187166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4" descr="http://www.mizuho.lu/html/themes/MizuhoStatic/images/mizuho/company_logo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585904"/>
            <a:ext cx="14763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Picte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00046"/>
            <a:ext cx="1428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http://www.intesasanpaolo.com/portalIbve/retail20/RetailIntesaSanpaolo/loghi/logo_0102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6000768"/>
            <a:ext cx="28575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http://www.ing.lu/public/p/ING_logo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8" y="2143125"/>
            <a:ext cx="13906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http://www.vpbank.lu/data/docs/cache/en/435/0__rgb_72_172_58_fitAndCro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4940" y="3286124"/>
            <a:ext cx="1638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Logo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16" y="3500438"/>
            <a:ext cx="171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http://www.banquedeluxembourg.com/Static_BDL/langue1/images/nouvelle_homepage/logo_bdl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29063" y="1357313"/>
            <a:ext cx="1638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2864" y="3128966"/>
            <a:ext cx="971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71802" y="1000108"/>
            <a:ext cx="2095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357554" y="4572008"/>
            <a:ext cx="4519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143768" y="3857628"/>
            <a:ext cx="1085850" cy="638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8" name="Picture 3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670425" y="2857500"/>
            <a:ext cx="1892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214546" y="2714620"/>
            <a:ext cx="2320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4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85786" y="1142984"/>
            <a:ext cx="1727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643813" y="1143000"/>
            <a:ext cx="10795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9" descr="http://upload.wikimedia.org/wikipedia/en/7/72/CartesBancairesLogo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10" y="2214554"/>
            <a:ext cx="10858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143240" y="5143512"/>
            <a:ext cx="24765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Bekijk de afbeelding op ware grootte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143512"/>
            <a:ext cx="16430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28662" y="4857760"/>
            <a:ext cx="18542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857356" y="1714488"/>
            <a:ext cx="1931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500694" y="3714752"/>
            <a:ext cx="12271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357818" y="857232"/>
            <a:ext cx="23050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WGZ BANK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71472" y="4071942"/>
            <a:ext cx="1857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2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786563" y="2857500"/>
            <a:ext cx="1733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(2/2)</a:t>
            </a:r>
            <a:endParaRPr lang="fr-LU" sz="3600" dirty="0"/>
          </a:p>
        </p:txBody>
      </p:sp>
      <p:pic>
        <p:nvPicPr>
          <p:cNvPr id="4" name="Picture 7" descr="dex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1600200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20288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logo-abb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00438"/>
            <a:ext cx="22050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Banque centrale de Luxembourg">
            <a:hlinkClick r:id="rId5" tooltip="Accueil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857364"/>
            <a:ext cx="2506662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29" y="3429000"/>
            <a:ext cx="2466975" cy="785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7500958" y="5848370"/>
            <a:ext cx="1547813" cy="438150"/>
            <a:chOff x="0" y="300"/>
            <a:chExt cx="1338" cy="503"/>
          </a:xfrm>
        </p:grpSpPr>
        <p:pic>
          <p:nvPicPr>
            <p:cNvPr id="10" name="Picture 28" descr="Logo_VITISLif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300"/>
              <a:ext cx="1338" cy="50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Line 29"/>
            <p:cNvSpPr>
              <a:spLocks noChangeShapeType="1"/>
            </p:cNvSpPr>
            <p:nvPr/>
          </p:nvSpPr>
          <p:spPr bwMode="auto">
            <a:xfrm flipH="1">
              <a:off x="1338" y="301"/>
              <a:ext cx="0" cy="49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LU"/>
            </a:p>
          </p:txBody>
        </p:sp>
      </p:grpSp>
      <p:pic>
        <p:nvPicPr>
          <p:cNvPr id="12" name="Picture 3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928675"/>
            <a:ext cx="18542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6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000640"/>
            <a:ext cx="22145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7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585787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31" y="5072074"/>
            <a:ext cx="15001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1" descr="RBC Dexia Investor Services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30339" y="4214824"/>
            <a:ext cx="1470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6" descr="espace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452787" y="3143250"/>
            <a:ext cx="1666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3" descr="index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07375" y="1285860"/>
            <a:ext cx="9366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57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0" name="Rectangle 58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21" name="Picture 5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2214554"/>
            <a:ext cx="11430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" name="Group 60"/>
          <p:cNvGraphicFramePr>
            <a:graphicFrameLocks noGrp="1"/>
          </p:cNvGraphicFramePr>
          <p:nvPr/>
        </p:nvGraphicFramePr>
        <p:xfrm>
          <a:off x="6015012" y="0"/>
          <a:ext cx="2705100" cy="611188"/>
        </p:xfrm>
        <a:graphic>
          <a:graphicData uri="http://schemas.openxmlformats.org/drawingml/2006/table">
            <a:tbl>
              <a:tblPr/>
              <a:tblGrid>
                <a:gridCol w="2705100"/>
              </a:tblGrid>
              <a:tr h="611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36838" algn="ctr"/>
                          <a:tab pos="5273675" algn="r"/>
                        </a:tabLst>
                      </a:pP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3314674" y="3157538"/>
            <a:ext cx="1943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24" name="Picture 6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49814" y="1500179"/>
            <a:ext cx="18224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357696" y="3143250"/>
            <a:ext cx="1500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8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28662" y="1643063"/>
            <a:ext cx="2416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9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429256" y="5786438"/>
            <a:ext cx="1925638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7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86314" y="1062024"/>
            <a:ext cx="2105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7072330" y="4143380"/>
            <a:ext cx="1790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7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57662" y="5072063"/>
            <a:ext cx="21669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5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14282" y="2857496"/>
            <a:ext cx="2955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428992" y="4143380"/>
            <a:ext cx="1450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786050" y="3429000"/>
            <a:ext cx="1314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019949" y="714356"/>
            <a:ext cx="105251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286380" y="4214818"/>
            <a:ext cx="1828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2428860" y="5500702"/>
            <a:ext cx="122396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714612" y="4784741"/>
            <a:ext cx="1001713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3714724" y="1911350"/>
            <a:ext cx="1050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5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57224" y="2214563"/>
            <a:ext cx="2584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7" descr="http://www.alterdomus.com/alterdomus/images/logo_alterdomus.gif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572099" y="2705100"/>
            <a:ext cx="321468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(1/2)</a:t>
            </a:r>
            <a:endParaRPr lang="fr-LU" sz="3600" dirty="0"/>
          </a:p>
        </p:txBody>
      </p:sp>
      <p:pic>
        <p:nvPicPr>
          <p:cNvPr id="4" name="Picture 5" descr="cs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om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357438"/>
            <a:ext cx="187166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4" descr="http://www.mizuho.lu/html/themes/MizuhoStatic/images/mizuho/company_logo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585904"/>
            <a:ext cx="14763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Picte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00046"/>
            <a:ext cx="1428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http://www.intesasanpaolo.com/portalIbve/retail20/RetailIntesaSanpaolo/loghi/logo_0102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6000768"/>
            <a:ext cx="28575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http://www.ing.lu/public/p/ING_logo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8" y="2143125"/>
            <a:ext cx="13906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http://www.vpbank.lu/data/docs/cache/en/435/0__rgb_72_172_58_fitAndCro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4940" y="3286124"/>
            <a:ext cx="1638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Logo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16" y="3500438"/>
            <a:ext cx="171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http://www.banquedeluxembourg.com/Static_BDL/langue1/images/nouvelle_homepage/logo_bdl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29063" y="1357313"/>
            <a:ext cx="1638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2864" y="3128966"/>
            <a:ext cx="971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71802" y="1000108"/>
            <a:ext cx="2095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357554" y="4572008"/>
            <a:ext cx="4519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143768" y="3857628"/>
            <a:ext cx="1085850" cy="638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8" name="Picture 3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670425" y="2857500"/>
            <a:ext cx="1892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214546" y="2714620"/>
            <a:ext cx="2320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4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85786" y="1142984"/>
            <a:ext cx="1727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643813" y="1143000"/>
            <a:ext cx="10795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9" descr="http://upload.wikimedia.org/wikipedia/en/7/72/CartesBancairesLogo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10" y="2214554"/>
            <a:ext cx="10858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143240" y="5143512"/>
            <a:ext cx="24765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Bekijk de afbeelding op ware grootte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143512"/>
            <a:ext cx="16430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28662" y="4857760"/>
            <a:ext cx="18542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857356" y="1714488"/>
            <a:ext cx="1931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500694" y="3714752"/>
            <a:ext cx="12271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357818" y="857232"/>
            <a:ext cx="23050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WGZ BANK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71472" y="4071942"/>
            <a:ext cx="1857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2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786563" y="2857500"/>
            <a:ext cx="1733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(2/2)</a:t>
            </a:r>
            <a:endParaRPr lang="fr-LU" sz="3600" dirty="0"/>
          </a:p>
        </p:txBody>
      </p:sp>
      <p:pic>
        <p:nvPicPr>
          <p:cNvPr id="4" name="Picture 7" descr="dex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1600200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20288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logo-abb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00438"/>
            <a:ext cx="22050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Banque centrale de Luxembourg">
            <a:hlinkClick r:id="rId5" tooltip="Accueil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857364"/>
            <a:ext cx="2506662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29" y="3429000"/>
            <a:ext cx="2466975" cy="785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7500958" y="5848370"/>
            <a:ext cx="1547813" cy="438150"/>
            <a:chOff x="0" y="300"/>
            <a:chExt cx="1338" cy="503"/>
          </a:xfrm>
        </p:grpSpPr>
        <p:pic>
          <p:nvPicPr>
            <p:cNvPr id="10" name="Picture 28" descr="Logo_VITISLif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300"/>
              <a:ext cx="1338" cy="50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Line 29"/>
            <p:cNvSpPr>
              <a:spLocks noChangeShapeType="1"/>
            </p:cNvSpPr>
            <p:nvPr/>
          </p:nvSpPr>
          <p:spPr bwMode="auto">
            <a:xfrm flipH="1">
              <a:off x="1338" y="301"/>
              <a:ext cx="0" cy="49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LU"/>
            </a:p>
          </p:txBody>
        </p:sp>
      </p:grpSp>
      <p:pic>
        <p:nvPicPr>
          <p:cNvPr id="12" name="Picture 3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928675"/>
            <a:ext cx="18542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6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000640"/>
            <a:ext cx="22145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7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585787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31" y="5072074"/>
            <a:ext cx="15001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1" descr="RBC Dexia Investor Services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30339" y="4214824"/>
            <a:ext cx="1470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6" descr="espace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452787" y="3143250"/>
            <a:ext cx="1666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3" descr="index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07375" y="1285860"/>
            <a:ext cx="9366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57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0" name="Rectangle 58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21" name="Picture 5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2214554"/>
            <a:ext cx="11430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" name="Group 60"/>
          <p:cNvGraphicFramePr>
            <a:graphicFrameLocks noGrp="1"/>
          </p:cNvGraphicFramePr>
          <p:nvPr/>
        </p:nvGraphicFramePr>
        <p:xfrm>
          <a:off x="6015012" y="0"/>
          <a:ext cx="2705100" cy="611188"/>
        </p:xfrm>
        <a:graphic>
          <a:graphicData uri="http://schemas.openxmlformats.org/drawingml/2006/table">
            <a:tbl>
              <a:tblPr/>
              <a:tblGrid>
                <a:gridCol w="2705100"/>
              </a:tblGrid>
              <a:tr h="611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36838" algn="ctr"/>
                          <a:tab pos="5273675" algn="r"/>
                        </a:tabLst>
                      </a:pP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3314674" y="3157538"/>
            <a:ext cx="1943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24" name="Picture 6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49814" y="1500179"/>
            <a:ext cx="18224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357696" y="3143250"/>
            <a:ext cx="1500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8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28662" y="1643063"/>
            <a:ext cx="2416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9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429256" y="5786438"/>
            <a:ext cx="1925638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7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86314" y="1062024"/>
            <a:ext cx="2105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7072330" y="4143380"/>
            <a:ext cx="1790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7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57662" y="5072063"/>
            <a:ext cx="21669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5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14282" y="2857496"/>
            <a:ext cx="2955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428992" y="4143380"/>
            <a:ext cx="1450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786050" y="3429000"/>
            <a:ext cx="1314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019949" y="714356"/>
            <a:ext cx="105251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286380" y="4214818"/>
            <a:ext cx="1828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2428860" y="5500702"/>
            <a:ext cx="122396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714612" y="4784741"/>
            <a:ext cx="1001713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3714724" y="1911350"/>
            <a:ext cx="1050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5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57224" y="2214563"/>
            <a:ext cx="2584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7" descr="http://www.alterdomus.com/alterdomus/images/logo_alterdomus.gif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572099" y="2705100"/>
            <a:ext cx="321468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(1/2)</a:t>
            </a:r>
            <a:endParaRPr lang="fr-LU" sz="3600" dirty="0"/>
          </a:p>
        </p:txBody>
      </p:sp>
      <p:pic>
        <p:nvPicPr>
          <p:cNvPr id="4" name="Picture 5" descr="cs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nom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357438"/>
            <a:ext cx="187166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4" descr="http://www.mizuho.lu/html/themes/MizuhoStatic/images/mizuho/company_logo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585904"/>
            <a:ext cx="14763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Picte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00046"/>
            <a:ext cx="1428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http://www.intesasanpaolo.com/portalIbve/retail20/RetailIntesaSanpaolo/loghi/logo_0102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6000768"/>
            <a:ext cx="28575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http://www.ing.lu/public/p/ING_logo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1938" y="2143125"/>
            <a:ext cx="13906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http://www.vpbank.lu/data/docs/cache/en/435/0__rgb_72_172_58_fitAndCro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4940" y="3286124"/>
            <a:ext cx="1638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Logo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16" y="3500438"/>
            <a:ext cx="171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http://www.banquedeluxembourg.com/Static_BDL/langue1/images/nouvelle_homepage/logo_bdl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29063" y="1357313"/>
            <a:ext cx="1638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2864" y="3128966"/>
            <a:ext cx="971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71802" y="1000108"/>
            <a:ext cx="2095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357554" y="4572008"/>
            <a:ext cx="451961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143768" y="3857628"/>
            <a:ext cx="1085850" cy="638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18" name="Picture 32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670425" y="2857500"/>
            <a:ext cx="18923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214546" y="2714620"/>
            <a:ext cx="2320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4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85786" y="1142984"/>
            <a:ext cx="1727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643813" y="1143000"/>
            <a:ext cx="10795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9" descr="http://upload.wikimedia.org/wikipedia/en/7/72/CartesBancairesLogo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10" y="2214554"/>
            <a:ext cx="10858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3143240" y="5143512"/>
            <a:ext cx="24765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Bekijk de afbeelding op ware grootte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143512"/>
            <a:ext cx="16430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928662" y="4857760"/>
            <a:ext cx="18542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857356" y="1714488"/>
            <a:ext cx="1931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500694" y="3714752"/>
            <a:ext cx="12271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357818" y="857232"/>
            <a:ext cx="23050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WGZ BANK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71472" y="4071942"/>
            <a:ext cx="18573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2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786563" y="2857500"/>
            <a:ext cx="17335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fr-LU" dirty="0" smtClean="0"/>
              <a:t>IRIS’ </a:t>
            </a:r>
            <a:r>
              <a:rPr lang="fr-LU" dirty="0" err="1" smtClean="0"/>
              <a:t>References</a:t>
            </a:r>
            <a:r>
              <a:rPr lang="fr-LU" dirty="0" smtClean="0"/>
              <a:t> </a:t>
            </a:r>
            <a:r>
              <a:rPr lang="fr-LU" sz="3600" dirty="0" smtClean="0"/>
              <a:t>(2/2)</a:t>
            </a:r>
            <a:endParaRPr lang="fr-LU" sz="3600" dirty="0"/>
          </a:p>
        </p:txBody>
      </p:sp>
      <p:pic>
        <p:nvPicPr>
          <p:cNvPr id="4" name="Picture 7" descr="dex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1600200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20288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logo-abb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00438"/>
            <a:ext cx="220503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Banque centrale de Luxembourg">
            <a:hlinkClick r:id="rId5" tooltip="Accueil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1857364"/>
            <a:ext cx="2506662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29" y="3429000"/>
            <a:ext cx="2466975" cy="785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7500958" y="5848370"/>
            <a:ext cx="1547813" cy="438150"/>
            <a:chOff x="0" y="300"/>
            <a:chExt cx="1338" cy="503"/>
          </a:xfrm>
        </p:grpSpPr>
        <p:pic>
          <p:nvPicPr>
            <p:cNvPr id="10" name="Picture 28" descr="Logo_VITISLif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300"/>
              <a:ext cx="1338" cy="50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Line 29"/>
            <p:cNvSpPr>
              <a:spLocks noChangeShapeType="1"/>
            </p:cNvSpPr>
            <p:nvPr/>
          </p:nvSpPr>
          <p:spPr bwMode="auto">
            <a:xfrm flipH="1">
              <a:off x="1338" y="301"/>
              <a:ext cx="0" cy="49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fr-LU"/>
            </a:p>
          </p:txBody>
        </p:sp>
      </p:grpSp>
      <p:pic>
        <p:nvPicPr>
          <p:cNvPr id="12" name="Picture 3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928675"/>
            <a:ext cx="18542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6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000640"/>
            <a:ext cx="22145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7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585787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31" y="5072074"/>
            <a:ext cx="15001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1" descr="RBC Dexia Investor Services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30339" y="4214824"/>
            <a:ext cx="1470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6" descr="espace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452787" y="3143250"/>
            <a:ext cx="1666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3" descr="index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07375" y="1285860"/>
            <a:ext cx="9366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57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0" name="Rectangle 58"/>
          <p:cNvSpPr>
            <a:spLocks noChangeArrowheads="1"/>
          </p:cNvSpPr>
          <p:nvPr/>
        </p:nvSpPr>
        <p:spPr bwMode="auto">
          <a:xfrm>
            <a:off x="2933674" y="3124200"/>
            <a:ext cx="2705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21" name="Picture 5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2214554"/>
            <a:ext cx="11430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" name="Group 60"/>
          <p:cNvGraphicFramePr>
            <a:graphicFrameLocks noGrp="1"/>
          </p:cNvGraphicFramePr>
          <p:nvPr/>
        </p:nvGraphicFramePr>
        <p:xfrm>
          <a:off x="6015012" y="0"/>
          <a:ext cx="2705100" cy="611188"/>
        </p:xfrm>
        <a:graphic>
          <a:graphicData uri="http://schemas.openxmlformats.org/drawingml/2006/table">
            <a:tbl>
              <a:tblPr/>
              <a:tblGrid>
                <a:gridCol w="2705100"/>
              </a:tblGrid>
              <a:tr h="611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36838" algn="ctr"/>
                          <a:tab pos="5273675" algn="r"/>
                        </a:tabLst>
                      </a:pP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/>
                      </a:r>
                      <a:br>
                        <a:rPr kumimoji="0" lang="fr-F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3314674" y="3157538"/>
            <a:ext cx="19431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24" name="Picture 6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49814" y="1500179"/>
            <a:ext cx="182245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7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357696" y="3143250"/>
            <a:ext cx="15001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8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28662" y="1643063"/>
            <a:ext cx="2416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9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429256" y="5786438"/>
            <a:ext cx="1925638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7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786314" y="1062024"/>
            <a:ext cx="2105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7072330" y="4143380"/>
            <a:ext cx="1790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7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57662" y="5072063"/>
            <a:ext cx="21669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5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14282" y="2857496"/>
            <a:ext cx="29559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428992" y="4143380"/>
            <a:ext cx="1450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786050" y="3429000"/>
            <a:ext cx="1314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6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019949" y="714356"/>
            <a:ext cx="105251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286380" y="4214818"/>
            <a:ext cx="1828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8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2428860" y="5500702"/>
            <a:ext cx="122396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714612" y="4784741"/>
            <a:ext cx="1001713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3714724" y="1911350"/>
            <a:ext cx="105092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5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57224" y="2214563"/>
            <a:ext cx="2584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7" descr="http://www.alterdomus.com/alterdomus/images/logo_alterdomus.gif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572099" y="2705100"/>
            <a:ext cx="321468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 smtClean="0"/>
        </a:defPPr>
      </a:lstStyle>
      <a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1354</TotalTime>
  <Words>1271</Words>
  <Application>Microsoft Office PowerPoint</Application>
  <PresentationFormat>On-screen Show (4:3)</PresentationFormat>
  <Paragraphs>234</Paragraphs>
  <Slides>23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Information Management for Financial Institutions</vt:lpstr>
      <vt:lpstr>Agenda</vt:lpstr>
      <vt:lpstr>The information Challenge</vt:lpstr>
      <vt:lpstr>Customer Case #1 (Private Banking)</vt:lpstr>
      <vt:lpstr>Customer Case #2 (Insurance)</vt:lpstr>
      <vt:lpstr>Customer Case #3 (Financial Services)</vt:lpstr>
      <vt:lpstr>Other Business Apps at a glance</vt:lpstr>
      <vt:lpstr>Best Practices Overview</vt:lpstr>
      <vt:lpstr>ECM Trends</vt:lpstr>
      <vt:lpstr>IRIS’ References (1/2)</vt:lpstr>
      <vt:lpstr>IRIS’ References (2/2)</vt:lpstr>
      <vt:lpstr>IRIS’ References (1/2)</vt:lpstr>
      <vt:lpstr>IRIS’ References (2/2)</vt:lpstr>
      <vt:lpstr>IRIS’ References (1/2)</vt:lpstr>
      <vt:lpstr>IRIS’ References (2/2)</vt:lpstr>
      <vt:lpstr>IRIS’ References (1/2)</vt:lpstr>
      <vt:lpstr>IRIS’ References (2/2)</vt:lpstr>
      <vt:lpstr>IRIS’ References (1/2)</vt:lpstr>
      <vt:lpstr>IRIS’ References (2/2)</vt:lpstr>
      <vt:lpstr>IRIS’ References (1/2)</vt:lpstr>
      <vt:lpstr>IRIS’ References (2/2)</vt:lpstr>
      <vt:lpstr>IRIS’ References (1/2)</vt:lpstr>
      <vt:lpstr>IRIS’ References (2/2)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balzere</cp:lastModifiedBy>
  <cp:revision>215</cp:revision>
  <dcterms:created xsi:type="dcterms:W3CDTF">2009-01-06T16:38:26Z</dcterms:created>
  <dcterms:modified xsi:type="dcterms:W3CDTF">2009-02-02T18:32:49Z</dcterms:modified>
</cp:coreProperties>
</file>