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0" r:id="rId3"/>
    <p:sldId id="261" r:id="rId4"/>
    <p:sldId id="283" r:id="rId5"/>
    <p:sldId id="262" r:id="rId6"/>
    <p:sldId id="276" r:id="rId7"/>
    <p:sldId id="268" r:id="rId8"/>
    <p:sldId id="278" r:id="rId9"/>
    <p:sldId id="270" r:id="rId10"/>
    <p:sldId id="279" r:id="rId11"/>
    <p:sldId id="280" r:id="rId12"/>
    <p:sldId id="281" r:id="rId13"/>
    <p:sldId id="271" r:id="rId14"/>
    <p:sldId id="272" r:id="rId15"/>
    <p:sldId id="273" r:id="rId16"/>
    <p:sldId id="274" r:id="rId17"/>
    <p:sldId id="284" r:id="rId18"/>
    <p:sldId id="282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A291"/>
    <a:srgbClr val="FFC930"/>
    <a:srgbClr val="0066B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08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AC506B-67F5-4B1F-A3E0-3B5BD546B559}" type="datetimeFigureOut">
              <a:rPr lang="fr-FR" smtClean="0"/>
              <a:pPr/>
              <a:t>02/02/2009</a:t>
            </a:fld>
            <a:endParaRPr lang="fr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56762D-2600-40DC-8546-30B3A97D5DA8}" type="slidenum">
              <a:rPr lang="fr-BE" smtClean="0"/>
              <a:pPr/>
              <a:t>‹#›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49FAD-C077-4BE8-BAF5-2BC1C2F11347}" type="slidenum">
              <a:rPr lang="en-US" smtClean="0"/>
              <a:pPr/>
              <a:t>2</a:t>
            </a:fld>
            <a:endParaRPr lang="en-US" dirty="0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CF3B3A-607C-4172-AE41-6281A8504F9E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3B4616-A9D4-4AF4-8AC8-46EF3A44B816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6E3314-5633-419B-8345-97776E848AE8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24A18E-7EE8-4426-8A5D-3B460E3439EF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24A18E-7EE8-4426-8A5D-3B460E3439EF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8A86E3-3007-4471-B1D5-35F060EB67FB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B6E75-1B92-45F5-AC55-08637B2B5E79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C262C5-4B96-4A7F-B0D0-02003D387682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6106B7-A515-4F01-B87D-A83A1E5C7364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6106B7-A515-4F01-B87D-A83A1E5C7364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6106B7-A515-4F01-B87D-A83A1E5C7364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6106B7-A515-4F01-B87D-A83A1E5C7364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2/2/2009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3.jpe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gif"/><Relationship Id="rId5" Type="http://schemas.openxmlformats.org/officeDocument/2006/relationships/image" Target="../media/image23.png"/><Relationship Id="rId10" Type="http://schemas.openxmlformats.org/officeDocument/2006/relationships/image" Target="../media/image28.gif"/><Relationship Id="rId4" Type="http://schemas.openxmlformats.org/officeDocument/2006/relationships/image" Target="../media/image22.pn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.jpe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Pierre Deschamps</a:t>
            </a:r>
          </a:p>
          <a:p>
            <a:r>
              <a:rPr lang="en-US" sz="2000" dirty="0" smtClean="0"/>
              <a:t>Sales Engineer OEM/VAR </a:t>
            </a:r>
            <a:endParaRPr lang="en-US" sz="2000" dirty="0"/>
          </a:p>
        </p:txBody>
      </p:sp>
      <p:pic>
        <p:nvPicPr>
          <p:cNvPr id="6" name="Picture 5" descr="0-IRISDoc9Server-3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285992"/>
            <a:ext cx="8429652" cy="1264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18" descr="IRISPdf6-ic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9888" y="2038350"/>
            <a:ext cx="3857625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1116013" y="1143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Discover…</a:t>
            </a:r>
          </a:p>
        </p:txBody>
      </p:sp>
      <p:sp>
        <p:nvSpPr>
          <p:cNvPr id="811017" name="Rectangle 9"/>
          <p:cNvSpPr>
            <a:spLocks noChangeArrowheads="1"/>
          </p:cNvSpPr>
          <p:nvPr/>
        </p:nvSpPr>
        <p:spPr bwMode="auto">
          <a:xfrm>
            <a:off x="2286000" y="5516563"/>
            <a:ext cx="6858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buFont typeface="Wingdings" pitchFamily="2" charset="2"/>
              <a:buNone/>
            </a:pPr>
            <a:endParaRPr lang="en-US" sz="800" dirty="0"/>
          </a:p>
          <a:p>
            <a:pPr marL="342900" indent="-342900" algn="ctr">
              <a:buFont typeface="Wingdings" pitchFamily="2" charset="2"/>
              <a:buNone/>
            </a:pPr>
            <a:r>
              <a:rPr lang="en-US" sz="2000" dirty="0"/>
              <a:t>The most robust solution to </a:t>
            </a:r>
            <a:r>
              <a:rPr lang="en-US" sz="2000" b="1" dirty="0"/>
              <a:t>structure</a:t>
            </a:r>
            <a:r>
              <a:rPr lang="en-US" sz="2000" dirty="0"/>
              <a:t>, </a:t>
            </a:r>
            <a:r>
              <a:rPr lang="en-US" sz="2000" b="1" dirty="0"/>
              <a:t>index</a:t>
            </a:r>
            <a:r>
              <a:rPr lang="en-US" sz="2000" dirty="0"/>
              <a:t>, </a:t>
            </a:r>
            <a:r>
              <a:rPr lang="en-US" sz="2000" b="1" dirty="0"/>
              <a:t>compress</a:t>
            </a:r>
            <a:r>
              <a:rPr lang="en-US" sz="2000" dirty="0"/>
              <a:t> and </a:t>
            </a:r>
            <a:r>
              <a:rPr lang="en-US" sz="2000" b="1" dirty="0"/>
              <a:t>convert</a:t>
            </a:r>
            <a:r>
              <a:rPr lang="en-US" sz="2000" dirty="0"/>
              <a:t> all your documents into optimized text files</a:t>
            </a:r>
          </a:p>
          <a:p>
            <a:pPr marL="342900" indent="-342900"/>
            <a:endParaRPr lang="en-US" sz="3200" dirty="0"/>
          </a:p>
          <a:p>
            <a:pPr marL="342900" indent="-342900"/>
            <a:endParaRPr lang="en-US" dirty="0"/>
          </a:p>
          <a:p>
            <a:pPr marL="342900" indent="-342900"/>
            <a:endParaRPr lang="en-US" dirty="0"/>
          </a:p>
        </p:txBody>
      </p:sp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752475" y="188913"/>
            <a:ext cx="88201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sz="2400" dirty="0">
                <a:solidFill>
                  <a:schemeClr val="accent2"/>
                </a:solidFill>
              </a:rPr>
              <a:t>Are you looking for a competitive Recognition Server ?</a:t>
            </a:r>
          </a:p>
        </p:txBody>
      </p:sp>
      <p:pic>
        <p:nvPicPr>
          <p:cNvPr id="10" name="Picture 9" descr="0-IRISDoc9Server-3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1357298"/>
            <a:ext cx="4929222" cy="739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10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101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7"/>
          <p:cNvSpPr>
            <a:spLocks noChangeArrowheads="1"/>
          </p:cNvSpPr>
          <p:nvPr/>
        </p:nvSpPr>
        <p:spPr bwMode="auto">
          <a:xfrm>
            <a:off x="1643042" y="1484313"/>
            <a:ext cx="7177108" cy="401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/>
              <a:t>Despite the importance of electronic exchange, document sorting and archiving are still paper-based 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/>
              <a:t>A very important waste of time to retrieve and access paper </a:t>
            </a:r>
            <a:r>
              <a:rPr lang="en-US" sz="2000" dirty="0" smtClean="0"/>
              <a:t>documents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… professionals spend 50 percent of their time looking for information</a:t>
            </a:r>
            <a:r>
              <a:rPr lang="en-US" sz="2000" dirty="0" smtClean="0"/>
              <a:t> … </a:t>
            </a:r>
            <a:r>
              <a:rPr lang="en-US" dirty="0" smtClean="0"/>
              <a:t>(Gartner Research)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A </a:t>
            </a:r>
            <a:r>
              <a:rPr lang="en-US" sz="2000" dirty="0"/>
              <a:t>lot of documents get </a:t>
            </a:r>
            <a:r>
              <a:rPr lang="en-US" sz="2000" dirty="0" smtClean="0"/>
              <a:t>lost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… Companies typically misfile up to 20 percent of their records forever… (ARMA International)</a:t>
            </a:r>
            <a:endParaRPr lang="en-US" dirty="0"/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/>
              <a:t>The manual encoding of the information leads to a waste of time and an important risk of </a:t>
            </a:r>
            <a:r>
              <a:rPr lang="en-US" sz="2000" dirty="0" smtClean="0"/>
              <a:t>mistakes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/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…resulting in an </a:t>
            </a:r>
            <a:r>
              <a:rPr lang="en-US" sz="2000" dirty="0"/>
              <a:t>uneconomic storage of your scanned documents</a:t>
            </a:r>
            <a:r>
              <a:rPr lang="en-US" sz="2000" dirty="0" smtClean="0"/>
              <a:t>!</a:t>
            </a:r>
            <a:endParaRPr lang="en-US" sz="2000" dirty="0"/>
          </a:p>
        </p:txBody>
      </p:sp>
      <p:sp>
        <p:nvSpPr>
          <p:cNvPr id="3076" name="Rectangle 8"/>
          <p:cNvSpPr>
            <a:spLocks noChangeArrowheads="1"/>
          </p:cNvSpPr>
          <p:nvPr/>
        </p:nvSpPr>
        <p:spPr bwMode="auto">
          <a:xfrm>
            <a:off x="914432" y="-2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The </a:t>
            </a:r>
            <a:r>
              <a:rPr lang="en-US" sz="4400" dirty="0" smtClean="0">
                <a:solidFill>
                  <a:schemeClr val="accent2"/>
                </a:solidFill>
              </a:rPr>
              <a:t>issues…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1406" y="1500174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PAPER</a:t>
            </a:r>
            <a:endParaRPr lang="fr-BE" dirty="0"/>
          </a:p>
        </p:txBody>
      </p:sp>
      <p:sp>
        <p:nvSpPr>
          <p:cNvPr id="5" name="Rounded Rectangle 4"/>
          <p:cNvSpPr/>
          <p:nvPr/>
        </p:nvSpPr>
        <p:spPr>
          <a:xfrm>
            <a:off x="71406" y="2357430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SEARCH</a:t>
            </a:r>
            <a:endParaRPr lang="fr-BE" dirty="0"/>
          </a:p>
        </p:txBody>
      </p:sp>
      <p:sp>
        <p:nvSpPr>
          <p:cNvPr id="6" name="Rounded Rectangle 5"/>
          <p:cNvSpPr/>
          <p:nvPr/>
        </p:nvSpPr>
        <p:spPr>
          <a:xfrm>
            <a:off x="71406" y="3214686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LOSS</a:t>
            </a:r>
            <a:endParaRPr lang="fr-BE" dirty="0"/>
          </a:p>
        </p:txBody>
      </p:sp>
      <p:sp>
        <p:nvSpPr>
          <p:cNvPr id="7" name="Rounded Rectangle 6"/>
          <p:cNvSpPr/>
          <p:nvPr/>
        </p:nvSpPr>
        <p:spPr>
          <a:xfrm>
            <a:off x="71406" y="4071942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ENCODING</a:t>
            </a:r>
            <a:endParaRPr lang="fr-BE" dirty="0"/>
          </a:p>
        </p:txBody>
      </p:sp>
      <p:sp>
        <p:nvSpPr>
          <p:cNvPr id="8" name="Rounded Rectangle 7"/>
          <p:cNvSpPr/>
          <p:nvPr/>
        </p:nvSpPr>
        <p:spPr>
          <a:xfrm>
            <a:off x="71406" y="4929198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MONEY</a:t>
            </a:r>
            <a:endParaRPr lang="fr-BE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9"/>
          <p:cNvSpPr txBox="1">
            <a:spLocks noChangeArrowheads="1"/>
          </p:cNvSpPr>
          <p:nvPr/>
        </p:nvSpPr>
        <p:spPr bwMode="auto">
          <a:xfrm>
            <a:off x="179388" y="1531938"/>
            <a:ext cx="864076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50000"/>
              </a:spcBef>
              <a:buFont typeface="Wingdings" pitchFamily="2" charset="2"/>
              <a:buNone/>
            </a:pPr>
            <a:r>
              <a:rPr lang="fr-BE" sz="2000" dirty="0"/>
              <a:t>   </a:t>
            </a:r>
            <a:r>
              <a:rPr lang="fr-BE" sz="2000" dirty="0" err="1"/>
              <a:t>Automatic</a:t>
            </a:r>
            <a:r>
              <a:rPr lang="fr-BE" sz="2000" dirty="0"/>
              <a:t> data </a:t>
            </a:r>
            <a:r>
              <a:rPr lang="fr-BE" sz="2000" dirty="0" err="1"/>
              <a:t>processing</a:t>
            </a:r>
            <a:r>
              <a:rPr lang="fr-BE" sz="2000" dirty="0"/>
              <a:t> of all </a:t>
            </a:r>
            <a:r>
              <a:rPr lang="fr-BE" sz="2000" dirty="0" err="1"/>
              <a:t>your</a:t>
            </a:r>
            <a:r>
              <a:rPr lang="fr-BE" sz="2000" dirty="0"/>
              <a:t> documents</a:t>
            </a:r>
            <a:endParaRPr lang="fr-FR" sz="2000" dirty="0"/>
          </a:p>
        </p:txBody>
      </p:sp>
      <p:sp>
        <p:nvSpPr>
          <p:cNvPr id="8197" name="Rectangle 7"/>
          <p:cNvSpPr>
            <a:spLocks noChangeArrowheads="1"/>
          </p:cNvSpPr>
          <p:nvPr/>
        </p:nvSpPr>
        <p:spPr bwMode="auto">
          <a:xfrm>
            <a:off x="611188" y="6429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>
                <a:solidFill>
                  <a:schemeClr val="accent2"/>
                </a:solidFill>
              </a:rPr>
              <a:t>Our Solution…                     </a:t>
            </a:r>
          </a:p>
        </p:txBody>
      </p:sp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832229"/>
            <a:ext cx="4929222" cy="739383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63" y="2624148"/>
            <a:ext cx="35718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3140377"/>
            <a:ext cx="10191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3130852"/>
            <a:ext cx="100012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3109921"/>
            <a:ext cx="111442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38955" y="2276476"/>
            <a:ext cx="22002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38955" y="3062294"/>
            <a:ext cx="22193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67530" y="4305313"/>
            <a:ext cx="21907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06" y="2214554"/>
            <a:ext cx="31623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48352" y="2500306"/>
            <a:ext cx="89535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ectangle 13"/>
          <p:cNvSpPr/>
          <p:nvPr/>
        </p:nvSpPr>
        <p:spPr>
          <a:xfrm>
            <a:off x="2857488" y="2714620"/>
            <a:ext cx="3357586" cy="142876"/>
          </a:xfrm>
          <a:prstGeom prst="rect">
            <a:avLst/>
          </a:prstGeom>
          <a:solidFill>
            <a:srgbClr val="6AA29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357554" y="2643182"/>
            <a:ext cx="24288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</a:rPr>
              <a:t>IRISDocument 9 Server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914432" y="142852"/>
            <a:ext cx="822960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	         </a:t>
            </a:r>
            <a:r>
              <a:rPr lang="en-US" sz="3600" dirty="0" smtClean="0">
                <a:solidFill>
                  <a:schemeClr val="accent2"/>
                </a:solidFill>
              </a:rPr>
              <a:t>Major Benefits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1428728" y="1714488"/>
            <a:ext cx="748982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Up </a:t>
            </a:r>
            <a:r>
              <a:rPr lang="en-US" dirty="0"/>
              <a:t>to </a:t>
            </a:r>
            <a:r>
              <a:rPr lang="en-US" dirty="0" smtClean="0"/>
              <a:t>60,000 </a:t>
            </a:r>
            <a:r>
              <a:rPr lang="en-US" dirty="0"/>
              <a:t>documents a day</a:t>
            </a:r>
            <a:r>
              <a:rPr lang="en-US" dirty="0" smtClean="0"/>
              <a:t>!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Multi-CPU add-on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24/7 processing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Service mode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err="1" smtClean="0"/>
              <a:t>iHQC</a:t>
            </a:r>
            <a:r>
              <a:rPr lang="en-US" dirty="0"/>
              <a:t>™ </a:t>
            </a:r>
            <a:r>
              <a:rPr lang="en-US" dirty="0" smtClean="0"/>
              <a:t>add-on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convert standard color images into highly-compressed </a:t>
            </a:r>
          </a:p>
          <a:p>
            <a:pPr marL="800100" lvl="1" indent="-342900">
              <a:buClr>
                <a:schemeClr val="tx2"/>
              </a:buClr>
            </a:pPr>
            <a:r>
              <a:rPr lang="en-US" dirty="0" smtClean="0"/>
              <a:t>	PDF </a:t>
            </a:r>
            <a:r>
              <a:rPr lang="en-US" dirty="0" smtClean="0"/>
              <a:t>or XPS files with searchable text while maintaining </a:t>
            </a:r>
          </a:p>
          <a:p>
            <a:pPr marL="800100" lvl="1" indent="-342900">
              <a:buClr>
                <a:schemeClr val="tx2"/>
              </a:buClr>
            </a:pPr>
            <a:r>
              <a:rPr lang="en-US" dirty="0" smtClean="0"/>
              <a:t>       </a:t>
            </a:r>
            <a:r>
              <a:rPr lang="en-US" dirty="0" smtClean="0"/>
              <a:t>the </a:t>
            </a:r>
            <a:r>
              <a:rPr lang="en-US" dirty="0" smtClean="0"/>
              <a:t>same image quality 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Large number of output formats! 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PDF </a:t>
            </a:r>
            <a:r>
              <a:rPr lang="en-US" sz="1400" dirty="0" smtClean="0"/>
              <a:t>Image</a:t>
            </a:r>
            <a:r>
              <a:rPr lang="en-US" sz="1400" dirty="0"/>
              <a:t>, Image-Text, Text, Text-Image, with many options: PDF/a compliance, certification, encryption), PDF-</a:t>
            </a:r>
            <a:r>
              <a:rPr lang="en-US" sz="1400" dirty="0" err="1"/>
              <a:t>iHQC</a:t>
            </a:r>
            <a:r>
              <a:rPr lang="en-US" sz="1400" dirty="0"/>
              <a:t>™, </a:t>
            </a:r>
            <a:endParaRPr lang="en-US" sz="1400" dirty="0" smtClean="0"/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XPS </a:t>
            </a:r>
            <a:r>
              <a:rPr lang="en-US" sz="1400" dirty="0" smtClean="0"/>
              <a:t>Image</a:t>
            </a:r>
            <a:r>
              <a:rPr lang="en-US" sz="1400" dirty="0"/>
              <a:t>, Image-Text, Text, </a:t>
            </a:r>
            <a:r>
              <a:rPr lang="en-US" sz="1400" dirty="0" smtClean="0"/>
              <a:t>Text-Image + </a:t>
            </a:r>
            <a:r>
              <a:rPr lang="en-US" sz="1400" dirty="0"/>
              <a:t>XPS-</a:t>
            </a:r>
            <a:r>
              <a:rPr lang="en-US" sz="1400" dirty="0" err="1"/>
              <a:t>iHQC</a:t>
            </a:r>
            <a:r>
              <a:rPr lang="en-US" sz="1400" dirty="0" smtClean="0"/>
              <a:t>™</a:t>
            </a:r>
            <a:endParaRPr lang="en-US" dirty="0" smtClean="0"/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Text</a:t>
            </a:r>
            <a:r>
              <a:rPr lang="en-US" dirty="0"/>
              <a:t>, RTF, Word, </a:t>
            </a:r>
            <a:r>
              <a:rPr lang="en-US" dirty="0" err="1" smtClean="0"/>
              <a:t>OpenDocument</a:t>
            </a:r>
            <a:r>
              <a:rPr lang="en-US" dirty="0" smtClean="0"/>
              <a:t> </a:t>
            </a:r>
            <a:r>
              <a:rPr lang="en-US" dirty="0"/>
              <a:t>text, HTML, XML, </a:t>
            </a:r>
            <a:r>
              <a:rPr lang="en-US" dirty="0" err="1"/>
              <a:t>WordML</a:t>
            </a:r>
            <a:r>
              <a:rPr lang="en-US" dirty="0"/>
              <a:t>, </a:t>
            </a:r>
            <a:r>
              <a:rPr lang="en-US" dirty="0" err="1"/>
              <a:t>SpreadsheetML</a:t>
            </a:r>
            <a:r>
              <a:rPr lang="en-US" dirty="0"/>
              <a:t>, Image files </a:t>
            </a:r>
            <a:r>
              <a:rPr lang="en-US" dirty="0" smtClean="0"/>
              <a:t>(TIFF</a:t>
            </a:r>
            <a:r>
              <a:rPr lang="en-US" dirty="0"/>
              <a:t>, BMP, JPEG, JPEG2000)</a:t>
            </a:r>
          </a:p>
          <a:p>
            <a:pPr marL="342900" indent="-342900">
              <a:buFont typeface="Wingdings" pitchFamily="2" charset="2"/>
              <a:buNone/>
            </a:pPr>
            <a:endParaRPr lang="en-US" sz="700" dirty="0"/>
          </a:p>
        </p:txBody>
      </p:sp>
      <p:pic>
        <p:nvPicPr>
          <p:cNvPr id="4102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3286124"/>
            <a:ext cx="1104886" cy="4799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71406" y="2000240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SPEED</a:t>
            </a:r>
            <a:endParaRPr lang="fr-BE" dirty="0"/>
          </a:p>
        </p:txBody>
      </p:sp>
      <p:sp>
        <p:nvSpPr>
          <p:cNvPr id="9" name="Rounded Rectangle 8"/>
          <p:cNvSpPr/>
          <p:nvPr/>
        </p:nvSpPr>
        <p:spPr>
          <a:xfrm>
            <a:off x="71406" y="3143248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COMPACT</a:t>
            </a:r>
            <a:endParaRPr lang="fr-BE" dirty="0"/>
          </a:p>
        </p:txBody>
      </p:sp>
      <p:sp>
        <p:nvSpPr>
          <p:cNvPr id="10" name="Rounded Rectangle 9"/>
          <p:cNvSpPr/>
          <p:nvPr/>
        </p:nvSpPr>
        <p:spPr>
          <a:xfrm>
            <a:off x="71406" y="4214818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# OUTPUTS</a:t>
            </a:r>
            <a:endParaRPr lang="fr-BE" dirty="0"/>
          </a:p>
        </p:txBody>
      </p:sp>
      <p:pic>
        <p:nvPicPr>
          <p:cNvPr id="11" name="Picture 10" descr="0-IRISDoc9Server-3d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214290"/>
            <a:ext cx="4929222" cy="739383"/>
          </a:xfrm>
          <a:prstGeom prst="rect">
            <a:avLst/>
          </a:prstGeom>
        </p:spPr>
      </p:pic>
      <p:pic>
        <p:nvPicPr>
          <p:cNvPr id="12" name="Picture 9" descr="24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1643050"/>
            <a:ext cx="1302161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Group 14"/>
          <p:cNvGrpSpPr/>
          <p:nvPr/>
        </p:nvGrpSpPr>
        <p:grpSpPr>
          <a:xfrm>
            <a:off x="3428993" y="5643579"/>
            <a:ext cx="823912" cy="862013"/>
            <a:chOff x="3428993" y="5643579"/>
            <a:chExt cx="823912" cy="862013"/>
          </a:xfrm>
        </p:grpSpPr>
        <p:pic>
          <p:nvPicPr>
            <p:cNvPr id="13" name="Picture 10" descr="xps_icon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00430" y="5786454"/>
              <a:ext cx="719138" cy="719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2" descr="D:\Presentations\IRISPdf\images\iHQC-3d.gi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428993" y="5643579"/>
              <a:ext cx="823912" cy="357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17"/>
          <p:cNvGrpSpPr/>
          <p:nvPr/>
        </p:nvGrpSpPr>
        <p:grpSpPr>
          <a:xfrm>
            <a:off x="4286249" y="5643579"/>
            <a:ext cx="823913" cy="906463"/>
            <a:chOff x="4286249" y="5643579"/>
            <a:chExt cx="823913" cy="906463"/>
          </a:xfrm>
        </p:grpSpPr>
        <p:pic>
          <p:nvPicPr>
            <p:cNvPr id="16" name="Picture 7" descr="normal_0-output-doc-PDF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429124" y="5786454"/>
              <a:ext cx="569913" cy="763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2" descr="D:\Presentations\IRISPdf\images\iHQC-3d.gi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286249" y="5643579"/>
              <a:ext cx="823913" cy="357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43504" y="5786454"/>
            <a:ext cx="785818" cy="813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1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1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1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1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10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10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914432" y="142876"/>
            <a:ext cx="8229600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            New Features</a:t>
            </a:r>
            <a:endParaRPr lang="en-US" sz="4400" dirty="0">
              <a:solidFill>
                <a:schemeClr val="accent2"/>
              </a:solidFill>
            </a:endParaRPr>
          </a:p>
        </p:txBody>
      </p:sp>
      <p:pic>
        <p:nvPicPr>
          <p:cNvPr id="11" name="Picture 10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87"/>
            <a:ext cx="4929222" cy="739383"/>
          </a:xfrm>
          <a:prstGeom prst="rect">
            <a:avLst/>
          </a:prstGeom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500166" y="1555751"/>
            <a:ext cx="7177108" cy="401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New </a:t>
            </a:r>
            <a:r>
              <a:rPr lang="en-US" sz="2000" dirty="0" err="1" smtClean="0"/>
              <a:t>iHQC</a:t>
            </a:r>
            <a:endParaRPr lang="en-US" sz="2000" dirty="0" smtClean="0"/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Enhanced </a:t>
            </a:r>
            <a:r>
              <a:rPr lang="en-GB" sz="2000" dirty="0" err="1" smtClean="0"/>
              <a:t>iHQC</a:t>
            </a:r>
            <a:r>
              <a:rPr lang="en-GB" sz="2000" dirty="0" smtClean="0"/>
              <a:t> formatting for low resolution images</a:t>
            </a:r>
            <a:endParaRPr lang="en-US" sz="2000" dirty="0" smtClean="0"/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New </a:t>
            </a:r>
            <a:r>
              <a:rPr lang="en-US" sz="2000" dirty="0" err="1" smtClean="0"/>
              <a:t>Sharepoint</a:t>
            </a:r>
            <a:r>
              <a:rPr lang="en-US" sz="2000" dirty="0" smtClean="0"/>
              <a:t> Add-on v.2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New output formats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PDF/A </a:t>
            </a:r>
            <a:r>
              <a:rPr lang="en-GB" sz="2000" dirty="0" err="1" smtClean="0"/>
              <a:t>iHQC</a:t>
            </a:r>
            <a:r>
              <a:rPr lang="en-GB" sz="2000" dirty="0" smtClean="0"/>
              <a:t> at level I and II</a:t>
            </a:r>
          </a:p>
          <a:p>
            <a:pPr marL="8001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XPS &amp; XPS </a:t>
            </a:r>
            <a:r>
              <a:rPr lang="en-GB" sz="2000" dirty="0" err="1" smtClean="0"/>
              <a:t>iHQC</a:t>
            </a:r>
            <a:endParaRPr lang="en-US" sz="2000" dirty="0" smtClean="0"/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New Export </a:t>
            </a:r>
            <a:r>
              <a:rPr lang="en-US" sz="2000" dirty="0" smtClean="0"/>
              <a:t>possibilities in </a:t>
            </a:r>
            <a:r>
              <a:rPr lang="en-US" sz="2000" dirty="0" smtClean="0"/>
              <a:t>Watched Folder mode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Improved Arabic recognition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Improved recognition for low resolution colour and greyscale images</a:t>
            </a:r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 smtClean="0"/>
          </a:p>
          <a:p>
            <a:pPr marL="342900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14"/>
          <p:cNvSpPr txBox="1">
            <a:spLocks noChangeArrowheads="1"/>
          </p:cNvSpPr>
          <p:nvPr/>
        </p:nvSpPr>
        <p:spPr bwMode="auto">
          <a:xfrm>
            <a:off x="1500166" y="1643050"/>
            <a:ext cx="7393009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The </a:t>
            </a:r>
            <a:r>
              <a:rPr lang="en-GB" sz="2000" dirty="0"/>
              <a:t>legibility of the text is exceptional (same as the original </a:t>
            </a:r>
            <a:r>
              <a:rPr lang="en-GB" sz="2000" dirty="0" smtClean="0"/>
              <a:t>document)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Need </a:t>
            </a:r>
            <a:r>
              <a:rPr lang="en-GB" sz="2000" dirty="0"/>
              <a:t>less </a:t>
            </a:r>
            <a:r>
              <a:rPr lang="en-GB" sz="2000" dirty="0" err="1" smtClean="0"/>
              <a:t>bandwith</a:t>
            </a:r>
            <a:r>
              <a:rPr lang="en-GB" sz="2000" dirty="0" smtClean="0"/>
              <a:t> </a:t>
            </a:r>
            <a:r>
              <a:rPr lang="en-GB" sz="2000" dirty="0"/>
              <a:t>to share your </a:t>
            </a:r>
            <a:r>
              <a:rPr lang="en-GB" sz="2000" dirty="0" smtClean="0"/>
              <a:t>documents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Need </a:t>
            </a:r>
            <a:r>
              <a:rPr lang="en-GB" sz="2000" dirty="0"/>
              <a:t>less storage space to archive all your </a:t>
            </a:r>
            <a:r>
              <a:rPr lang="en-GB" sz="2000" dirty="0" smtClean="0"/>
              <a:t>files</a:t>
            </a:r>
          </a:p>
          <a:p>
            <a:pPr marL="3429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The size of a PDF-</a:t>
            </a:r>
            <a:r>
              <a:rPr lang="en-GB" sz="2000" dirty="0" err="1" smtClean="0"/>
              <a:t>iHQC</a:t>
            </a:r>
            <a:r>
              <a:rPr lang="en-GB" sz="2000" dirty="0" smtClean="0"/>
              <a:t>™ file is a fraction of the size of a B&amp;W Tiff Group IV file</a:t>
            </a:r>
            <a:endParaRPr lang="fr-FR" sz="2000" dirty="0"/>
          </a:p>
        </p:txBody>
      </p:sp>
      <p:pic>
        <p:nvPicPr>
          <p:cNvPr id="10247" name="Picture 23" descr="graphique iHQC-56KB-do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3857628"/>
            <a:ext cx="5907085" cy="2819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4000504"/>
            <a:ext cx="2205037" cy="957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611188" y="71414"/>
            <a:ext cx="822960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New </a:t>
            </a:r>
            <a:r>
              <a:rPr lang="en-US" sz="4400" dirty="0" err="1" smtClean="0">
                <a:solidFill>
                  <a:schemeClr val="accent2"/>
                </a:solidFill>
              </a:rPr>
              <a:t>iHQC</a:t>
            </a:r>
            <a:r>
              <a:rPr lang="en-US" sz="4400" dirty="0" smtClean="0">
                <a:solidFill>
                  <a:schemeClr val="accent2"/>
                </a:solidFill>
              </a:rPr>
              <a:t>™ Technology</a:t>
            </a:r>
            <a:endParaRPr lang="en-US" sz="4400" dirty="0">
              <a:solidFill>
                <a:schemeClr val="accent2"/>
              </a:solidFill>
            </a:endParaRPr>
          </a:p>
        </p:txBody>
      </p:sp>
      <p:pic>
        <p:nvPicPr>
          <p:cNvPr id="11" name="Picture 10" descr="0-IRISDoc9Server-3d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42852"/>
            <a:ext cx="4929222" cy="739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17849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11188" y="71414"/>
            <a:ext cx="822960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New MS </a:t>
            </a:r>
            <a:r>
              <a:rPr lang="en-US" sz="4400" dirty="0" err="1" smtClean="0">
                <a:solidFill>
                  <a:schemeClr val="accent2"/>
                </a:solidFill>
              </a:rPr>
              <a:t>Sharepoint</a:t>
            </a:r>
            <a:r>
              <a:rPr lang="en-US" sz="4400" dirty="0" smtClean="0">
                <a:solidFill>
                  <a:schemeClr val="accent2"/>
                </a:solidFill>
              </a:rPr>
              <a:t> Add-on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643050"/>
            <a:ext cx="7393009" cy="25853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 </a:t>
            </a:r>
            <a:r>
              <a:rPr lang="en-US" dirty="0" err="1" smtClean="0"/>
              <a:t>IRISPowerscan</a:t>
            </a:r>
            <a:r>
              <a:rPr lang="en-US" dirty="0" smtClean="0"/>
              <a:t>™</a:t>
            </a:r>
          </a:p>
          <a:p>
            <a:pPr marL="8001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Scans </a:t>
            </a:r>
            <a:r>
              <a:rPr lang="en-US" dirty="0" smtClean="0"/>
              <a:t>images, separates them </a:t>
            </a:r>
            <a:r>
              <a:rPr lang="en-US" dirty="0" smtClean="0"/>
              <a:t>and creates document indexes</a:t>
            </a:r>
          </a:p>
          <a:p>
            <a:pPr marL="8001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Computes a document type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err="1" smtClean="0"/>
              <a:t>IRISDocument</a:t>
            </a:r>
            <a:r>
              <a:rPr lang="en-US" dirty="0" smtClean="0"/>
              <a:t> 9 Server™</a:t>
            </a:r>
            <a:endParaRPr lang="en-US" dirty="0" smtClean="0"/>
          </a:p>
          <a:p>
            <a:pPr marL="8001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Transforms the images into searchable files (with possible </a:t>
            </a:r>
            <a:r>
              <a:rPr lang="en-US" dirty="0" err="1" smtClean="0"/>
              <a:t>iHQC</a:t>
            </a:r>
            <a:r>
              <a:rPr lang="en-US" dirty="0" smtClean="0"/>
              <a:t> </a:t>
            </a:r>
            <a:r>
              <a:rPr lang="en-US" dirty="0" err="1" smtClean="0"/>
              <a:t>hypercompression</a:t>
            </a:r>
            <a:r>
              <a:rPr lang="en-US" dirty="0" smtClean="0"/>
              <a:t>)</a:t>
            </a:r>
          </a:p>
          <a:p>
            <a:pPr marL="8001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dirty="0" smtClean="0"/>
              <a:t>Sends the files with their indexes to a SharePoint document library, depending on the document type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2143108" y="4286256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</a:t>
            </a:r>
          </a:p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Invoice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Supplier: AT&amp;T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Vacation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Marriage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Invoice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Supplier:  BT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Date: 07.07.07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72000" y="4286256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2.pdf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2.pdf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000892" y="4286256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Invoices</a:t>
            </a:r>
            <a:endParaRPr lang="en-GB" sz="900" dirty="0" smtClean="0"/>
          </a:p>
          <a:p>
            <a:r>
              <a:rPr lang="en-GB" sz="900" b="1" dirty="0" smtClean="0"/>
              <a:t>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Invoice1.pdf       AT&amp;T       08.08.08</a:t>
            </a:r>
          </a:p>
          <a:p>
            <a:endParaRPr lang="en-GB" sz="900" dirty="0" smtClean="0"/>
          </a:p>
          <a:p>
            <a:r>
              <a:rPr lang="en-GB" sz="900" dirty="0" smtClean="0"/>
              <a:t>     Invoice2.pdf       BT            07.07.07</a:t>
            </a:r>
          </a:p>
          <a:p>
            <a:endParaRPr lang="en-GB" sz="1200" dirty="0" smtClean="0"/>
          </a:p>
          <a:p>
            <a:r>
              <a:rPr lang="en-GB" sz="1200" dirty="0" smtClean="0"/>
              <a:t>   Mails</a:t>
            </a:r>
          </a:p>
          <a:p>
            <a:r>
              <a:rPr lang="en-GB" sz="900" b="1" dirty="0" smtClean="0"/>
              <a:t>                                    Subject</a:t>
            </a:r>
          </a:p>
          <a:p>
            <a:r>
              <a:rPr lang="en-GB" sz="900" dirty="0" smtClean="0"/>
              <a:t>     Mail1.pdf             Vacation</a:t>
            </a:r>
          </a:p>
          <a:p>
            <a:r>
              <a:rPr lang="en-GB" sz="900" dirty="0" smtClean="0"/>
              <a:t>  </a:t>
            </a:r>
          </a:p>
          <a:p>
            <a:r>
              <a:rPr lang="en-GB" sz="900" dirty="0" smtClean="0"/>
              <a:t>     Mail2.pdf</a:t>
            </a:r>
            <a:r>
              <a:rPr lang="en-GB" sz="1200" dirty="0" smtClean="0"/>
              <a:t>          </a:t>
            </a:r>
            <a:r>
              <a:rPr lang="en-GB" sz="900" dirty="0" smtClean="0"/>
              <a:t>Marriage</a:t>
            </a:r>
            <a:endParaRPr lang="en-GB" sz="9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4572008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466278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106498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892316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4643446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000636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357826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786454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6143644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4600137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5572140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89896" y="4957327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243079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901201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6258391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2" descr="0-IRISDoc9Server-3d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4876" y="4000504"/>
            <a:ext cx="1785950" cy="267892"/>
          </a:xfrm>
          <a:prstGeom prst="rect">
            <a:avLst/>
          </a:prstGeom>
        </p:spPr>
      </p:pic>
      <p:pic>
        <p:nvPicPr>
          <p:cNvPr id="1030" name="Picture 6" descr="C:\Documents and Settings\pdescham\My Documents\My Pictures\IRIS\IPS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73576" y="4000504"/>
            <a:ext cx="1384044" cy="252588"/>
          </a:xfrm>
          <a:prstGeom prst="rect">
            <a:avLst/>
          </a:prstGeom>
          <a:noFill/>
        </p:spPr>
      </p:pic>
      <p:pic>
        <p:nvPicPr>
          <p:cNvPr id="1033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936945"/>
            <a:ext cx="1107571" cy="349311"/>
          </a:xfrm>
          <a:prstGeom prst="rect">
            <a:avLst/>
          </a:prstGeom>
          <a:noFill/>
        </p:spPr>
      </p:pic>
      <p:sp>
        <p:nvSpPr>
          <p:cNvPr id="27" name="Right Arrow 26"/>
          <p:cNvSpPr/>
          <p:nvPr/>
        </p:nvSpPr>
        <p:spPr>
          <a:xfrm>
            <a:off x="4214810" y="5286388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ight Arrow 27"/>
          <p:cNvSpPr/>
          <p:nvPr/>
        </p:nvSpPr>
        <p:spPr>
          <a:xfrm>
            <a:off x="6643702" y="5286388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00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70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 build="allAtOnce" animBg="1"/>
      <p:bldP spid="10" grpId="0" uiExpand="1" build="allAtOnce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17849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11188" y="71414"/>
            <a:ext cx="822960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New output formats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643050"/>
            <a:ext cx="7393009" cy="37856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 smtClean="0"/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 PDF/A, PDF/A-</a:t>
            </a:r>
            <a:r>
              <a:rPr lang="en-US" sz="2000" dirty="0" err="1" smtClean="0"/>
              <a:t>iHQC</a:t>
            </a:r>
            <a:r>
              <a:rPr lang="en-US" sz="2000" dirty="0" smtClean="0"/>
              <a:t>™: the perfect format for long term archiving, now including I.R.I.S. </a:t>
            </a:r>
            <a:r>
              <a:rPr lang="en-US" sz="2000" dirty="0" err="1" smtClean="0"/>
              <a:t>iHQC</a:t>
            </a:r>
            <a:r>
              <a:rPr lang="en-US" sz="2000" dirty="0" smtClean="0"/>
              <a:t>™ technology</a:t>
            </a:r>
          </a:p>
          <a:p>
            <a:pPr marL="8001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PDF Security Method : apply restrictions to protect your PDF or PDF-</a:t>
            </a:r>
            <a:r>
              <a:rPr lang="en-US" sz="2000" dirty="0" err="1" smtClean="0"/>
              <a:t>iHQC</a:t>
            </a:r>
            <a:r>
              <a:rPr lang="en-US" sz="2000" dirty="0" smtClean="0"/>
              <a:t>™ documents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XPS : stands for XML Paper Specification. It is the new format developed by Microsoft, with a fixed-layout document format like PDF. (XPS has a viewer by default in Windows VISTA, one available in Windows XP, and is hosted in Internet Explorer 7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 </a:t>
            </a:r>
            <a:r>
              <a:rPr lang="en-US" sz="2000" dirty="0" err="1" smtClean="0"/>
              <a:t>OpenDocument</a:t>
            </a:r>
            <a:r>
              <a:rPr lang="en-US" sz="2000" dirty="0" smtClean="0"/>
              <a:t> Text: open format based on XML that can be read by </a:t>
            </a:r>
            <a:r>
              <a:rPr lang="en-US" sz="2000" dirty="0" err="1" smtClean="0"/>
              <a:t>OpenOffice</a:t>
            </a:r>
            <a:r>
              <a:rPr lang="en-US" sz="2000" dirty="0" smtClean="0"/>
              <a:t>, </a:t>
            </a:r>
            <a:r>
              <a:rPr lang="en-US" sz="2000" dirty="0" err="1" smtClean="0"/>
              <a:t>StarOffice</a:t>
            </a:r>
            <a:r>
              <a:rPr lang="en-US" sz="2000" dirty="0" smtClean="0"/>
              <a:t> and MS Office with add-on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17849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11188" y="0"/>
            <a:ext cx="8532812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sz="3600" dirty="0" smtClean="0">
                <a:solidFill>
                  <a:schemeClr val="accent2"/>
                </a:solidFill>
              </a:rPr>
              <a:t>New </a:t>
            </a:r>
            <a:r>
              <a:rPr lang="en-US" sz="3600" dirty="0" smtClean="0">
                <a:solidFill>
                  <a:schemeClr val="accent2"/>
                </a:solidFill>
              </a:rPr>
              <a:t>export </a:t>
            </a:r>
            <a:r>
              <a:rPr lang="en-US" sz="3600" dirty="0" smtClean="0">
                <a:solidFill>
                  <a:schemeClr val="accent2"/>
                </a:solidFill>
              </a:rPr>
              <a:t>options </a:t>
            </a:r>
            <a:r>
              <a:rPr lang="en-US" sz="3600" dirty="0" smtClean="0">
                <a:solidFill>
                  <a:schemeClr val="accent2"/>
                </a:solidFill>
              </a:rPr>
              <a:t>for the </a:t>
            </a:r>
            <a:endParaRPr lang="en-US" sz="3600" dirty="0" smtClean="0">
              <a:solidFill>
                <a:schemeClr val="accent2"/>
              </a:solidFill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sz="3600" dirty="0" smtClean="0">
                <a:solidFill>
                  <a:schemeClr val="accent2"/>
                </a:solidFill>
              </a:rPr>
              <a:t>Watched </a:t>
            </a:r>
            <a:r>
              <a:rPr lang="en-US" sz="3600" dirty="0" smtClean="0">
                <a:solidFill>
                  <a:schemeClr val="accent2"/>
                </a:solidFill>
              </a:rPr>
              <a:t>Folder mode</a:t>
            </a:r>
            <a:endParaRPr lang="en-US" sz="4800" dirty="0">
              <a:solidFill>
                <a:schemeClr val="accent2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643051"/>
            <a:ext cx="7393009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 smtClean="0"/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The export option is the API of </a:t>
            </a:r>
            <a:r>
              <a:rPr lang="en-US" sz="2000" dirty="0" err="1" smtClean="0"/>
              <a:t>IRISDocument</a:t>
            </a:r>
            <a:r>
              <a:rPr lang="en-US" sz="2000" dirty="0" smtClean="0"/>
              <a:t> Server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After each process </a:t>
            </a:r>
            <a:r>
              <a:rPr lang="en-US" sz="2000" dirty="0" err="1" smtClean="0"/>
              <a:t>IRISDocument</a:t>
            </a:r>
            <a:r>
              <a:rPr lang="en-US" sz="2000" dirty="0" smtClean="0"/>
              <a:t> Server will call the exe that you have indicated in the export tab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The index.xml file is passed as parameters to the executable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The executable is launched after each task has been </a:t>
            </a:r>
            <a:r>
              <a:rPr lang="en-US" sz="2000" dirty="0" smtClean="0"/>
              <a:t>processed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 smtClean="0"/>
          </a:p>
          <a:p>
            <a:pPr marL="342900" lvl="1" indent="-342900">
              <a:buClr>
                <a:schemeClr val="tx2"/>
              </a:buClr>
            </a:pPr>
            <a:r>
              <a:rPr lang="en-US" sz="2000" dirty="0" smtClean="0"/>
              <a:t> </a:t>
            </a:r>
            <a:endParaRPr lang="en-US" sz="2000" dirty="0" smtClean="0"/>
          </a:p>
        </p:txBody>
      </p:sp>
      <p:sp>
        <p:nvSpPr>
          <p:cNvPr id="5" name="Right Arrow 4"/>
          <p:cNvSpPr/>
          <p:nvPr/>
        </p:nvSpPr>
        <p:spPr>
          <a:xfrm>
            <a:off x="1928794" y="4071942"/>
            <a:ext cx="428628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TextBox 8"/>
          <p:cNvSpPr txBox="1"/>
          <p:nvPr/>
        </p:nvSpPr>
        <p:spPr>
          <a:xfrm>
            <a:off x="2500298" y="405980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/>
              <a:t>Smooth export to other applications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71414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11188" y="-24"/>
            <a:ext cx="822960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Improved Arabic recognition</a:t>
            </a:r>
            <a:endParaRPr lang="en-US" sz="4400" dirty="0">
              <a:solidFill>
                <a:schemeClr val="accent2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571612"/>
            <a:ext cx="7393009" cy="163121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Arabic is the latest added language to our OCR engine</a:t>
            </a:r>
          </a:p>
          <a:p>
            <a:pPr marL="800100" lvl="2" indent="-342900">
              <a:buClr>
                <a:schemeClr val="tx2"/>
              </a:buClr>
              <a:buFont typeface="Wingdings"/>
              <a:buChar char="è"/>
            </a:pPr>
            <a:r>
              <a:rPr lang="en-US" sz="2000" dirty="0" smtClean="0">
                <a:sym typeface="Wingdings" pitchFamily="2" charset="2"/>
              </a:rPr>
              <a:t>Lots of </a:t>
            </a:r>
            <a:r>
              <a:rPr lang="en-US" sz="2000" dirty="0" smtClean="0">
                <a:sym typeface="Wingdings" pitchFamily="2" charset="2"/>
              </a:rPr>
              <a:t>effort </a:t>
            </a:r>
            <a:r>
              <a:rPr lang="en-US" sz="2000" dirty="0" smtClean="0">
                <a:sym typeface="Wingdings" pitchFamily="2" charset="2"/>
              </a:rPr>
              <a:t>on R&amp;D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>
                <a:sym typeface="Wingdings" pitchFamily="2" charset="2"/>
              </a:rPr>
              <a:t>New recognition method based on fonts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>
                <a:sym typeface="Wingdings" pitchFamily="2" charset="2"/>
              </a:rPr>
              <a:t>Internal voting between two settings of our OCR engine</a:t>
            </a:r>
            <a:endParaRPr lang="en-US" sz="2000" dirty="0" smtClean="0"/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fr-FR" sz="20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3012558"/>
            <a:ext cx="4267192" cy="773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5695972"/>
            <a:ext cx="6257925" cy="876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14603" y="4338650"/>
            <a:ext cx="6257925" cy="876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17" name="Rounded Rectangle 16"/>
          <p:cNvSpPr/>
          <p:nvPr/>
        </p:nvSpPr>
        <p:spPr>
          <a:xfrm>
            <a:off x="4429124" y="3929066"/>
            <a:ext cx="1785950" cy="2857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Omni Font</a:t>
            </a:r>
            <a:endParaRPr lang="fr-BE" dirty="0"/>
          </a:p>
        </p:txBody>
      </p:sp>
      <p:sp>
        <p:nvSpPr>
          <p:cNvPr id="18" name="Rounded Rectangle 17"/>
          <p:cNvSpPr/>
          <p:nvPr/>
        </p:nvSpPr>
        <p:spPr>
          <a:xfrm>
            <a:off x="4429124" y="5286388"/>
            <a:ext cx="1785950" cy="2857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dirty="0" smtClean="0"/>
              <a:t>Multi Font</a:t>
            </a:r>
            <a:endParaRPr lang="fr-B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17849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11188" y="7141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sz="3200" dirty="0" smtClean="0">
                <a:solidFill>
                  <a:schemeClr val="accent2"/>
                </a:solidFill>
              </a:rPr>
              <a:t>Improved </a:t>
            </a:r>
            <a:r>
              <a:rPr lang="en-GB" sz="3200" dirty="0" smtClean="0">
                <a:solidFill>
                  <a:schemeClr val="accent2"/>
                </a:solidFill>
              </a:rPr>
              <a:t>recognition for low resolution colour </a:t>
            </a:r>
            <a:endParaRPr lang="en-GB" sz="3200" dirty="0" smtClean="0">
              <a:solidFill>
                <a:schemeClr val="accent2"/>
              </a:solidFill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sz="3200" dirty="0" smtClean="0">
                <a:solidFill>
                  <a:schemeClr val="accent2"/>
                </a:solidFill>
              </a:rPr>
              <a:t>and </a:t>
            </a:r>
            <a:r>
              <a:rPr lang="en-GB" sz="3200" dirty="0" smtClean="0">
                <a:solidFill>
                  <a:schemeClr val="accent2"/>
                </a:solidFill>
              </a:rPr>
              <a:t>greyscale images</a:t>
            </a:r>
            <a:endParaRPr lang="en-GB" sz="4800" dirty="0">
              <a:solidFill>
                <a:schemeClr val="accent2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643050"/>
            <a:ext cx="7393009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sz="2000" dirty="0" smtClean="0"/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/>
              <a:t>Ideal for screenshots or faxes</a:t>
            </a:r>
          </a:p>
          <a:p>
            <a:pPr marL="800100" lvl="2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>
                <a:sym typeface="Wingdings" pitchFamily="2" charset="2"/>
              </a:rPr>
              <a:t>Usually 72 dpi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000" dirty="0" smtClean="0">
                <a:sym typeface="Wingdings" pitchFamily="2" charset="2"/>
              </a:rPr>
              <a:t>Interpolation is done to submit a virtual 300 dpi image to the engine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 smtClean="0"/>
              <a:t>Very small speed reduction and high accuracy increase</a:t>
            </a:r>
            <a:endParaRPr lang="en-GB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99" y="3595694"/>
            <a:ext cx="24288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3781" y="4929198"/>
            <a:ext cx="3208747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4929198"/>
            <a:ext cx="3552821" cy="1156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286116" y="6143644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smtClean="0">
                <a:solidFill>
                  <a:srgbClr val="FF0000"/>
                </a:solidFill>
              </a:rPr>
              <a:t>BEFORE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0826" y="6143644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smtClean="0">
                <a:solidFill>
                  <a:srgbClr val="00B050"/>
                </a:solidFill>
              </a:rPr>
              <a:t>NOW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4857760"/>
            <a:ext cx="1197498" cy="1175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68406" y="4572008"/>
            <a:ext cx="1532618" cy="151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Down Arrow 11"/>
          <p:cNvSpPr/>
          <p:nvPr/>
        </p:nvSpPr>
        <p:spPr>
          <a:xfrm>
            <a:off x="3714744" y="4357694"/>
            <a:ext cx="71438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Down Arrow 12"/>
          <p:cNvSpPr/>
          <p:nvPr/>
        </p:nvSpPr>
        <p:spPr>
          <a:xfrm>
            <a:off x="5572132" y="4357694"/>
            <a:ext cx="71438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7"/>
          <p:cNvSpPr>
            <a:spLocks noChangeArrowheads="1"/>
          </p:cNvSpPr>
          <p:nvPr/>
        </p:nvSpPr>
        <p:spPr bwMode="auto">
          <a:xfrm>
            <a:off x="1042988" y="2111375"/>
            <a:ext cx="74898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 sz="1800"/>
              <a:t>Optimized OCR engine:</a:t>
            </a:r>
          </a:p>
          <a:p>
            <a:pPr marL="742950" lvl="1" indent="-285750"/>
            <a:r>
              <a:rPr lang="en-GB" sz="1600"/>
              <a:t>More powerful for the analysis, the recognition and </a:t>
            </a:r>
          </a:p>
          <a:p>
            <a:pPr marL="742950" lvl="1" indent="-285750">
              <a:buFont typeface="Wingdings" pitchFamily="2" charset="2"/>
              <a:buNone/>
            </a:pPr>
            <a:r>
              <a:rPr lang="en-GB" sz="1600"/>
              <a:t>	the formatting of your documents…</a:t>
            </a:r>
          </a:p>
          <a:p>
            <a:pPr marL="742950" lvl="1" indent="-285750"/>
            <a:r>
              <a:rPr lang="en-GB" sz="1600"/>
              <a:t>Possibility to choose between speed and accuracy</a:t>
            </a:r>
          </a:p>
          <a:p>
            <a:pPr marL="742950" lvl="1" indent="-285750"/>
            <a:endParaRPr lang="en-US" sz="800"/>
          </a:p>
          <a:p>
            <a:pPr marL="342900" indent="-342900"/>
            <a:r>
              <a:rPr lang="en-US" sz="1800"/>
              <a:t>Recognition:</a:t>
            </a:r>
          </a:p>
          <a:p>
            <a:pPr marL="742950" lvl="1" indent="-285750"/>
            <a:r>
              <a:rPr lang="en-US" sz="1600"/>
              <a:t>Barcodes (more than 28 different types are supported)</a:t>
            </a:r>
          </a:p>
          <a:p>
            <a:pPr marL="742950" lvl="1" indent="-285750"/>
            <a:r>
              <a:rPr lang="en-US" sz="1600"/>
              <a:t>Partial recognition of a batch of documents</a:t>
            </a:r>
          </a:p>
          <a:p>
            <a:pPr marL="742950" lvl="1" indent="-285750"/>
            <a:r>
              <a:rPr lang="en-US" sz="1600"/>
              <a:t>137 languages supported with add-ons for Arabic, 4 Asian languages and Hebrew</a:t>
            </a:r>
          </a:p>
          <a:p>
            <a:pPr marL="742950" lvl="1" indent="-285750"/>
            <a:r>
              <a:rPr lang="en-US" sz="1600"/>
              <a:t>Documents Renaming</a:t>
            </a:r>
          </a:p>
          <a:p>
            <a:pPr marL="742950" lvl="1" indent="-285750"/>
            <a:r>
              <a:rPr lang="en-US" sz="1600"/>
              <a:t>Blank pages detection</a:t>
            </a:r>
          </a:p>
          <a:p>
            <a:pPr marL="742950" lvl="1" indent="-285750"/>
            <a:r>
              <a:rPr lang="en-US" sz="1600"/>
              <a:t>Up to 5 languages recognized on the same document</a:t>
            </a:r>
          </a:p>
        </p:txBody>
      </p:sp>
      <p:pic>
        <p:nvPicPr>
          <p:cNvPr id="13317" name="Picture 9" descr="automated_proce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916113"/>
            <a:ext cx="9366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0" descr="spee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2997200"/>
            <a:ext cx="936625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1" descr="normal_0-Arabic-langu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32600" y="4679950"/>
            <a:ext cx="1439862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	     Main features (1/3)                     </a:t>
            </a:r>
            <a:endParaRPr lang="en-US" sz="4400" dirty="0">
              <a:solidFill>
                <a:schemeClr val="accent2"/>
              </a:solidFill>
            </a:endParaRPr>
          </a:p>
        </p:txBody>
      </p:sp>
      <p:pic>
        <p:nvPicPr>
          <p:cNvPr id="10" name="Picture 9" descr="0-IRISDoc9Server-3d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67"/>
            <a:ext cx="4929222" cy="739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1116013" y="2143125"/>
            <a:ext cx="74898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 sz="1800"/>
              <a:t>Picture enhancement:</a:t>
            </a:r>
          </a:p>
          <a:p>
            <a:pPr marL="742950" lvl="1" indent="-285750"/>
            <a:r>
              <a:rPr lang="en-US" sz="1600"/>
              <a:t>Text/picture </a:t>
            </a:r>
            <a:r>
              <a:rPr lang="en-US" sz="1600" b="1"/>
              <a:t>deskew</a:t>
            </a:r>
          </a:p>
          <a:p>
            <a:pPr marL="742950" lvl="1" indent="-285750"/>
            <a:r>
              <a:rPr lang="en-US" sz="1600"/>
              <a:t>Automatic page </a:t>
            </a:r>
            <a:r>
              <a:rPr lang="en-US" sz="1600" b="1"/>
              <a:t>orientation</a:t>
            </a:r>
          </a:p>
          <a:p>
            <a:pPr marL="742950" lvl="1" indent="-285750"/>
            <a:r>
              <a:rPr lang="en-US" sz="1600" b="1"/>
              <a:t>Despeckle</a:t>
            </a:r>
            <a:r>
              <a:rPr lang="en-US" sz="1600"/>
              <a:t> : cleaning of the image noise</a:t>
            </a:r>
          </a:p>
          <a:p>
            <a:pPr marL="742950" lvl="1" indent="-285750"/>
            <a:r>
              <a:rPr lang="en-US" sz="1600" b="1"/>
              <a:t>Smoothen </a:t>
            </a:r>
            <a:r>
              <a:rPr lang="en-US" sz="1600"/>
              <a:t>: improvement of the image colors</a:t>
            </a:r>
            <a:endParaRPr lang="en-US" sz="500"/>
          </a:p>
          <a:p>
            <a:pPr marL="342900" indent="-342900"/>
            <a:r>
              <a:rPr lang="en-US" sz="1800"/>
              <a:t>Input formats:</a:t>
            </a:r>
          </a:p>
          <a:p>
            <a:pPr marL="742950" lvl="1" indent="-285750"/>
            <a:r>
              <a:rPr lang="en-US" sz="1600"/>
              <a:t>All the most common formats: *.img, *.gif, *.jpeg, *.jpg, *.j2c, *.j2k, *.jp2, *.psd, *.pct, *.pbm, *.png, *.tif, *.tiff, *.bmp, *.pcx, *.dcx</a:t>
            </a:r>
          </a:p>
          <a:p>
            <a:pPr marL="742950" lvl="1" indent="-285750"/>
            <a:r>
              <a:rPr lang="en-US" sz="1600"/>
              <a:t>PDF files</a:t>
            </a:r>
          </a:p>
          <a:p>
            <a:pPr marL="742950" lvl="1" indent="-285750"/>
            <a:r>
              <a:rPr lang="en-US" sz="1600"/>
              <a:t>JPEG2000 files</a:t>
            </a:r>
          </a:p>
          <a:p>
            <a:pPr marL="742950" lvl="1" indent="-285750"/>
            <a:r>
              <a:rPr lang="en-US" sz="1600"/>
              <a:t>DjVu files</a:t>
            </a:r>
          </a:p>
        </p:txBody>
      </p:sp>
      <p:pic>
        <p:nvPicPr>
          <p:cNvPr id="14341" name="Picture 7" descr="watched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4797425"/>
            <a:ext cx="2857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0-IRISDoc9Server-3d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67"/>
            <a:ext cx="4929222" cy="739383"/>
          </a:xfrm>
          <a:prstGeom prst="rect">
            <a:avLst/>
          </a:prstGeom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	     Main features (2/3)                     </a:t>
            </a:r>
            <a:endParaRPr lang="en-US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187450" y="1974850"/>
            <a:ext cx="74898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defRPr/>
            </a:pPr>
            <a:r>
              <a:rPr lang="en-US" sz="1400" dirty="0"/>
              <a:t>Output formats :</a:t>
            </a:r>
          </a:p>
          <a:p>
            <a:pPr marL="742950" lvl="1" indent="-285750">
              <a:defRPr/>
            </a:pPr>
            <a:r>
              <a:rPr lang="en-US" sz="1400" b="1" dirty="0"/>
              <a:t>PDF</a:t>
            </a:r>
            <a:r>
              <a:rPr lang="en-US" sz="1400" dirty="0"/>
              <a:t> (4 different file modes: Image, Image-Text, Text, Text-Image, with many options: PDF/A compliance, certification, encryption), </a:t>
            </a:r>
            <a:r>
              <a:rPr lang="en-US" sz="1400" b="1" dirty="0"/>
              <a:t>PDF</a:t>
            </a:r>
            <a:r>
              <a:rPr lang="en-US" sz="1400" dirty="0"/>
              <a:t>-</a:t>
            </a:r>
            <a:r>
              <a:rPr lang="en-US" sz="1400" b="1" dirty="0"/>
              <a:t>iHQC™ </a:t>
            </a:r>
            <a:r>
              <a:rPr lang="en-US" sz="1400" dirty="0"/>
              <a:t>(3 different compression levels, many options: PDF/A compliance, certification, encryption)</a:t>
            </a:r>
          </a:p>
          <a:p>
            <a:pPr marL="742950" lvl="1" indent="-285750">
              <a:defRPr/>
            </a:pPr>
            <a:r>
              <a:rPr lang="en-US" sz="1400" b="1" dirty="0"/>
              <a:t>XPS</a:t>
            </a:r>
            <a:r>
              <a:rPr lang="en-US" sz="1400" dirty="0"/>
              <a:t> (4 different file modes: Image, Image-Text, Text, Text-Image), </a:t>
            </a:r>
            <a:r>
              <a:rPr lang="en-US" sz="1400" b="1" dirty="0"/>
              <a:t>XPS-iHQC™</a:t>
            </a:r>
          </a:p>
          <a:p>
            <a:pPr marL="742950" lvl="1" indent="-285750">
              <a:defRPr/>
            </a:pPr>
            <a:r>
              <a:rPr lang="en-US" sz="1400" b="1" dirty="0"/>
              <a:t>Common files </a:t>
            </a:r>
            <a:r>
              <a:rPr lang="en-US" sz="1400" dirty="0"/>
              <a:t>such as RTF, Word, Open Document text, , HTML, XML, WordML, SpreadsheetML, Image files (various types of TIFF, BMP, JPEG, JPEG2000)</a:t>
            </a:r>
            <a:endParaRPr lang="fr-BE" sz="1400" dirty="0"/>
          </a:p>
          <a:p>
            <a:pPr marL="285750" indent="-285750">
              <a:defRPr/>
            </a:pPr>
            <a:r>
              <a:rPr lang="en-US" sz="1400" dirty="0"/>
              <a:t>XML Index Creation</a:t>
            </a:r>
          </a:p>
          <a:p>
            <a:pPr marL="285750" indent="-285750">
              <a:defRPr/>
            </a:pPr>
            <a:r>
              <a:rPr lang="en-US" sz="1400" dirty="0"/>
              <a:t>Keep the structure of your files</a:t>
            </a:r>
          </a:p>
          <a:p>
            <a:pPr marL="342900" indent="-342900">
              <a:defRPr/>
            </a:pPr>
            <a:r>
              <a:rPr lang="en-US" sz="1400" dirty="0" err="1"/>
              <a:t>Dualstream</a:t>
            </a:r>
            <a:r>
              <a:rPr lang="en-US" sz="1400" dirty="0"/>
              <a:t> pictures support</a:t>
            </a:r>
          </a:p>
          <a:p>
            <a:pPr marL="342900" indent="-342900">
              <a:defRPr/>
            </a:pPr>
            <a:r>
              <a:rPr lang="en-US" sz="1400" dirty="0"/>
              <a:t>E-mail notification when process is stopped</a:t>
            </a:r>
          </a:p>
          <a:p>
            <a:pPr marL="342900" indent="-342900">
              <a:defRPr/>
            </a:pPr>
            <a:r>
              <a:rPr lang="en-US" sz="1400" dirty="0"/>
              <a:t>Numerous formatting options:</a:t>
            </a:r>
          </a:p>
          <a:p>
            <a:pPr marL="742950" lvl="1" indent="-285750">
              <a:spcBef>
                <a:spcPct val="0"/>
              </a:spcBef>
              <a:defRPr/>
            </a:pPr>
            <a:r>
              <a:rPr lang="en-US" sz="1400" dirty="0"/>
              <a:t>Keep the colors of the text</a:t>
            </a:r>
          </a:p>
          <a:p>
            <a:pPr marL="742950" lvl="1" indent="-285750">
              <a:spcBef>
                <a:spcPct val="0"/>
              </a:spcBef>
              <a:defRPr/>
            </a:pPr>
            <a:r>
              <a:rPr lang="en-US" sz="1400" dirty="0"/>
              <a:t>Keep the colors of the picture’s background</a:t>
            </a:r>
          </a:p>
          <a:p>
            <a:pPr marL="742950" lvl="1" indent="-285750">
              <a:spcBef>
                <a:spcPct val="0"/>
              </a:spcBef>
              <a:defRPr/>
            </a:pPr>
            <a:r>
              <a:rPr lang="en-US" sz="1400" dirty="0"/>
              <a:t>Add a picture as background</a:t>
            </a:r>
          </a:p>
        </p:txBody>
      </p:sp>
      <p:pic>
        <p:nvPicPr>
          <p:cNvPr id="8" name="Picture 7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67"/>
            <a:ext cx="4929222" cy="739383"/>
          </a:xfrm>
          <a:prstGeom prst="rect">
            <a:avLst/>
          </a:prstGeom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	     Main features (3/3)                     </a:t>
            </a:r>
            <a:endParaRPr lang="en-US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1476375" y="2071688"/>
            <a:ext cx="727233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</a:pPr>
            <a:endParaRPr lang="en-GB" sz="2000" dirty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No pages limitation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Incredible price </a:t>
            </a:r>
            <a:r>
              <a:rPr lang="en-GB" sz="2000" dirty="0" smtClean="0"/>
              <a:t>(2.990 € ... 13.000 €)</a:t>
            </a:r>
            <a:endParaRPr lang="en-GB" sz="2000" dirty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100% I.R.I.S. technology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137 languages supported + add-ons (Asian languages, Middle-east languages)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Ideal formats conversion for archiving and sharing (PDF-</a:t>
            </a:r>
            <a:r>
              <a:rPr lang="en-GB" sz="2000" dirty="0" err="1"/>
              <a:t>iHQC</a:t>
            </a:r>
            <a:r>
              <a:rPr lang="en-GB" sz="2000" dirty="0"/>
              <a:t>™, PDF/A, XPS, XPS-</a:t>
            </a:r>
            <a:r>
              <a:rPr lang="en-GB" sz="2000" dirty="0" err="1"/>
              <a:t>iHQC</a:t>
            </a:r>
            <a:r>
              <a:rPr lang="en-GB" sz="2000" dirty="0"/>
              <a:t> ™)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Open platform for an easy integration into your own application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GB" sz="2000" dirty="0"/>
              <a:t>Very easy to install and to use</a:t>
            </a:r>
          </a:p>
          <a:p>
            <a:pPr marL="342900" indent="-342900">
              <a:lnSpc>
                <a:spcPct val="80000"/>
              </a:lnSpc>
              <a:buFont typeface="Wingdings" pitchFamily="2" charset="2"/>
              <a:buNone/>
            </a:pPr>
            <a:endParaRPr lang="en-GB" sz="2400" dirty="0"/>
          </a:p>
          <a:p>
            <a:pPr marL="342900" indent="-342900" algn="ctr">
              <a:lnSpc>
                <a:spcPct val="80000"/>
              </a:lnSpc>
              <a:buFont typeface="Wingdings" pitchFamily="2" charset="2"/>
              <a:buNone/>
            </a:pPr>
            <a:r>
              <a:rPr lang="en-GB" sz="2400" dirty="0"/>
              <a:t>	</a:t>
            </a:r>
            <a:r>
              <a:rPr lang="en-GB" sz="2000" b="1" dirty="0" smtClean="0">
                <a:solidFill>
                  <a:schemeClr val="accent2"/>
                </a:solidFill>
              </a:rPr>
              <a:t>=&gt;</a:t>
            </a:r>
            <a:r>
              <a:rPr lang="en-GB" sz="2000" dirty="0" smtClean="0"/>
              <a:t> </a:t>
            </a:r>
            <a:r>
              <a:rPr lang="en-GB" sz="2000" dirty="0"/>
              <a:t>	</a:t>
            </a:r>
            <a:r>
              <a:rPr lang="en-GB" sz="2000" b="1" dirty="0"/>
              <a:t>The perfect solution to supply </a:t>
            </a:r>
            <a:r>
              <a:rPr lang="en-GB" sz="2000" b="1" dirty="0" smtClean="0"/>
              <a:t>efficiently your </a:t>
            </a:r>
            <a:r>
              <a:rPr lang="en-GB" sz="2000" b="1" dirty="0"/>
              <a:t>Document Management application!</a:t>
            </a:r>
            <a:endParaRPr lang="en-GB" sz="2400" b="1" dirty="0"/>
          </a:p>
          <a:p>
            <a:pPr marL="342900" indent="-342900" algn="ctr">
              <a:lnSpc>
                <a:spcPct val="80000"/>
              </a:lnSpc>
            </a:pPr>
            <a:endParaRPr lang="en-GB" sz="2400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      Sales Arguments</a:t>
            </a:r>
            <a:endParaRPr lang="en-US" sz="4400" dirty="0">
              <a:solidFill>
                <a:schemeClr val="accent2"/>
              </a:solidFill>
            </a:endParaRPr>
          </a:p>
        </p:txBody>
      </p:sp>
      <p:pic>
        <p:nvPicPr>
          <p:cNvPr id="8" name="Picture 7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67"/>
            <a:ext cx="4929222" cy="739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            Success Stories</a:t>
            </a:r>
            <a:endParaRPr lang="en-US" sz="4400" dirty="0">
              <a:solidFill>
                <a:schemeClr val="accent2"/>
              </a:solidFill>
            </a:endParaRPr>
          </a:p>
        </p:txBody>
      </p:sp>
      <p:pic>
        <p:nvPicPr>
          <p:cNvPr id="8" name="Picture 7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67"/>
            <a:ext cx="4929222" cy="739383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143108" y="1571612"/>
          <a:ext cx="3464743" cy="216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4743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noProof="0" dirty="0" smtClean="0"/>
                        <a:t>SERVICE BUREAU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GB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What: 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Records for legal processing</a:t>
                      </a:r>
                    </a:p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US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Before: </a:t>
                      </a:r>
                      <a:r>
                        <a:rPr lang="en-US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Records saved on microfilm</a:t>
                      </a:r>
                    </a:p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GB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Now: 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40,000 searchable PDF files per day</a:t>
                      </a:r>
                    </a:p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GB" sz="140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Testimonial: </a:t>
                      </a:r>
                    </a:p>
                    <a:p>
                      <a:pPr algn="ctr" rtl="0"/>
                      <a:r>
                        <a:rPr lang="en-US" sz="140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“</a:t>
                      </a:r>
                      <a:r>
                        <a:rPr lang="en-US" sz="1400" i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The speed of the </a:t>
                      </a:r>
                      <a:r>
                        <a:rPr lang="en-US" sz="1400" i="1" kern="1200" baseline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IRISPdf</a:t>
                      </a:r>
                      <a:r>
                        <a:rPr lang="en-US" sz="1400" i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Server</a:t>
                      </a:r>
                    </a:p>
                    <a:p>
                      <a:pPr algn="ctr" rtl="0"/>
                      <a:r>
                        <a:rPr lang="en-US" sz="1400" i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allowed us to make this project cost-effective.</a:t>
                      </a:r>
                    </a:p>
                    <a:p>
                      <a:pPr algn="ctr" rtl="0"/>
                      <a:r>
                        <a:rPr lang="en-US" sz="1400" i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We could provide searchable records that</a:t>
                      </a:r>
                    </a:p>
                    <a:p>
                      <a:pPr algn="ctr" rtl="0"/>
                      <a:r>
                        <a:rPr lang="en-US" sz="1400" i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nobody else could.”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143109" y="3786190"/>
          <a:ext cx="3429024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INSURANCE</a:t>
                      </a:r>
                      <a:endParaRPr lang="en-GB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b="1" noProof="0" dirty="0" smtClean="0"/>
                        <a:t> What:</a:t>
                      </a:r>
                      <a:r>
                        <a:rPr lang="en-GB" sz="1400" b="1" baseline="0" noProof="0" dirty="0" smtClean="0"/>
                        <a:t> </a:t>
                      </a:r>
                      <a:r>
                        <a:rPr lang="en-GB" sz="1400" b="0" baseline="0" noProof="0" dirty="0" smtClean="0"/>
                        <a:t>Mortgage files</a:t>
                      </a:r>
                      <a:endParaRPr lang="en-GB" sz="1400" b="0" noProof="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b="1" noProof="0" dirty="0" smtClean="0"/>
                        <a:t> Before: </a:t>
                      </a:r>
                      <a:r>
                        <a:rPr lang="en-GB" sz="1400" noProof="0" dirty="0" smtClean="0"/>
                        <a:t>Saved as </a:t>
                      </a:r>
                      <a:r>
                        <a:rPr lang="en-GB" sz="1400" noProof="0" dirty="0" err="1" smtClean="0"/>
                        <a:t>DjVu</a:t>
                      </a:r>
                      <a:r>
                        <a:rPr lang="en-GB" sz="1400" noProof="0" dirty="0" smtClean="0"/>
                        <a:t> files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b="1" noProof="0" dirty="0" smtClean="0"/>
                        <a:t> Now: </a:t>
                      </a:r>
                      <a:r>
                        <a:rPr lang="en-GB" sz="1400" noProof="0" dirty="0" smtClean="0"/>
                        <a:t>Searchable PDF-</a:t>
                      </a:r>
                      <a:r>
                        <a:rPr lang="en-GB" sz="1400" noProof="0" dirty="0" err="1" smtClean="0"/>
                        <a:t>iHQC</a:t>
                      </a:r>
                      <a:r>
                        <a:rPr lang="en-GB" sz="1400" noProof="0" dirty="0" smtClean="0"/>
                        <a:t> files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noProof="0" dirty="0" smtClean="0"/>
                        <a:t> </a:t>
                      </a:r>
                      <a:r>
                        <a:rPr lang="en-GB" sz="1400" b="1" noProof="0" dirty="0" smtClean="0"/>
                        <a:t>Testimonial:</a:t>
                      </a:r>
                      <a:r>
                        <a:rPr lang="en-GB" sz="1400" noProof="0" dirty="0" smtClean="0"/>
                        <a:t> </a:t>
                      </a:r>
                    </a:p>
                    <a:p>
                      <a:pPr algn="ctr">
                        <a:buFont typeface="Arial" pitchFamily="34" charset="0"/>
                        <a:buNone/>
                      </a:pPr>
                      <a:r>
                        <a:rPr lang="en-GB" sz="1400" i="0" noProof="0" dirty="0" smtClean="0"/>
                        <a:t>“</a:t>
                      </a:r>
                      <a:r>
                        <a:rPr lang="en-US" sz="14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180-page document that used to take about an hour or 2 to download on DSL now takes only minutes… If we didn’t implement the I.R.I.S. </a:t>
                      </a:r>
                      <a:r>
                        <a:rPr lang="en-US" sz="14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iHQC</a:t>
                      </a:r>
                      <a:r>
                        <a:rPr lang="en-US" sz="14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™ software solution we would’ve spent close to $40,000!</a:t>
                      </a:r>
                      <a:r>
                        <a:rPr lang="en-GB" sz="1400" i="1" baseline="0" noProof="0" dirty="0" smtClean="0"/>
                        <a:t>”</a:t>
                      </a:r>
                      <a:endParaRPr lang="en-GB" sz="1400" i="1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5572132" y="1571612"/>
          <a:ext cx="3464743" cy="216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474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noProof="0" dirty="0" smtClean="0"/>
                        <a:t>INDUSTRIAL</a:t>
                      </a:r>
                      <a:endParaRPr lang="en-GB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GB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What: 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Legal archives</a:t>
                      </a:r>
                    </a:p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US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Before: 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5 </a:t>
                      </a:r>
                      <a:r>
                        <a:rPr lang="en-GB" sz="1400" b="0" kern="1200" baseline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Mios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TIFFs + 10 </a:t>
                      </a:r>
                      <a:r>
                        <a:rPr lang="en-GB" sz="1400" b="0" kern="1200" baseline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Mios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paper doc</a:t>
                      </a:r>
                      <a:endParaRPr lang="en-US" sz="1400" b="1" kern="1200" baseline="0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GB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Now: </a:t>
                      </a:r>
                      <a:r>
                        <a:rPr lang="en-GB" sz="1400" b="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Searchable PDF files</a:t>
                      </a:r>
                    </a:p>
                    <a:p>
                      <a:pPr rtl="0">
                        <a:buSzPts val="1400"/>
                        <a:buFont typeface="Arial"/>
                        <a:buChar char="•"/>
                      </a:pPr>
                      <a:r>
                        <a:rPr lang="en-GB" sz="140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400" b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Testimonial:</a:t>
                      </a:r>
                      <a:r>
                        <a:rPr lang="en-GB" sz="140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algn="ctr" rtl="0"/>
                      <a:r>
                        <a:rPr lang="en-US" sz="1400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“</a:t>
                      </a:r>
                      <a:r>
                        <a:rPr lang="en-US" sz="1400" i="1" kern="12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I was worried about the TIFF images… I must say it went amazingly smoothly. All the credit goes to IRIS. It performed as expected.”</a:t>
                      </a:r>
                    </a:p>
                    <a:p>
                      <a:endParaRPr lang="en-GB" sz="1400" noProof="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572132" y="3786190"/>
          <a:ext cx="3464743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4743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noProof="0" dirty="0" smtClean="0"/>
                        <a:t>SCHOOL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b="1" noProof="0" dirty="0" smtClean="0"/>
                        <a:t>What:</a:t>
                      </a:r>
                      <a:r>
                        <a:rPr lang="en-GB" sz="1400" noProof="0" dirty="0" smtClean="0"/>
                        <a:t> Students records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b="1" noProof="0" dirty="0" smtClean="0"/>
                        <a:t> Before: </a:t>
                      </a:r>
                      <a:r>
                        <a:rPr lang="en-GB" sz="1400" noProof="0" dirty="0" smtClean="0"/>
                        <a:t>Paper copies or microfilm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b="1" noProof="0" dirty="0" smtClean="0"/>
                        <a:t> Now: </a:t>
                      </a:r>
                      <a:r>
                        <a:rPr lang="en-GB" sz="1400" noProof="0" dirty="0" smtClean="0"/>
                        <a:t>Searchable PDF files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1400" noProof="0" dirty="0" smtClean="0"/>
                        <a:t> </a:t>
                      </a:r>
                      <a:r>
                        <a:rPr lang="en-GB" sz="1400" b="1" noProof="0" dirty="0" smtClean="0"/>
                        <a:t>Testimonial:</a:t>
                      </a:r>
                      <a:r>
                        <a:rPr lang="en-GB" sz="1400" noProof="0" dirty="0" smtClean="0"/>
                        <a:t> </a:t>
                      </a:r>
                    </a:p>
                    <a:p>
                      <a:pPr algn="ctr">
                        <a:buFont typeface="Arial" pitchFamily="34" charset="0"/>
                        <a:buNone/>
                      </a:pPr>
                      <a:r>
                        <a:rPr lang="en-GB" sz="1400" i="0" noProof="0" dirty="0" smtClean="0"/>
                        <a:t>“</a:t>
                      </a:r>
                      <a:r>
                        <a:rPr lang="en-GB" sz="1400" i="1" noProof="0" dirty="0" smtClean="0"/>
                        <a:t>With </a:t>
                      </a:r>
                      <a:r>
                        <a:rPr lang="en-GB" sz="1400" i="1" noProof="0" dirty="0" err="1" smtClean="0"/>
                        <a:t>IRISPdf</a:t>
                      </a:r>
                      <a:r>
                        <a:rPr lang="en-GB" sz="1400" i="1" noProof="0" dirty="0" smtClean="0"/>
                        <a:t> Server we’ve saved a lot of time… the whole process</a:t>
                      </a:r>
                      <a:r>
                        <a:rPr lang="en-GB" sz="1400" i="1" baseline="0" noProof="0" dirty="0" smtClean="0"/>
                        <a:t> including printing out a 40-page document, which used to take an hour, now takes only 5 minutes.”</a:t>
                      </a:r>
                      <a:endParaRPr lang="en-GB" sz="1400" i="1" noProof="0" dirty="0" smtClean="0"/>
                    </a:p>
                    <a:p>
                      <a:endParaRPr lang="en-GB" sz="1400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1357290" y="2071688"/>
            <a:ext cx="7667625" cy="3500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Server:				2.990€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smtClean="0"/>
              <a:t>Multi-CPU Add-on:					2.990€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iHQC</a:t>
            </a:r>
            <a:r>
              <a:rPr lang="en-US" sz="2400" dirty="0" smtClean="0"/>
              <a:t> add-on:		          	 	990€ .. 6.990€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Server Asian:		 	3.145€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Server </a:t>
            </a:r>
            <a:r>
              <a:rPr lang="en-US" sz="2400" dirty="0" smtClean="0"/>
              <a:t>Middle-East:		3.490€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</a:pPr>
            <a:endParaRPr lang="en-US" sz="2400" dirty="0" smtClean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</a:t>
            </a:r>
            <a:r>
              <a:rPr lang="en-US" sz="2400" dirty="0" smtClean="0"/>
              <a:t>Server Demo			   FREE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Server Page Limited 1K:		   249€	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Server Page Limited 3K:		   495€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400" dirty="0" err="1" smtClean="0"/>
              <a:t>IRISDocument</a:t>
            </a:r>
            <a:r>
              <a:rPr lang="en-US" sz="2400" dirty="0" smtClean="0"/>
              <a:t> Server Page Limited 10K:		   990€</a:t>
            </a:r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endParaRPr lang="en-US" sz="2400" dirty="0" smtClean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endParaRPr lang="en-US" sz="2400" dirty="0" smtClean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</a:pPr>
            <a:endParaRPr lang="en-US" sz="2400" dirty="0" smtClean="0"/>
          </a:p>
          <a:p>
            <a:pPr marL="342900" indent="-342900">
              <a:lnSpc>
                <a:spcPct val="80000"/>
              </a:lnSpc>
            </a:pPr>
            <a:endParaRPr lang="en-GB" sz="2800" b="1" dirty="0"/>
          </a:p>
        </p:txBody>
      </p:sp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87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           Pricing</a:t>
            </a:r>
            <a:endParaRPr lang="en-US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8"/>
          <p:cNvSpPr>
            <a:spLocks noChangeArrowheads="1"/>
          </p:cNvSpPr>
          <p:nvPr/>
        </p:nvSpPr>
        <p:spPr bwMode="auto">
          <a:xfrm>
            <a:off x="1476375" y="2071688"/>
            <a:ext cx="7272338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800" dirty="0" smtClean="0"/>
              <a:t>Beta :				</a:t>
            </a:r>
            <a:r>
              <a:rPr lang="en-US" sz="2800" dirty="0" smtClean="0"/>
              <a:t>April 2009</a:t>
            </a:r>
            <a:endParaRPr lang="en-US" sz="2800" dirty="0" smtClean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800" dirty="0" smtClean="0"/>
              <a:t>Release Candidate :		</a:t>
            </a:r>
            <a:r>
              <a:rPr lang="en-US" sz="2800" dirty="0" smtClean="0"/>
              <a:t>April 2009</a:t>
            </a:r>
            <a:endParaRPr lang="en-US" sz="2800" dirty="0" smtClean="0"/>
          </a:p>
          <a:p>
            <a:pPr marL="342900" indent="-342900">
              <a:lnSpc>
                <a:spcPct val="80000"/>
              </a:lnSpc>
              <a:buClr>
                <a:schemeClr val="tx2"/>
              </a:buClr>
              <a:buFont typeface="Calibri" pitchFamily="34" charset="0"/>
              <a:buChar char="∞"/>
            </a:pPr>
            <a:r>
              <a:rPr lang="en-US" sz="2800" dirty="0" smtClean="0"/>
              <a:t>Shipping Approval :		May 31</a:t>
            </a:r>
            <a:r>
              <a:rPr lang="en-US" sz="2800" baseline="30000" dirty="0" smtClean="0"/>
              <a:t>st</a:t>
            </a:r>
            <a:r>
              <a:rPr lang="en-US" sz="2800" dirty="0" smtClean="0"/>
              <a:t>, 2009</a:t>
            </a:r>
          </a:p>
          <a:p>
            <a:pPr marL="342900" indent="-342900">
              <a:lnSpc>
                <a:spcPct val="80000"/>
              </a:lnSpc>
            </a:pPr>
            <a:endParaRPr lang="en-GB" sz="3200" b="1" dirty="0"/>
          </a:p>
        </p:txBody>
      </p:sp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14810" y="189287"/>
            <a:ext cx="4929222" cy="739383"/>
          </a:xfrm>
          <a:prstGeom prst="rect">
            <a:avLst/>
          </a:prstGeom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896940" y="-24"/>
            <a:ext cx="822960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>
                <a:solidFill>
                  <a:schemeClr val="accent2"/>
                </a:solidFill>
              </a:rPr>
              <a:t>Our Solution</a:t>
            </a:r>
            <a:r>
              <a:rPr lang="en-US" sz="4400" dirty="0" smtClean="0">
                <a:solidFill>
                  <a:schemeClr val="accent2"/>
                </a:solidFill>
              </a:rPr>
              <a:t>…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4400" dirty="0" smtClean="0">
                <a:solidFill>
                  <a:schemeClr val="accent2"/>
                </a:solidFill>
              </a:rPr>
              <a:t>                    Schedule</a:t>
            </a:r>
            <a:endParaRPr lang="en-US" sz="44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2891</TotalTime>
  <Words>1164</Words>
  <Application>Microsoft Office PowerPoint</Application>
  <PresentationFormat>On-screen Show (4:3)</PresentationFormat>
  <Paragraphs>256</Paragraphs>
  <Slides>19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wcops</cp:lastModifiedBy>
  <cp:revision>279</cp:revision>
  <dcterms:created xsi:type="dcterms:W3CDTF">2009-01-06T16:34:48Z</dcterms:created>
  <dcterms:modified xsi:type="dcterms:W3CDTF">2009-02-02T10:00:24Z</dcterms:modified>
</cp:coreProperties>
</file>