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sldIdLst>
    <p:sldId id="256" r:id="rId2"/>
    <p:sldId id="257" r:id="rId3"/>
    <p:sldId id="258" r:id="rId4"/>
    <p:sldId id="259" r:id="rId5"/>
    <p:sldId id="261" r:id="rId6"/>
    <p:sldId id="260" r:id="rId7"/>
    <p:sldId id="263" r:id="rId8"/>
    <p:sldId id="262" r:id="rId9"/>
    <p:sldId id="265" r:id="rId10"/>
    <p:sldId id="266" r:id="rId11"/>
    <p:sldId id="264" r:id="rId1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78052" autoAdjust="0"/>
  </p:normalViewPr>
  <p:slideViewPr>
    <p:cSldViewPr>
      <p:cViewPr varScale="1">
        <p:scale>
          <a:sx n="88" d="100"/>
          <a:sy n="88" d="100"/>
        </p:scale>
        <p:origin x="-1674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BE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DF354BE-A4D5-41B5-B096-D5BEBBFD459B}" type="datetimeFigureOut">
              <a:rPr lang="fr-FR" smtClean="0"/>
              <a:pPr/>
              <a:t>27/01/2009</a:t>
            </a:fld>
            <a:endParaRPr lang="fr-BE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BE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B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BE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9E172D0-066B-4136-A01C-93D276BDD75F}" type="slidenum">
              <a:rPr lang="fr-BE" smtClean="0"/>
              <a:pPr/>
              <a:t>‹#›</a:t>
            </a:fld>
            <a:endParaRPr lang="fr-BE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fr-BE" dirty="0" smtClean="0"/>
              <a:t>Pino </a:t>
            </a:r>
            <a:r>
              <a:rPr lang="fr-BE" baseline="0" dirty="0" smtClean="0"/>
              <a:t> - 3 minutes</a:t>
            </a:r>
            <a:r>
              <a:rPr lang="fr-BE" dirty="0" smtClean="0"/>
              <a:t>:</a:t>
            </a:r>
            <a:r>
              <a:rPr lang="fr-BE" baseline="0" dirty="0" smtClean="0"/>
              <a:t> </a:t>
            </a:r>
          </a:p>
          <a:p>
            <a:r>
              <a:rPr lang="fr-BE" baseline="0" dirty="0" smtClean="0"/>
              <a:t>In the world of information, </a:t>
            </a:r>
            <a:r>
              <a:rPr lang="fr-BE" baseline="0" dirty="0" err="1" smtClean="0"/>
              <a:t>both</a:t>
            </a:r>
            <a:r>
              <a:rPr lang="fr-BE" baseline="0" dirty="0" smtClean="0"/>
              <a:t> </a:t>
            </a:r>
            <a:r>
              <a:rPr lang="fr-BE" baseline="0" dirty="0" err="1" smtClean="0"/>
              <a:t>external</a:t>
            </a:r>
            <a:r>
              <a:rPr lang="fr-BE" baseline="0" dirty="0" smtClean="0"/>
              <a:t> </a:t>
            </a:r>
            <a:r>
              <a:rPr lang="fr-BE" baseline="0" dirty="0" err="1" smtClean="0"/>
              <a:t>actors</a:t>
            </a:r>
            <a:r>
              <a:rPr lang="fr-BE" baseline="0" dirty="0" smtClean="0"/>
              <a:t> and </a:t>
            </a:r>
            <a:r>
              <a:rPr lang="fr-BE" baseline="0" dirty="0" err="1" smtClean="0"/>
              <a:t>internal</a:t>
            </a:r>
            <a:r>
              <a:rPr lang="fr-BE" baseline="0" dirty="0" smtClean="0"/>
              <a:t> </a:t>
            </a:r>
            <a:r>
              <a:rPr lang="fr-BE" baseline="0" dirty="0" err="1" smtClean="0"/>
              <a:t>actors</a:t>
            </a:r>
            <a:r>
              <a:rPr lang="fr-BE" baseline="0" dirty="0" smtClean="0"/>
              <a:t> are </a:t>
            </a:r>
            <a:r>
              <a:rPr lang="fr-BE" baseline="0" dirty="0" err="1" smtClean="0"/>
              <a:t>dealing</a:t>
            </a:r>
            <a:r>
              <a:rPr lang="fr-BE" baseline="0" dirty="0" smtClean="0"/>
              <a:t> </a:t>
            </a:r>
            <a:r>
              <a:rPr lang="fr-BE" baseline="0" dirty="0" err="1" smtClean="0"/>
              <a:t>with</a:t>
            </a:r>
            <a:r>
              <a:rPr lang="fr-BE" baseline="0" dirty="0" smtClean="0"/>
              <a:t> information. All </a:t>
            </a:r>
            <a:r>
              <a:rPr lang="fr-BE" baseline="0" dirty="0" err="1" smtClean="0"/>
              <a:t>these</a:t>
            </a:r>
            <a:r>
              <a:rPr lang="fr-BE" baseline="0" dirty="0" smtClean="0"/>
              <a:t> information, </a:t>
            </a:r>
            <a:r>
              <a:rPr lang="fr-BE" baseline="0" dirty="0" err="1" smtClean="0"/>
              <a:t>structured</a:t>
            </a:r>
            <a:r>
              <a:rPr lang="fr-BE" baseline="0" dirty="0" smtClean="0"/>
              <a:t> or </a:t>
            </a:r>
            <a:r>
              <a:rPr lang="fr-BE" baseline="0" dirty="0" err="1" smtClean="0"/>
              <a:t>unstructured</a:t>
            </a:r>
            <a:r>
              <a:rPr lang="fr-BE" baseline="0" dirty="0" smtClean="0"/>
              <a:t>, are </a:t>
            </a:r>
            <a:r>
              <a:rPr lang="fr-BE" baseline="0" dirty="0" err="1" smtClean="0"/>
              <a:t>managed</a:t>
            </a:r>
            <a:r>
              <a:rPr lang="fr-BE" baseline="0" dirty="0" smtClean="0"/>
              <a:t> by </a:t>
            </a:r>
            <a:r>
              <a:rPr lang="fr-BE" baseline="0" dirty="0" err="1" smtClean="0"/>
              <a:t>different</a:t>
            </a:r>
            <a:r>
              <a:rPr lang="fr-BE" baseline="0" dirty="0" smtClean="0"/>
              <a:t> </a:t>
            </a:r>
            <a:r>
              <a:rPr lang="fr-BE" baseline="0" dirty="0" err="1" smtClean="0"/>
              <a:t>platforms</a:t>
            </a:r>
            <a:r>
              <a:rPr lang="fr-BE" baseline="0" dirty="0" smtClean="0"/>
              <a:t>.</a:t>
            </a:r>
          </a:p>
          <a:p>
            <a:r>
              <a:rPr lang="fr-BE" baseline="0" dirty="0" err="1" smtClean="0"/>
              <a:t>Visitor</a:t>
            </a:r>
            <a:r>
              <a:rPr lang="fr-BE" baseline="0" dirty="0" smtClean="0"/>
              <a:t> </a:t>
            </a:r>
            <a:r>
              <a:rPr lang="fr-BE" baseline="0" dirty="0" err="1" smtClean="0"/>
              <a:t>can</a:t>
            </a:r>
            <a:r>
              <a:rPr lang="fr-BE" baseline="0" dirty="0" smtClean="0"/>
              <a:t> </a:t>
            </a:r>
            <a:r>
              <a:rPr lang="fr-BE" baseline="0" dirty="0" err="1" smtClean="0"/>
              <a:t>visit</a:t>
            </a:r>
            <a:r>
              <a:rPr lang="fr-BE" baseline="0" dirty="0" smtClean="0"/>
              <a:t> </a:t>
            </a:r>
            <a:r>
              <a:rPr lang="fr-BE" baseline="0" dirty="0" err="1" smtClean="0"/>
              <a:t>your</a:t>
            </a:r>
            <a:r>
              <a:rPr lang="fr-BE" baseline="0" dirty="0" smtClean="0"/>
              <a:t> </a:t>
            </a:r>
            <a:r>
              <a:rPr lang="fr-BE" baseline="0" dirty="0" err="1" smtClean="0"/>
              <a:t>website</a:t>
            </a:r>
            <a:endParaRPr lang="fr-BE" baseline="0" dirty="0" smtClean="0"/>
          </a:p>
          <a:p>
            <a:r>
              <a:rPr lang="fr-BE" baseline="0" dirty="0" err="1" smtClean="0"/>
              <a:t>Partners</a:t>
            </a:r>
            <a:r>
              <a:rPr lang="fr-BE" baseline="0" dirty="0" smtClean="0"/>
              <a:t> and </a:t>
            </a:r>
            <a:r>
              <a:rPr lang="fr-BE" baseline="0" dirty="0" err="1" smtClean="0"/>
              <a:t>customers</a:t>
            </a:r>
            <a:r>
              <a:rPr lang="fr-BE" baseline="0" dirty="0" smtClean="0"/>
              <a:t> </a:t>
            </a:r>
            <a:r>
              <a:rPr lang="fr-BE" baseline="0" dirty="0" err="1" smtClean="0"/>
              <a:t>could</a:t>
            </a:r>
            <a:r>
              <a:rPr lang="fr-BE" baseline="0" dirty="0" smtClean="0"/>
              <a:t> </a:t>
            </a:r>
            <a:r>
              <a:rPr lang="fr-BE" baseline="0" dirty="0" err="1" smtClean="0"/>
              <a:t>access</a:t>
            </a:r>
            <a:r>
              <a:rPr lang="fr-BE" baseline="0" dirty="0" smtClean="0"/>
              <a:t> extranet and collaborative </a:t>
            </a:r>
            <a:r>
              <a:rPr lang="fr-BE" baseline="0" dirty="0" err="1" smtClean="0"/>
              <a:t>spaces</a:t>
            </a:r>
            <a:endParaRPr lang="fr-BE" baseline="0" dirty="0" smtClean="0"/>
          </a:p>
          <a:p>
            <a:r>
              <a:rPr lang="fr-BE" baseline="0" dirty="0" err="1" smtClean="0"/>
              <a:t>Your</a:t>
            </a:r>
            <a:r>
              <a:rPr lang="fr-BE" baseline="0" dirty="0" smtClean="0"/>
              <a:t> mobile </a:t>
            </a:r>
            <a:r>
              <a:rPr lang="fr-BE" baseline="0" dirty="0" err="1" smtClean="0"/>
              <a:t>users</a:t>
            </a:r>
            <a:r>
              <a:rPr lang="fr-BE" baseline="0" dirty="0" smtClean="0"/>
              <a:t> </a:t>
            </a:r>
            <a:r>
              <a:rPr lang="fr-BE" baseline="0" dirty="0" err="1" smtClean="0"/>
              <a:t>could</a:t>
            </a:r>
            <a:r>
              <a:rPr lang="fr-BE" baseline="0" dirty="0" smtClean="0"/>
              <a:t> </a:t>
            </a:r>
            <a:r>
              <a:rPr lang="fr-BE" baseline="0" dirty="0" err="1" smtClean="0"/>
              <a:t>access</a:t>
            </a:r>
            <a:r>
              <a:rPr lang="fr-BE" baseline="0" dirty="0" smtClean="0"/>
              <a:t> </a:t>
            </a:r>
            <a:r>
              <a:rPr lang="fr-BE" baseline="0" dirty="0" err="1" smtClean="0"/>
              <a:t>their</a:t>
            </a:r>
            <a:r>
              <a:rPr lang="fr-BE" baseline="0" dirty="0" smtClean="0"/>
              <a:t> information </a:t>
            </a:r>
            <a:r>
              <a:rPr lang="fr-BE" baseline="0" dirty="0" err="1" smtClean="0"/>
              <a:t>through</a:t>
            </a:r>
            <a:r>
              <a:rPr lang="fr-BE" baseline="0" dirty="0" smtClean="0"/>
              <a:t> an </a:t>
            </a:r>
            <a:r>
              <a:rPr lang="fr-BE" baseline="0" dirty="0" err="1" smtClean="0"/>
              <a:t>external</a:t>
            </a:r>
            <a:r>
              <a:rPr lang="fr-BE" baseline="0" dirty="0" smtClean="0"/>
              <a:t> portal</a:t>
            </a:r>
          </a:p>
          <a:p>
            <a:r>
              <a:rPr lang="fr-BE" baseline="0" dirty="0" err="1" smtClean="0"/>
              <a:t>External</a:t>
            </a:r>
            <a:r>
              <a:rPr lang="fr-BE" baseline="0" dirty="0" smtClean="0"/>
              <a:t> DRM </a:t>
            </a:r>
            <a:r>
              <a:rPr lang="fr-BE" baseline="0" dirty="0" err="1" smtClean="0"/>
              <a:t>could</a:t>
            </a:r>
            <a:r>
              <a:rPr lang="fr-BE" baseline="0" dirty="0" smtClean="0"/>
              <a:t> </a:t>
            </a:r>
            <a:r>
              <a:rPr lang="fr-BE" baseline="0" dirty="0" err="1" smtClean="0"/>
              <a:t>be</a:t>
            </a:r>
            <a:r>
              <a:rPr lang="fr-BE" baseline="0" dirty="0" smtClean="0"/>
              <a:t> </a:t>
            </a:r>
            <a:r>
              <a:rPr lang="fr-BE" baseline="0" dirty="0" err="1" smtClean="0"/>
              <a:t>used</a:t>
            </a:r>
            <a:r>
              <a:rPr lang="fr-BE" baseline="0" dirty="0" smtClean="0"/>
              <a:t> to </a:t>
            </a:r>
            <a:r>
              <a:rPr lang="fr-BE" baseline="0" dirty="0" err="1" smtClean="0"/>
              <a:t>protect</a:t>
            </a:r>
            <a:r>
              <a:rPr lang="fr-BE" baseline="0" dirty="0" smtClean="0"/>
              <a:t> </a:t>
            </a:r>
            <a:r>
              <a:rPr lang="fr-BE" baseline="0" dirty="0" err="1" smtClean="0"/>
              <a:t>key</a:t>
            </a:r>
            <a:r>
              <a:rPr lang="fr-BE" baseline="0" dirty="0" smtClean="0"/>
              <a:t> documents</a:t>
            </a:r>
          </a:p>
          <a:p>
            <a:r>
              <a:rPr lang="fr-BE" baseline="0" dirty="0" err="1" smtClean="0"/>
              <a:t>Internally</a:t>
            </a:r>
            <a:r>
              <a:rPr lang="fr-BE" baseline="0" dirty="0" smtClean="0"/>
              <a:t>, Applications, ERP, Host </a:t>
            </a:r>
            <a:r>
              <a:rPr lang="fr-BE" baseline="0" dirty="0" err="1" smtClean="0"/>
              <a:t>systems</a:t>
            </a:r>
            <a:r>
              <a:rPr lang="fr-BE" baseline="0" dirty="0" smtClean="0"/>
              <a:t>, </a:t>
            </a:r>
            <a:r>
              <a:rPr lang="fr-BE" baseline="0" dirty="0" err="1" smtClean="0"/>
              <a:t>will</a:t>
            </a:r>
            <a:r>
              <a:rPr lang="fr-BE" baseline="0" dirty="0" smtClean="0"/>
              <a:t> </a:t>
            </a:r>
            <a:r>
              <a:rPr lang="fr-BE" baseline="0" dirty="0" err="1" smtClean="0"/>
              <a:t>produce</a:t>
            </a:r>
            <a:r>
              <a:rPr lang="fr-BE" baseline="0" dirty="0" smtClean="0"/>
              <a:t> information (spools, reports) </a:t>
            </a:r>
            <a:r>
              <a:rPr lang="fr-BE" baseline="0" dirty="0" err="1" smtClean="0"/>
              <a:t>that</a:t>
            </a:r>
            <a:r>
              <a:rPr lang="fr-BE" baseline="0" dirty="0" smtClean="0"/>
              <a:t> </a:t>
            </a:r>
            <a:r>
              <a:rPr lang="fr-BE" baseline="0" dirty="0" err="1" smtClean="0"/>
              <a:t>can</a:t>
            </a:r>
            <a:r>
              <a:rPr lang="fr-BE" baseline="0" dirty="0" smtClean="0"/>
              <a:t> </a:t>
            </a:r>
            <a:r>
              <a:rPr lang="fr-BE" baseline="0" dirty="0" err="1" smtClean="0"/>
              <a:t>be</a:t>
            </a:r>
            <a:r>
              <a:rPr lang="fr-BE" baseline="0" dirty="0" smtClean="0"/>
              <a:t> </a:t>
            </a:r>
            <a:r>
              <a:rPr lang="fr-BE" baseline="0" dirty="0" err="1" smtClean="0"/>
              <a:t>directly</a:t>
            </a:r>
            <a:r>
              <a:rPr lang="fr-BE" baseline="0" dirty="0" smtClean="0"/>
              <a:t> </a:t>
            </a:r>
            <a:r>
              <a:rPr lang="fr-BE" baseline="0" dirty="0" err="1" smtClean="0"/>
              <a:t>ingested</a:t>
            </a:r>
            <a:r>
              <a:rPr lang="fr-BE" baseline="0" dirty="0" smtClean="0"/>
              <a:t> in the </a:t>
            </a:r>
            <a:r>
              <a:rPr lang="fr-BE" baseline="0" dirty="0" err="1" smtClean="0"/>
              <a:t>archiving</a:t>
            </a:r>
            <a:r>
              <a:rPr lang="fr-BE" baseline="0" dirty="0" smtClean="0"/>
              <a:t> </a:t>
            </a:r>
            <a:r>
              <a:rPr lang="fr-BE" baseline="0" dirty="0" err="1" smtClean="0"/>
              <a:t>platform</a:t>
            </a:r>
            <a:endParaRPr lang="fr-BE" baseline="0" dirty="0" smtClean="0"/>
          </a:p>
          <a:p>
            <a:r>
              <a:rPr lang="fr-BE" baseline="0" dirty="0" smtClean="0"/>
              <a:t>Office and desktop applications </a:t>
            </a:r>
            <a:r>
              <a:rPr lang="fr-BE" baseline="0" dirty="0" err="1" smtClean="0"/>
              <a:t>can</a:t>
            </a:r>
            <a:r>
              <a:rPr lang="fr-BE" baseline="0" dirty="0" smtClean="0"/>
              <a:t> deal </a:t>
            </a:r>
            <a:r>
              <a:rPr lang="fr-BE" baseline="0" dirty="0" err="1" smtClean="0"/>
              <a:t>both</a:t>
            </a:r>
            <a:r>
              <a:rPr lang="fr-BE" baseline="0" dirty="0" smtClean="0"/>
              <a:t> in collaborative </a:t>
            </a:r>
            <a:r>
              <a:rPr lang="fr-BE" baseline="0" dirty="0" err="1" smtClean="0"/>
              <a:t>spaces</a:t>
            </a:r>
            <a:r>
              <a:rPr lang="fr-BE" baseline="0" dirty="0" smtClean="0"/>
              <a:t> for </a:t>
            </a:r>
            <a:r>
              <a:rPr lang="fr-BE" baseline="0" dirty="0" err="1" smtClean="0"/>
              <a:t>dedicated</a:t>
            </a:r>
            <a:r>
              <a:rPr lang="fr-BE" baseline="0" dirty="0" smtClean="0"/>
              <a:t> and short </a:t>
            </a:r>
            <a:r>
              <a:rPr lang="fr-BE" baseline="0" dirty="0" err="1" smtClean="0"/>
              <a:t>terms</a:t>
            </a:r>
            <a:r>
              <a:rPr lang="fr-BE" baseline="0" dirty="0" smtClean="0"/>
              <a:t> </a:t>
            </a:r>
            <a:r>
              <a:rPr lang="fr-BE" baseline="0" dirty="0" err="1" smtClean="0"/>
              <a:t>spaces</a:t>
            </a:r>
            <a:r>
              <a:rPr lang="fr-BE" baseline="0" dirty="0" smtClean="0"/>
              <a:t> or deal </a:t>
            </a:r>
            <a:r>
              <a:rPr lang="fr-BE" baseline="0" dirty="0" err="1" smtClean="0"/>
              <a:t>with</a:t>
            </a:r>
            <a:r>
              <a:rPr lang="fr-BE" baseline="0" dirty="0" smtClean="0"/>
              <a:t> </a:t>
            </a:r>
            <a:r>
              <a:rPr lang="fr-BE" baseline="0" dirty="0" err="1" smtClean="0"/>
              <a:t>library</a:t>
            </a:r>
            <a:r>
              <a:rPr lang="fr-BE" baseline="0" dirty="0" smtClean="0"/>
              <a:t> services content management </a:t>
            </a:r>
            <a:r>
              <a:rPr lang="fr-BE" baseline="0" dirty="0" err="1" smtClean="0"/>
              <a:t>platform</a:t>
            </a:r>
            <a:r>
              <a:rPr lang="fr-BE" baseline="0" dirty="0" smtClean="0"/>
              <a:t> </a:t>
            </a:r>
            <a:r>
              <a:rPr lang="fr-BE" baseline="0" dirty="0" err="1" smtClean="0"/>
              <a:t>that</a:t>
            </a:r>
            <a:r>
              <a:rPr lang="fr-BE" baseline="0" dirty="0" smtClean="0"/>
              <a:t> are more </a:t>
            </a:r>
            <a:r>
              <a:rPr lang="fr-BE" baseline="0" dirty="0" err="1" smtClean="0"/>
              <a:t>company</a:t>
            </a:r>
            <a:r>
              <a:rPr lang="fr-BE" baseline="0" dirty="0" smtClean="0"/>
              <a:t> </a:t>
            </a:r>
            <a:r>
              <a:rPr lang="fr-BE" baseline="0" dirty="0" err="1" smtClean="0"/>
              <a:t>wide</a:t>
            </a:r>
            <a:r>
              <a:rPr lang="fr-BE" baseline="0" dirty="0" smtClean="0"/>
              <a:t> </a:t>
            </a:r>
            <a:r>
              <a:rPr lang="fr-BE" baseline="0" dirty="0" err="1" smtClean="0"/>
              <a:t>repositories</a:t>
            </a:r>
            <a:endParaRPr lang="fr-BE" baseline="0" dirty="0" smtClean="0"/>
          </a:p>
          <a:p>
            <a:r>
              <a:rPr lang="fr-BE" baseline="0" dirty="0" smtClean="0"/>
              <a:t>All </a:t>
            </a:r>
            <a:r>
              <a:rPr lang="fr-BE" baseline="0" dirty="0" err="1" smtClean="0"/>
              <a:t>these</a:t>
            </a:r>
            <a:r>
              <a:rPr lang="fr-BE" baseline="0" dirty="0" smtClean="0"/>
              <a:t> informations </a:t>
            </a:r>
            <a:r>
              <a:rPr lang="fr-BE" baseline="0" dirty="0" err="1" smtClean="0"/>
              <a:t>could</a:t>
            </a:r>
            <a:r>
              <a:rPr lang="fr-BE" baseline="0" dirty="0" smtClean="0"/>
              <a:t> </a:t>
            </a:r>
            <a:r>
              <a:rPr lang="fr-BE" baseline="0" dirty="0" err="1" smtClean="0"/>
              <a:t>be</a:t>
            </a:r>
            <a:r>
              <a:rPr lang="fr-BE" baseline="0" dirty="0" smtClean="0"/>
              <a:t> </a:t>
            </a:r>
            <a:r>
              <a:rPr lang="fr-BE" baseline="0" dirty="0" err="1" smtClean="0"/>
              <a:t>searched</a:t>
            </a:r>
            <a:r>
              <a:rPr lang="fr-BE" baseline="0" dirty="0" smtClean="0"/>
              <a:t> and </a:t>
            </a:r>
            <a:r>
              <a:rPr lang="fr-BE" baseline="0" dirty="0" err="1" smtClean="0"/>
              <a:t>handled</a:t>
            </a:r>
            <a:r>
              <a:rPr lang="fr-BE" baseline="0" dirty="0" smtClean="0"/>
              <a:t> by a </a:t>
            </a:r>
            <a:r>
              <a:rPr lang="fr-BE" baseline="0" dirty="0" err="1" smtClean="0"/>
              <a:t>search</a:t>
            </a:r>
            <a:r>
              <a:rPr lang="fr-BE" baseline="0" dirty="0" smtClean="0"/>
              <a:t> server.</a:t>
            </a:r>
          </a:p>
          <a:p>
            <a:r>
              <a:rPr lang="fr-BE" baseline="0" dirty="0" err="1" smtClean="0"/>
              <a:t>Internal</a:t>
            </a:r>
            <a:r>
              <a:rPr lang="fr-BE" baseline="0" dirty="0" smtClean="0"/>
              <a:t> DRM </a:t>
            </a:r>
            <a:r>
              <a:rPr lang="fr-BE" baseline="0" dirty="0" err="1" smtClean="0"/>
              <a:t>could</a:t>
            </a:r>
            <a:r>
              <a:rPr lang="fr-BE" baseline="0" dirty="0" smtClean="0"/>
              <a:t> </a:t>
            </a:r>
            <a:r>
              <a:rPr lang="fr-BE" baseline="0" dirty="0" err="1" smtClean="0"/>
              <a:t>be</a:t>
            </a:r>
            <a:r>
              <a:rPr lang="fr-BE" baseline="0" dirty="0" smtClean="0"/>
              <a:t> </a:t>
            </a:r>
            <a:r>
              <a:rPr lang="fr-BE" baseline="0" dirty="0" err="1" smtClean="0"/>
              <a:t>applyed</a:t>
            </a:r>
            <a:r>
              <a:rPr lang="fr-BE" baseline="0" dirty="0" smtClean="0"/>
              <a:t> for </a:t>
            </a:r>
            <a:r>
              <a:rPr lang="fr-BE" baseline="0" dirty="0" err="1" smtClean="0"/>
              <a:t>critical</a:t>
            </a:r>
            <a:r>
              <a:rPr lang="fr-BE" baseline="0" dirty="0" smtClean="0"/>
              <a:t> information</a:t>
            </a:r>
            <a:endParaRPr lang="fr-BE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E172D0-066B-4136-A01C-93D276BDD75F}" type="slidenum">
              <a:rPr lang="fr-BE" smtClean="0"/>
              <a:pPr/>
              <a:t>2</a:t>
            </a:fld>
            <a:endParaRPr lang="fr-BE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fr-BE" dirty="0" smtClean="0"/>
              <a:t>Pino:</a:t>
            </a:r>
          </a:p>
          <a:p>
            <a:r>
              <a:rPr lang="fr-BE" dirty="0" err="1" smtClean="0"/>
              <a:t>Explain</a:t>
            </a:r>
            <a:r>
              <a:rPr lang="fr-BE" dirty="0" smtClean="0"/>
              <a:t> </a:t>
            </a:r>
            <a:r>
              <a:rPr lang="fr-BE" dirty="0" err="1" smtClean="0"/>
              <a:t>also</a:t>
            </a:r>
            <a:r>
              <a:rPr lang="fr-BE" baseline="0" dirty="0" smtClean="0"/>
              <a:t> </a:t>
            </a:r>
            <a:r>
              <a:rPr lang="fr-BE" baseline="0" dirty="0" err="1" smtClean="0"/>
              <a:t>that</a:t>
            </a:r>
            <a:r>
              <a:rPr lang="fr-BE" baseline="0" dirty="0" smtClean="0"/>
              <a:t> collaborative </a:t>
            </a:r>
            <a:r>
              <a:rPr lang="fr-BE" baseline="0" dirty="0" err="1" smtClean="0"/>
              <a:t>space</a:t>
            </a:r>
            <a:r>
              <a:rPr lang="fr-BE" baseline="0" dirty="0" smtClean="0"/>
              <a:t> </a:t>
            </a:r>
            <a:r>
              <a:rPr lang="fr-BE" baseline="0" dirty="0" err="1" smtClean="0"/>
              <a:t>offers</a:t>
            </a:r>
            <a:r>
              <a:rPr lang="fr-BE" baseline="0" dirty="0" smtClean="0"/>
              <a:t>, </a:t>
            </a:r>
            <a:r>
              <a:rPr lang="fr-BE" baseline="0" dirty="0" err="1" smtClean="0"/>
              <a:t>sometime</a:t>
            </a:r>
            <a:r>
              <a:rPr lang="fr-BE" baseline="0" dirty="0" smtClean="0"/>
              <a:t>, </a:t>
            </a:r>
            <a:r>
              <a:rPr lang="fr-BE" baseline="0" dirty="0" err="1" smtClean="0"/>
              <a:t>library</a:t>
            </a:r>
            <a:r>
              <a:rPr lang="fr-BE" baseline="0" dirty="0" smtClean="0"/>
              <a:t> services, the border </a:t>
            </a:r>
            <a:r>
              <a:rPr lang="fr-BE" baseline="0" dirty="0" err="1" smtClean="0"/>
              <a:t>is</a:t>
            </a:r>
            <a:r>
              <a:rPr lang="fr-BE" baseline="0" dirty="0" smtClean="0"/>
              <a:t> </a:t>
            </a:r>
            <a:r>
              <a:rPr lang="fr-BE" baseline="0" dirty="0" err="1" smtClean="0"/>
              <a:t>less</a:t>
            </a:r>
            <a:r>
              <a:rPr lang="fr-BE" baseline="0" dirty="0" smtClean="0"/>
              <a:t> </a:t>
            </a:r>
            <a:r>
              <a:rPr lang="fr-BE" baseline="0" dirty="0" err="1" smtClean="0"/>
              <a:t>clear</a:t>
            </a:r>
            <a:r>
              <a:rPr lang="fr-BE" baseline="0" dirty="0" smtClean="0"/>
              <a:t> </a:t>
            </a:r>
            <a:r>
              <a:rPr lang="fr-BE" baseline="0" dirty="0" err="1" smtClean="0"/>
              <a:t>than</a:t>
            </a:r>
            <a:r>
              <a:rPr lang="fr-BE" baseline="0" dirty="0" smtClean="0"/>
              <a:t> </a:t>
            </a:r>
            <a:r>
              <a:rPr lang="fr-BE" baseline="0" dirty="0" err="1" smtClean="0"/>
              <a:t>with</a:t>
            </a:r>
            <a:r>
              <a:rPr lang="fr-BE" baseline="0" dirty="0" smtClean="0"/>
              <a:t> </a:t>
            </a:r>
            <a:r>
              <a:rPr lang="fr-BE" baseline="0" dirty="0" err="1" smtClean="0"/>
              <a:t>archiving</a:t>
            </a:r>
            <a:endParaRPr lang="fr-BE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E172D0-066B-4136-A01C-93D276BDD75F}" type="slidenum">
              <a:rPr lang="fr-BE" smtClean="0"/>
              <a:pPr/>
              <a:t>4</a:t>
            </a:fld>
            <a:endParaRPr lang="fr-BE"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BE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E172D0-066B-4136-A01C-93D276BDD75F}" type="slidenum">
              <a:rPr lang="fr-BE" smtClean="0"/>
              <a:pPr/>
              <a:t>7</a:t>
            </a:fld>
            <a:endParaRPr lang="fr-BE" dirty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fr-BE" dirty="0" smtClean="0"/>
              <a:t>Pino:</a:t>
            </a:r>
          </a:p>
          <a:p>
            <a:r>
              <a:rPr lang="fr-BE" dirty="0" smtClean="0"/>
              <a:t>Use</a:t>
            </a:r>
            <a:r>
              <a:rPr lang="fr-BE" baseline="0" dirty="0" smtClean="0"/>
              <a:t> </a:t>
            </a:r>
            <a:r>
              <a:rPr lang="fr-BE" baseline="0" dirty="0" err="1" smtClean="0"/>
              <a:t>sample</a:t>
            </a:r>
            <a:r>
              <a:rPr lang="fr-BE" baseline="0" dirty="0" smtClean="0"/>
              <a:t> – </a:t>
            </a:r>
            <a:r>
              <a:rPr lang="fr-BE" baseline="0" dirty="0" err="1" smtClean="0"/>
              <a:t>contract</a:t>
            </a:r>
            <a:r>
              <a:rPr lang="fr-BE" baseline="0" dirty="0" smtClean="0"/>
              <a:t> building – collaboration -&gt; </a:t>
            </a:r>
            <a:r>
              <a:rPr lang="fr-BE" baseline="0" dirty="0" err="1" smtClean="0"/>
              <a:t>workflow</a:t>
            </a:r>
            <a:r>
              <a:rPr lang="fr-BE" baseline="0" dirty="0" smtClean="0"/>
              <a:t> -&gt; </a:t>
            </a:r>
            <a:r>
              <a:rPr lang="fr-BE" baseline="0" dirty="0" err="1" smtClean="0"/>
              <a:t>archiving</a:t>
            </a:r>
            <a:r>
              <a:rPr lang="fr-BE" baseline="0" dirty="0" smtClean="0"/>
              <a:t> + </a:t>
            </a:r>
            <a:r>
              <a:rPr lang="fr-BE" baseline="0" dirty="0" err="1" smtClean="0"/>
              <a:t>policies</a:t>
            </a:r>
            <a:endParaRPr lang="fr-BE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E172D0-066B-4136-A01C-93D276BDD75F}" type="slidenum">
              <a:rPr lang="fr-BE" smtClean="0"/>
              <a:pPr/>
              <a:t>8</a:t>
            </a:fld>
            <a:endParaRPr lang="fr-BE" dirty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BE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E172D0-066B-4136-A01C-93D276BDD75F}" type="slidenum">
              <a:rPr lang="fr-BE" smtClean="0"/>
              <a:pPr/>
              <a:t>9</a:t>
            </a:fld>
            <a:endParaRPr lang="fr-BE" dirty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fr-BE" dirty="0" smtClean="0"/>
              <a:t>Complémentaire</a:t>
            </a:r>
            <a:r>
              <a:rPr lang="fr-BE" baseline="0" dirty="0" smtClean="0"/>
              <a:t> et pas opposé</a:t>
            </a:r>
          </a:p>
          <a:p>
            <a:r>
              <a:rPr lang="fr-BE" baseline="0" dirty="0" smtClean="0"/>
              <a:t>Collaboration doit aussi être abordé avec une analyse car tout aussi important pour éviter les problématiques</a:t>
            </a:r>
            <a:endParaRPr lang="fr-BE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E172D0-066B-4136-A01C-93D276BDD75F}" type="slidenum">
              <a:rPr lang="fr-BE" smtClean="0"/>
              <a:pPr/>
              <a:t>10</a:t>
            </a:fld>
            <a:endParaRPr lang="fr-BE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372E74-2DE1-42B0-9FC4-5526261A199B}" type="datetimeFigureOut">
              <a:rPr lang="en-US" smtClean="0"/>
              <a:pPr/>
              <a:t>1/27/2009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7B2C2B-2D93-4C13-BBB4-9645AF8C09C1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372E74-2DE1-42B0-9FC4-5526261A199B}" type="datetimeFigureOut">
              <a:rPr lang="en-US" smtClean="0"/>
              <a:pPr/>
              <a:t>1/27/2009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7B2C2B-2D93-4C13-BBB4-9645AF8C09C1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372E74-2DE1-42B0-9FC4-5526261A199B}" type="datetimeFigureOut">
              <a:rPr lang="en-US" smtClean="0"/>
              <a:pPr/>
              <a:t>1/27/2009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7B2C2B-2D93-4C13-BBB4-9645AF8C09C1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372E74-2DE1-42B0-9FC4-5526261A199B}" type="datetimeFigureOut">
              <a:rPr lang="en-US" smtClean="0"/>
              <a:pPr/>
              <a:t>1/27/2009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7B2C2B-2D93-4C13-BBB4-9645AF8C09C1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372E74-2DE1-42B0-9FC4-5526261A199B}" type="datetimeFigureOut">
              <a:rPr lang="en-US" smtClean="0"/>
              <a:pPr/>
              <a:t>1/27/2009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7B2C2B-2D93-4C13-BBB4-9645AF8C09C1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372E74-2DE1-42B0-9FC4-5526261A199B}" type="datetimeFigureOut">
              <a:rPr lang="en-US" smtClean="0"/>
              <a:pPr/>
              <a:t>1/27/2009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7B2C2B-2D93-4C13-BBB4-9645AF8C09C1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372E74-2DE1-42B0-9FC4-5526261A199B}" type="datetimeFigureOut">
              <a:rPr lang="en-US" smtClean="0"/>
              <a:pPr/>
              <a:t>1/27/2009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7B2C2B-2D93-4C13-BBB4-9645AF8C09C1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372E74-2DE1-42B0-9FC4-5526261A199B}" type="datetimeFigureOut">
              <a:rPr lang="en-US" smtClean="0"/>
              <a:pPr/>
              <a:t>1/27/2009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7B2C2B-2D93-4C13-BBB4-9645AF8C09C1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372E74-2DE1-42B0-9FC4-5526261A199B}" type="datetimeFigureOut">
              <a:rPr lang="en-US" smtClean="0"/>
              <a:pPr/>
              <a:t>1/27/2009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7B2C2B-2D93-4C13-BBB4-9645AF8C09C1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372E74-2DE1-42B0-9FC4-5526261A199B}" type="datetimeFigureOut">
              <a:rPr lang="en-US" smtClean="0"/>
              <a:pPr/>
              <a:t>1/27/2009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7B2C2B-2D93-4C13-BBB4-9645AF8C09C1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372E74-2DE1-42B0-9FC4-5526261A199B}" type="datetimeFigureOut">
              <a:rPr lang="en-US" smtClean="0"/>
              <a:pPr/>
              <a:t>1/27/2009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7B2C2B-2D93-4C13-BBB4-9645AF8C09C1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F372E74-2DE1-42B0-9FC4-5526261A199B}" type="datetimeFigureOut">
              <a:rPr lang="en-US" smtClean="0"/>
              <a:pPr/>
              <a:t>1/27/2009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07B2C2B-2D93-4C13-BBB4-9645AF8C09C1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7" name="Picture 6" descr="IRISLink09-template-ppt-pro-2.jpg"/>
          <p:cNvPicPr>
            <a:picLocks noChangeAspect="1"/>
          </p:cNvPicPr>
          <p:nvPr userDrawn="1"/>
        </p:nvPicPr>
        <p:blipFill>
          <a:blip r:embed="rId1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mailto:Giuseppe.contino@irislink.com" TargetMode="Externa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IRISLink09-template-ppt-pr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How to combine ECM and a collaborative platform in one vision &amp; strategy?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57290" y="3929066"/>
            <a:ext cx="6400800" cy="1752600"/>
          </a:xfrm>
        </p:spPr>
        <p:txBody>
          <a:bodyPr>
            <a:normAutofit/>
          </a:bodyPr>
          <a:lstStyle/>
          <a:p>
            <a:pPr algn="l"/>
            <a:r>
              <a:rPr lang="en-US" sz="1800" dirty="0" smtClean="0"/>
              <a:t>Giuseppe Contino</a:t>
            </a:r>
          </a:p>
          <a:p>
            <a:pPr algn="l"/>
            <a:r>
              <a:rPr lang="en-US" sz="1800" dirty="0" smtClean="0"/>
              <a:t>Brands &amp; Partners Manager</a:t>
            </a:r>
          </a:p>
          <a:p>
            <a:pPr algn="l"/>
            <a:r>
              <a:rPr lang="en-US" sz="1800" dirty="0" smtClean="0">
                <a:hlinkClick r:id="rId3"/>
              </a:rPr>
              <a:t>Giuseppe.contino@irislink.com</a:t>
            </a:r>
            <a:endParaRPr lang="en-US" sz="1800" dirty="0" smtClean="0"/>
          </a:p>
          <a:p>
            <a:pPr algn="l"/>
            <a:endParaRPr lang="en-US" sz="1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World of information</a:t>
            </a:r>
            <a:endParaRPr lang="en-US" dirty="0"/>
          </a:p>
        </p:txBody>
      </p:sp>
      <p:pic>
        <p:nvPicPr>
          <p:cNvPr id="4" name="Content Placeholder 3" descr="Overview1.jpg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2214546" y="1357298"/>
            <a:ext cx="6478988" cy="4740277"/>
          </a:xfrm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85720" y="2571744"/>
            <a:ext cx="1598995" cy="23765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What do we mean by collaboration ?</a:t>
            </a:r>
            <a:endParaRPr lang="en-US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5286380" y="4143380"/>
            <a:ext cx="3250402" cy="21669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TextBox 4"/>
          <p:cNvSpPr txBox="1"/>
          <p:nvPr/>
        </p:nvSpPr>
        <p:spPr>
          <a:xfrm>
            <a:off x="571472" y="1357298"/>
            <a:ext cx="8001056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en-US" sz="2800" dirty="0" smtClean="0"/>
              <a:t> Document Sharing &amp; Working based on </a:t>
            </a:r>
            <a:r>
              <a:rPr lang="en-US" sz="2800" b="1" dirty="0" smtClean="0"/>
              <a:t>space policies</a:t>
            </a:r>
          </a:p>
          <a:p>
            <a:pPr>
              <a:buFont typeface="Arial" pitchFamily="34" charset="0"/>
              <a:buChar char="•"/>
            </a:pPr>
            <a:r>
              <a:rPr lang="en-US" sz="2800" dirty="0" smtClean="0"/>
              <a:t> Knowledge exchange</a:t>
            </a:r>
          </a:p>
          <a:p>
            <a:pPr>
              <a:buFont typeface="Arial" pitchFamily="34" charset="0"/>
              <a:buChar char="•"/>
            </a:pPr>
            <a:r>
              <a:rPr lang="en-US" sz="2800" dirty="0" smtClean="0"/>
              <a:t> Discussion</a:t>
            </a:r>
          </a:p>
          <a:p>
            <a:pPr>
              <a:buFont typeface="Arial" pitchFamily="34" charset="0"/>
              <a:buChar char="•"/>
            </a:pPr>
            <a:r>
              <a:rPr lang="en-US" sz="2800" dirty="0" smtClean="0"/>
              <a:t> Information awareness</a:t>
            </a:r>
          </a:p>
          <a:p>
            <a:pPr>
              <a:buFont typeface="Arial" pitchFamily="34" charset="0"/>
              <a:buChar char="•"/>
            </a:pPr>
            <a:r>
              <a:rPr lang="en-US" sz="2800" dirty="0" smtClean="0"/>
              <a:t> </a:t>
            </a:r>
            <a:r>
              <a:rPr lang="en-US" sz="2800" b="1" dirty="0" smtClean="0"/>
              <a:t>Thematic</a:t>
            </a:r>
            <a:r>
              <a:rPr lang="en-US" sz="2800" dirty="0" smtClean="0"/>
              <a:t> spaces (projects, topic,…)</a:t>
            </a:r>
          </a:p>
          <a:p>
            <a:pPr>
              <a:buFont typeface="Arial" pitchFamily="34" charset="0"/>
              <a:buChar char="•"/>
            </a:pPr>
            <a:r>
              <a:rPr lang="en-US" sz="2800" dirty="0" smtClean="0"/>
              <a:t> </a:t>
            </a:r>
            <a:r>
              <a:rPr lang="en-US" sz="2800" b="1" dirty="0" smtClean="0"/>
              <a:t>Local</a:t>
            </a:r>
            <a:r>
              <a:rPr lang="en-US" sz="2800" dirty="0" smtClean="0"/>
              <a:t> topology</a:t>
            </a:r>
          </a:p>
          <a:p>
            <a:pPr>
              <a:buFont typeface="Arial" pitchFamily="34" charset="0"/>
              <a:buChar char="•"/>
            </a:pPr>
            <a:r>
              <a:rPr lang="en-US" sz="2800" dirty="0" smtClean="0"/>
              <a:t> Local policies</a:t>
            </a:r>
          </a:p>
          <a:p>
            <a:pPr>
              <a:buFont typeface="Arial" pitchFamily="34" charset="0"/>
              <a:buChar char="•"/>
            </a:pPr>
            <a:r>
              <a:rPr lang="en-US" sz="2800" dirty="0" smtClean="0"/>
              <a:t> </a:t>
            </a:r>
            <a:r>
              <a:rPr lang="en-US" sz="2800" b="1" dirty="0" smtClean="0"/>
              <a:t>Short-term</a:t>
            </a:r>
            <a:endParaRPr lang="en-US" sz="28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What do we mean by library services ?</a:t>
            </a:r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571472" y="1357298"/>
            <a:ext cx="8001056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en-US" sz="2800" dirty="0" smtClean="0"/>
              <a:t> Document Sharing &amp; Working based on </a:t>
            </a:r>
            <a:r>
              <a:rPr lang="en-US" sz="2800" b="1" dirty="0" smtClean="0"/>
              <a:t>department policies</a:t>
            </a:r>
          </a:p>
          <a:p>
            <a:pPr>
              <a:buFont typeface="Arial" pitchFamily="34" charset="0"/>
              <a:buChar char="•"/>
            </a:pPr>
            <a:r>
              <a:rPr lang="en-US" sz="2800" dirty="0" smtClean="0"/>
              <a:t> Binders management</a:t>
            </a:r>
          </a:p>
          <a:p>
            <a:pPr>
              <a:buFont typeface="Arial" pitchFamily="34" charset="0"/>
              <a:buChar char="•"/>
            </a:pPr>
            <a:r>
              <a:rPr lang="en-US" sz="2800" dirty="0" smtClean="0"/>
              <a:t> Information awareness</a:t>
            </a:r>
          </a:p>
          <a:p>
            <a:pPr>
              <a:buFont typeface="Arial" pitchFamily="34" charset="0"/>
              <a:buChar char="•"/>
            </a:pPr>
            <a:r>
              <a:rPr lang="en-US" sz="2800" dirty="0" smtClean="0"/>
              <a:t> </a:t>
            </a:r>
            <a:r>
              <a:rPr lang="en-US" sz="2800" b="1" dirty="0" smtClean="0"/>
              <a:t>Company wide </a:t>
            </a:r>
            <a:r>
              <a:rPr lang="en-US" sz="2800" dirty="0" smtClean="0"/>
              <a:t>topology</a:t>
            </a:r>
          </a:p>
          <a:p>
            <a:pPr>
              <a:buFont typeface="Arial" pitchFamily="34" charset="0"/>
              <a:buChar char="•"/>
            </a:pPr>
            <a:r>
              <a:rPr lang="en-US" sz="2800" dirty="0" smtClean="0"/>
              <a:t> Company wide policies</a:t>
            </a:r>
          </a:p>
          <a:p>
            <a:pPr>
              <a:buFont typeface="Arial" pitchFamily="34" charset="0"/>
              <a:buChar char="•"/>
            </a:pPr>
            <a:r>
              <a:rPr lang="en-US" sz="2800" dirty="0" smtClean="0"/>
              <a:t> </a:t>
            </a:r>
            <a:r>
              <a:rPr lang="en-US" sz="2800" b="1" dirty="0" smtClean="0"/>
              <a:t>Short to mid-term</a:t>
            </a:r>
            <a:endParaRPr lang="en-US" sz="2800" b="1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857752" y="3455432"/>
            <a:ext cx="3661709" cy="2892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What do we mean by archiving?</a:t>
            </a:r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571472" y="1357298"/>
            <a:ext cx="8001056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en-US" sz="2800" dirty="0" smtClean="0"/>
              <a:t> Document sharing based on </a:t>
            </a:r>
            <a:r>
              <a:rPr lang="en-US" sz="2800" b="1" dirty="0" smtClean="0"/>
              <a:t>corporate policies</a:t>
            </a:r>
          </a:p>
          <a:p>
            <a:pPr>
              <a:buFont typeface="Arial" pitchFamily="34" charset="0"/>
              <a:buChar char="•"/>
            </a:pPr>
            <a:r>
              <a:rPr lang="en-US" sz="2800" dirty="0" smtClean="0"/>
              <a:t> Format conversion</a:t>
            </a:r>
          </a:p>
          <a:p>
            <a:pPr>
              <a:buFont typeface="Arial" pitchFamily="34" charset="0"/>
              <a:buChar char="•"/>
            </a:pPr>
            <a:r>
              <a:rPr lang="en-US" sz="2800" dirty="0" smtClean="0"/>
              <a:t> (Legal) protection against changes</a:t>
            </a:r>
          </a:p>
          <a:p>
            <a:pPr>
              <a:buFont typeface="Arial" pitchFamily="34" charset="0"/>
              <a:buChar char="•"/>
            </a:pPr>
            <a:r>
              <a:rPr lang="en-US" sz="2800" b="1" dirty="0" smtClean="0"/>
              <a:t> Company wide </a:t>
            </a:r>
            <a:r>
              <a:rPr lang="en-US" sz="2800" dirty="0" smtClean="0"/>
              <a:t>topology</a:t>
            </a:r>
          </a:p>
          <a:p>
            <a:pPr>
              <a:buFont typeface="Arial" pitchFamily="34" charset="0"/>
              <a:buChar char="•"/>
            </a:pPr>
            <a:r>
              <a:rPr lang="en-US" sz="2800" dirty="0" smtClean="0"/>
              <a:t> Company wide policies</a:t>
            </a:r>
          </a:p>
          <a:p>
            <a:pPr>
              <a:buFont typeface="Arial" pitchFamily="34" charset="0"/>
              <a:buChar char="•"/>
            </a:pPr>
            <a:r>
              <a:rPr lang="en-US" sz="2800" dirty="0" smtClean="0"/>
              <a:t> </a:t>
            </a:r>
            <a:r>
              <a:rPr lang="en-US" sz="2800" b="1" dirty="0" smtClean="0"/>
              <a:t>High-volume</a:t>
            </a:r>
            <a:r>
              <a:rPr lang="en-US" sz="2800" dirty="0" smtClean="0"/>
              <a:t> management</a:t>
            </a:r>
          </a:p>
          <a:p>
            <a:pPr>
              <a:buFont typeface="Arial" pitchFamily="34" charset="0"/>
              <a:buChar char="•"/>
            </a:pPr>
            <a:r>
              <a:rPr lang="en-US" sz="2800" dirty="0" smtClean="0"/>
              <a:t> </a:t>
            </a:r>
            <a:r>
              <a:rPr lang="en-US" sz="2800" b="1" dirty="0" smtClean="0"/>
              <a:t>Storage management</a:t>
            </a:r>
          </a:p>
          <a:p>
            <a:pPr>
              <a:buFont typeface="Arial" pitchFamily="34" charset="0"/>
              <a:buChar char="•"/>
            </a:pPr>
            <a:r>
              <a:rPr lang="en-US" sz="2800" dirty="0" smtClean="0"/>
              <a:t> </a:t>
            </a:r>
            <a:r>
              <a:rPr lang="en-US" sz="2800" b="1" dirty="0" smtClean="0"/>
              <a:t>Long-terms</a:t>
            </a:r>
            <a:endParaRPr lang="en-US" sz="2800" b="1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572132" y="2928934"/>
            <a:ext cx="2505075" cy="3333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Why a combination of solutions ?</a:t>
            </a:r>
            <a:endParaRPr lang="en-US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1472" y="1428736"/>
            <a:ext cx="2908371" cy="16540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286380" y="3912218"/>
            <a:ext cx="2643206" cy="20198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" name="TextBox 7"/>
          <p:cNvSpPr txBox="1"/>
          <p:nvPr/>
        </p:nvSpPr>
        <p:spPr>
          <a:xfrm>
            <a:off x="3571868" y="1500174"/>
            <a:ext cx="492922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/>
              <a:t>Would you go every day to your office with a coach ? No</a:t>
            </a:r>
            <a:endParaRPr lang="en-US" sz="2400" dirty="0"/>
          </a:p>
        </p:txBody>
      </p:sp>
      <p:sp>
        <p:nvSpPr>
          <p:cNvPr id="9" name="TextBox 8"/>
          <p:cNvSpPr txBox="1"/>
          <p:nvPr/>
        </p:nvSpPr>
        <p:spPr>
          <a:xfrm>
            <a:off x="285720" y="3929066"/>
            <a:ext cx="492922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/>
              <a:t>Would you from Belgium go to Sicily with this </a:t>
            </a:r>
            <a:r>
              <a:rPr lang="en-US" sz="2400" b="1" i="1" dirty="0" smtClean="0"/>
              <a:t>usual</a:t>
            </a:r>
            <a:r>
              <a:rPr lang="en-US" sz="2400" dirty="0" smtClean="0"/>
              <a:t> Italian car ? No</a:t>
            </a:r>
            <a:endParaRPr lang="en-US" sz="2400" dirty="0"/>
          </a:p>
        </p:txBody>
      </p:sp>
      <p:sp>
        <p:nvSpPr>
          <p:cNvPr id="10" name="TextBox 9"/>
          <p:cNvSpPr txBox="1"/>
          <p:nvPr/>
        </p:nvSpPr>
        <p:spPr>
          <a:xfrm>
            <a:off x="3643306" y="2428868"/>
            <a:ext cx="492922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Why ? Because it’s for long (-terms) travel.</a:t>
            </a:r>
            <a:endParaRPr lang="en-US" sz="2400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285720" y="4786322"/>
            <a:ext cx="492922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Why ? Because it’s for short(-terms) travel.</a:t>
            </a:r>
            <a:endParaRPr lang="en-US" sz="2400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214282" y="3357562"/>
            <a:ext cx="89297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solidFill>
                  <a:srgbClr val="FF0000"/>
                </a:solidFill>
              </a:rPr>
              <a:t>ECM is like cars, if you want to perform, you’ve to use the right tool regarding the context</a:t>
            </a:r>
            <a:endParaRPr lang="en-US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  <p:bldP spid="11" grpId="0"/>
      <p:bldP spid="1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ounded Rectangle 22"/>
          <p:cNvSpPr/>
          <p:nvPr/>
        </p:nvSpPr>
        <p:spPr>
          <a:xfrm>
            <a:off x="214282" y="1357298"/>
            <a:ext cx="8715436" cy="3071834"/>
          </a:xfrm>
          <a:prstGeom prst="round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16200000" scaled="1"/>
            <a:tileRect/>
          </a:gradFill>
          <a:ln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b"/>
          <a:lstStyle/>
          <a:p>
            <a:pPr algn="ctr"/>
            <a:r>
              <a:rPr lang="fr-BE" b="1" dirty="0" err="1" smtClean="0">
                <a:solidFill>
                  <a:schemeClr val="tx1"/>
                </a:solidFill>
              </a:rPr>
              <a:t>Search</a:t>
            </a:r>
            <a:r>
              <a:rPr lang="fr-BE" b="1" dirty="0" smtClean="0">
                <a:solidFill>
                  <a:schemeClr val="tx1"/>
                </a:solidFill>
              </a:rPr>
              <a:t> </a:t>
            </a:r>
            <a:r>
              <a:rPr lang="fr-BE" b="1" dirty="0" err="1" smtClean="0">
                <a:solidFill>
                  <a:schemeClr val="tx1"/>
                </a:solidFill>
              </a:rPr>
              <a:t>Engine</a:t>
            </a:r>
            <a:r>
              <a:rPr lang="fr-BE" b="1" dirty="0" smtClean="0">
                <a:solidFill>
                  <a:schemeClr val="tx1"/>
                </a:solidFill>
              </a:rPr>
              <a:t> </a:t>
            </a:r>
            <a:r>
              <a:rPr lang="fr-BE" b="1" dirty="0" err="1" smtClean="0">
                <a:solidFill>
                  <a:schemeClr val="tx1"/>
                </a:solidFill>
              </a:rPr>
              <a:t>with</a:t>
            </a:r>
            <a:r>
              <a:rPr lang="fr-BE" b="1" dirty="0" smtClean="0">
                <a:solidFill>
                  <a:schemeClr val="tx1"/>
                </a:solidFill>
              </a:rPr>
              <a:t> </a:t>
            </a:r>
            <a:r>
              <a:rPr lang="fr-BE" b="1" dirty="0" err="1" smtClean="0">
                <a:solidFill>
                  <a:schemeClr val="tx1"/>
                </a:solidFill>
              </a:rPr>
              <a:t>federation</a:t>
            </a:r>
            <a:endParaRPr lang="fr-BE" b="1" dirty="0">
              <a:solidFill>
                <a:schemeClr val="tx1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Conceptual architecture</a:t>
            </a:r>
            <a:endParaRPr lang="en-US" dirty="0"/>
          </a:p>
        </p:txBody>
      </p:sp>
      <p:sp>
        <p:nvSpPr>
          <p:cNvPr id="3" name="Rectangle 2"/>
          <p:cNvSpPr/>
          <p:nvPr/>
        </p:nvSpPr>
        <p:spPr>
          <a:xfrm>
            <a:off x="428596" y="1500174"/>
            <a:ext cx="8215370" cy="1143008"/>
          </a:xfrm>
          <a:prstGeom prst="rect">
            <a:avLst/>
          </a:prstGeom>
          <a:ln cap="rnd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fr-BE" b="1" dirty="0" smtClean="0"/>
              <a:t>Portal – Collaborative </a:t>
            </a:r>
            <a:r>
              <a:rPr lang="fr-BE" b="1" dirty="0" err="1" smtClean="0"/>
              <a:t>platform</a:t>
            </a:r>
            <a:endParaRPr lang="fr-BE" b="1" dirty="0"/>
          </a:p>
        </p:txBody>
      </p:sp>
      <p:sp>
        <p:nvSpPr>
          <p:cNvPr id="4" name="Rounded Rectangle 3"/>
          <p:cNvSpPr/>
          <p:nvPr/>
        </p:nvSpPr>
        <p:spPr>
          <a:xfrm>
            <a:off x="500034" y="1857364"/>
            <a:ext cx="2000264" cy="714380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r-BE" dirty="0" smtClean="0"/>
              <a:t>Collaborative</a:t>
            </a:r>
          </a:p>
          <a:p>
            <a:pPr algn="ctr"/>
            <a:r>
              <a:rPr lang="fr-BE" dirty="0" smtClean="0"/>
              <a:t>Document Library</a:t>
            </a:r>
            <a:endParaRPr lang="fr-BE" dirty="0"/>
          </a:p>
        </p:txBody>
      </p:sp>
      <p:sp>
        <p:nvSpPr>
          <p:cNvPr id="5" name="Rounded Rectangle 4"/>
          <p:cNvSpPr/>
          <p:nvPr/>
        </p:nvSpPr>
        <p:spPr>
          <a:xfrm>
            <a:off x="3643306" y="3071810"/>
            <a:ext cx="2857520" cy="785818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BE" dirty="0" smtClean="0"/>
              <a:t>Content Management</a:t>
            </a:r>
          </a:p>
          <a:p>
            <a:pPr algn="ctr"/>
            <a:r>
              <a:rPr lang="fr-BE" dirty="0" smtClean="0"/>
              <a:t>Platform</a:t>
            </a:r>
            <a:endParaRPr lang="fr-BE" dirty="0"/>
          </a:p>
        </p:txBody>
      </p:sp>
      <p:sp>
        <p:nvSpPr>
          <p:cNvPr id="7" name="Rounded Rectangle 6"/>
          <p:cNvSpPr/>
          <p:nvPr/>
        </p:nvSpPr>
        <p:spPr>
          <a:xfrm>
            <a:off x="428596" y="3071810"/>
            <a:ext cx="3000396" cy="785818"/>
          </a:xfrm>
          <a:prstGeom prst="roundRect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BE" dirty="0" err="1" smtClean="0"/>
              <a:t>Archiving</a:t>
            </a:r>
            <a:r>
              <a:rPr lang="fr-BE" dirty="0" smtClean="0"/>
              <a:t> Platform</a:t>
            </a:r>
          </a:p>
          <a:p>
            <a:pPr algn="ctr"/>
            <a:r>
              <a:rPr lang="fr-BE" dirty="0" smtClean="0"/>
              <a:t>Legal - Reports</a:t>
            </a:r>
            <a:endParaRPr lang="fr-BE" dirty="0"/>
          </a:p>
        </p:txBody>
      </p:sp>
      <p:sp>
        <p:nvSpPr>
          <p:cNvPr id="8" name="Rounded Rectangle 7"/>
          <p:cNvSpPr/>
          <p:nvPr/>
        </p:nvSpPr>
        <p:spPr>
          <a:xfrm>
            <a:off x="2714612" y="1857364"/>
            <a:ext cx="1785950" cy="714380"/>
          </a:xfrm>
          <a:prstGeom prst="round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BE" sz="1400" b="1" dirty="0" smtClean="0"/>
              <a:t>Portlets – </a:t>
            </a:r>
            <a:r>
              <a:rPr lang="fr-BE" sz="1400" b="1" dirty="0" err="1" smtClean="0"/>
              <a:t>WebParts</a:t>
            </a:r>
            <a:r>
              <a:rPr lang="fr-BE" sz="1400" b="1" dirty="0" smtClean="0"/>
              <a:t> on Archive</a:t>
            </a:r>
            <a:endParaRPr lang="fr-BE" sz="1400" b="1" dirty="0"/>
          </a:p>
        </p:txBody>
      </p:sp>
      <p:sp>
        <p:nvSpPr>
          <p:cNvPr id="9" name="Rounded Rectangle 8"/>
          <p:cNvSpPr/>
          <p:nvPr/>
        </p:nvSpPr>
        <p:spPr>
          <a:xfrm>
            <a:off x="4714876" y="1857364"/>
            <a:ext cx="1785950" cy="714380"/>
          </a:xfrm>
          <a:prstGeom prst="round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BE" sz="1200" b="1" dirty="0" smtClean="0"/>
              <a:t>Portlets – </a:t>
            </a:r>
            <a:r>
              <a:rPr lang="fr-BE" sz="1200" b="1" dirty="0" err="1" smtClean="0"/>
              <a:t>WebParts</a:t>
            </a:r>
            <a:r>
              <a:rPr lang="fr-BE" sz="1200" b="1" dirty="0" smtClean="0"/>
              <a:t> on Content Management</a:t>
            </a:r>
          </a:p>
          <a:p>
            <a:pPr algn="ctr"/>
            <a:endParaRPr lang="fr-BE" sz="1200" b="1" dirty="0"/>
          </a:p>
        </p:txBody>
      </p:sp>
      <p:sp>
        <p:nvSpPr>
          <p:cNvPr id="10" name="Rounded Rectangle 9"/>
          <p:cNvSpPr/>
          <p:nvPr/>
        </p:nvSpPr>
        <p:spPr>
          <a:xfrm>
            <a:off x="6715140" y="1857364"/>
            <a:ext cx="1785950" cy="71438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r-BE" dirty="0" smtClean="0"/>
              <a:t>Portal applications</a:t>
            </a:r>
            <a:endParaRPr lang="fr-BE" dirty="0"/>
          </a:p>
        </p:txBody>
      </p:sp>
      <p:sp>
        <p:nvSpPr>
          <p:cNvPr id="15" name="Right Arrow 14"/>
          <p:cNvSpPr/>
          <p:nvPr/>
        </p:nvSpPr>
        <p:spPr>
          <a:xfrm rot="5400000">
            <a:off x="785786" y="2571744"/>
            <a:ext cx="571504" cy="57150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 dirty="0"/>
          </a:p>
        </p:txBody>
      </p:sp>
      <p:sp>
        <p:nvSpPr>
          <p:cNvPr id="16" name="Down Arrow 15"/>
          <p:cNvSpPr/>
          <p:nvPr/>
        </p:nvSpPr>
        <p:spPr>
          <a:xfrm rot="10800000">
            <a:off x="2786050" y="2500306"/>
            <a:ext cx="642942" cy="571504"/>
          </a:xfrm>
          <a:prstGeom prst="downArrow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/>
          </a:p>
        </p:txBody>
      </p:sp>
      <p:sp>
        <p:nvSpPr>
          <p:cNvPr id="17" name="Down Arrow 16"/>
          <p:cNvSpPr/>
          <p:nvPr/>
        </p:nvSpPr>
        <p:spPr>
          <a:xfrm rot="10800000">
            <a:off x="5715008" y="2500306"/>
            <a:ext cx="642942" cy="571504"/>
          </a:xfrm>
          <a:prstGeom prst="downArrow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/>
          </a:p>
        </p:txBody>
      </p:sp>
      <p:sp>
        <p:nvSpPr>
          <p:cNvPr id="18" name="Right Arrow 17"/>
          <p:cNvSpPr/>
          <p:nvPr/>
        </p:nvSpPr>
        <p:spPr>
          <a:xfrm rot="10800000">
            <a:off x="3214678" y="3214686"/>
            <a:ext cx="571504" cy="57150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/>
          </a:p>
        </p:txBody>
      </p:sp>
      <p:sp>
        <p:nvSpPr>
          <p:cNvPr id="19" name="Rounded Rectangle 18"/>
          <p:cNvSpPr/>
          <p:nvPr/>
        </p:nvSpPr>
        <p:spPr>
          <a:xfrm>
            <a:off x="428596" y="4857760"/>
            <a:ext cx="8358246" cy="571504"/>
          </a:xfrm>
          <a:prstGeom prst="round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BE" dirty="0" smtClean="0"/>
              <a:t>Enterprise Service Bus / SOA</a:t>
            </a:r>
            <a:endParaRPr lang="fr-BE" dirty="0"/>
          </a:p>
        </p:txBody>
      </p:sp>
      <p:sp>
        <p:nvSpPr>
          <p:cNvPr id="20" name="Left-Right Arrow 19"/>
          <p:cNvSpPr/>
          <p:nvPr/>
        </p:nvSpPr>
        <p:spPr>
          <a:xfrm rot="16200000">
            <a:off x="7072330" y="3500438"/>
            <a:ext cx="2428892" cy="428628"/>
          </a:xfrm>
          <a:prstGeom prst="leftRightArrow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/>
          </a:p>
        </p:txBody>
      </p:sp>
      <p:sp>
        <p:nvSpPr>
          <p:cNvPr id="21" name="Left-Right Arrow 20"/>
          <p:cNvSpPr/>
          <p:nvPr/>
        </p:nvSpPr>
        <p:spPr>
          <a:xfrm rot="16200000">
            <a:off x="5607851" y="4107661"/>
            <a:ext cx="1214446" cy="428628"/>
          </a:xfrm>
          <a:prstGeom prst="leftRightArrow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/>
          </a:p>
        </p:txBody>
      </p:sp>
      <p:sp>
        <p:nvSpPr>
          <p:cNvPr id="22" name="Left-Right Arrow 21"/>
          <p:cNvSpPr/>
          <p:nvPr/>
        </p:nvSpPr>
        <p:spPr>
          <a:xfrm rot="16200000">
            <a:off x="392877" y="4179099"/>
            <a:ext cx="1214446" cy="428628"/>
          </a:xfrm>
          <a:prstGeom prst="leftRightArrow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/>
          </a:p>
        </p:txBody>
      </p:sp>
      <p:sp>
        <p:nvSpPr>
          <p:cNvPr id="24" name="Rounded Rectangle 23"/>
          <p:cNvSpPr/>
          <p:nvPr/>
        </p:nvSpPr>
        <p:spPr>
          <a:xfrm>
            <a:off x="6572264" y="3071810"/>
            <a:ext cx="1500198" cy="785818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r-BE" dirty="0" smtClean="0"/>
              <a:t>applications</a:t>
            </a:r>
            <a:endParaRPr lang="fr-BE" dirty="0"/>
          </a:p>
        </p:txBody>
      </p:sp>
      <p:sp>
        <p:nvSpPr>
          <p:cNvPr id="25" name="Left-Right Arrow 24"/>
          <p:cNvSpPr/>
          <p:nvPr/>
        </p:nvSpPr>
        <p:spPr>
          <a:xfrm rot="16200000">
            <a:off x="7036611" y="4107661"/>
            <a:ext cx="1214446" cy="428628"/>
          </a:xfrm>
          <a:prstGeom prst="leftRightArrow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6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7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0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3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6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  <p:bldP spid="3" grpId="0" animBg="1"/>
      <p:bldP spid="4" grpId="0" animBg="1"/>
      <p:bldP spid="5" grpId="0" animBg="1"/>
      <p:bldP spid="7" grpId="0" animBg="1"/>
      <p:bldP spid="8" grpId="0" animBg="1"/>
      <p:bldP spid="9" grpId="0" animBg="1"/>
      <p:bldP spid="10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4" grpId="0" animBg="1"/>
      <p:bldP spid="2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Information Lifecycle and repositories</a:t>
            </a:r>
            <a:endParaRPr lang="en-US" dirty="0"/>
          </a:p>
        </p:txBody>
      </p:sp>
      <p:pic>
        <p:nvPicPr>
          <p:cNvPr id="6" name="Picture 5" descr="Overview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57488" y="1214422"/>
            <a:ext cx="5875017" cy="490062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142844" y="1357298"/>
            <a:ext cx="2571768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Information are produced in the best context and archived for long-terms conservation</a:t>
            </a:r>
          </a:p>
          <a:p>
            <a:endParaRPr lang="en-US" dirty="0" smtClean="0"/>
          </a:p>
          <a:p>
            <a:r>
              <a:rPr lang="en-US" dirty="0" smtClean="0"/>
              <a:t>Legal policies will be applied on needed documents</a:t>
            </a:r>
          </a:p>
          <a:p>
            <a:endParaRPr lang="en-US" dirty="0" smtClean="0"/>
          </a:p>
          <a:p>
            <a:r>
              <a:rPr lang="en-US" dirty="0" smtClean="0"/>
              <a:t>Rules and workflow event could be the trigger to move a content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Sample architecture</a:t>
            </a:r>
            <a:endParaRPr lang="en-US" dirty="0"/>
          </a:p>
        </p:txBody>
      </p:sp>
      <p:pic>
        <p:nvPicPr>
          <p:cNvPr id="26" name="Picture 25" descr="Schema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42976" y="1259429"/>
            <a:ext cx="7786710" cy="474133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BE" dirty="0" smtClean="0"/>
              <a:t>Conclusion</a:t>
            </a:r>
            <a:endParaRPr lang="fr-BE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0034" y="1285860"/>
            <a:ext cx="8229600" cy="4525963"/>
          </a:xfrm>
        </p:spPr>
        <p:txBody>
          <a:bodyPr>
            <a:noAutofit/>
          </a:bodyPr>
          <a:lstStyle/>
          <a:p>
            <a:r>
              <a:rPr lang="en-US" sz="2400" dirty="0" smtClean="0"/>
              <a:t>Collaboration and ECM can be </a:t>
            </a:r>
            <a:r>
              <a:rPr lang="en-US" sz="2400" b="1" dirty="0" smtClean="0"/>
              <a:t>combined</a:t>
            </a:r>
            <a:r>
              <a:rPr lang="en-US" sz="2400" dirty="0" smtClean="0"/>
              <a:t> to offer an end-to-end solution for managing information</a:t>
            </a:r>
          </a:p>
          <a:p>
            <a:r>
              <a:rPr lang="en-US" sz="2400" dirty="0" smtClean="0"/>
              <a:t>Implementing a </a:t>
            </a:r>
            <a:r>
              <a:rPr lang="en-US" sz="2400" b="1" dirty="0" smtClean="0"/>
              <a:t>reliable</a:t>
            </a:r>
            <a:r>
              <a:rPr lang="en-US" sz="2400" dirty="0" smtClean="0"/>
              <a:t> and clear </a:t>
            </a:r>
            <a:r>
              <a:rPr lang="en-US" sz="2400" b="1" dirty="0" smtClean="0"/>
              <a:t>architecture</a:t>
            </a:r>
            <a:r>
              <a:rPr lang="en-US" sz="2400" dirty="0" smtClean="0"/>
              <a:t> will help implementing ILM and SOA within the enterprise</a:t>
            </a:r>
          </a:p>
          <a:p>
            <a:r>
              <a:rPr lang="en-US" sz="2400" dirty="0" smtClean="0"/>
              <a:t>Regarding the </a:t>
            </a:r>
            <a:r>
              <a:rPr lang="en-US" sz="2400" b="1" dirty="0" smtClean="0"/>
              <a:t>impact</a:t>
            </a:r>
            <a:r>
              <a:rPr lang="en-US" sz="2400" dirty="0" smtClean="0"/>
              <a:t> on the organization, the day-to-day working and the management of critical contents, implementing a collaborative platform will require </a:t>
            </a:r>
            <a:r>
              <a:rPr lang="en-US" sz="2400" b="1" dirty="0" smtClean="0"/>
              <a:t>project management, analysis</a:t>
            </a:r>
            <a:r>
              <a:rPr lang="en-US" sz="2400" dirty="0" smtClean="0"/>
              <a:t> and </a:t>
            </a:r>
            <a:r>
              <a:rPr lang="en-US" sz="2400" b="1" dirty="0" smtClean="0"/>
              <a:t>change management</a:t>
            </a:r>
            <a:r>
              <a:rPr lang="en-US" sz="2400" dirty="0" smtClean="0"/>
              <a:t> as well as ECM projects.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8596" y="2786058"/>
            <a:ext cx="8229600" cy="1143000"/>
          </a:xfrm>
        </p:spPr>
        <p:txBody>
          <a:bodyPr>
            <a:normAutofit/>
          </a:bodyPr>
          <a:lstStyle/>
          <a:p>
            <a:r>
              <a:rPr lang="en-US" dirty="0" smtClean="0"/>
              <a:t>Q&amp;A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1266</TotalTime>
  <Words>569</Words>
  <Application>Microsoft Office PowerPoint</Application>
  <PresentationFormat>On-screen Show (4:3)</PresentationFormat>
  <Paragraphs>84</Paragraphs>
  <Slides>11</Slides>
  <Notes>6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2" baseType="lpstr">
      <vt:lpstr>Office Theme</vt:lpstr>
      <vt:lpstr>How to combine ECM and a collaborative platform in one vision &amp; strategy?</vt:lpstr>
      <vt:lpstr>World of information</vt:lpstr>
      <vt:lpstr>What do we mean by collaboration ?</vt:lpstr>
      <vt:lpstr>What do we mean by library services ?</vt:lpstr>
      <vt:lpstr>What do we mean by archiving?</vt:lpstr>
      <vt:lpstr>Why a combination of solutions ?</vt:lpstr>
      <vt:lpstr>Conceptual architecture</vt:lpstr>
      <vt:lpstr>Information Lifecycle and repositories</vt:lpstr>
      <vt:lpstr>Sample architecture</vt:lpstr>
      <vt:lpstr>Conclusion</vt:lpstr>
      <vt:lpstr>Q&amp;A</vt:lpstr>
    </vt:vector>
  </TitlesOfParts>
  <Company>Iris_Group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crochign</dc:creator>
  <cp:lastModifiedBy>Giuseppe Contino</cp:lastModifiedBy>
  <cp:revision>16</cp:revision>
  <dcterms:created xsi:type="dcterms:W3CDTF">2009-01-06T16:38:26Z</dcterms:created>
  <dcterms:modified xsi:type="dcterms:W3CDTF">2009-01-27T14:08:37Z</dcterms:modified>
</cp:coreProperties>
</file>