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372" r:id="rId2"/>
    <p:sldId id="370" r:id="rId3"/>
    <p:sldId id="259" r:id="rId4"/>
    <p:sldId id="357" r:id="rId5"/>
    <p:sldId id="359" r:id="rId6"/>
    <p:sldId id="360" r:id="rId7"/>
    <p:sldId id="361" r:id="rId8"/>
    <p:sldId id="300" r:id="rId9"/>
    <p:sldId id="301" r:id="rId10"/>
    <p:sldId id="381" r:id="rId11"/>
    <p:sldId id="288" r:id="rId12"/>
    <p:sldId id="418" r:id="rId13"/>
    <p:sldId id="410" r:id="rId14"/>
    <p:sldId id="419" r:id="rId15"/>
    <p:sldId id="302" r:id="rId16"/>
    <p:sldId id="303" r:id="rId17"/>
    <p:sldId id="414" r:id="rId18"/>
    <p:sldId id="364" r:id="rId19"/>
    <p:sldId id="365" r:id="rId20"/>
    <p:sldId id="367" r:id="rId21"/>
    <p:sldId id="399" r:id="rId22"/>
    <p:sldId id="413" r:id="rId23"/>
    <p:sldId id="396" r:id="rId24"/>
    <p:sldId id="339" r:id="rId25"/>
    <p:sldId id="382" r:id="rId26"/>
    <p:sldId id="41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2504"/>
    <a:srgbClr val="FA340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246" autoAdjust="0"/>
    <p:restoredTop sz="89282" autoAdjust="0"/>
  </p:normalViewPr>
  <p:slideViewPr>
    <p:cSldViewPr>
      <p:cViewPr varScale="1">
        <p:scale>
          <a:sx n="101" d="100"/>
          <a:sy n="101" d="100"/>
        </p:scale>
        <p:origin x="-14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A06C8-EFC6-434A-BC8C-EDA07C185E50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280DC-0731-4B5B-83C3-27BD6EFD7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dirty="0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702BD0-7990-47E5-8A17-20C07FA4A90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4.gif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jpe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6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10" Type="http://schemas.openxmlformats.org/officeDocument/2006/relationships/image" Target="../media/image8.jpeg"/><Relationship Id="rId4" Type="http://schemas.openxmlformats.org/officeDocument/2006/relationships/image" Target="../media/image45.png"/><Relationship Id="rId9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11" Type="http://schemas.openxmlformats.org/officeDocument/2006/relationships/image" Target="../media/image55.png"/><Relationship Id="rId5" Type="http://schemas.openxmlformats.org/officeDocument/2006/relationships/image" Target="../media/image50.jpeg"/><Relationship Id="rId10" Type="http://schemas.openxmlformats.org/officeDocument/2006/relationships/image" Target="../media/image54.pn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51.gif"/><Relationship Id="rId3" Type="http://schemas.openxmlformats.org/officeDocument/2006/relationships/image" Target="../media/image55.png"/><Relationship Id="rId7" Type="http://schemas.openxmlformats.org/officeDocument/2006/relationships/image" Target="../media/image49.png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0.jpeg"/><Relationship Id="rId5" Type="http://schemas.openxmlformats.org/officeDocument/2006/relationships/image" Target="../media/image54.png"/><Relationship Id="rId10" Type="http://schemas.openxmlformats.org/officeDocument/2006/relationships/image" Target="../media/image53.png"/><Relationship Id="rId4" Type="http://schemas.openxmlformats.org/officeDocument/2006/relationships/image" Target="../media/image56.png"/><Relationship Id="rId9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13" Type="http://schemas.openxmlformats.org/officeDocument/2006/relationships/image" Target="../media/image57.png"/><Relationship Id="rId3" Type="http://schemas.openxmlformats.org/officeDocument/2006/relationships/image" Target="../media/image55.png"/><Relationship Id="rId7" Type="http://schemas.openxmlformats.org/officeDocument/2006/relationships/image" Target="../media/image9.gif"/><Relationship Id="rId12" Type="http://schemas.openxmlformats.org/officeDocument/2006/relationships/image" Target="../media/image5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54.png"/><Relationship Id="rId5" Type="http://schemas.openxmlformats.org/officeDocument/2006/relationships/image" Target="../media/image49.png"/><Relationship Id="rId10" Type="http://schemas.openxmlformats.org/officeDocument/2006/relationships/image" Target="../media/image53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Relationship Id="rId14" Type="http://schemas.openxmlformats.org/officeDocument/2006/relationships/image" Target="../media/image5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60.png"/><Relationship Id="rId12" Type="http://schemas.openxmlformats.org/officeDocument/2006/relationships/image" Target="../media/image6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nsancini\Desktop\Global%20Solutions\Chris\IRISPowerscan.wm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63.png"/><Relationship Id="rId5" Type="http://schemas.openxmlformats.org/officeDocument/2006/relationships/image" Target="../media/image46.png"/><Relationship Id="rId10" Type="http://schemas.openxmlformats.org/officeDocument/2006/relationships/image" Target="../media/image62.png"/><Relationship Id="rId4" Type="http://schemas.openxmlformats.org/officeDocument/2006/relationships/image" Target="../media/image59.jpeg"/><Relationship Id="rId9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http://metsys.irislink.com/trombinoscope/cpg135/albums/marketing-tools/iris-logos/official/IRIS-logo-3D.jpg"/>
          <p:cNvPicPr>
            <a:picLocks noChangeAspect="1" noChangeArrowheads="1"/>
          </p:cNvPicPr>
          <p:nvPr/>
        </p:nvPicPr>
        <p:blipFill>
          <a:blip r:embed="rId4" cstate="print"/>
          <a:srcRect t="2390" b="4011"/>
          <a:stretch>
            <a:fillRect/>
          </a:stretch>
        </p:blipFill>
        <p:spPr bwMode="auto">
          <a:xfrm>
            <a:off x="-2" y="785794"/>
            <a:ext cx="9144002" cy="514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1673225"/>
            <a:ext cx="7772400" cy="190817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From paper to SharePoint…</a:t>
            </a:r>
            <a:br>
              <a:rPr kumimoji="0" lang="en-US" sz="44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0" lang="en-US" sz="44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with </a:t>
            </a:r>
            <a:r>
              <a:rPr kumimoji="0" lang="en-US" sz="4400" b="0" i="1" u="none" strike="noStrike" kern="1200" cap="none" spc="0" normalizeH="0" baseline="0" noProof="0" dirty="0" err="1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IRISPowerscan</a:t>
            </a:r>
            <a:r>
              <a:rPr kumimoji="0" lang="en-US" sz="44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™</a:t>
            </a:r>
            <a:r>
              <a:rPr kumimoji="0" lang="en-US" sz="3200" b="1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en-US" sz="3200" b="1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0" lang="en-US" sz="3200" b="1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en-US" sz="3200" b="1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0" lang="en-US" sz="20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A</a:t>
            </a:r>
            <a:r>
              <a:rPr kumimoji="0" lang="en-US" sz="2000" b="0" i="1" u="none" strike="noStrike" kern="1200" cap="none" spc="0" normalizeH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</a:t>
            </a:r>
            <a:r>
              <a:rPr kumimoji="0" lang="en-US" sz="20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document capture, indexation, OCR and </a:t>
            </a:r>
            <a:br>
              <a:rPr kumimoji="0" lang="en-US" sz="20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0" lang="en-US" sz="2000" b="0" i="1" u="none" strike="noStrike" kern="1200" cap="none" spc="0" normalizeH="0" baseline="0" noProof="0" dirty="0" smtClean="0">
                <a:ln>
                  <a:prstDash val="solid"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Microsoft SharePoint integration solution</a:t>
            </a:r>
            <a:endParaRPr kumimoji="0" lang="en-US" sz="3200" b="0" i="1" u="none" strike="noStrike" kern="1200" cap="none" spc="0" normalizeH="0" baseline="0" noProof="0" dirty="0">
              <a:ln>
                <a:prstDash val="solid"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5" name="Picture 4" descr="IPS-3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4114800"/>
            <a:ext cx="2819401" cy="514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Picture 2" descr="http://i.ehow.com/images/GlobalPhoto/Articles/2165927/sharepoint-logo-main_Fu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4929634"/>
            <a:ext cx="2209800" cy="556766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7" name="Rectangle 6"/>
          <p:cNvSpPr/>
          <p:nvPr/>
        </p:nvSpPr>
        <p:spPr>
          <a:xfrm>
            <a:off x="7696200" y="2314108"/>
            <a:ext cx="533400" cy="4290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pic>
        <p:nvPicPr>
          <p:cNvPr id="9" name="Picture 4" descr="E:\Data\IRIS\PT\IRISLink\Images\0-IRISDoc9Server-3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2980" y="4647276"/>
            <a:ext cx="3113532" cy="4663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I.R.I.S. &amp; MICROSOFT</a:t>
            </a:r>
            <a:endParaRPr lang="en-US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2"/>
                </a:solidFill>
              </a:rPr>
              <a:t>Microsoft Gold Partner</a:t>
            </a: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2"/>
                </a:solidFill>
              </a:rPr>
              <a:t>Software developer</a:t>
            </a: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2"/>
                </a:solidFill>
              </a:rPr>
              <a:t>Products for </a:t>
            </a:r>
            <a:r>
              <a:rPr lang="en-US" sz="2400" dirty="0" err="1" smtClean="0">
                <a:solidFill>
                  <a:schemeClr val="tx2"/>
                </a:solidFill>
              </a:rPr>
              <a:t>SoHo</a:t>
            </a:r>
            <a:r>
              <a:rPr lang="en-US" sz="2400" dirty="0" smtClean="0">
                <a:solidFill>
                  <a:schemeClr val="tx2"/>
                </a:solidFill>
              </a:rPr>
              <a:t>, SMB, </a:t>
            </a:r>
            <a:r>
              <a:rPr lang="en-US" sz="2400" dirty="0" err="1" smtClean="0">
                <a:solidFill>
                  <a:schemeClr val="tx2"/>
                </a:solidFill>
              </a:rPr>
              <a:t>Corporates</a:t>
            </a:r>
            <a:endParaRPr lang="en-US" sz="2400" dirty="0" smtClean="0">
              <a:solidFill>
                <a:schemeClr val="tx2"/>
              </a:solidFill>
            </a:endParaRP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2"/>
                </a:solidFill>
              </a:rPr>
              <a:t>Key focus on IDR (intelligent Document Recognition), i.e.:</a:t>
            </a:r>
          </a:p>
          <a:p>
            <a:pPr lvl="1" eaLnBrk="0" hangingPunct="0">
              <a:buFont typeface="Arial" charset="0"/>
              <a:buChar char="•"/>
              <a:defRPr/>
            </a:pPr>
            <a:r>
              <a:rPr lang="en-US" sz="2000" dirty="0" smtClean="0">
                <a:solidFill>
                  <a:schemeClr val="tx2"/>
                </a:solidFill>
              </a:rPr>
              <a:t>Paper documents</a:t>
            </a:r>
          </a:p>
          <a:p>
            <a:pPr lvl="1" eaLnBrk="0" hangingPunct="0">
              <a:buFont typeface="Arial" charset="0"/>
              <a:buChar char="•"/>
              <a:defRPr/>
            </a:pPr>
            <a:r>
              <a:rPr lang="en-US" sz="2000" dirty="0" smtClean="0">
                <a:solidFill>
                  <a:schemeClr val="tx2"/>
                </a:solidFill>
              </a:rPr>
              <a:t>Electronic documents</a:t>
            </a: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2"/>
                </a:solidFill>
              </a:rPr>
              <a:t>Software infrastructures more and more based on Microsoft products </a:t>
            </a:r>
          </a:p>
          <a:p>
            <a:endParaRPr lang="en-US" dirty="0"/>
          </a:p>
        </p:txBody>
      </p:sp>
      <p:pic>
        <p:nvPicPr>
          <p:cNvPr id="6" name="Picture 2" descr="C:\Users\pdm\AppData\Local\Microsoft\Windows\Temporary Internet Files\Content.Outlook\ELVTNC0O\MS_Gold_Certified_Transp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69457" y="1612892"/>
            <a:ext cx="2245881" cy="124460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  <a:effectLst/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TYPICAL COMPANY NEEDS</a:t>
            </a:r>
            <a:endParaRPr lang="en-GB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371600" y="1600200"/>
            <a:ext cx="6324600" cy="447200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GB" dirty="0" smtClean="0">
                <a:solidFill>
                  <a:schemeClr val="tx2"/>
                </a:solidFill>
              </a:rPr>
              <a:t>High speed scanning of documents</a:t>
            </a:r>
          </a:p>
          <a:p>
            <a:pPr algn="ctr">
              <a:buNone/>
            </a:pPr>
            <a:endParaRPr lang="en-GB" sz="24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GB" dirty="0" smtClean="0">
                <a:solidFill>
                  <a:schemeClr val="tx2"/>
                </a:solidFill>
              </a:rPr>
              <a:t>Separate; Classify &amp; Rename these documents &amp; Extract key data</a:t>
            </a:r>
          </a:p>
          <a:p>
            <a:pPr algn="ctr">
              <a:buNone/>
            </a:pPr>
            <a:endParaRPr lang="en-GB" sz="24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GB" dirty="0" smtClean="0">
                <a:solidFill>
                  <a:schemeClr val="tx2"/>
                </a:solidFill>
              </a:rPr>
              <a:t>Create &amp; Compress into different types of searchable documents</a:t>
            </a:r>
          </a:p>
          <a:p>
            <a:pPr algn="ctr">
              <a:buNone/>
            </a:pPr>
            <a:endParaRPr lang="en-GB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GB" dirty="0" smtClean="0">
                <a:solidFill>
                  <a:schemeClr val="tx2"/>
                </a:solidFill>
              </a:rPr>
              <a:t>Storage on a Microsoft SharePoint Server according to document classification and extracted data</a:t>
            </a:r>
          </a:p>
        </p:txBody>
      </p:sp>
      <p:sp>
        <p:nvSpPr>
          <p:cNvPr id="5" name="Down Arrow 4"/>
          <p:cNvSpPr/>
          <p:nvPr/>
        </p:nvSpPr>
        <p:spPr>
          <a:xfrm>
            <a:off x="4114800" y="2000240"/>
            <a:ext cx="8382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4114800" y="3143248"/>
            <a:ext cx="8382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4114800" y="4357694"/>
            <a:ext cx="8382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E:\Data\IRIS\PT\IRISLink\Images\0-IRISDoc9Server-3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071810"/>
            <a:ext cx="4080000" cy="61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I.R.I.S. Solution</a:t>
            </a:r>
            <a:endParaRPr lang="en-GB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pic>
        <p:nvPicPr>
          <p:cNvPr id="4" name="Content Placeholder 3" descr="IPS-3d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76400" y="1285860"/>
            <a:ext cx="3550687" cy="648000"/>
          </a:xfrm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752600" y="1928802"/>
            <a:ext cx="7086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 speed scanning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Document separation &amp; renaming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752600" y="3643314"/>
            <a:ext cx="7162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Creation and compression of searchable documents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</a:rPr>
              <a:t>IRISDocument</a:t>
            </a: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</a:rPr>
              <a:t> Add-on to MS SharePoint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752600" y="5743596"/>
            <a:ext cx="7086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Document storage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4" descr="irisdesktop searc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5143512"/>
            <a:ext cx="1198562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http://michaelcorey.ntirety.com/Portals/1101/images/Microsoft%20Office%20Sharepoint%20log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5110179"/>
            <a:ext cx="31146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990600" y="1752600"/>
            <a:ext cx="4495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Connects to nearly </a:t>
            </a: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any scanner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Project based </a:t>
            </a:r>
            <a:r>
              <a:rPr lang="en-GB" sz="2400" dirty="0" smtClean="0">
                <a:solidFill>
                  <a:schemeClr val="tx2"/>
                </a:solidFill>
              </a:rPr>
              <a:t>with ready to use templates</a:t>
            </a:r>
            <a:endParaRPr lang="en-GB" sz="2400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User friendly interface that can be personalised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Functionality to control user rights and user interface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Can connect to other applications for post-processing of the documents (BOF API)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1" name="Picture 17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2" name="Picture 18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3" name="Picture 19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" name="Picture 20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5" name="Picture 30" descr="normal_0-MFP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096000" y="2057400"/>
            <a:ext cx="1113277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1" descr="normal_0-screen-validation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7467600" y="1752600"/>
            <a:ext cx="1219200" cy="1393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7" descr="IPS-3d.gif"/>
          <p:cNvPicPr>
            <a:picLocks noChangeAspect="1"/>
          </p:cNvPicPr>
          <p:nvPr/>
        </p:nvPicPr>
        <p:blipFill>
          <a:blip r:embed="rId24"/>
          <a:srcRect t="14286" b="14286"/>
          <a:stretch>
            <a:fillRect/>
          </a:stretch>
        </p:blipFill>
        <p:spPr>
          <a:xfrm>
            <a:off x="990601" y="245786"/>
            <a:ext cx="7467600" cy="973413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RISPdf-ico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3695500"/>
            <a:ext cx="2819400" cy="294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838200" y="1738314"/>
            <a:ext cx="8153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powerful image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document converter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Can convert to many different formats such as searchable PDF, PDF/a, XPS, RTF, OpenDocument Text, MS Word, SpreadsheetML, XML, HTML…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0" i="0" u="none" strike="noStrike" kern="1200" cap="none" spc="0" normalizeH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9" descr="24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5334000"/>
            <a:ext cx="11430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838200" y="3632215"/>
            <a:ext cx="7239000" cy="201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compress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PDF, PDF/a and XPS documents thanks to I.R.I.S. </a:t>
            </a: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           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technology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Can digitally sign and protect your PDF files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2" descr="D:\Products\iHQC\Presentation\Graphics\iHQC-3d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4071942"/>
            <a:ext cx="1054064" cy="457200"/>
          </a:xfrm>
          <a:prstGeom prst="rect">
            <a:avLst/>
          </a:prstGeom>
          <a:noFill/>
        </p:spPr>
      </p:pic>
      <p:pic>
        <p:nvPicPr>
          <p:cNvPr id="8" name="Picture 4" descr="E:\Data\IRIS\PT\IRISLink\Images\0-IRISDoc9Server-3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5" y="421860"/>
            <a:ext cx="6712506" cy="10068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31"/>
          <p:cNvPicPr>
            <a:picLocks noChangeAspect="1" noChangeArrowheads="1"/>
          </p:cNvPicPr>
          <p:nvPr/>
        </p:nvPicPr>
        <p:blipFill>
          <a:blip r:embed="rId3"/>
          <a:srcRect l="2883" t="6639" r="4865" b="7054"/>
          <a:stretch>
            <a:fillRect/>
          </a:stretch>
        </p:blipFill>
        <p:spPr bwMode="auto">
          <a:xfrm>
            <a:off x="1133468" y="428604"/>
            <a:ext cx="2438400" cy="9906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7171" name="Rectangle 7"/>
          <p:cNvSpPr>
            <a:spLocks noChangeArrowheads="1"/>
          </p:cNvSpPr>
          <p:nvPr/>
        </p:nvSpPr>
        <p:spPr bwMode="auto">
          <a:xfrm>
            <a:off x="611188" y="6429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endParaRPr lang="fr-FR" sz="4400">
              <a:solidFill>
                <a:schemeClr val="accent2"/>
              </a:solidFill>
            </a:endParaRPr>
          </a:p>
        </p:txBody>
      </p:sp>
      <p:pic>
        <p:nvPicPr>
          <p:cNvPr id="7174" name="Picture 23" descr="graphique iHQC-56KB-do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5697" y="4286257"/>
            <a:ext cx="4937395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Rectangle 9"/>
          <p:cNvSpPr>
            <a:spLocks noChangeArrowheads="1"/>
          </p:cNvSpPr>
          <p:nvPr/>
        </p:nvSpPr>
        <p:spPr bwMode="auto">
          <a:xfrm>
            <a:off x="857224" y="1643050"/>
            <a:ext cx="785818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</a:pPr>
            <a:r>
              <a:rPr lang="en-GB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</a:t>
            </a:r>
          </a:p>
          <a:p>
            <a:pPr marL="342900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2"/>
                </a:solidFill>
              </a:rPr>
              <a:t>Generates </a:t>
            </a:r>
            <a:r>
              <a:rPr lang="en-GB" sz="2400" dirty="0">
                <a:solidFill>
                  <a:schemeClr val="tx2"/>
                </a:solidFill>
              </a:rPr>
              <a:t>fully searchable PDF-iHQC™ or XPS-iHQC ™ files (high quality </a:t>
            </a:r>
            <a:r>
              <a:rPr lang="en-GB" sz="2400" dirty="0" err="1">
                <a:solidFill>
                  <a:schemeClr val="tx2"/>
                </a:solidFill>
              </a:rPr>
              <a:t>color</a:t>
            </a:r>
            <a:r>
              <a:rPr lang="en-GB" sz="2400" dirty="0">
                <a:solidFill>
                  <a:schemeClr val="tx2"/>
                </a:solidFill>
              </a:rPr>
              <a:t> image with the </a:t>
            </a:r>
            <a:r>
              <a:rPr lang="en-GB" sz="2400" dirty="0" err="1" smtClean="0">
                <a:solidFill>
                  <a:schemeClr val="tx2"/>
                </a:solidFill>
              </a:rPr>
              <a:t>OCRed</a:t>
            </a:r>
            <a:r>
              <a:rPr lang="en-GB" sz="2400" dirty="0" smtClean="0">
                <a:solidFill>
                  <a:schemeClr val="tx2"/>
                </a:solidFill>
              </a:rPr>
              <a:t> text)</a:t>
            </a:r>
            <a:endParaRPr lang="en-GB" sz="2400" dirty="0">
              <a:solidFill>
                <a:schemeClr val="tx2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>
                <a:solidFill>
                  <a:schemeClr val="tx2"/>
                </a:solidFill>
              </a:rPr>
              <a:t>Several levels of </a:t>
            </a:r>
            <a:r>
              <a:rPr lang="en-GB" sz="2400" dirty="0" smtClean="0">
                <a:solidFill>
                  <a:schemeClr val="tx2"/>
                </a:solidFill>
              </a:rPr>
              <a:t>compression (Best </a:t>
            </a:r>
            <a:r>
              <a:rPr lang="en-GB" sz="2400" dirty="0">
                <a:solidFill>
                  <a:schemeClr val="tx2"/>
                </a:solidFill>
              </a:rPr>
              <a:t>Size </a:t>
            </a:r>
            <a:r>
              <a:rPr lang="en-GB" sz="2400" dirty="0">
                <a:solidFill>
                  <a:schemeClr val="tx2"/>
                </a:solidFill>
                <a:sym typeface="Wingdings" pitchFamily="2" charset="2"/>
              </a:rPr>
              <a:t></a:t>
            </a:r>
            <a:r>
              <a:rPr lang="en-GB" sz="2400" dirty="0">
                <a:solidFill>
                  <a:schemeClr val="tx2"/>
                </a:solidFill>
              </a:rPr>
              <a:t> Best Quality</a:t>
            </a:r>
            <a:r>
              <a:rPr lang="en-GB" sz="2400" dirty="0" smtClean="0">
                <a:solidFill>
                  <a:schemeClr val="tx2"/>
                </a:solidFill>
              </a:rPr>
              <a:t>)</a:t>
            </a:r>
            <a:endParaRPr lang="en-GB" sz="2400" dirty="0">
              <a:solidFill>
                <a:schemeClr val="tx2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</a:rPr>
              <a:t>Exceptional readability (same </a:t>
            </a:r>
            <a:r>
              <a:rPr lang="en-GB" sz="2400" dirty="0">
                <a:solidFill>
                  <a:schemeClr val="tx2"/>
                </a:solidFill>
              </a:rPr>
              <a:t>as the original document</a:t>
            </a:r>
            <a:r>
              <a:rPr lang="en-GB" sz="2400" dirty="0" smtClean="0">
                <a:solidFill>
                  <a:schemeClr val="tx2"/>
                </a:solidFill>
              </a:rPr>
              <a:t>)</a:t>
            </a:r>
            <a:endParaRPr lang="en-GB" sz="2400" dirty="0">
              <a:solidFill>
                <a:schemeClr val="tx2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</a:rPr>
              <a:t>Less bandwidth used </a:t>
            </a:r>
            <a:r>
              <a:rPr lang="en-GB" sz="2400" dirty="0">
                <a:solidFill>
                  <a:schemeClr val="tx2"/>
                </a:solidFill>
              </a:rPr>
              <a:t>to share your </a:t>
            </a:r>
            <a:r>
              <a:rPr lang="en-GB" sz="2400" dirty="0" smtClean="0">
                <a:solidFill>
                  <a:schemeClr val="tx2"/>
                </a:solidFill>
              </a:rPr>
              <a:t>documents</a:t>
            </a:r>
            <a:endParaRPr lang="en-GB" sz="2400" dirty="0">
              <a:solidFill>
                <a:schemeClr val="tx2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</a:rPr>
              <a:t>Less storage </a:t>
            </a:r>
            <a:r>
              <a:rPr lang="en-GB" sz="2400" dirty="0">
                <a:solidFill>
                  <a:schemeClr val="tx2"/>
                </a:solidFill>
              </a:rPr>
              <a:t>space to archive all your files</a:t>
            </a:r>
            <a:endParaRPr lang="fr-FR" sz="2400" dirty="0">
              <a:solidFill>
                <a:schemeClr val="tx2"/>
              </a:solidFill>
            </a:endParaRPr>
          </a:p>
          <a:p>
            <a:pPr marL="742950" lvl="1" indent="-285750">
              <a:lnSpc>
                <a:spcPct val="80000"/>
              </a:lnSpc>
              <a:buFont typeface="Wingdings" pitchFamily="2" charset="2"/>
              <a:buChar char=""/>
            </a:pPr>
            <a:endParaRPr lang="en-GB" sz="1400" dirty="0"/>
          </a:p>
          <a:p>
            <a:pPr marL="742950" lvl="1" indent="-285750">
              <a:lnSpc>
                <a:spcPct val="80000"/>
              </a:lnSpc>
              <a:buFont typeface="Wingdings" pitchFamily="2" charset="2"/>
              <a:buChar char=""/>
            </a:pPr>
            <a:endParaRPr lang="fr-FR" sz="7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Microsoft SharePoint </a:t>
            </a:r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Add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-on</a:t>
            </a:r>
            <a:endParaRPr lang="en-US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pic>
        <p:nvPicPr>
          <p:cNvPr id="6" name="Picture 6" descr="E:\Data\IRIS\PT\IRISLink\Images\0-IRISDoc9ServerSharepoint-3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6676" y="1214422"/>
            <a:ext cx="5554282" cy="972000"/>
          </a:xfrm>
          <a:prstGeom prst="rect">
            <a:avLst/>
          </a:prstGeom>
          <a:noFill/>
        </p:spPr>
      </p:pic>
      <p:pic>
        <p:nvPicPr>
          <p:cNvPr id="1028" name="Picture 4" descr="C:\Documents and Settings\nsancini\Desktop\untitled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143116"/>
            <a:ext cx="5572164" cy="421229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Process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 I</a:t>
            </a:r>
            <a:endParaRPr lang="en-US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pic>
        <p:nvPicPr>
          <p:cNvPr id="7" name="Picture 6" descr="client_1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221" y="1500174"/>
            <a:ext cx="2832300" cy="1785950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785918" y="4143491"/>
            <a:ext cx="3714776" cy="1785839"/>
            <a:chOff x="1785918" y="4000504"/>
            <a:chExt cx="3714776" cy="1785839"/>
          </a:xfrm>
        </p:grpSpPr>
        <p:pic>
          <p:nvPicPr>
            <p:cNvPr id="3" name="Picture 2" descr="E:\Data\IRIS\PT\IRISLink\Images\SPS2007_logo_200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85918" y="4143385"/>
              <a:ext cx="1905000" cy="714375"/>
            </a:xfrm>
            <a:prstGeom prst="rect">
              <a:avLst/>
            </a:prstGeom>
            <a:noFill/>
          </p:spPr>
        </p:pic>
        <p:grpSp>
          <p:nvGrpSpPr>
            <p:cNvPr id="4" name="Group 39"/>
            <p:cNvGrpSpPr>
              <a:grpSpLocks noChangeAspect="1"/>
            </p:cNvGrpSpPr>
            <p:nvPr/>
          </p:nvGrpSpPr>
          <p:grpSpPr>
            <a:xfrm>
              <a:off x="3428992" y="4000504"/>
              <a:ext cx="2071702" cy="1785839"/>
              <a:chOff x="3714744" y="4558173"/>
              <a:chExt cx="1562120" cy="1346572"/>
            </a:xfrm>
          </p:grpSpPr>
          <p:pic>
            <p:nvPicPr>
              <p:cNvPr id="36" name="Picture 35" descr="multistation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714744" y="5191896"/>
                <a:ext cx="1562120" cy="7128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Oval 36"/>
              <p:cNvSpPr/>
              <p:nvPr/>
            </p:nvSpPr>
            <p:spPr>
              <a:xfrm>
                <a:off x="4102880" y="4558173"/>
                <a:ext cx="1071584" cy="784609"/>
              </a:xfrm>
              <a:prstGeom prst="ellipse">
                <a:avLst/>
              </a:prstGeom>
              <a:blipFill>
                <a:blip r:embed="rId6"/>
                <a:stretch>
                  <a:fillRect/>
                </a:stretch>
              </a:blipFill>
              <a:scene3d>
                <a:camera prst="orthographicFront">
                  <a:rot lat="19199996" lon="0" rev="0"/>
                </a:camera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</p:grpSp>
      </p:grpSp>
      <p:sp>
        <p:nvSpPr>
          <p:cNvPr id="38" name="Down Arrow 37"/>
          <p:cNvSpPr>
            <a:spLocks noChangeAspect="1"/>
          </p:cNvSpPr>
          <p:nvPr/>
        </p:nvSpPr>
        <p:spPr>
          <a:xfrm>
            <a:off x="4357686" y="3500438"/>
            <a:ext cx="572393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1999458" y="1857364"/>
            <a:ext cx="2001038" cy="857256"/>
            <a:chOff x="1856582" y="1714488"/>
            <a:chExt cx="2001038" cy="857256"/>
          </a:xfrm>
        </p:grpSpPr>
        <p:pic>
          <p:nvPicPr>
            <p:cNvPr id="1026" name="Picture 2" descr="E:\Data\IRIS\PT\IRISLink\Images\0-IRISDoc9-3d.jpg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856582" y="2143116"/>
              <a:ext cx="1929600" cy="428400"/>
            </a:xfrm>
            <a:prstGeom prst="rect">
              <a:avLst/>
            </a:prstGeom>
            <a:noFill/>
          </p:spPr>
        </p:pic>
        <p:pic>
          <p:nvPicPr>
            <p:cNvPr id="13" name="Picture 12" descr="IPS-3d_small.bmp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57356" y="1743096"/>
              <a:ext cx="2000264" cy="328582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1857356" y="1714488"/>
              <a:ext cx="1928826" cy="857256"/>
            </a:xfrm>
            <a:prstGeom prst="rect">
              <a:avLst/>
            </a:prstGeom>
            <a:noFill/>
            <a:ln w="476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928794" y="1928802"/>
              <a:ext cx="17859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b="1" dirty="0" smtClean="0">
                  <a:solidFill>
                    <a:schemeClr val="tx2"/>
                  </a:solidFill>
                </a:rPr>
                <a:t>BOF </a:t>
              </a:r>
              <a:endParaRPr lang="en-US" sz="2000" b="1" dirty="0">
                <a:solidFill>
                  <a:schemeClr val="tx2"/>
                </a:solidFill>
              </a:endParaRPr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1857356" y="2143116"/>
              <a:ext cx="714380" cy="1588"/>
            </a:xfrm>
            <a:prstGeom prst="line">
              <a:avLst/>
            </a:prstGeom>
            <a:ln w="349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048182" y="2143116"/>
              <a:ext cx="738000" cy="1588"/>
            </a:xfrm>
            <a:prstGeom prst="line">
              <a:avLst/>
            </a:prstGeom>
            <a:ln w="349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Process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 II</a:t>
            </a:r>
            <a:endParaRPr lang="en-US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57200" y="1600200"/>
            <a:ext cx="3378747" cy="1168711"/>
            <a:chOff x="457200" y="1600200"/>
            <a:chExt cx="3378747" cy="1168711"/>
          </a:xfrm>
        </p:grpSpPr>
        <p:pic>
          <p:nvPicPr>
            <p:cNvPr id="6" name="Picture 5" descr="client_2.bmp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47041" y="1600200"/>
              <a:ext cx="1888906" cy="1168711"/>
            </a:xfrm>
            <a:prstGeom prst="rect">
              <a:avLst/>
            </a:prstGeom>
          </p:spPr>
        </p:pic>
        <p:pic>
          <p:nvPicPr>
            <p:cNvPr id="12" name="Picture 11" descr="IPS-3d_small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7200" y="2374378"/>
              <a:ext cx="1418675" cy="217331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2869324" y="1600200"/>
            <a:ext cx="3272099" cy="1168565"/>
            <a:chOff x="2869324" y="1600200"/>
            <a:chExt cx="3272099" cy="1168565"/>
          </a:xfrm>
        </p:grpSpPr>
        <p:pic>
          <p:nvPicPr>
            <p:cNvPr id="7" name="Picture 6" descr="client_1.bmp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88221" y="1600200"/>
              <a:ext cx="1853202" cy="1168565"/>
            </a:xfrm>
            <a:prstGeom prst="rect">
              <a:avLst/>
            </a:prstGeom>
          </p:spPr>
        </p:pic>
        <p:pic>
          <p:nvPicPr>
            <p:cNvPr id="13" name="Picture 12" descr="IPS-3d_small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69324" y="2374378"/>
              <a:ext cx="1418675" cy="217331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5352393" y="1600200"/>
            <a:ext cx="3334407" cy="1168711"/>
            <a:chOff x="5352393" y="1600200"/>
            <a:chExt cx="3334407" cy="1168711"/>
          </a:xfrm>
        </p:grpSpPr>
        <p:pic>
          <p:nvPicPr>
            <p:cNvPr id="8" name="Picture 7" descr="client_2.bmp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97894" y="1600200"/>
              <a:ext cx="1888906" cy="1168711"/>
            </a:xfrm>
            <a:prstGeom prst="rect">
              <a:avLst/>
            </a:prstGeom>
          </p:spPr>
        </p:pic>
        <p:pic>
          <p:nvPicPr>
            <p:cNvPr id="14" name="Picture 13" descr="IPS-3d_small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52393" y="2374378"/>
              <a:ext cx="1418675" cy="217331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1785918" y="4558173"/>
            <a:ext cx="3714776" cy="1785839"/>
            <a:chOff x="1785918" y="4558173"/>
            <a:chExt cx="3714776" cy="1785839"/>
          </a:xfrm>
        </p:grpSpPr>
        <p:pic>
          <p:nvPicPr>
            <p:cNvPr id="3" name="Picture 2" descr="E:\Data\IRIS\PT\IRISLink\Images\SPS2007_logo_200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785918" y="4643446"/>
              <a:ext cx="1905000" cy="714375"/>
            </a:xfrm>
            <a:prstGeom prst="rect">
              <a:avLst/>
            </a:prstGeom>
            <a:noFill/>
          </p:spPr>
        </p:pic>
        <p:grpSp>
          <p:nvGrpSpPr>
            <p:cNvPr id="40" name="Group 39"/>
            <p:cNvGrpSpPr>
              <a:grpSpLocks noChangeAspect="1"/>
            </p:cNvGrpSpPr>
            <p:nvPr/>
          </p:nvGrpSpPr>
          <p:grpSpPr>
            <a:xfrm>
              <a:off x="3428992" y="4558173"/>
              <a:ext cx="2071702" cy="1785839"/>
              <a:chOff x="3714744" y="4558173"/>
              <a:chExt cx="1562120" cy="1346572"/>
            </a:xfrm>
          </p:grpSpPr>
          <p:pic>
            <p:nvPicPr>
              <p:cNvPr id="36" name="Picture 35" descr="multistation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3714744" y="5191896"/>
                <a:ext cx="1562120" cy="7128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Oval 36"/>
              <p:cNvSpPr/>
              <p:nvPr/>
            </p:nvSpPr>
            <p:spPr>
              <a:xfrm>
                <a:off x="4102880" y="4558173"/>
                <a:ext cx="1071584" cy="784609"/>
              </a:xfrm>
              <a:prstGeom prst="ellipse">
                <a:avLst/>
              </a:prstGeom>
              <a:blipFill>
                <a:blip r:embed="rId8"/>
                <a:stretch>
                  <a:fillRect/>
                </a:stretch>
              </a:blipFill>
              <a:scene3d>
                <a:camera prst="orthographicFront">
                  <a:rot lat="19199996" lon="0" rev="0"/>
                </a:camera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</p:grpSp>
      </p:grpSp>
      <p:sp>
        <p:nvSpPr>
          <p:cNvPr id="38" name="Down Arrow 37"/>
          <p:cNvSpPr/>
          <p:nvPr/>
        </p:nvSpPr>
        <p:spPr>
          <a:xfrm>
            <a:off x="4460075" y="4286256"/>
            <a:ext cx="392914" cy="392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1031872" y="3143248"/>
            <a:ext cx="4254992" cy="982610"/>
            <a:chOff x="1031872" y="3143248"/>
            <a:chExt cx="4254992" cy="982610"/>
          </a:xfrm>
        </p:grpSpPr>
        <p:pic>
          <p:nvPicPr>
            <p:cNvPr id="10" name="Picture 9" descr="server.bmp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071934" y="3143248"/>
              <a:ext cx="1214930" cy="982610"/>
            </a:xfrm>
            <a:prstGeom prst="rect">
              <a:avLst/>
            </a:prstGeom>
          </p:spPr>
        </p:pic>
        <p:pic>
          <p:nvPicPr>
            <p:cNvPr id="18" name="Picture 4" descr="E:\Data\IRIS\PT\IRISLink\Images\0-IRISDoc9Server-3d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031872" y="3533779"/>
              <a:ext cx="3111500" cy="466725"/>
            </a:xfrm>
            <a:prstGeom prst="rect">
              <a:avLst/>
            </a:prstGeom>
            <a:noFill/>
          </p:spPr>
        </p:pic>
      </p:grpSp>
      <p:sp>
        <p:nvSpPr>
          <p:cNvPr id="16" name="Rounded Rectangle 15"/>
          <p:cNvSpPr/>
          <p:nvPr/>
        </p:nvSpPr>
        <p:spPr>
          <a:xfrm>
            <a:off x="1734207" y="2791243"/>
            <a:ext cx="5817476" cy="35200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scene3d>
            <a:camera prst="orthographicFront"/>
            <a:lightRig rig="balanced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2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1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IRIS </a:t>
            </a:r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Add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-on SharePoint v1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14552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 smtClean="0">
                <a:solidFill>
                  <a:schemeClr val="tx2"/>
                </a:solidFill>
              </a:rPr>
              <a:t>IRISPowerscan</a:t>
            </a:r>
            <a:r>
              <a:rPr lang="en-US" dirty="0" smtClean="0">
                <a:solidFill>
                  <a:schemeClr val="tx2"/>
                </a:solidFill>
              </a:rPr>
              <a:t>™</a:t>
            </a:r>
          </a:p>
          <a:p>
            <a:pPr marL="742950" lvl="2" indent="-342900"/>
            <a:r>
              <a:rPr lang="en-US" sz="2800" dirty="0" smtClean="0">
                <a:solidFill>
                  <a:schemeClr val="tx2"/>
                </a:solidFill>
              </a:rPr>
              <a:t>Scans images and creates document indexes</a:t>
            </a:r>
          </a:p>
          <a:p>
            <a:r>
              <a:rPr lang="en-US" dirty="0" err="1" smtClean="0">
                <a:solidFill>
                  <a:schemeClr val="tx2"/>
                </a:solidFill>
              </a:rPr>
              <a:t>IRISDocument</a:t>
            </a:r>
            <a:r>
              <a:rPr lang="en-US" dirty="0" smtClean="0">
                <a:solidFill>
                  <a:schemeClr val="tx2"/>
                </a:solidFill>
              </a:rPr>
              <a:t> ™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endParaRPr lang="en-US" dirty="0" smtClean="0">
              <a:solidFill>
                <a:schemeClr val="tx2"/>
              </a:solidFill>
            </a:endParaRPr>
          </a:p>
          <a:p>
            <a:pPr marL="742950" lvl="2" indent="-342900"/>
            <a:r>
              <a:rPr lang="en-US" sz="2800" dirty="0" smtClean="0">
                <a:solidFill>
                  <a:schemeClr val="tx2"/>
                </a:solidFill>
              </a:rPr>
              <a:t>Transforms the images into searchable files (with possible </a:t>
            </a:r>
            <a:r>
              <a:rPr lang="en-US" sz="2800" dirty="0" err="1" smtClean="0">
                <a:solidFill>
                  <a:schemeClr val="tx2"/>
                </a:solidFill>
              </a:rPr>
              <a:t>iHQC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hypercompression</a:t>
            </a:r>
            <a:r>
              <a:rPr lang="en-US" sz="2800" dirty="0" smtClean="0">
                <a:solidFill>
                  <a:schemeClr val="tx2"/>
                </a:solidFill>
              </a:rPr>
              <a:t>)</a:t>
            </a:r>
          </a:p>
          <a:p>
            <a:pPr marL="742950" lvl="2" indent="-342900"/>
            <a:r>
              <a:rPr lang="en-US" sz="2800" dirty="0" smtClean="0">
                <a:solidFill>
                  <a:schemeClr val="tx2"/>
                </a:solidFill>
              </a:rPr>
              <a:t>Sends the files with their indexes to a SharePoint document library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572000" y="4214818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Document 1.xps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Document 2.pdf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7000892" y="4214818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Folder</a:t>
            </a:r>
            <a:endParaRPr lang="en-GB" sz="900" dirty="0" smtClean="0"/>
          </a:p>
          <a:p>
            <a:r>
              <a:rPr lang="en-GB" sz="900" b="1" dirty="0" smtClean="0"/>
              <a:t>     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Document1.xps     AT&amp;T   08.08.08</a:t>
            </a:r>
          </a:p>
          <a:p>
            <a:endParaRPr lang="en-GB" sz="900" dirty="0" smtClean="0"/>
          </a:p>
          <a:p>
            <a:endParaRPr lang="en-GB" sz="900" dirty="0" smtClean="0"/>
          </a:p>
          <a:p>
            <a:r>
              <a:rPr lang="en-GB" sz="900" dirty="0" smtClean="0"/>
              <a:t>     Document2.pdf     BT        07.07.07</a:t>
            </a:r>
          </a:p>
          <a:p>
            <a:endParaRPr lang="en-GB" sz="1200" dirty="0" smtClean="0"/>
          </a:p>
        </p:txBody>
      </p:sp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5508581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4528699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38" descr="0-IRISDoc9Server-3d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4876" y="3929066"/>
            <a:ext cx="1785950" cy="267892"/>
          </a:xfrm>
          <a:prstGeom prst="rect">
            <a:avLst/>
          </a:prstGeom>
        </p:spPr>
      </p:pic>
      <p:pic>
        <p:nvPicPr>
          <p:cNvPr id="40" name="Picture 6" descr="C:\Documents and Settings\pdescham\My Documents\My Pictures\IRIS\IPS-3d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73576" y="3929066"/>
            <a:ext cx="1384044" cy="252588"/>
          </a:xfrm>
          <a:prstGeom prst="rect">
            <a:avLst/>
          </a:prstGeom>
          <a:noFill/>
        </p:spPr>
      </p:pic>
      <p:pic>
        <p:nvPicPr>
          <p:cNvPr id="41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865507"/>
            <a:ext cx="1107571" cy="349311"/>
          </a:xfrm>
          <a:prstGeom prst="rect">
            <a:avLst/>
          </a:prstGeom>
          <a:noFill/>
        </p:spPr>
      </p:pic>
      <p:sp>
        <p:nvSpPr>
          <p:cNvPr id="42" name="Right Arrow 41"/>
          <p:cNvSpPr/>
          <p:nvPr/>
        </p:nvSpPr>
        <p:spPr>
          <a:xfrm>
            <a:off x="4214810" y="5214950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3" name="Right Arrow 42"/>
          <p:cNvSpPr/>
          <p:nvPr/>
        </p:nvSpPr>
        <p:spPr>
          <a:xfrm>
            <a:off x="6643702" y="5214950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026" name="Picture 2" descr="E:\Data\IRIS\PT\IRISLink\Images\xps_ico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4794201"/>
            <a:ext cx="214314" cy="214314"/>
          </a:xfrm>
          <a:prstGeom prst="rect">
            <a:avLst/>
          </a:prstGeom>
          <a:noFill/>
        </p:spPr>
      </p:pic>
      <p:pic>
        <p:nvPicPr>
          <p:cNvPr id="45" name="Picture 2" descr="E:\Data\IRIS\PT\IRISLink\Images\xps_ico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72330" y="4865639"/>
            <a:ext cx="214314" cy="214314"/>
          </a:xfrm>
          <a:prstGeom prst="rect">
            <a:avLst/>
          </a:prstGeom>
          <a:noFill/>
        </p:spPr>
      </p:pic>
      <p:pic>
        <p:nvPicPr>
          <p:cNvPr id="46" name="Picture 2" descr="E:\Data\IRIS\PT\IRISLink\Images\xps_icon.png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7086810" y="5294267"/>
            <a:ext cx="185353" cy="214314"/>
          </a:xfrm>
          <a:prstGeom prst="rect">
            <a:avLst/>
          </a:prstGeom>
          <a:noFill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143512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ounded Rectangle 19"/>
          <p:cNvSpPr/>
          <p:nvPr/>
        </p:nvSpPr>
        <p:spPr>
          <a:xfrm>
            <a:off x="2143108" y="4214818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Document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Supplier: AT&amp;T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Document </a:t>
            </a:r>
            <a:r>
              <a:rPr lang="en-US" sz="1200" dirty="0" smtClean="0">
                <a:solidFill>
                  <a:schemeClr val="bg1"/>
                </a:solidFill>
              </a:rPr>
              <a:t>2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Supplier</a:t>
            </a:r>
            <a:r>
              <a:rPr lang="en-US" sz="1200" dirty="0" smtClean="0">
                <a:solidFill>
                  <a:schemeClr val="bg1"/>
                </a:solidFill>
              </a:rPr>
              <a:t>: BT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</a:t>
            </a:r>
            <a:r>
              <a:rPr lang="en-US" sz="1200" dirty="0" smtClean="0">
                <a:solidFill>
                  <a:schemeClr val="bg1"/>
                </a:solidFill>
              </a:rPr>
              <a:t>07.07.07</a:t>
            </a:r>
            <a:endParaRPr lang="en-US" sz="1200" dirty="0" smtClean="0">
              <a:solidFill>
                <a:schemeClr val="bg1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400129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4651325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2" grpId="0" animBg="1"/>
      <p:bldP spid="4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IRIS </a:t>
            </a:r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Add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-on SharePoint v2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1455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2000" dirty="0" err="1" smtClean="0">
                <a:solidFill>
                  <a:schemeClr val="tx2"/>
                </a:solidFill>
              </a:rPr>
              <a:t>IRISPowerscan</a:t>
            </a:r>
            <a:r>
              <a:rPr lang="en-US" sz="2000" dirty="0" smtClean="0">
                <a:solidFill>
                  <a:schemeClr val="tx2"/>
                </a:solidFill>
              </a:rPr>
              <a:t>™</a:t>
            </a:r>
            <a:endParaRPr lang="fr-BE" sz="2000" dirty="0" smtClean="0">
              <a:solidFill>
                <a:schemeClr val="tx2"/>
              </a:solidFill>
            </a:endParaRPr>
          </a:p>
          <a:p>
            <a:pPr lvl="1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Scans images and creates document indexes</a:t>
            </a:r>
          </a:p>
          <a:p>
            <a:pPr lvl="1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fr-BE" sz="2000" dirty="0" err="1" smtClean="0">
                <a:solidFill>
                  <a:schemeClr val="tx2"/>
                </a:solidFill>
              </a:rPr>
              <a:t>Generates</a:t>
            </a:r>
            <a:r>
              <a:rPr lang="fr-BE" sz="2000" dirty="0" smtClean="0">
                <a:solidFill>
                  <a:schemeClr val="tx2"/>
                </a:solidFill>
              </a:rPr>
              <a:t> a </a:t>
            </a:r>
            <a:r>
              <a:rPr lang="fr-BE" sz="2000" u="sng" dirty="0" smtClean="0">
                <a:solidFill>
                  <a:schemeClr val="tx2"/>
                </a:solidFill>
              </a:rPr>
              <a:t>document type</a:t>
            </a:r>
          </a:p>
          <a:p>
            <a:pPr>
              <a:lnSpc>
                <a:spcPct val="80000"/>
              </a:lnSpc>
            </a:pPr>
            <a:r>
              <a:rPr lang="en-US" sz="2000" dirty="0" err="1" smtClean="0">
                <a:solidFill>
                  <a:schemeClr val="tx2"/>
                </a:solidFill>
              </a:rPr>
              <a:t>IRISDocument</a:t>
            </a:r>
            <a:r>
              <a:rPr lang="en-US" sz="2000" dirty="0" smtClean="0">
                <a:solidFill>
                  <a:schemeClr val="tx2"/>
                </a:solidFill>
              </a:rPr>
              <a:t>™ </a:t>
            </a:r>
          </a:p>
          <a:p>
            <a:pPr lvl="1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Transforms the images into searchable files (with possible </a:t>
            </a:r>
            <a:r>
              <a:rPr lang="en-US" sz="2000" dirty="0" err="1" smtClean="0">
                <a:solidFill>
                  <a:schemeClr val="tx2"/>
                </a:solidFill>
              </a:rPr>
              <a:t>iHQC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hypercompression</a:t>
            </a:r>
            <a:r>
              <a:rPr lang="en-US" sz="2000" dirty="0" smtClean="0">
                <a:solidFill>
                  <a:schemeClr val="tx2"/>
                </a:solidFill>
              </a:rPr>
              <a:t>)</a:t>
            </a:r>
          </a:p>
          <a:p>
            <a:pPr lvl="1" indent="-342900">
              <a:lnSpc>
                <a:spcPct val="8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Sends the files with their indexes to a SharePoint document library, depending on the </a:t>
            </a:r>
            <a:r>
              <a:rPr lang="en-US" sz="2000" u="sng" dirty="0" smtClean="0">
                <a:solidFill>
                  <a:schemeClr val="tx2"/>
                </a:solidFill>
              </a:rPr>
              <a:t>document type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143108" y="4206939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</a:t>
            </a:r>
          </a:p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Invoice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Supplier: AT&amp;T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Vacation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Marriage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Invoice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Supplier:  BT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Date: 07.07.07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572000" y="4206939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1.xps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2.xps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2.pdf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7000892" y="4206939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Invoices</a:t>
            </a:r>
            <a:endParaRPr lang="en-GB" sz="900" dirty="0" smtClean="0"/>
          </a:p>
          <a:p>
            <a:r>
              <a:rPr lang="en-GB" sz="900" b="1" dirty="0" smtClean="0"/>
              <a:t>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Invoice1.xps       AT&amp;T       08.08.08</a:t>
            </a:r>
          </a:p>
          <a:p>
            <a:endParaRPr lang="en-GB" sz="900" dirty="0" smtClean="0"/>
          </a:p>
          <a:p>
            <a:r>
              <a:rPr lang="en-GB" sz="900" dirty="0" smtClean="0"/>
              <a:t>     Invoice2.pdf       BT            07.07.07</a:t>
            </a:r>
          </a:p>
          <a:p>
            <a:endParaRPr lang="en-GB" sz="1200" dirty="0" smtClean="0"/>
          </a:p>
          <a:p>
            <a:r>
              <a:rPr lang="en-GB" sz="1200" dirty="0" smtClean="0"/>
              <a:t>   Mails</a:t>
            </a:r>
          </a:p>
          <a:p>
            <a:r>
              <a:rPr lang="en-GB" sz="900" b="1" dirty="0" smtClean="0"/>
              <a:t>                                    Subject</a:t>
            </a:r>
          </a:p>
          <a:p>
            <a:r>
              <a:rPr lang="en-GB" sz="900" dirty="0" smtClean="0"/>
              <a:t>     Mail1.pdf             Vacation</a:t>
            </a:r>
          </a:p>
          <a:p>
            <a:r>
              <a:rPr lang="en-GB" sz="900" dirty="0" smtClean="0"/>
              <a:t>  </a:t>
            </a:r>
          </a:p>
          <a:p>
            <a:r>
              <a:rPr lang="en-GB" sz="900" dirty="0" smtClean="0"/>
              <a:t>     Mail2.xps</a:t>
            </a:r>
            <a:r>
              <a:rPr lang="en-GB" sz="1200" dirty="0" smtClean="0"/>
              <a:t>          </a:t>
            </a:r>
            <a:r>
              <a:rPr lang="en-GB" sz="900" dirty="0" smtClean="0"/>
              <a:t>Marriage</a:t>
            </a:r>
            <a:endParaRPr lang="en-GB" sz="900" dirty="0"/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4492691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386961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027181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812999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30963" y="4586453"/>
            <a:ext cx="241103" cy="24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4921319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57752" y="5300833"/>
            <a:ext cx="241103" cy="24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707137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6064327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4520820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5492823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089896" y="4894753"/>
            <a:ext cx="180827" cy="180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163762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" name="Picture 3"/>
          <p:cNvPicPr>
            <a:picLocks noChangeAspect="1" noChangeArrowheads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7101058" y="5824501"/>
            <a:ext cx="180827" cy="20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101058" y="6195817"/>
            <a:ext cx="180827" cy="180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" name="Picture 47" descr="0-IRISDoc9Server-3d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4876" y="3921187"/>
            <a:ext cx="1785950" cy="267892"/>
          </a:xfrm>
          <a:prstGeom prst="rect">
            <a:avLst/>
          </a:prstGeom>
        </p:spPr>
      </p:pic>
      <p:pic>
        <p:nvPicPr>
          <p:cNvPr id="49" name="Picture 6" descr="C:\Documents and Settings\pdescham\My Documents\My Pictures\IRIS\IPS-3d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73576" y="3921187"/>
            <a:ext cx="1384044" cy="252588"/>
          </a:xfrm>
          <a:prstGeom prst="rect">
            <a:avLst/>
          </a:prstGeom>
          <a:noFill/>
        </p:spPr>
      </p:pic>
      <p:pic>
        <p:nvPicPr>
          <p:cNvPr id="50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857628"/>
            <a:ext cx="1107571" cy="349311"/>
          </a:xfrm>
          <a:prstGeom prst="rect">
            <a:avLst/>
          </a:prstGeom>
          <a:noFill/>
        </p:spPr>
      </p:pic>
      <p:sp>
        <p:nvSpPr>
          <p:cNvPr id="51" name="Right Arrow 50"/>
          <p:cNvSpPr/>
          <p:nvPr/>
        </p:nvSpPr>
        <p:spPr>
          <a:xfrm>
            <a:off x="4214810" y="5207071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2" name="Right Arrow 51"/>
          <p:cNvSpPr/>
          <p:nvPr/>
        </p:nvSpPr>
        <p:spPr>
          <a:xfrm>
            <a:off x="6643702" y="5207071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0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1" grpId="0" uiExpand="1" build="allAtOnce" animBg="1"/>
      <p:bldP spid="32" grpId="0" uiExpand="1" build="allAtOnce" animBg="1"/>
      <p:bldP spid="51" grpId="0" animBg="1"/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4282" y="1135105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Document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Supplier: AT&amp;T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Document </a:t>
            </a:r>
            <a:r>
              <a:rPr lang="en-US" sz="1200" dirty="0" smtClean="0">
                <a:solidFill>
                  <a:schemeClr val="bg1"/>
                </a:solidFill>
              </a:rPr>
              <a:t>2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Supplier</a:t>
            </a:r>
            <a:r>
              <a:rPr lang="en-US" sz="1200" dirty="0" smtClean="0">
                <a:solidFill>
                  <a:schemeClr val="bg1"/>
                </a:solidFill>
              </a:rPr>
              <a:t>: BT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</a:t>
            </a:r>
            <a:r>
              <a:rPr lang="en-US" sz="1200" dirty="0" smtClean="0">
                <a:solidFill>
                  <a:schemeClr val="bg1"/>
                </a:solidFill>
              </a:rPr>
              <a:t>07.07.07</a:t>
            </a:r>
            <a:endParaRPr lang="en-US" sz="1200" dirty="0" smtClean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643174" y="1135105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Document 1.xps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Document 2.pdf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72066" y="1135105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Folder</a:t>
            </a:r>
            <a:endParaRPr lang="en-GB" sz="900" dirty="0" smtClean="0"/>
          </a:p>
          <a:p>
            <a:r>
              <a:rPr lang="en-GB" sz="900" b="1" dirty="0" smtClean="0"/>
              <a:t>     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Document1.xps     AT&amp;T   08.08.08</a:t>
            </a:r>
          </a:p>
          <a:p>
            <a:endParaRPr lang="en-GB" sz="900" dirty="0" smtClean="0"/>
          </a:p>
          <a:p>
            <a:endParaRPr lang="en-GB" sz="900" dirty="0" smtClean="0"/>
          </a:p>
          <a:p>
            <a:r>
              <a:rPr lang="en-GB" sz="900" dirty="0" smtClean="0"/>
              <a:t>     Document2.pdf     BT        07.07.07</a:t>
            </a:r>
          </a:p>
          <a:p>
            <a:endParaRPr lang="en-GB" sz="1200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6686" y="2320416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6686" y="157161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2428868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67307" y="1448986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10" descr="0-IRISDoc9Server-3d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86050" y="849353"/>
            <a:ext cx="1785950" cy="267892"/>
          </a:xfrm>
          <a:prstGeom prst="rect">
            <a:avLst/>
          </a:prstGeom>
        </p:spPr>
      </p:pic>
      <p:pic>
        <p:nvPicPr>
          <p:cNvPr id="12" name="Picture 6" descr="C:\Documents and Settings\pdescham\My Documents\My Pictures\IRIS\IPS-3d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4750" y="849353"/>
            <a:ext cx="1384044" cy="252588"/>
          </a:xfrm>
          <a:prstGeom prst="rect">
            <a:avLst/>
          </a:prstGeom>
          <a:noFill/>
        </p:spPr>
      </p:pic>
      <p:pic>
        <p:nvPicPr>
          <p:cNvPr id="13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785794"/>
            <a:ext cx="1107571" cy="349311"/>
          </a:xfrm>
          <a:prstGeom prst="rect">
            <a:avLst/>
          </a:prstGeom>
          <a:noFill/>
        </p:spPr>
      </p:pic>
      <p:sp>
        <p:nvSpPr>
          <p:cNvPr id="14" name="Right Arrow 13"/>
          <p:cNvSpPr/>
          <p:nvPr/>
        </p:nvSpPr>
        <p:spPr>
          <a:xfrm>
            <a:off x="2285984" y="2135237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Right Arrow 14"/>
          <p:cNvSpPr/>
          <p:nvPr/>
        </p:nvSpPr>
        <p:spPr>
          <a:xfrm>
            <a:off x="4714876" y="2135237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6" name="Picture 2" descr="E:\Data\IRIS\PT\IRISLink\Images\xps_ic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28926" y="1714488"/>
            <a:ext cx="214314" cy="214314"/>
          </a:xfrm>
          <a:prstGeom prst="rect">
            <a:avLst/>
          </a:prstGeom>
          <a:noFill/>
        </p:spPr>
      </p:pic>
      <p:pic>
        <p:nvPicPr>
          <p:cNvPr id="17" name="Picture 2" descr="E:\Data\IRIS\PT\IRISLink\Images\xps_ic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1785926"/>
            <a:ext cx="214314" cy="214314"/>
          </a:xfrm>
          <a:prstGeom prst="rect">
            <a:avLst/>
          </a:prstGeom>
          <a:noFill/>
        </p:spPr>
      </p:pic>
      <p:pic>
        <p:nvPicPr>
          <p:cNvPr id="18" name="Picture 2" descr="E:\Data\IRIS\PT\IRISLink\Images\xps_icon.png"/>
          <p:cNvPicPr>
            <a:picLocks noChangeAspect="1" noChangeArrowheads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5157984" y="2214554"/>
            <a:ext cx="185353" cy="214314"/>
          </a:xfrm>
          <a:prstGeom prst="rect">
            <a:avLst/>
          </a:prstGeom>
          <a:noFill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02137" y="2063799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5" name="Group 44"/>
          <p:cNvGrpSpPr/>
          <p:nvPr/>
        </p:nvGrpSpPr>
        <p:grpSpPr>
          <a:xfrm>
            <a:off x="142844" y="3500438"/>
            <a:ext cx="8786874" cy="2627448"/>
            <a:chOff x="142844" y="3714752"/>
            <a:chExt cx="8786874" cy="2627448"/>
          </a:xfrm>
        </p:grpSpPr>
        <p:sp>
          <p:nvSpPr>
            <p:cNvPr id="43" name="TextBox 42"/>
            <p:cNvSpPr txBox="1"/>
            <p:nvPr/>
          </p:nvSpPr>
          <p:spPr>
            <a:xfrm>
              <a:off x="142844" y="4143380"/>
              <a:ext cx="200026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800" dirty="0" err="1" smtClean="0">
                  <a:solidFill>
                    <a:schemeClr val="tx2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Book Antiqua" pitchFamily="18" charset="0"/>
                </a:rPr>
                <a:t>Add</a:t>
              </a:r>
              <a:r>
                <a:rPr lang="fr-BE" sz="2800" dirty="0" smtClean="0">
                  <a:solidFill>
                    <a:schemeClr val="tx2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Book Antiqua" pitchFamily="18" charset="0"/>
                </a:rPr>
                <a:t>-on SharePoint v2</a:t>
              </a:r>
              <a:endParaRPr lang="en-US" sz="2800" dirty="0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2071670" y="4056184"/>
              <a:ext cx="2000264" cy="228601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BE" sz="1400" b="1" spc="-15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       </a:t>
              </a:r>
            </a:p>
            <a:p>
              <a:r>
                <a:rPr lang="fr-BE" sz="1400" b="1" spc="-15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        </a:t>
              </a:r>
              <a:r>
                <a:rPr lang="en-US" sz="1200" dirty="0" smtClean="0">
                  <a:solidFill>
                    <a:schemeClr val="bg1"/>
                  </a:solidFill>
                </a:rPr>
                <a:t>Invoice 1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Supplier: AT&amp;T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Date: 08.08.08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Mail 1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Subject: Vacation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Mail 2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Subject: Marriage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Invoice 2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Supplier:  BT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Date: 07.07.07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4500562" y="4056184"/>
              <a:ext cx="2000264" cy="228601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Invoice 1.xps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    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Mail 1.pdf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    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Mail 2.xps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    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Invoice 2.pdf</a:t>
              </a:r>
            </a:p>
            <a:p>
              <a:endParaRPr lang="en-US" sz="1200" dirty="0" smtClean="0">
                <a:solidFill>
                  <a:schemeClr val="bg1"/>
                </a:solidFill>
              </a:endParaRP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Index.xml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                        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6929454" y="4056184"/>
              <a:ext cx="2000264" cy="228601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endParaRPr lang="en-GB" sz="800" dirty="0" smtClean="0"/>
            </a:p>
            <a:p>
              <a:endParaRPr lang="en-GB" sz="800" dirty="0" smtClean="0"/>
            </a:p>
            <a:p>
              <a:r>
                <a:rPr lang="en-GB" sz="1200" dirty="0" smtClean="0"/>
                <a:t>    Invoices</a:t>
              </a:r>
              <a:endParaRPr lang="en-GB" sz="900" dirty="0" smtClean="0"/>
            </a:p>
            <a:p>
              <a:r>
                <a:rPr lang="en-GB" sz="900" b="1" dirty="0" smtClean="0"/>
                <a:t>                                 Supplier   Date</a:t>
              </a:r>
              <a:r>
                <a:rPr lang="en-GB" sz="1200" b="1" dirty="0" smtClean="0"/>
                <a:t>  </a:t>
              </a:r>
              <a:r>
                <a:rPr lang="en-GB" sz="1200" dirty="0" smtClean="0"/>
                <a:t> </a:t>
              </a:r>
            </a:p>
            <a:p>
              <a:r>
                <a:rPr lang="en-GB" sz="900" dirty="0" smtClean="0"/>
                <a:t>     Invoice1.xps       AT&amp;T       08.08.08</a:t>
              </a:r>
            </a:p>
            <a:p>
              <a:endParaRPr lang="en-GB" sz="900" dirty="0" smtClean="0"/>
            </a:p>
            <a:p>
              <a:r>
                <a:rPr lang="en-GB" sz="900" dirty="0" smtClean="0"/>
                <a:t>     Invoice2.pdf       BT            07.07.07</a:t>
              </a:r>
            </a:p>
            <a:p>
              <a:endParaRPr lang="en-GB" sz="1200" dirty="0" smtClean="0"/>
            </a:p>
            <a:p>
              <a:r>
                <a:rPr lang="en-GB" sz="1200" dirty="0" smtClean="0"/>
                <a:t>   Mails</a:t>
              </a:r>
            </a:p>
            <a:p>
              <a:r>
                <a:rPr lang="en-GB" sz="900" b="1" dirty="0" smtClean="0"/>
                <a:t>                                    Subject</a:t>
              </a:r>
            </a:p>
            <a:p>
              <a:r>
                <a:rPr lang="en-GB" sz="900" dirty="0" smtClean="0"/>
                <a:t>     Mail1.pdf             Vacation</a:t>
              </a:r>
            </a:p>
            <a:p>
              <a:r>
                <a:rPr lang="en-GB" sz="900" dirty="0" smtClean="0"/>
                <a:t>  </a:t>
              </a:r>
            </a:p>
            <a:p>
              <a:r>
                <a:rPr lang="en-GB" sz="900" dirty="0" smtClean="0"/>
                <a:t>     Mail2.xps</a:t>
              </a:r>
              <a:r>
                <a:rPr lang="en-GB" sz="1200" dirty="0" smtClean="0"/>
                <a:t>          </a:t>
              </a:r>
              <a:r>
                <a:rPr lang="en-GB" sz="900" dirty="0" smtClean="0"/>
                <a:t>Marriage</a:t>
              </a:r>
              <a:endParaRPr lang="en-GB" sz="900" dirty="0"/>
            </a:p>
          </p:txBody>
        </p:sp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14546" y="4341936"/>
              <a:ext cx="204786" cy="251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24074" y="5236206"/>
              <a:ext cx="204786" cy="251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24074" y="4876426"/>
              <a:ext cx="204786" cy="251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24074" y="5662244"/>
              <a:ext cx="204786" cy="251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12" cstate="print"/>
            <a:stretch>
              <a:fillRect/>
            </a:stretch>
          </p:blipFill>
          <p:spPr bwMode="auto">
            <a:xfrm>
              <a:off x="4759525" y="4435698"/>
              <a:ext cx="241103" cy="241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59525" y="4770564"/>
              <a:ext cx="241103" cy="285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12" cstate="print"/>
            <a:stretch>
              <a:fillRect/>
            </a:stretch>
          </p:blipFill>
          <p:spPr bwMode="auto">
            <a:xfrm>
              <a:off x="4786314" y="5150078"/>
              <a:ext cx="241103" cy="241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59525" y="5556382"/>
              <a:ext cx="241103" cy="285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1" name="Picture 4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6314" y="5913572"/>
              <a:ext cx="225836" cy="285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2" name="Picture 5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924695" y="4370065"/>
              <a:ext cx="290511" cy="257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3" name="Picture 5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924695" y="5342068"/>
              <a:ext cx="290511" cy="257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13" cstate="print"/>
            <a:stretch>
              <a:fillRect/>
            </a:stretch>
          </p:blipFill>
          <p:spPr bwMode="auto">
            <a:xfrm>
              <a:off x="7018458" y="4743998"/>
              <a:ext cx="180827" cy="180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29620" y="5013007"/>
              <a:ext cx="180827" cy="214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10"/>
            <a:stretch>
              <a:fillRect/>
            </a:stretch>
          </p:blipFill>
          <p:spPr bwMode="auto">
            <a:xfrm>
              <a:off x="7029620" y="5673746"/>
              <a:ext cx="180827" cy="209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>
            <a:blip r:embed="rId13" cstate="print"/>
            <a:stretch>
              <a:fillRect/>
            </a:stretch>
          </p:blipFill>
          <p:spPr bwMode="auto">
            <a:xfrm>
              <a:off x="7029620" y="6045062"/>
              <a:ext cx="180827" cy="180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8" name="Picture 37" descr="0-IRISDoc9Server-3d.jpg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43438" y="3778311"/>
              <a:ext cx="1785950" cy="267892"/>
            </a:xfrm>
            <a:prstGeom prst="rect">
              <a:avLst/>
            </a:prstGeom>
          </p:spPr>
        </p:pic>
        <p:pic>
          <p:nvPicPr>
            <p:cNvPr id="39" name="Picture 6" descr="C:\Documents and Settings\pdescham\My Documents\My Pictures\IRIS\IPS-3d.gi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402138" y="3778311"/>
              <a:ext cx="1384044" cy="252588"/>
            </a:xfrm>
            <a:prstGeom prst="rect">
              <a:avLst/>
            </a:prstGeom>
            <a:noFill/>
          </p:spPr>
        </p:pic>
        <p:pic>
          <p:nvPicPr>
            <p:cNvPr id="40" name="Picture 9" descr="C:\Documents and Settings\pdescham\My Documents\My Pictures\IRIS\sharepoint-logo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358082" y="3714752"/>
              <a:ext cx="1107571" cy="349311"/>
            </a:xfrm>
            <a:prstGeom prst="rect">
              <a:avLst/>
            </a:prstGeom>
            <a:noFill/>
          </p:spPr>
        </p:pic>
        <p:sp>
          <p:nvSpPr>
            <p:cNvPr id="41" name="Right Arrow 40"/>
            <p:cNvSpPr/>
            <p:nvPr/>
          </p:nvSpPr>
          <p:spPr>
            <a:xfrm>
              <a:off x="4143372" y="5056316"/>
              <a:ext cx="285752" cy="42862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2" name="Right Arrow 41"/>
            <p:cNvSpPr/>
            <p:nvPr/>
          </p:nvSpPr>
          <p:spPr>
            <a:xfrm>
              <a:off x="6572264" y="5056316"/>
              <a:ext cx="285752" cy="42862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7000892" y="1543939"/>
            <a:ext cx="2000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Add</a:t>
            </a:r>
            <a:r>
              <a:rPr lang="fr-BE" sz="2800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-on SharePoint v1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Practical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 </a:t>
            </a:r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Examples</a:t>
            </a:r>
            <a:endParaRPr lang="en-US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BE" sz="2600" dirty="0" err="1" smtClean="0">
                <a:solidFill>
                  <a:schemeClr val="tx2"/>
                </a:solidFill>
              </a:rPr>
              <a:t>Mailroom</a:t>
            </a:r>
            <a:r>
              <a:rPr lang="fr-BE" sz="2600" dirty="0" smtClean="0">
                <a:solidFill>
                  <a:schemeClr val="tx2"/>
                </a:solidFill>
              </a:rPr>
              <a:t> solutions 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Scan </a:t>
            </a:r>
            <a:r>
              <a:rPr lang="fr-BE" sz="2200" dirty="0" err="1" smtClean="0">
                <a:solidFill>
                  <a:schemeClr val="tx2"/>
                </a:solidFill>
              </a:rPr>
              <a:t>incoming</a:t>
            </a:r>
            <a:r>
              <a:rPr lang="fr-BE" sz="2200" dirty="0" smtClean="0">
                <a:solidFill>
                  <a:schemeClr val="tx2"/>
                </a:solidFill>
              </a:rPr>
              <a:t> mail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Indexation (</a:t>
            </a:r>
            <a:r>
              <a:rPr lang="fr-BE" sz="2200" dirty="0" err="1" smtClean="0">
                <a:solidFill>
                  <a:schemeClr val="tx2"/>
                </a:solidFill>
              </a:rPr>
              <a:t>manual</a:t>
            </a:r>
            <a:r>
              <a:rPr lang="fr-BE" sz="2200" dirty="0" smtClean="0">
                <a:solidFill>
                  <a:schemeClr val="tx2"/>
                </a:solidFill>
              </a:rPr>
              <a:t>/</a:t>
            </a:r>
            <a:r>
              <a:rPr lang="fr-BE" sz="2200" dirty="0" err="1" smtClean="0">
                <a:solidFill>
                  <a:schemeClr val="tx2"/>
                </a:solidFill>
              </a:rPr>
              <a:t>automatic</a:t>
            </a:r>
            <a:r>
              <a:rPr lang="fr-BE" sz="2200" dirty="0" smtClean="0">
                <a:solidFill>
                  <a:schemeClr val="tx2"/>
                </a:solidFill>
              </a:rPr>
              <a:t>)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Distribution </a:t>
            </a:r>
            <a:r>
              <a:rPr lang="fr-BE" sz="2200" dirty="0" err="1" smtClean="0">
                <a:solidFill>
                  <a:schemeClr val="tx2"/>
                </a:solidFill>
              </a:rPr>
              <a:t>inside</a:t>
            </a:r>
            <a:r>
              <a:rPr lang="fr-BE" sz="2200" dirty="0" smtClean="0">
                <a:solidFill>
                  <a:schemeClr val="tx2"/>
                </a:solidFill>
              </a:rPr>
              <a:t> SharePoint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Possible </a:t>
            </a:r>
            <a:r>
              <a:rPr lang="fr-BE" sz="2200" dirty="0" err="1" smtClean="0">
                <a:solidFill>
                  <a:schemeClr val="tx2"/>
                </a:solidFill>
              </a:rPr>
              <a:t>archiving</a:t>
            </a:r>
            <a:r>
              <a:rPr lang="fr-BE" sz="2200" dirty="0" smtClean="0">
                <a:solidFill>
                  <a:schemeClr val="tx2"/>
                </a:solidFill>
              </a:rPr>
              <a:t> to </a:t>
            </a:r>
            <a:r>
              <a:rPr lang="fr-BE" sz="2200" dirty="0" err="1" smtClean="0">
                <a:solidFill>
                  <a:schemeClr val="tx2"/>
                </a:solidFill>
              </a:rPr>
              <a:t>wide</a:t>
            </a:r>
            <a:r>
              <a:rPr lang="fr-BE" sz="2200" dirty="0" smtClean="0">
                <a:solidFill>
                  <a:schemeClr val="tx2"/>
                </a:solidFill>
              </a:rPr>
              <a:t> ECM solution</a:t>
            </a:r>
            <a:br>
              <a:rPr lang="fr-BE" sz="2200" dirty="0" smtClean="0">
                <a:solidFill>
                  <a:schemeClr val="tx2"/>
                </a:solidFill>
              </a:rPr>
            </a:br>
            <a:endParaRPr lang="fr-BE" sz="1200" dirty="0" smtClean="0">
              <a:solidFill>
                <a:schemeClr val="tx2"/>
              </a:solidFill>
            </a:endParaRPr>
          </a:p>
          <a:p>
            <a:r>
              <a:rPr lang="fr-BE" sz="2600" dirty="0" err="1" smtClean="0">
                <a:solidFill>
                  <a:schemeClr val="tx2"/>
                </a:solidFill>
              </a:rPr>
              <a:t>Invoice</a:t>
            </a:r>
            <a:r>
              <a:rPr lang="fr-BE" sz="2600" dirty="0" smtClean="0">
                <a:solidFill>
                  <a:schemeClr val="tx2"/>
                </a:solidFill>
              </a:rPr>
              <a:t> management solutions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Scan </a:t>
            </a:r>
            <a:r>
              <a:rPr lang="fr-BE" sz="2200" dirty="0" err="1" smtClean="0">
                <a:solidFill>
                  <a:schemeClr val="tx2"/>
                </a:solidFill>
              </a:rPr>
              <a:t>incoming</a:t>
            </a:r>
            <a:r>
              <a:rPr lang="fr-BE" sz="2200" dirty="0" smtClean="0">
                <a:solidFill>
                  <a:schemeClr val="tx2"/>
                </a:solidFill>
              </a:rPr>
              <a:t> </a:t>
            </a:r>
            <a:r>
              <a:rPr lang="fr-BE" sz="2200" dirty="0" err="1" smtClean="0">
                <a:solidFill>
                  <a:schemeClr val="tx2"/>
                </a:solidFill>
              </a:rPr>
              <a:t>invoices</a:t>
            </a:r>
            <a:endParaRPr lang="fr-BE" sz="2200" dirty="0" smtClean="0">
              <a:solidFill>
                <a:schemeClr val="tx2"/>
              </a:solidFill>
            </a:endParaRP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Data extraction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Import and </a:t>
            </a:r>
            <a:r>
              <a:rPr lang="fr-BE" sz="2200" dirty="0" err="1" smtClean="0">
                <a:solidFill>
                  <a:schemeClr val="tx2"/>
                </a:solidFill>
              </a:rPr>
              <a:t>Workflow</a:t>
            </a:r>
            <a:r>
              <a:rPr lang="fr-BE" sz="2200" dirty="0" smtClean="0">
                <a:solidFill>
                  <a:schemeClr val="tx2"/>
                </a:solidFill>
              </a:rPr>
              <a:t> </a:t>
            </a:r>
            <a:r>
              <a:rPr lang="fr-BE" sz="2200" dirty="0" err="1" smtClean="0">
                <a:solidFill>
                  <a:schemeClr val="tx2"/>
                </a:solidFill>
              </a:rPr>
              <a:t>inside</a:t>
            </a:r>
            <a:r>
              <a:rPr lang="fr-BE" sz="2200" dirty="0" smtClean="0">
                <a:solidFill>
                  <a:schemeClr val="tx2"/>
                </a:solidFill>
              </a:rPr>
              <a:t> SharePoint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Possible links </a:t>
            </a:r>
            <a:r>
              <a:rPr lang="fr-BE" sz="2200" dirty="0" err="1" smtClean="0">
                <a:solidFill>
                  <a:schemeClr val="tx2"/>
                </a:solidFill>
              </a:rPr>
              <a:t>with</a:t>
            </a:r>
            <a:r>
              <a:rPr lang="fr-BE" sz="2200" dirty="0" smtClean="0">
                <a:solidFill>
                  <a:schemeClr val="tx2"/>
                </a:solidFill>
              </a:rPr>
              <a:t> InfoPath </a:t>
            </a:r>
            <a:r>
              <a:rPr lang="fr-BE" sz="2200" dirty="0" err="1" smtClean="0">
                <a:solidFill>
                  <a:schemeClr val="tx2"/>
                </a:solidFill>
              </a:rPr>
              <a:t>Order</a:t>
            </a:r>
            <a:r>
              <a:rPr lang="fr-BE" sz="2200" dirty="0" smtClean="0">
                <a:solidFill>
                  <a:schemeClr val="tx2"/>
                </a:solidFill>
              </a:rPr>
              <a:t> </a:t>
            </a:r>
            <a:r>
              <a:rPr lang="fr-BE" sz="2200" dirty="0" err="1" smtClean="0">
                <a:solidFill>
                  <a:schemeClr val="tx2"/>
                </a:solidFill>
              </a:rPr>
              <a:t>Forms</a:t>
            </a:r>
            <a:r>
              <a:rPr lang="fr-BE" sz="2200" dirty="0" smtClean="0">
                <a:solidFill>
                  <a:schemeClr val="tx2"/>
                </a:solidFill>
              </a:rPr>
              <a:t> solutions </a:t>
            </a:r>
            <a:r>
              <a:rPr lang="fr-BE" sz="2200" dirty="0" err="1" smtClean="0">
                <a:solidFill>
                  <a:schemeClr val="tx2"/>
                </a:solidFill>
              </a:rPr>
              <a:t>inside</a:t>
            </a:r>
            <a:r>
              <a:rPr lang="fr-BE" sz="2200" dirty="0" smtClean="0">
                <a:solidFill>
                  <a:schemeClr val="tx2"/>
                </a:solidFill>
              </a:rPr>
              <a:t> SharePoint</a:t>
            </a:r>
          </a:p>
          <a:p>
            <a:pPr marL="742950" lvl="2" indent="-342900"/>
            <a:r>
              <a:rPr lang="fr-BE" sz="2200" dirty="0" smtClean="0">
                <a:solidFill>
                  <a:schemeClr val="tx2"/>
                </a:solidFill>
              </a:rPr>
              <a:t>Links </a:t>
            </a:r>
            <a:r>
              <a:rPr lang="fr-BE" sz="2200" dirty="0" err="1" smtClean="0">
                <a:solidFill>
                  <a:schemeClr val="tx2"/>
                </a:solidFill>
              </a:rPr>
              <a:t>with</a:t>
            </a:r>
            <a:r>
              <a:rPr lang="fr-BE" sz="2200" dirty="0" smtClean="0">
                <a:solidFill>
                  <a:schemeClr val="tx2"/>
                </a:solidFill>
              </a:rPr>
              <a:t> ERP </a:t>
            </a:r>
            <a:r>
              <a:rPr lang="fr-BE" sz="2200" dirty="0" err="1" smtClean="0">
                <a:solidFill>
                  <a:schemeClr val="tx2"/>
                </a:solidFill>
              </a:rPr>
              <a:t>systems</a:t>
            </a:r>
            <a:endParaRPr lang="fr-BE" sz="2200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7430"/>
            <a:ext cx="8229600" cy="1643066"/>
          </a:xfrm>
        </p:spPr>
        <p:txBody>
          <a:bodyPr>
            <a:normAutofit/>
          </a:bodyPr>
          <a:lstStyle/>
          <a:p>
            <a:r>
              <a:rPr lang="fr-BE" sz="6000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Live </a:t>
            </a:r>
            <a:r>
              <a:rPr lang="fr-BE" sz="6000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demonstration</a:t>
            </a:r>
            <a:endParaRPr lang="en-US" sz="6000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Presentations\IDS + IRISPDF + SharePoint\sta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73513" y="4003675"/>
            <a:ext cx="1247775" cy="685800"/>
          </a:xfrm>
          <a:prstGeom prst="rect">
            <a:avLst/>
          </a:prstGeom>
          <a:noFill/>
        </p:spPr>
      </p:pic>
      <p:pic>
        <p:nvPicPr>
          <p:cNvPr id="26" name="Picture 25" descr="client_2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00" y="838200"/>
            <a:ext cx="2028825" cy="1495425"/>
          </a:xfrm>
          <a:prstGeom prst="rect">
            <a:avLst/>
          </a:prstGeom>
        </p:spPr>
      </p:pic>
      <p:pic>
        <p:nvPicPr>
          <p:cNvPr id="27" name="Picture 26" descr="client_1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9600" y="838200"/>
            <a:ext cx="1990476" cy="1495238"/>
          </a:xfrm>
          <a:prstGeom prst="rect">
            <a:avLst/>
          </a:prstGeom>
        </p:spPr>
      </p:pic>
      <p:pic>
        <p:nvPicPr>
          <p:cNvPr id="28" name="Picture 27" descr="client_2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5175" y="838200"/>
            <a:ext cx="2028825" cy="1495425"/>
          </a:xfrm>
          <a:prstGeom prst="rect">
            <a:avLst/>
          </a:prstGeom>
        </p:spPr>
      </p:pic>
      <p:pic>
        <p:nvPicPr>
          <p:cNvPr id="14" name="Picture 13" descr="server.bm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2600" y="4800600"/>
            <a:ext cx="1304925" cy="1257300"/>
          </a:xfrm>
          <a:prstGeom prst="rect">
            <a:avLst/>
          </a:prstGeom>
        </p:spPr>
      </p:pic>
      <p:pic>
        <p:nvPicPr>
          <p:cNvPr id="13" name="Picture 12" descr="server.bmp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67000" y="4800600"/>
            <a:ext cx="1304925" cy="12573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1676400" y="2362200"/>
            <a:ext cx="6248400" cy="24384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scene3d>
            <a:camera prst="orthographicFront"/>
            <a:lightRig rig="balanced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IRISPdf7Server-3d_small.bmp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7400" y="6019800"/>
            <a:ext cx="2835348" cy="609600"/>
          </a:xfrm>
          <a:prstGeom prst="rect">
            <a:avLst/>
          </a:prstGeom>
        </p:spPr>
      </p:pic>
      <p:pic>
        <p:nvPicPr>
          <p:cNvPr id="18" name="Picture 17" descr="IPS-3d_small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4800" y="1828800"/>
            <a:ext cx="1523762" cy="278086"/>
          </a:xfrm>
          <a:prstGeom prst="rect">
            <a:avLst/>
          </a:prstGeom>
        </p:spPr>
      </p:pic>
      <p:pic>
        <p:nvPicPr>
          <p:cNvPr id="19" name="Picture 18" descr="IPS-3d_small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95600" y="1828800"/>
            <a:ext cx="1523762" cy="278086"/>
          </a:xfrm>
          <a:prstGeom prst="rect">
            <a:avLst/>
          </a:prstGeom>
        </p:spPr>
      </p:pic>
      <p:pic>
        <p:nvPicPr>
          <p:cNvPr id="20" name="Picture 19" descr="IPS-3d_small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62600" y="1828800"/>
            <a:ext cx="1523762" cy="27808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029200" y="6019800"/>
            <a:ext cx="3962400" cy="584775"/>
          </a:xfrm>
          <a:prstGeom prst="rect">
            <a:avLst/>
          </a:prstGeom>
          <a:noFill/>
          <a:scene3d>
            <a:camera prst="orthographicFront"/>
            <a:lightRig rig="balanced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2B67AF"/>
                </a:solidFill>
              </a:rPr>
              <a:t>Microsoft SharePoint</a:t>
            </a:r>
            <a:endParaRPr lang="en-GB" sz="3200" dirty="0">
              <a:solidFill>
                <a:srgbClr val="2B67AF"/>
              </a:solidFill>
            </a:endParaRPr>
          </a:p>
        </p:txBody>
      </p:sp>
      <p:pic>
        <p:nvPicPr>
          <p:cNvPr id="25" name="IRISPowerscan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3657600" y="2590800"/>
            <a:ext cx="1948800" cy="1461600"/>
          </a:xfrm>
          <a:prstGeom prst="rect">
            <a:avLst/>
          </a:prstGeom>
          <a:ln w="101600">
            <a:solidFill>
              <a:schemeClr val="tx2"/>
            </a:solidFill>
          </a:ln>
          <a:scene3d>
            <a:camera prst="orthographicFront"/>
            <a:lightRig rig="threePt" dir="t"/>
          </a:scene3d>
          <a:sp3d prstMaterial="matte"/>
        </p:spPr>
      </p:pic>
      <p:pic>
        <p:nvPicPr>
          <p:cNvPr id="135170" name="Picture 2" descr="C:\Documents and Settings\nsancini\Desktop\IPS Printscreen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ENGLIS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 descr="GERM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8" name="Picture 17" descr="ITALIA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7" name="Picture 16" descr="SPANIS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6" name="Picture 15" descr="FRENC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5" name="Picture 14" descr="ENGLIS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Separation &amp; Indexing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800" y="1371600"/>
            <a:ext cx="3276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The name of the document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(language of the brochures):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English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French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Spanish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Italian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German</a:t>
            </a:r>
          </a:p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52600" y="3352800"/>
            <a:ext cx="685800" cy="3048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95600" y="2514600"/>
            <a:ext cx="990600" cy="3810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886200" y="1676400"/>
            <a:ext cx="1676400" cy="102870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5" idx="3"/>
          </p:cNvCxnSpPr>
          <p:nvPr/>
        </p:nvCxnSpPr>
        <p:spPr>
          <a:xfrm>
            <a:off x="2438400" y="3505200"/>
            <a:ext cx="3124200" cy="83820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638800" y="3352800"/>
            <a:ext cx="312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solidFill>
                <a:schemeClr val="tx2"/>
              </a:solidFill>
            </a:endParaRPr>
          </a:p>
          <a:p>
            <a:endParaRPr lang="en-GB" dirty="0" smtClean="0">
              <a:solidFill>
                <a:schemeClr val="tx2"/>
              </a:solidFill>
            </a:endParaRP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Separator barcode</a:t>
            </a:r>
            <a:endParaRPr lang="en-GB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6" descr="C:\Documents and Settings\nsancini\Desktop\Desktop\Copy of SP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4179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fr-BE" sz="6000" dirty="0" smtClean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  <a:p>
            <a:pPr algn="ctr">
              <a:buNone/>
            </a:pPr>
            <a:r>
              <a:rPr lang="fr-BE" sz="6000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Roadmaps</a:t>
            </a:r>
            <a:endParaRPr lang="en-US" sz="600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IRIS </a:t>
            </a:r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Add</a:t>
            </a:r>
            <a:r>
              <a:rPr lang="fr-BE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-on SharePoint v2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>
                <a:solidFill>
                  <a:schemeClr val="tx2"/>
                </a:solidFill>
              </a:rPr>
              <a:t>IRISPowerscan</a:t>
            </a:r>
            <a:r>
              <a:rPr lang="en-US" sz="2800" dirty="0" smtClean="0">
                <a:solidFill>
                  <a:schemeClr val="tx2"/>
                </a:solidFill>
              </a:rPr>
              <a:t>™</a:t>
            </a:r>
            <a:endParaRPr lang="fr-BE" sz="2800" dirty="0" smtClean="0">
              <a:solidFill>
                <a:schemeClr val="tx2"/>
              </a:solidFill>
            </a:endParaRPr>
          </a:p>
          <a:p>
            <a:pPr lvl="1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Scans images and creates document indexes</a:t>
            </a:r>
          </a:p>
          <a:p>
            <a:pPr lvl="1" indent="-342900">
              <a:buFont typeface="Arial" pitchFamily="34" charset="0"/>
              <a:buChar char="•"/>
            </a:pPr>
            <a:r>
              <a:rPr lang="fr-BE" dirty="0" err="1" smtClean="0">
                <a:solidFill>
                  <a:schemeClr val="tx2"/>
                </a:solidFill>
              </a:rPr>
              <a:t>Computes</a:t>
            </a:r>
            <a:r>
              <a:rPr lang="fr-BE" dirty="0" smtClean="0">
                <a:solidFill>
                  <a:schemeClr val="tx2"/>
                </a:solidFill>
              </a:rPr>
              <a:t> a </a:t>
            </a:r>
            <a:r>
              <a:rPr lang="fr-BE" u="sng" dirty="0" smtClean="0">
                <a:solidFill>
                  <a:schemeClr val="tx2"/>
                </a:solidFill>
              </a:rPr>
              <a:t>document type</a:t>
            </a:r>
          </a:p>
          <a:p>
            <a:r>
              <a:rPr lang="en-US" sz="2800" dirty="0" err="1" smtClean="0">
                <a:solidFill>
                  <a:schemeClr val="tx2"/>
                </a:solidFill>
              </a:rPr>
              <a:t>IRISDocument</a:t>
            </a:r>
            <a:r>
              <a:rPr lang="en-US" sz="2800" dirty="0" smtClean="0">
                <a:solidFill>
                  <a:schemeClr val="tx2"/>
                </a:solidFill>
              </a:rPr>
              <a:t>™ 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Transforms the images into searchable XPS (with possible </a:t>
            </a:r>
            <a:r>
              <a:rPr lang="en-US" dirty="0" err="1" smtClean="0">
                <a:solidFill>
                  <a:schemeClr val="tx2"/>
                </a:solidFill>
              </a:rPr>
              <a:t>iHQC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hypercompression</a:t>
            </a:r>
            <a:r>
              <a:rPr lang="en-US" dirty="0" smtClean="0">
                <a:solidFill>
                  <a:schemeClr val="tx2"/>
                </a:solidFill>
              </a:rPr>
              <a:t>)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Sends the XPS with their indexes to a SharePoint document library, depending on </a:t>
            </a:r>
            <a:r>
              <a:rPr lang="en-US" u="sng" dirty="0" smtClean="0">
                <a:solidFill>
                  <a:schemeClr val="tx2"/>
                </a:solidFill>
              </a:rPr>
              <a:t>the document type</a:t>
            </a:r>
          </a:p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3507" name="Rectangle 3"/>
          <p:cNvSpPr>
            <a:spLocks noChangeArrowheads="1"/>
          </p:cNvSpPr>
          <p:nvPr/>
        </p:nvSpPr>
        <p:spPr bwMode="auto">
          <a:xfrm>
            <a:off x="285721" y="285728"/>
            <a:ext cx="842968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BE" sz="4400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Planning</a:t>
            </a:r>
            <a:endParaRPr lang="en-US" sz="4400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71604" y="2428868"/>
            <a:ext cx="642942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tabLst>
                <a:tab pos="1257300" algn="l"/>
              </a:tabLst>
            </a:pPr>
            <a:r>
              <a:rPr lang="en-US" sz="6000" b="1" dirty="0" smtClean="0"/>
              <a:t>SA :		May 31,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VARs</a:t>
            </a:r>
            <a:endParaRPr lang="en-US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>
                <a:solidFill>
                  <a:schemeClr val="tx2"/>
                </a:solidFill>
              </a:rPr>
              <a:t>Special focus on ECM/ERP/WF VARs (intranet/extranet)</a:t>
            </a:r>
          </a:p>
          <a:p>
            <a:r>
              <a:rPr lang="en-US" sz="2000" dirty="0" smtClean="0">
                <a:solidFill>
                  <a:schemeClr val="tx2"/>
                </a:solidFill>
              </a:rPr>
              <a:t>I.R.I.S. message: “Microsoft VARs can have an access to simple and complex applications”  </a:t>
            </a:r>
          </a:p>
          <a:p>
            <a:r>
              <a:rPr lang="en-US" sz="2000" dirty="0" smtClean="0">
                <a:solidFill>
                  <a:schemeClr val="tx2"/>
                </a:solidFill>
              </a:rPr>
              <a:t>I.R.I.S. support: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Free to distribute marketing material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Training and certification programs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Webinars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Local support in EMEA &amp; USA</a:t>
            </a:r>
          </a:p>
          <a:p>
            <a:r>
              <a:rPr lang="en-US" sz="2000" dirty="0" smtClean="0">
                <a:solidFill>
                  <a:schemeClr val="tx2"/>
                </a:solidFill>
              </a:rPr>
              <a:t>Joint actions: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Coordinated marketing programs; Presentations &amp; Seminars</a:t>
            </a:r>
          </a:p>
          <a:p>
            <a:pPr lvl="1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Identification of partnerships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fr-BE" dirty="0" err="1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Pricing</a:t>
            </a:r>
            <a:endParaRPr lang="en-US" dirty="0" smtClean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BE" dirty="0" err="1" smtClean="0">
                <a:solidFill>
                  <a:schemeClr val="tx2"/>
                </a:solidFill>
              </a:rPr>
              <a:t>IRISPowerscan</a:t>
            </a:r>
            <a:endParaRPr lang="fr-BE" dirty="0" smtClean="0">
              <a:solidFill>
                <a:schemeClr val="tx2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fr-BE" sz="2400" dirty="0" err="1" smtClean="0">
                <a:solidFill>
                  <a:schemeClr val="tx2"/>
                </a:solidFill>
              </a:rPr>
              <a:t>Licensing</a:t>
            </a:r>
            <a:r>
              <a:rPr lang="fr-BE" sz="2400" dirty="0" smtClean="0">
                <a:solidFill>
                  <a:schemeClr val="tx2"/>
                </a:solidFill>
              </a:rPr>
              <a:t> </a:t>
            </a:r>
            <a:r>
              <a:rPr lang="fr-BE" sz="2400" dirty="0" err="1" smtClean="0">
                <a:solidFill>
                  <a:schemeClr val="tx2"/>
                </a:solidFill>
              </a:rPr>
              <a:t>from</a:t>
            </a:r>
            <a:r>
              <a:rPr lang="fr-BE" sz="2400" dirty="0" smtClean="0">
                <a:solidFill>
                  <a:schemeClr val="tx2"/>
                </a:solidFill>
              </a:rPr>
              <a:t> 25 ppm to </a:t>
            </a:r>
            <a:r>
              <a:rPr lang="fr-BE" sz="2400" dirty="0" err="1" smtClean="0">
                <a:solidFill>
                  <a:schemeClr val="tx2"/>
                </a:solidFill>
              </a:rPr>
              <a:t>Unlimited</a:t>
            </a:r>
            <a:r>
              <a:rPr lang="fr-BE" sz="2400" dirty="0" smtClean="0">
                <a:solidFill>
                  <a:schemeClr val="tx2"/>
                </a:solidFill>
              </a:rPr>
              <a:t> ppm</a:t>
            </a:r>
          </a:p>
          <a:p>
            <a:pPr lvl="1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Ranges </a:t>
            </a:r>
            <a:r>
              <a:rPr lang="fr-BE" dirty="0" err="1" smtClean="0">
                <a:solidFill>
                  <a:schemeClr val="tx2"/>
                </a:solidFill>
              </a:rPr>
              <a:t>from</a:t>
            </a:r>
            <a:r>
              <a:rPr lang="fr-BE" dirty="0" smtClean="0">
                <a:solidFill>
                  <a:schemeClr val="tx2"/>
                </a:solidFill>
              </a:rPr>
              <a:t> € 395 to € 14.990</a:t>
            </a:r>
          </a:p>
          <a:p>
            <a:r>
              <a:rPr lang="fr-BE" dirty="0" err="1" smtClean="0">
                <a:solidFill>
                  <a:schemeClr val="tx2"/>
                </a:solidFill>
              </a:rPr>
              <a:t>IRISDocument</a:t>
            </a:r>
            <a:r>
              <a:rPr lang="fr-BE" dirty="0" smtClean="0">
                <a:solidFill>
                  <a:schemeClr val="tx2"/>
                </a:solidFill>
              </a:rPr>
              <a:t> Server</a:t>
            </a:r>
            <a:endParaRPr lang="fr-BE" sz="2800" dirty="0" smtClean="0">
              <a:solidFill>
                <a:schemeClr val="tx2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€ 2.990 </a:t>
            </a:r>
          </a:p>
          <a:p>
            <a:r>
              <a:rPr lang="fr-BE" dirty="0" err="1" smtClean="0">
                <a:solidFill>
                  <a:schemeClr val="tx2"/>
                </a:solidFill>
              </a:rPr>
              <a:t>Add</a:t>
            </a:r>
            <a:r>
              <a:rPr lang="fr-BE" dirty="0" smtClean="0">
                <a:solidFill>
                  <a:schemeClr val="tx2"/>
                </a:solidFill>
              </a:rPr>
              <a:t>-on MS SharePoint</a:t>
            </a:r>
          </a:p>
          <a:p>
            <a:pPr lvl="1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€ 990 </a:t>
            </a:r>
          </a:p>
          <a:p>
            <a:pPr lvl="1"/>
            <a:endParaRPr lang="en-US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http://metsys.irislink.com/trombinoscope/cpg135/albums/marketing-tools/iris-logos/official/IRIS-logo-3D.jpg"/>
          <p:cNvPicPr>
            <a:picLocks noChangeAspect="1" noChangeArrowheads="1"/>
          </p:cNvPicPr>
          <p:nvPr/>
        </p:nvPicPr>
        <p:blipFill>
          <a:blip r:embed="rId4" cstate="print"/>
          <a:srcRect t="2390" b="4011"/>
          <a:stretch>
            <a:fillRect/>
          </a:stretch>
        </p:blipFill>
        <p:spPr bwMode="auto">
          <a:xfrm>
            <a:off x="-2" y="785794"/>
            <a:ext cx="9144002" cy="514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832</Words>
  <Application>Microsoft Office PowerPoint</Application>
  <PresentationFormat>On-screen Show (4:3)</PresentationFormat>
  <Paragraphs>267</Paragraphs>
  <Slides>26</Slides>
  <Notes>26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I.R.I.S. &amp; MICROSOFT</vt:lpstr>
      <vt:lpstr>TYPICAL COMPANY NEEDS</vt:lpstr>
      <vt:lpstr>I.R.I.S. Solution</vt:lpstr>
      <vt:lpstr>Slide 6</vt:lpstr>
      <vt:lpstr>Slide 7</vt:lpstr>
      <vt:lpstr>Slide 8</vt:lpstr>
      <vt:lpstr>Microsoft SharePoint Add-on</vt:lpstr>
      <vt:lpstr>Process I</vt:lpstr>
      <vt:lpstr>Process II</vt:lpstr>
      <vt:lpstr>IRIS Add-on SharePoint v1</vt:lpstr>
      <vt:lpstr>IRIS Add-on SharePoint v2</vt:lpstr>
      <vt:lpstr>Slide 14</vt:lpstr>
      <vt:lpstr>Practical Examples</vt:lpstr>
      <vt:lpstr>Live demonstration</vt:lpstr>
      <vt:lpstr>Slide 17</vt:lpstr>
      <vt:lpstr>Slide 18</vt:lpstr>
      <vt:lpstr>Separation &amp; Indexing</vt:lpstr>
      <vt:lpstr>Slide 20</vt:lpstr>
      <vt:lpstr>Slide 21</vt:lpstr>
      <vt:lpstr>IRIS Add-on SharePoint v2</vt:lpstr>
      <vt:lpstr>Slide 23</vt:lpstr>
      <vt:lpstr>VARs</vt:lpstr>
      <vt:lpstr>Pricing</vt:lpstr>
      <vt:lpstr>Slide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2009-01-28T07:05:14Z</dcterms:created>
  <dcterms:modified xsi:type="dcterms:W3CDTF">2009-02-17T08:56:39Z</dcterms:modified>
</cp:coreProperties>
</file>