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6" r:id="rId2"/>
    <p:sldId id="270" r:id="rId3"/>
    <p:sldId id="271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69" r:id="rId14"/>
    <p:sldId id="268" r:id="rId15"/>
    <p:sldId id="284" r:id="rId16"/>
    <p:sldId id="285" r:id="rId17"/>
    <p:sldId id="289" r:id="rId18"/>
    <p:sldId id="291" r:id="rId19"/>
    <p:sldId id="288" r:id="rId20"/>
    <p:sldId id="292" r:id="rId21"/>
    <p:sldId id="283" r:id="rId22"/>
    <p:sldId id="286" r:id="rId23"/>
    <p:sldId id="287" r:id="rId24"/>
    <p:sldId id="290" r:id="rId25"/>
    <p:sldId id="260" r:id="rId26"/>
    <p:sldId id="258" r:id="rId27"/>
    <p:sldId id="261" r:id="rId28"/>
    <p:sldId id="262" r:id="rId29"/>
    <p:sldId id="263" r:id="rId30"/>
    <p:sldId id="264" r:id="rId31"/>
    <p:sldId id="265" r:id="rId32"/>
    <p:sldId id="266" r:id="rId33"/>
    <p:sldId id="293" r:id="rId34"/>
    <p:sldId id="273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435" autoAdjust="0"/>
    <p:restoredTop sz="9466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title>
      <c:tx>
        <c:rich>
          <a:bodyPr/>
          <a:lstStyle/>
          <a:p>
            <a:pPr>
              <a:defRPr lang="en-GB"/>
            </a:pPr>
            <a:r>
              <a:rPr lang="en-GB" dirty="0" smtClean="0"/>
              <a:t>Barcode Voting</a:t>
            </a:r>
            <a:endParaRPr lang="en-GB" dirty="0"/>
          </a:p>
        </c:rich>
      </c:tx>
    </c:title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cat>
            <c:strRef>
              <c:f>Sheet1!$A$2:$A$4</c:f>
              <c:strCache>
                <c:ptCount val="3"/>
                <c:pt idx="0">
                  <c:v>Engine 1</c:v>
                </c:pt>
                <c:pt idx="1">
                  <c:v>Engine 2</c:v>
                </c:pt>
                <c:pt idx="2">
                  <c:v>Voting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0.9</c:v>
                </c:pt>
                <c:pt idx="1">
                  <c:v>0.9</c:v>
                </c:pt>
                <c:pt idx="2">
                  <c:v>0.99</c:v>
                </c:pt>
              </c:numCache>
            </c:numRef>
          </c:val>
        </c:ser>
        <c:shape val="cylinder"/>
        <c:axId val="82802944"/>
        <c:axId val="82812928"/>
        <c:axId val="0"/>
      </c:bar3DChart>
      <c:catAx>
        <c:axId val="82802944"/>
        <c:scaling>
          <c:orientation val="minMax"/>
        </c:scaling>
        <c:axPos val="b"/>
        <c:numFmt formatCode="0.00%" sourceLinked="1"/>
        <c:majorTickMark val="none"/>
        <c:tickLblPos val="nextTo"/>
        <c:txPr>
          <a:bodyPr/>
          <a:lstStyle/>
          <a:p>
            <a:pPr>
              <a:defRPr lang="en-GB"/>
            </a:pPr>
            <a:endParaRPr lang="en-US"/>
          </a:p>
        </c:txPr>
        <c:crossAx val="82812928"/>
        <c:crosses val="autoZero"/>
        <c:auto val="1"/>
        <c:lblAlgn val="ctr"/>
        <c:lblOffset val="100"/>
      </c:catAx>
      <c:valAx>
        <c:axId val="82812928"/>
        <c:scaling>
          <c:orientation val="minMax"/>
        </c:scaling>
        <c:axPos val="l"/>
        <c:majorGridlines/>
        <c:title>
          <c:tx>
            <c:rich>
              <a:bodyPr/>
              <a:lstStyle/>
              <a:p>
                <a:pPr>
                  <a:defRPr lang="en-GB"/>
                </a:pPr>
                <a:r>
                  <a:rPr lang="en-GB" dirty="0" smtClean="0"/>
                  <a:t>Recognition</a:t>
                </a:r>
                <a:endParaRPr lang="en-GB" dirty="0"/>
              </a:p>
            </c:rich>
          </c:tx>
        </c:title>
        <c:numFmt formatCode="0%" sourceLinked="0"/>
        <c:tickLblPos val="nextTo"/>
        <c:txPr>
          <a:bodyPr/>
          <a:lstStyle/>
          <a:p>
            <a:pPr>
              <a:defRPr lang="en-GB"/>
            </a:pPr>
            <a:endParaRPr lang="en-US"/>
          </a:p>
        </c:txPr>
        <c:crossAx val="82802944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58E28A-FFEB-4786-BD76-FAE5CB4975EA}" type="datetimeFigureOut">
              <a:rPr lang="en-US" smtClean="0"/>
              <a:pPr/>
              <a:t>2/9/2009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3602FB-3CB2-46EA-9533-36E983CC500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528A607-BABF-4AE2-8D86-A5E4A730C6D2}" type="slidenum">
              <a:rPr lang="en-US" smtClean="0"/>
              <a:pPr/>
              <a:t>24</a:t>
            </a:fld>
            <a:endParaRPr lang="en-US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3602FB-3CB2-46EA-9533-36E983CC5003}" type="slidenum">
              <a:rPr lang="en-GB" smtClean="0"/>
              <a:pPr/>
              <a:t>29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2/9/2009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2/9/2009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2/9/2009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2/9/2009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2/9/2009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2/9/2009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2/9/2009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2/9/2009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2/9/2009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2/9/2009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FB6B2-6C4B-4BBA-94B5-C27FF87E5981}" type="datetimeFigureOut">
              <a:rPr lang="en-US" smtClean="0"/>
              <a:pPr/>
              <a:t>2/9/2009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FB6B2-6C4B-4BBA-94B5-C27FF87E5981}" type="datetimeFigureOut">
              <a:rPr lang="en-US" smtClean="0"/>
              <a:pPr/>
              <a:t>2/9/2009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796A7-0BCC-4C16-BAA9-C6EE9FA50C3E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IRISLink09-template-ppt-pt-2.jp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19" Type="http://schemas.openxmlformats.org/officeDocument/2006/relationships/image" Target="../media/image21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13" Type="http://schemas.openxmlformats.org/officeDocument/2006/relationships/image" Target="../media/image27.gif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12" Type="http://schemas.openxmlformats.org/officeDocument/2006/relationships/image" Target="../media/image29.gif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11" Type="http://schemas.openxmlformats.org/officeDocument/2006/relationships/image" Target="../media/image46.jpeg"/><Relationship Id="rId5" Type="http://schemas.openxmlformats.org/officeDocument/2006/relationships/image" Target="../media/image40.jpeg"/><Relationship Id="rId10" Type="http://schemas.openxmlformats.org/officeDocument/2006/relationships/image" Target="../media/image45.png"/><Relationship Id="rId4" Type="http://schemas.openxmlformats.org/officeDocument/2006/relationships/image" Target="../media/image39.jpeg"/><Relationship Id="rId9" Type="http://schemas.openxmlformats.org/officeDocument/2006/relationships/image" Target="../media/image4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jpe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png"/><Relationship Id="rId11" Type="http://schemas.openxmlformats.org/officeDocument/2006/relationships/image" Target="../media/image28.gif"/><Relationship Id="rId5" Type="http://schemas.openxmlformats.org/officeDocument/2006/relationships/image" Target="../media/image53.png"/><Relationship Id="rId10" Type="http://schemas.openxmlformats.org/officeDocument/2006/relationships/image" Target="../media/image58.gif"/><Relationship Id="rId4" Type="http://schemas.openxmlformats.org/officeDocument/2006/relationships/image" Target="../media/image52.png"/><Relationship Id="rId9" Type="http://schemas.openxmlformats.org/officeDocument/2006/relationships/image" Target="../media/image5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gif"/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36.png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RISLink09-template-ppt-p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2910" y="2714620"/>
            <a:ext cx="7772400" cy="1470025"/>
          </a:xfrm>
        </p:spPr>
        <p:txBody>
          <a:bodyPr>
            <a:normAutofit fontScale="9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From Paper to Document Management Systems</a:t>
            </a:r>
            <a:b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7290" y="4429132"/>
            <a:ext cx="6400800" cy="1752600"/>
          </a:xfrm>
        </p:spPr>
        <p:txBody>
          <a:bodyPr/>
          <a:lstStyle/>
          <a:p>
            <a:r>
              <a:rPr lang="en-GB" dirty="0" smtClean="0">
                <a:solidFill>
                  <a:schemeClr val="accent1">
                    <a:lumMod val="75000"/>
                  </a:schemeClr>
                </a:solidFill>
                <a:latin typeface="Book Antiqua" pitchFamily="18" charset="0"/>
              </a:rPr>
              <a:t>Just one line of code away !</a:t>
            </a: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PS8-3d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2681287"/>
            <a:ext cx="7620000" cy="1495425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4" name="Picture 10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5" name="Picture 11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6" name="Picture 12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7" name="Picture 13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8" name="Picture 14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19" name="Picture 15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20" name="Picture 16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21" name="Picture 17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22" name="Picture 18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23" name="Picture 19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24" name="Picture 20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1693881" y="714356"/>
            <a:ext cx="5521325" cy="54340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071802" y="171448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Pre-Processing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3071802" y="2500306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Identification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071802" y="3286124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Structuring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071802" y="4071942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Indexing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071802" y="485776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Quality control</a:t>
            </a:r>
          </a:p>
        </p:txBody>
      </p:sp>
      <p:sp>
        <p:nvSpPr>
          <p:cNvPr id="10" name="Down Arrow 9"/>
          <p:cNvSpPr/>
          <p:nvPr/>
        </p:nvSpPr>
        <p:spPr>
          <a:xfrm>
            <a:off x="4286248" y="2214554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4286248" y="3000372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4286248" y="3786190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4286248" y="4572008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4" name="Down Arrow 13"/>
          <p:cNvSpPr/>
          <p:nvPr/>
        </p:nvSpPr>
        <p:spPr>
          <a:xfrm>
            <a:off x="4286248" y="535782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3071802" y="92867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Scanning</a:t>
            </a:r>
          </a:p>
        </p:txBody>
      </p:sp>
      <p:sp>
        <p:nvSpPr>
          <p:cNvPr id="20" name="Down Arrow 19"/>
          <p:cNvSpPr/>
          <p:nvPr/>
        </p:nvSpPr>
        <p:spPr>
          <a:xfrm>
            <a:off x="4286248" y="142873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071802" y="564357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Export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4653 0 " pathEditMode="relative" ptsTypes="AA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6215074" y="171448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Pre-Processing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15074" y="2500306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Identification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215074" y="3286124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Structuring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15074" y="4071942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Indexing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15074" y="485776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Quality control</a:t>
            </a:r>
          </a:p>
        </p:txBody>
      </p:sp>
      <p:sp>
        <p:nvSpPr>
          <p:cNvPr id="10" name="Down Arrow 9"/>
          <p:cNvSpPr/>
          <p:nvPr/>
        </p:nvSpPr>
        <p:spPr>
          <a:xfrm>
            <a:off x="7429520" y="2214554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7429520" y="3000372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7429520" y="3786190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7429520" y="4572008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4" name="Down Arrow 13"/>
          <p:cNvSpPr/>
          <p:nvPr/>
        </p:nvSpPr>
        <p:spPr>
          <a:xfrm>
            <a:off x="7429520" y="535782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215074" y="92867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Scanning</a:t>
            </a:r>
          </a:p>
        </p:txBody>
      </p:sp>
      <p:sp>
        <p:nvSpPr>
          <p:cNvPr id="20" name="Down Arrow 19"/>
          <p:cNvSpPr/>
          <p:nvPr/>
        </p:nvSpPr>
        <p:spPr>
          <a:xfrm>
            <a:off x="7429520" y="142873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215074" y="564357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Export</a:t>
            </a:r>
          </a:p>
        </p:txBody>
      </p:sp>
      <p:sp>
        <p:nvSpPr>
          <p:cNvPr id="10281" name="Title 1"/>
          <p:cNvSpPr>
            <a:spLocks noGrp="1"/>
          </p:cNvSpPr>
          <p:nvPr>
            <p:ph type="title"/>
          </p:nvPr>
        </p:nvSpPr>
        <p:spPr>
          <a:xfrm>
            <a:off x="1000125" y="142875"/>
            <a:ext cx="5214938" cy="1143000"/>
          </a:xfrm>
        </p:spPr>
        <p:txBody>
          <a:bodyPr/>
          <a:lstStyle/>
          <a:p>
            <a:pPr algn="l" eaLnBrk="1" hangingPunct="1"/>
            <a:r>
              <a:rPr lang="en-GB" smtClean="0"/>
              <a:t>Scanning</a:t>
            </a:r>
          </a:p>
        </p:txBody>
      </p:sp>
      <p:sp>
        <p:nvSpPr>
          <p:cNvPr id="10282" name="Content Placeholder 2"/>
          <p:cNvSpPr txBox="1">
            <a:spLocks/>
          </p:cNvSpPr>
          <p:nvPr/>
        </p:nvSpPr>
        <p:spPr bwMode="auto">
          <a:xfrm>
            <a:off x="714375" y="2214563"/>
            <a:ext cx="4572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TWAIN, TWAIN-VRS or ISIS-VRS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Native ISIS support will be available in v9</a:t>
            </a:r>
            <a:endParaRPr lang="en-GB">
              <a:latin typeface="Calibri" pitchFamily="34" charset="0"/>
            </a:endParaRP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Multi-stream: generate colour and B/W or colour and greyscale images EVEN if the scanner does not support it</a:t>
            </a:r>
            <a:endParaRPr lang="en-GB">
              <a:latin typeface="Calibri" pitchFamily="34" charset="0"/>
            </a:endParaRPr>
          </a:p>
        </p:txBody>
      </p:sp>
      <p:pic>
        <p:nvPicPr>
          <p:cNvPr id="10283" name="Picture 30" descr="normal_0-MF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9063" y="785813"/>
            <a:ext cx="1428750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4" name="Content Placeholder 2"/>
          <p:cNvSpPr txBox="1">
            <a:spLocks/>
          </p:cNvSpPr>
          <p:nvPr/>
        </p:nvSpPr>
        <p:spPr bwMode="auto">
          <a:xfrm>
            <a:off x="500063" y="1643063"/>
            <a:ext cx="47148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Font typeface="Arial" charset="0"/>
              <a:buNone/>
            </a:pPr>
            <a:r>
              <a:rPr lang="en-GB" sz="2400">
                <a:latin typeface="Calibri" pitchFamily="34" charset="0"/>
              </a:rPr>
              <a:t>Scanner</a:t>
            </a:r>
          </a:p>
        </p:txBody>
      </p:sp>
      <p:sp>
        <p:nvSpPr>
          <p:cNvPr id="10285" name="Content Placeholder 2"/>
          <p:cNvSpPr txBox="1">
            <a:spLocks/>
          </p:cNvSpPr>
          <p:nvPr/>
        </p:nvSpPr>
        <p:spPr bwMode="auto">
          <a:xfrm>
            <a:off x="500063" y="3857625"/>
            <a:ext cx="47148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Font typeface="Arial" charset="0"/>
              <a:buNone/>
            </a:pPr>
            <a:r>
              <a:rPr lang="en-GB" sz="2400">
                <a:latin typeface="Calibri" pitchFamily="34" charset="0"/>
              </a:rPr>
              <a:t>File</a:t>
            </a:r>
          </a:p>
        </p:txBody>
      </p:sp>
      <p:sp>
        <p:nvSpPr>
          <p:cNvPr id="10286" name="Content Placeholder 2"/>
          <p:cNvSpPr txBox="1">
            <a:spLocks/>
          </p:cNvSpPr>
          <p:nvPr/>
        </p:nvSpPr>
        <p:spPr bwMode="auto">
          <a:xfrm>
            <a:off x="714375" y="4357688"/>
            <a:ext cx="4572000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Scan from files: import pre-scanned images</a:t>
            </a:r>
            <a:endParaRPr lang="en-GB">
              <a:solidFill>
                <a:schemeClr val="tx2"/>
              </a:solidFill>
              <a:latin typeface="Calibri" pitchFamily="34" charset="0"/>
            </a:endParaRP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No Watched Folder though…</a:t>
            </a:r>
            <a:endParaRPr lang="en-GB">
              <a:latin typeface="Calibri" pitchFamily="34" charset="0"/>
            </a:endParaRPr>
          </a:p>
        </p:txBody>
      </p:sp>
      <p:sp>
        <p:nvSpPr>
          <p:cNvPr id="25" name="Right Arrow 24"/>
          <p:cNvSpPr/>
          <p:nvPr/>
        </p:nvSpPr>
        <p:spPr>
          <a:xfrm>
            <a:off x="5715008" y="928670"/>
            <a:ext cx="357190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6215074" y="171448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Pre-Processing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15074" y="2500306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Identification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215074" y="3286124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Structuring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15074" y="4071942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Indexing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15074" y="485776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Quality control</a:t>
            </a:r>
          </a:p>
        </p:txBody>
      </p:sp>
      <p:sp>
        <p:nvSpPr>
          <p:cNvPr id="10" name="Down Arrow 9"/>
          <p:cNvSpPr/>
          <p:nvPr/>
        </p:nvSpPr>
        <p:spPr>
          <a:xfrm>
            <a:off x="7429520" y="2214554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7429520" y="3000372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7429520" y="3786190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7429520" y="4572008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4" name="Down Arrow 13"/>
          <p:cNvSpPr/>
          <p:nvPr/>
        </p:nvSpPr>
        <p:spPr>
          <a:xfrm>
            <a:off x="7429520" y="535782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215074" y="92867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Scanning</a:t>
            </a:r>
          </a:p>
        </p:txBody>
      </p:sp>
      <p:sp>
        <p:nvSpPr>
          <p:cNvPr id="20" name="Down Arrow 19"/>
          <p:cNvSpPr/>
          <p:nvPr/>
        </p:nvSpPr>
        <p:spPr>
          <a:xfrm>
            <a:off x="7429520" y="142873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215074" y="564357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Export</a:t>
            </a:r>
          </a:p>
        </p:txBody>
      </p:sp>
      <p:sp>
        <p:nvSpPr>
          <p:cNvPr id="11305" name="Title 1"/>
          <p:cNvSpPr>
            <a:spLocks noGrp="1"/>
          </p:cNvSpPr>
          <p:nvPr>
            <p:ph type="title"/>
          </p:nvPr>
        </p:nvSpPr>
        <p:spPr>
          <a:xfrm>
            <a:off x="1000125" y="142875"/>
            <a:ext cx="5214938" cy="1143000"/>
          </a:xfrm>
        </p:spPr>
        <p:txBody>
          <a:bodyPr/>
          <a:lstStyle/>
          <a:p>
            <a:pPr algn="l" eaLnBrk="1" hangingPunct="1"/>
            <a:r>
              <a:rPr lang="en-GB" smtClean="0"/>
              <a:t>Pre-processing</a:t>
            </a:r>
          </a:p>
        </p:txBody>
      </p:sp>
      <p:sp>
        <p:nvSpPr>
          <p:cNvPr id="11306" name="Content Placeholder 2"/>
          <p:cNvSpPr txBox="1">
            <a:spLocks/>
          </p:cNvSpPr>
          <p:nvPr/>
        </p:nvSpPr>
        <p:spPr bwMode="auto">
          <a:xfrm>
            <a:off x="714375" y="2214563"/>
            <a:ext cx="4572000" cy="321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Deskewing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Advanced binarization</a:t>
            </a:r>
            <a:endParaRPr lang="en-GB">
              <a:latin typeface="Calibri" pitchFamily="34" charset="0"/>
            </a:endParaRP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Despeckling</a:t>
            </a:r>
            <a:endParaRPr lang="en-GB">
              <a:latin typeface="Calibri" pitchFamily="34" charset="0"/>
            </a:endParaRP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Line Removal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Black border Removal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Colour dropout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Smoothening</a:t>
            </a:r>
            <a:endParaRPr lang="en-GB">
              <a:latin typeface="Calibri" pitchFamily="34" charset="0"/>
            </a:endParaRPr>
          </a:p>
        </p:txBody>
      </p:sp>
      <p:sp>
        <p:nvSpPr>
          <p:cNvPr id="21" name="Right Arrow 20"/>
          <p:cNvSpPr/>
          <p:nvPr/>
        </p:nvSpPr>
        <p:spPr>
          <a:xfrm>
            <a:off x="5715008" y="1714488"/>
            <a:ext cx="357190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pic>
        <p:nvPicPr>
          <p:cNvPr id="11310" name="Picture 4" descr="deskew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63" y="4643438"/>
            <a:ext cx="2857500" cy="140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6215074" y="171448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Pre-Processing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15074" y="2500306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Identification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215074" y="3286124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Structuring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15074" y="4071942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Indexing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15074" y="485776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Quality control</a:t>
            </a:r>
          </a:p>
        </p:txBody>
      </p:sp>
      <p:sp>
        <p:nvSpPr>
          <p:cNvPr id="10" name="Down Arrow 9"/>
          <p:cNvSpPr/>
          <p:nvPr/>
        </p:nvSpPr>
        <p:spPr>
          <a:xfrm>
            <a:off x="7429520" y="2214554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7429520" y="3000372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7429520" y="3786190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7429520" y="4572008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4" name="Down Arrow 13"/>
          <p:cNvSpPr/>
          <p:nvPr/>
        </p:nvSpPr>
        <p:spPr>
          <a:xfrm>
            <a:off x="7429520" y="535782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215074" y="92867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Scanning</a:t>
            </a:r>
          </a:p>
        </p:txBody>
      </p:sp>
      <p:sp>
        <p:nvSpPr>
          <p:cNvPr id="20" name="Down Arrow 19"/>
          <p:cNvSpPr/>
          <p:nvPr/>
        </p:nvSpPr>
        <p:spPr>
          <a:xfrm>
            <a:off x="7429520" y="142873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215074" y="564357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Export</a:t>
            </a:r>
          </a:p>
        </p:txBody>
      </p:sp>
      <p:sp>
        <p:nvSpPr>
          <p:cNvPr id="38953" name="Title 1"/>
          <p:cNvSpPr>
            <a:spLocks noGrp="1"/>
          </p:cNvSpPr>
          <p:nvPr>
            <p:ph type="title"/>
          </p:nvPr>
        </p:nvSpPr>
        <p:spPr>
          <a:xfrm>
            <a:off x="1000125" y="142875"/>
            <a:ext cx="5214938" cy="1143000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GB" dirty="0" smtClean="0"/>
              <a:t>Document Identification</a:t>
            </a:r>
          </a:p>
        </p:txBody>
      </p:sp>
      <p:sp>
        <p:nvSpPr>
          <p:cNvPr id="12330" name="Content Placeholder 2"/>
          <p:cNvSpPr txBox="1">
            <a:spLocks/>
          </p:cNvSpPr>
          <p:nvPr/>
        </p:nvSpPr>
        <p:spPr bwMode="auto">
          <a:xfrm>
            <a:off x="714375" y="2214563"/>
            <a:ext cx="4572000" cy="321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buFont typeface="Arial" charset="0"/>
              <a:buChar char="•"/>
            </a:pPr>
            <a:r>
              <a:rPr lang="en-GB" b="1" dirty="0" err="1">
                <a:solidFill>
                  <a:schemeClr val="tx2"/>
                </a:solidFill>
                <a:latin typeface="Calibri" pitchFamily="34" charset="0"/>
              </a:rPr>
              <a:t>Zonal</a:t>
            </a:r>
            <a:r>
              <a:rPr lang="en-GB" b="1" dirty="0">
                <a:solidFill>
                  <a:schemeClr val="tx2"/>
                </a:solidFill>
                <a:latin typeface="Calibri" pitchFamily="34" charset="0"/>
              </a:rPr>
              <a:t> OCR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 dirty="0" err="1">
                <a:solidFill>
                  <a:schemeClr val="tx2"/>
                </a:solidFill>
                <a:latin typeface="Calibri" pitchFamily="34" charset="0"/>
              </a:rPr>
              <a:t>Zonal</a:t>
            </a:r>
            <a:r>
              <a:rPr lang="en-GB" b="1" dirty="0">
                <a:solidFill>
                  <a:schemeClr val="tx2"/>
                </a:solidFill>
                <a:latin typeface="Calibri" pitchFamily="34" charset="0"/>
              </a:rPr>
              <a:t> ICR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 dirty="0" err="1">
                <a:solidFill>
                  <a:schemeClr val="tx2"/>
                </a:solidFill>
                <a:latin typeface="Calibri" pitchFamily="34" charset="0"/>
              </a:rPr>
              <a:t>Zonal</a:t>
            </a:r>
            <a:r>
              <a:rPr lang="en-GB" b="1" dirty="0">
                <a:solidFill>
                  <a:schemeClr val="tx2"/>
                </a:solidFill>
                <a:latin typeface="Calibri" pitchFamily="34" charset="0"/>
              </a:rPr>
              <a:t>/Full page Barcode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 dirty="0" err="1" smtClean="0">
                <a:solidFill>
                  <a:schemeClr val="tx2"/>
                </a:solidFill>
                <a:latin typeface="Calibri" pitchFamily="34" charset="0"/>
              </a:rPr>
              <a:t>IRISFingerprint</a:t>
            </a:r>
            <a:r>
              <a:rPr lang="en-GB" b="1" dirty="0" smtClean="0">
                <a:solidFill>
                  <a:schemeClr val="tx2"/>
                </a:solidFill>
                <a:latin typeface="Calibri" pitchFamily="34" charset="0"/>
              </a:rPr>
              <a:t>™ : </a:t>
            </a:r>
            <a:r>
              <a:rPr lang="en-GB" b="1" dirty="0">
                <a:solidFill>
                  <a:schemeClr val="tx2"/>
                </a:solidFill>
                <a:latin typeface="Calibri" pitchFamily="34" charset="0"/>
              </a:rPr>
              <a:t>image layout analysis to determine the document type.</a:t>
            </a:r>
            <a:br>
              <a:rPr lang="en-GB" b="1" dirty="0">
                <a:solidFill>
                  <a:schemeClr val="tx2"/>
                </a:solidFill>
                <a:latin typeface="Calibri" pitchFamily="34" charset="0"/>
              </a:rPr>
            </a:br>
            <a:endParaRPr lang="en-GB" b="1" dirty="0">
              <a:solidFill>
                <a:schemeClr val="tx2"/>
              </a:solidFill>
              <a:latin typeface="Calibri" pitchFamily="34" charset="0"/>
            </a:endParaRPr>
          </a:p>
        </p:txBody>
      </p:sp>
      <p:sp>
        <p:nvSpPr>
          <p:cNvPr id="12331" name="Content Placeholder 2"/>
          <p:cNvSpPr txBox="1">
            <a:spLocks/>
          </p:cNvSpPr>
          <p:nvPr/>
        </p:nvSpPr>
        <p:spPr bwMode="auto">
          <a:xfrm>
            <a:off x="500063" y="1643063"/>
            <a:ext cx="47148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Font typeface="Arial" charset="0"/>
              <a:buNone/>
            </a:pPr>
            <a:r>
              <a:rPr lang="en-GB" sz="2400">
                <a:latin typeface="Calibri" pitchFamily="34" charset="0"/>
              </a:rPr>
              <a:t>Document identification done using:</a:t>
            </a:r>
          </a:p>
        </p:txBody>
      </p:sp>
      <p:sp>
        <p:nvSpPr>
          <p:cNvPr id="22" name="Right Arrow 21"/>
          <p:cNvSpPr/>
          <p:nvPr/>
        </p:nvSpPr>
        <p:spPr>
          <a:xfrm>
            <a:off x="5715008" y="2500306"/>
            <a:ext cx="357190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6215074" y="171448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Pre-Processing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15074" y="2500306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Identification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215074" y="3286124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Structuring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15074" y="4071942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Indexing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15074" y="485776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Quality control</a:t>
            </a:r>
          </a:p>
        </p:txBody>
      </p:sp>
      <p:sp>
        <p:nvSpPr>
          <p:cNvPr id="10" name="Down Arrow 9"/>
          <p:cNvSpPr/>
          <p:nvPr/>
        </p:nvSpPr>
        <p:spPr>
          <a:xfrm>
            <a:off x="7429520" y="2214554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7429520" y="3000372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7429520" y="3786190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7429520" y="4572008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4" name="Down Arrow 13"/>
          <p:cNvSpPr/>
          <p:nvPr/>
        </p:nvSpPr>
        <p:spPr>
          <a:xfrm>
            <a:off x="7429520" y="535782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215074" y="92867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Scanning</a:t>
            </a:r>
          </a:p>
        </p:txBody>
      </p:sp>
      <p:sp>
        <p:nvSpPr>
          <p:cNvPr id="20" name="Down Arrow 19"/>
          <p:cNvSpPr/>
          <p:nvPr/>
        </p:nvSpPr>
        <p:spPr>
          <a:xfrm>
            <a:off x="7429520" y="142873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215074" y="564357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Export</a:t>
            </a:r>
          </a:p>
        </p:txBody>
      </p:sp>
      <p:sp>
        <p:nvSpPr>
          <p:cNvPr id="13353" name="Title 1"/>
          <p:cNvSpPr>
            <a:spLocks noGrp="1"/>
          </p:cNvSpPr>
          <p:nvPr>
            <p:ph type="title"/>
          </p:nvPr>
        </p:nvSpPr>
        <p:spPr>
          <a:xfrm>
            <a:off x="1000125" y="142875"/>
            <a:ext cx="5214938" cy="1143000"/>
          </a:xfrm>
        </p:spPr>
        <p:txBody>
          <a:bodyPr/>
          <a:lstStyle/>
          <a:p>
            <a:pPr algn="l" eaLnBrk="1" hangingPunct="1"/>
            <a:r>
              <a:rPr lang="en-GB" smtClean="0"/>
              <a:t>Document Structuring</a:t>
            </a:r>
          </a:p>
        </p:txBody>
      </p:sp>
      <p:sp>
        <p:nvSpPr>
          <p:cNvPr id="13354" name="Content Placeholder 2"/>
          <p:cNvSpPr txBox="1">
            <a:spLocks/>
          </p:cNvSpPr>
          <p:nvPr/>
        </p:nvSpPr>
        <p:spPr bwMode="auto">
          <a:xfrm>
            <a:off x="714375" y="2214563"/>
            <a:ext cx="4572000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Zonal OCR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Zonal ICR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Zonal/Full page Barcode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Zonal/Full page Patch Code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Blank Page</a:t>
            </a:r>
            <a:endParaRPr lang="en-GB">
              <a:latin typeface="Calibri" pitchFamily="34" charset="0"/>
            </a:endParaRPr>
          </a:p>
        </p:txBody>
      </p:sp>
      <p:sp>
        <p:nvSpPr>
          <p:cNvPr id="13355" name="Content Placeholder 2"/>
          <p:cNvSpPr txBox="1">
            <a:spLocks/>
          </p:cNvSpPr>
          <p:nvPr/>
        </p:nvSpPr>
        <p:spPr bwMode="auto">
          <a:xfrm>
            <a:off x="500063" y="1643063"/>
            <a:ext cx="47148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Font typeface="Arial" charset="0"/>
              <a:buNone/>
            </a:pPr>
            <a:r>
              <a:rPr lang="en-GB" sz="2400">
                <a:latin typeface="Calibri" pitchFamily="34" charset="0"/>
              </a:rPr>
              <a:t>Document separation done using:</a:t>
            </a:r>
          </a:p>
        </p:txBody>
      </p:sp>
      <p:sp>
        <p:nvSpPr>
          <p:cNvPr id="22" name="Right Arrow 21"/>
          <p:cNvSpPr/>
          <p:nvPr/>
        </p:nvSpPr>
        <p:spPr>
          <a:xfrm>
            <a:off x="5715008" y="3286124"/>
            <a:ext cx="357190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359" name="Content Placeholder 2"/>
          <p:cNvSpPr txBox="1">
            <a:spLocks/>
          </p:cNvSpPr>
          <p:nvPr/>
        </p:nvSpPr>
        <p:spPr bwMode="auto">
          <a:xfrm>
            <a:off x="500063" y="3857625"/>
            <a:ext cx="47148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Font typeface="Arial" charset="0"/>
              <a:buNone/>
            </a:pPr>
            <a:r>
              <a:rPr lang="en-GB" sz="2400">
                <a:latin typeface="Calibri" pitchFamily="34" charset="0"/>
              </a:rPr>
              <a:t>Document naming done using:</a:t>
            </a:r>
          </a:p>
        </p:txBody>
      </p:sp>
      <p:sp>
        <p:nvSpPr>
          <p:cNvPr id="13360" name="Content Placeholder 2"/>
          <p:cNvSpPr txBox="1">
            <a:spLocks/>
          </p:cNvSpPr>
          <p:nvPr/>
        </p:nvSpPr>
        <p:spPr bwMode="auto">
          <a:xfrm>
            <a:off x="714375" y="4357688"/>
            <a:ext cx="4572000" cy="177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Zonal OCR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Zonal ICR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Zonal/Full page Barcode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Zonal/Full page Patch Code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Combination with date, system values...</a:t>
            </a:r>
            <a:endParaRPr lang="en-GB">
              <a:latin typeface="Calibri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6215074" y="171448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Pre-Processing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15074" y="2500306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Identification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215074" y="3286124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Structuring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15074" y="4071942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Indexing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15074" y="485776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Quality control</a:t>
            </a:r>
          </a:p>
        </p:txBody>
      </p:sp>
      <p:sp>
        <p:nvSpPr>
          <p:cNvPr id="10" name="Down Arrow 9"/>
          <p:cNvSpPr/>
          <p:nvPr/>
        </p:nvSpPr>
        <p:spPr>
          <a:xfrm>
            <a:off x="7429520" y="2214554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7429520" y="3000372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7429520" y="3786190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7429520" y="4572008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4" name="Down Arrow 13"/>
          <p:cNvSpPr/>
          <p:nvPr/>
        </p:nvSpPr>
        <p:spPr>
          <a:xfrm>
            <a:off x="7429520" y="535782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215074" y="92867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Scanning</a:t>
            </a:r>
          </a:p>
        </p:txBody>
      </p:sp>
      <p:sp>
        <p:nvSpPr>
          <p:cNvPr id="20" name="Down Arrow 19"/>
          <p:cNvSpPr/>
          <p:nvPr/>
        </p:nvSpPr>
        <p:spPr>
          <a:xfrm>
            <a:off x="7429520" y="142873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215074" y="564357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Export</a:t>
            </a:r>
          </a:p>
        </p:txBody>
      </p:sp>
      <p:sp>
        <p:nvSpPr>
          <p:cNvPr id="14377" name="Title 1"/>
          <p:cNvSpPr>
            <a:spLocks noGrp="1"/>
          </p:cNvSpPr>
          <p:nvPr>
            <p:ph type="title"/>
          </p:nvPr>
        </p:nvSpPr>
        <p:spPr>
          <a:xfrm>
            <a:off x="1000125" y="142875"/>
            <a:ext cx="5214938" cy="1143000"/>
          </a:xfrm>
        </p:spPr>
        <p:txBody>
          <a:bodyPr/>
          <a:lstStyle/>
          <a:p>
            <a:pPr algn="l" eaLnBrk="1" hangingPunct="1"/>
            <a:r>
              <a:rPr lang="en-GB" smtClean="0"/>
              <a:t>Document Indexing</a:t>
            </a:r>
          </a:p>
        </p:txBody>
      </p:sp>
      <p:sp>
        <p:nvSpPr>
          <p:cNvPr id="14378" name="Content Placeholder 2"/>
          <p:cNvSpPr txBox="1">
            <a:spLocks/>
          </p:cNvSpPr>
          <p:nvPr/>
        </p:nvSpPr>
        <p:spPr bwMode="auto">
          <a:xfrm>
            <a:off x="714375" y="2214563"/>
            <a:ext cx="4572000" cy="321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Zonal OCR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Zonal ICR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Zonal/Full page Barcode</a:t>
            </a:r>
          </a:p>
        </p:txBody>
      </p:sp>
      <p:sp>
        <p:nvSpPr>
          <p:cNvPr id="14379" name="Content Placeholder 2"/>
          <p:cNvSpPr txBox="1">
            <a:spLocks/>
          </p:cNvSpPr>
          <p:nvPr/>
        </p:nvSpPr>
        <p:spPr bwMode="auto">
          <a:xfrm>
            <a:off x="500063" y="1643063"/>
            <a:ext cx="47148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Font typeface="Arial" charset="0"/>
              <a:buNone/>
            </a:pPr>
            <a:r>
              <a:rPr lang="en-GB" sz="2400">
                <a:latin typeface="Calibri" pitchFamily="34" charset="0"/>
              </a:rPr>
              <a:t>Document indexing using:</a:t>
            </a:r>
          </a:p>
        </p:txBody>
      </p:sp>
      <p:sp>
        <p:nvSpPr>
          <p:cNvPr id="14380" name="Content Placeholder 2"/>
          <p:cNvSpPr txBox="1">
            <a:spLocks/>
          </p:cNvSpPr>
          <p:nvPr/>
        </p:nvSpPr>
        <p:spPr bwMode="auto">
          <a:xfrm>
            <a:off x="571500" y="3571875"/>
            <a:ext cx="4714875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Font typeface="Arial" charset="0"/>
              <a:buNone/>
            </a:pPr>
            <a:r>
              <a:rPr lang="en-GB" sz="2400">
                <a:latin typeface="Calibri" pitchFamily="34" charset="0"/>
              </a:rPr>
              <a:t>Indexing done according to document type !</a:t>
            </a:r>
          </a:p>
          <a:p>
            <a:pPr eaLnBrk="0" hangingPunct="0">
              <a:buFont typeface="Arial" charset="0"/>
              <a:buNone/>
            </a:pPr>
            <a:endParaRPr lang="en-GB" sz="1100">
              <a:latin typeface="Calibri" pitchFamily="34" charset="0"/>
            </a:endParaRPr>
          </a:p>
          <a:p>
            <a:pPr eaLnBrk="0" hangingPunct="0">
              <a:buFont typeface="Arial" charset="0"/>
              <a:buNone/>
            </a:pPr>
            <a:r>
              <a:rPr lang="en-GB" sz="2400">
                <a:latin typeface="Calibri" pitchFamily="34" charset="0"/>
              </a:rPr>
              <a:t>Indexes can be customized through scripting =&gt; can even pick up data from an ODBC database</a:t>
            </a:r>
          </a:p>
        </p:txBody>
      </p:sp>
      <p:sp>
        <p:nvSpPr>
          <p:cNvPr id="23" name="Right Arrow 22"/>
          <p:cNvSpPr/>
          <p:nvPr/>
        </p:nvSpPr>
        <p:spPr>
          <a:xfrm>
            <a:off x="5715008" y="4071942"/>
            <a:ext cx="357190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6215074" y="171448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Pre-Processing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15074" y="2500306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Identification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215074" y="3286124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Structuring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15074" y="4071942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Indexing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15074" y="485776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Quality control</a:t>
            </a:r>
          </a:p>
        </p:txBody>
      </p:sp>
      <p:sp>
        <p:nvSpPr>
          <p:cNvPr id="10" name="Down Arrow 9"/>
          <p:cNvSpPr/>
          <p:nvPr/>
        </p:nvSpPr>
        <p:spPr>
          <a:xfrm>
            <a:off x="7429520" y="2214554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7429520" y="3000372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7429520" y="3786190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7429520" y="4572008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4" name="Down Arrow 13"/>
          <p:cNvSpPr/>
          <p:nvPr/>
        </p:nvSpPr>
        <p:spPr>
          <a:xfrm>
            <a:off x="7429520" y="535782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215074" y="92867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Scanning</a:t>
            </a:r>
          </a:p>
        </p:txBody>
      </p:sp>
      <p:sp>
        <p:nvSpPr>
          <p:cNvPr id="20" name="Down Arrow 19"/>
          <p:cNvSpPr/>
          <p:nvPr/>
        </p:nvSpPr>
        <p:spPr>
          <a:xfrm>
            <a:off x="7429520" y="142873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215074" y="564357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Export</a:t>
            </a:r>
          </a:p>
        </p:txBody>
      </p:sp>
      <p:sp>
        <p:nvSpPr>
          <p:cNvPr id="15401" name="Title 1"/>
          <p:cNvSpPr>
            <a:spLocks noGrp="1"/>
          </p:cNvSpPr>
          <p:nvPr>
            <p:ph type="title"/>
          </p:nvPr>
        </p:nvSpPr>
        <p:spPr>
          <a:xfrm>
            <a:off x="1000125" y="142875"/>
            <a:ext cx="5214938" cy="1143000"/>
          </a:xfrm>
        </p:spPr>
        <p:txBody>
          <a:bodyPr/>
          <a:lstStyle/>
          <a:p>
            <a:pPr algn="l" eaLnBrk="1" hangingPunct="1"/>
            <a:r>
              <a:rPr lang="en-GB" smtClean="0"/>
              <a:t>Quality Control</a:t>
            </a:r>
          </a:p>
        </p:txBody>
      </p:sp>
      <p:sp>
        <p:nvSpPr>
          <p:cNvPr id="15402" name="Content Placeholder 2"/>
          <p:cNvSpPr txBox="1">
            <a:spLocks/>
          </p:cNvSpPr>
          <p:nvPr/>
        </p:nvSpPr>
        <p:spPr bwMode="auto">
          <a:xfrm>
            <a:off x="714375" y="2500313"/>
            <a:ext cx="4572000" cy="321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Batch and Document ID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Document and Batch structure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All Indexes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Images ( rotation, binarisation…)</a:t>
            </a:r>
          </a:p>
        </p:txBody>
      </p:sp>
      <p:sp>
        <p:nvSpPr>
          <p:cNvPr id="15403" name="Content Placeholder 2"/>
          <p:cNvSpPr txBox="1">
            <a:spLocks/>
          </p:cNvSpPr>
          <p:nvPr/>
        </p:nvSpPr>
        <p:spPr bwMode="auto">
          <a:xfrm>
            <a:off x="500063" y="1643063"/>
            <a:ext cx="47148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Font typeface="Arial" charset="0"/>
              <a:buNone/>
            </a:pPr>
            <a:r>
              <a:rPr lang="en-GB" sz="2400">
                <a:latin typeface="Calibri" pitchFamily="34" charset="0"/>
              </a:rPr>
              <a:t>Quality control via user interface. The user can modify:</a:t>
            </a:r>
          </a:p>
        </p:txBody>
      </p:sp>
      <p:sp>
        <p:nvSpPr>
          <p:cNvPr id="22" name="Right Arrow 21"/>
          <p:cNvSpPr/>
          <p:nvPr/>
        </p:nvSpPr>
        <p:spPr>
          <a:xfrm>
            <a:off x="5715008" y="4857760"/>
            <a:ext cx="357190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pic>
        <p:nvPicPr>
          <p:cNvPr id="23" name="Picture 17" descr="workspac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857628"/>
            <a:ext cx="4298950" cy="260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6215074" y="171448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Pre-Processing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15074" y="2500306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Identification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215074" y="3286124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Structuring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15074" y="4071942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Indexing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15074" y="485776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Quality control</a:t>
            </a:r>
          </a:p>
        </p:txBody>
      </p:sp>
      <p:sp>
        <p:nvSpPr>
          <p:cNvPr id="10" name="Down Arrow 9"/>
          <p:cNvSpPr/>
          <p:nvPr/>
        </p:nvSpPr>
        <p:spPr>
          <a:xfrm>
            <a:off x="7429520" y="2214554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7429520" y="3000372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7429520" y="3786190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7429520" y="4572008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4" name="Down Arrow 13"/>
          <p:cNvSpPr/>
          <p:nvPr/>
        </p:nvSpPr>
        <p:spPr>
          <a:xfrm>
            <a:off x="7429520" y="535782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215074" y="92867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Scanning</a:t>
            </a:r>
          </a:p>
        </p:txBody>
      </p:sp>
      <p:sp>
        <p:nvSpPr>
          <p:cNvPr id="20" name="Down Arrow 19"/>
          <p:cNvSpPr/>
          <p:nvPr/>
        </p:nvSpPr>
        <p:spPr>
          <a:xfrm>
            <a:off x="7429520" y="142873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215074" y="564357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Export</a:t>
            </a:r>
          </a:p>
        </p:txBody>
      </p:sp>
      <p:sp>
        <p:nvSpPr>
          <p:cNvPr id="16425" name="Title 1"/>
          <p:cNvSpPr>
            <a:spLocks noGrp="1"/>
          </p:cNvSpPr>
          <p:nvPr>
            <p:ph type="title"/>
          </p:nvPr>
        </p:nvSpPr>
        <p:spPr>
          <a:xfrm>
            <a:off x="1000125" y="142875"/>
            <a:ext cx="5214938" cy="1143000"/>
          </a:xfrm>
        </p:spPr>
        <p:txBody>
          <a:bodyPr/>
          <a:lstStyle/>
          <a:p>
            <a:pPr algn="l" eaLnBrk="1" hangingPunct="1"/>
            <a:r>
              <a:rPr lang="en-GB" smtClean="0"/>
              <a:t>Export</a:t>
            </a:r>
          </a:p>
        </p:txBody>
      </p:sp>
      <p:sp>
        <p:nvSpPr>
          <p:cNvPr id="16426" name="Content Placeholder 2"/>
          <p:cNvSpPr txBox="1">
            <a:spLocks/>
          </p:cNvSpPr>
          <p:nvPr/>
        </p:nvSpPr>
        <p:spPr bwMode="auto">
          <a:xfrm>
            <a:off x="714375" y="2500313"/>
            <a:ext cx="4572000" cy="321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buFont typeface="Arial" charset="0"/>
              <a:buChar char="•"/>
            </a:pPr>
            <a:r>
              <a:rPr lang="en-GB" b="1" dirty="0">
                <a:solidFill>
                  <a:schemeClr val="tx2"/>
                </a:solidFill>
                <a:latin typeface="Calibri" pitchFamily="34" charset="0"/>
              </a:rPr>
              <a:t>Standard list including:</a:t>
            </a:r>
          </a:p>
          <a:p>
            <a:pPr marL="800100" lvl="1" indent="-342900" eaLnBrk="0" hangingPunct="0">
              <a:buFont typeface="Arial" charset="0"/>
              <a:buChar char="•"/>
            </a:pPr>
            <a:r>
              <a:rPr lang="en-GB" b="1" dirty="0" smtClean="0">
                <a:solidFill>
                  <a:schemeClr val="tx2"/>
                </a:solidFill>
                <a:latin typeface="Calibri" pitchFamily="34" charset="0"/>
              </a:rPr>
              <a:t>IRISCapture™ </a:t>
            </a:r>
            <a:r>
              <a:rPr lang="en-GB" b="1" dirty="0">
                <a:solidFill>
                  <a:schemeClr val="tx2"/>
                </a:solidFill>
                <a:latin typeface="Calibri" pitchFamily="34" charset="0"/>
              </a:rPr>
              <a:t>Pro</a:t>
            </a:r>
          </a:p>
          <a:p>
            <a:pPr marL="800100" lvl="1" indent="-342900" eaLnBrk="0" hangingPunct="0">
              <a:buFont typeface="Arial" charset="0"/>
              <a:buChar char="•"/>
            </a:pPr>
            <a:r>
              <a:rPr lang="en-GB" b="1" dirty="0" smtClean="0">
                <a:solidFill>
                  <a:schemeClr val="tx2"/>
                </a:solidFill>
                <a:latin typeface="Calibri" pitchFamily="34" charset="0"/>
              </a:rPr>
              <a:t>IRISPdf™</a:t>
            </a:r>
            <a:endParaRPr lang="en-GB" b="1" dirty="0">
              <a:solidFill>
                <a:schemeClr val="tx2"/>
              </a:solidFill>
              <a:latin typeface="Calibri" pitchFamily="34" charset="0"/>
            </a:endParaRPr>
          </a:p>
          <a:p>
            <a:pPr marL="800100" lvl="1" indent="-342900" eaLnBrk="0" hangingPunct="0">
              <a:buFont typeface="Arial" charset="0"/>
              <a:buChar char="•"/>
            </a:pPr>
            <a:r>
              <a:rPr lang="en-GB" b="1" dirty="0">
                <a:solidFill>
                  <a:schemeClr val="tx2"/>
                </a:solidFill>
                <a:latin typeface="Calibri" pitchFamily="34" charset="0"/>
              </a:rPr>
              <a:t>…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 dirty="0">
                <a:solidFill>
                  <a:schemeClr val="tx2"/>
                </a:solidFill>
                <a:latin typeface="Calibri" pitchFamily="34" charset="0"/>
              </a:rPr>
              <a:t>Can use Batch Output Formats from </a:t>
            </a:r>
            <a:r>
              <a:rPr lang="en-GB" b="1" dirty="0" smtClean="0">
                <a:solidFill>
                  <a:schemeClr val="tx2"/>
                </a:solidFill>
                <a:latin typeface="Calibri" pitchFamily="34" charset="0"/>
              </a:rPr>
              <a:t>KCS =&gt; </a:t>
            </a:r>
            <a:r>
              <a:rPr lang="en-GB" b="1" dirty="0">
                <a:solidFill>
                  <a:schemeClr val="tx2"/>
                </a:solidFill>
                <a:latin typeface="Calibri" pitchFamily="34" charset="0"/>
              </a:rPr>
              <a:t>long list of possibilities. But need to be validated for use in </a:t>
            </a:r>
            <a:r>
              <a:rPr lang="en-GB" b="1" dirty="0" smtClean="0">
                <a:solidFill>
                  <a:schemeClr val="tx2"/>
                </a:solidFill>
                <a:latin typeface="Calibri" pitchFamily="34" charset="0"/>
              </a:rPr>
              <a:t>IRISPowerscan™</a:t>
            </a:r>
            <a:endParaRPr lang="en-GB" b="1" dirty="0">
              <a:solidFill>
                <a:schemeClr val="tx2"/>
              </a:solidFill>
              <a:latin typeface="Calibri" pitchFamily="34" charset="0"/>
            </a:endParaRP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 dirty="0">
                <a:solidFill>
                  <a:schemeClr val="tx2"/>
                </a:solidFill>
                <a:latin typeface="Calibri" pitchFamily="34" charset="0"/>
              </a:rPr>
              <a:t>C++ and .NET API available to create your own Batch Output Format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 dirty="0">
                <a:solidFill>
                  <a:schemeClr val="tx2"/>
                </a:solidFill>
                <a:latin typeface="Calibri" pitchFamily="34" charset="0"/>
              </a:rPr>
              <a:t>Export via Extended Batch Output Formats</a:t>
            </a:r>
          </a:p>
        </p:txBody>
      </p:sp>
      <p:sp>
        <p:nvSpPr>
          <p:cNvPr id="16427" name="Content Placeholder 2"/>
          <p:cNvSpPr txBox="1">
            <a:spLocks/>
          </p:cNvSpPr>
          <p:nvPr/>
        </p:nvSpPr>
        <p:spPr bwMode="auto">
          <a:xfrm>
            <a:off x="500063" y="1643063"/>
            <a:ext cx="471487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Font typeface="Arial" charset="0"/>
              <a:buNone/>
            </a:pPr>
            <a:r>
              <a:rPr lang="en-GB" sz="2400" dirty="0">
                <a:latin typeface="Calibri" pitchFamily="34" charset="0"/>
              </a:rPr>
              <a:t>Export </a:t>
            </a:r>
            <a:r>
              <a:rPr lang="en-GB" sz="2400" dirty="0" smtClean="0">
                <a:latin typeface="Calibri" pitchFamily="34" charset="0"/>
              </a:rPr>
              <a:t>Connectors </a:t>
            </a:r>
            <a:r>
              <a:rPr lang="en-GB" sz="2400" dirty="0">
                <a:latin typeface="Calibri" pitchFamily="34" charset="0"/>
              </a:rPr>
              <a:t>called Batch Output Formats </a:t>
            </a:r>
          </a:p>
        </p:txBody>
      </p:sp>
      <p:sp>
        <p:nvSpPr>
          <p:cNvPr id="22" name="Right Arrow 21"/>
          <p:cNvSpPr/>
          <p:nvPr/>
        </p:nvSpPr>
        <p:spPr>
          <a:xfrm>
            <a:off x="5715008" y="5643578"/>
            <a:ext cx="357190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6215074" y="171448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Pre-Processing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215074" y="2500306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Identification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215074" y="3286124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Structuring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15074" y="4071942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Document Indexing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15074" y="485776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Quality control</a:t>
            </a:r>
          </a:p>
        </p:txBody>
      </p:sp>
      <p:sp>
        <p:nvSpPr>
          <p:cNvPr id="10" name="Down Arrow 9"/>
          <p:cNvSpPr/>
          <p:nvPr/>
        </p:nvSpPr>
        <p:spPr>
          <a:xfrm>
            <a:off x="7429520" y="2214554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1" name="Down Arrow 10"/>
          <p:cNvSpPr/>
          <p:nvPr/>
        </p:nvSpPr>
        <p:spPr>
          <a:xfrm>
            <a:off x="7429520" y="3000372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Down Arrow 11"/>
          <p:cNvSpPr/>
          <p:nvPr/>
        </p:nvSpPr>
        <p:spPr>
          <a:xfrm>
            <a:off x="7429520" y="3786190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3" name="Down Arrow 12"/>
          <p:cNvSpPr/>
          <p:nvPr/>
        </p:nvSpPr>
        <p:spPr>
          <a:xfrm>
            <a:off x="7429520" y="4572008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4" name="Down Arrow 13"/>
          <p:cNvSpPr/>
          <p:nvPr/>
        </p:nvSpPr>
        <p:spPr>
          <a:xfrm>
            <a:off x="7429520" y="535782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6215074" y="928670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Scanning</a:t>
            </a:r>
          </a:p>
        </p:txBody>
      </p:sp>
      <p:sp>
        <p:nvSpPr>
          <p:cNvPr id="20" name="Down Arrow 19"/>
          <p:cNvSpPr/>
          <p:nvPr/>
        </p:nvSpPr>
        <p:spPr>
          <a:xfrm>
            <a:off x="7429520" y="1428736"/>
            <a:ext cx="428628" cy="21431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215074" y="5643578"/>
            <a:ext cx="2786082" cy="428628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dirty="0"/>
              <a:t>Export</a:t>
            </a:r>
          </a:p>
        </p:txBody>
      </p:sp>
      <p:sp>
        <p:nvSpPr>
          <p:cNvPr id="17450" name="Title 1"/>
          <p:cNvSpPr>
            <a:spLocks noGrp="1"/>
          </p:cNvSpPr>
          <p:nvPr>
            <p:ph type="title"/>
          </p:nvPr>
        </p:nvSpPr>
        <p:spPr>
          <a:xfrm>
            <a:off x="1000125" y="142875"/>
            <a:ext cx="5214938" cy="1143000"/>
          </a:xfrm>
        </p:spPr>
        <p:txBody>
          <a:bodyPr/>
          <a:lstStyle/>
          <a:p>
            <a:pPr algn="l"/>
            <a:r>
              <a:rPr lang="en-GB" dirty="0" smtClean="0"/>
              <a:t>Export - IRISPdf™</a:t>
            </a:r>
          </a:p>
        </p:txBody>
      </p:sp>
      <p:sp>
        <p:nvSpPr>
          <p:cNvPr id="17451" name="Content Placeholder 2"/>
          <p:cNvSpPr txBox="1">
            <a:spLocks/>
          </p:cNvSpPr>
          <p:nvPr/>
        </p:nvSpPr>
        <p:spPr bwMode="auto">
          <a:xfrm>
            <a:off x="714375" y="2500313"/>
            <a:ext cx="5000625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MANY document formats possible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Full page OCR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Renaming of document according to IPS Index or …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Document compression =&gt; iHQC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Can export data after to ANY application with index XML as argument</a:t>
            </a:r>
          </a:p>
          <a:p>
            <a:pPr marL="342900" indent="-342900" eaLnBrk="0" hangingPunct="0">
              <a:buFont typeface="Arial" charset="0"/>
              <a:buChar char="•"/>
            </a:pP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Can export to MS SharePoint both the documents </a:t>
            </a:r>
            <a:r>
              <a:rPr lang="en-GB" b="1">
                <a:solidFill>
                  <a:srgbClr val="FF0000"/>
                </a:solidFill>
                <a:latin typeface="Calibri" pitchFamily="34" charset="0"/>
              </a:rPr>
              <a:t>and the indexes</a:t>
            </a:r>
          </a:p>
          <a:p>
            <a:pPr marL="342900" indent="-342900" eaLnBrk="0" hangingPunct="0">
              <a:buFont typeface="Wingdings" pitchFamily="2" charset="2"/>
              <a:buNone/>
            </a:pPr>
            <a:r>
              <a:rPr lang="en-GB" b="1">
                <a:solidFill>
                  <a:srgbClr val="FF0000"/>
                </a:solidFill>
                <a:latin typeface="Calibri" pitchFamily="34" charset="0"/>
              </a:rPr>
              <a:t>	</a:t>
            </a:r>
            <a:r>
              <a:rPr lang="en-GB" b="1">
                <a:solidFill>
                  <a:schemeClr val="tx2"/>
                </a:solidFill>
                <a:latin typeface="Calibri" pitchFamily="34" charset="0"/>
              </a:rPr>
              <a:t>including input indexes</a:t>
            </a:r>
          </a:p>
        </p:txBody>
      </p:sp>
      <p:sp>
        <p:nvSpPr>
          <p:cNvPr id="17452" name="Content Placeholder 2"/>
          <p:cNvSpPr txBox="1">
            <a:spLocks/>
          </p:cNvSpPr>
          <p:nvPr/>
        </p:nvSpPr>
        <p:spPr bwMode="auto">
          <a:xfrm>
            <a:off x="500063" y="1643062"/>
            <a:ext cx="4714875" cy="7858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buFont typeface="Arial" charset="0"/>
              <a:buNone/>
            </a:pPr>
            <a:r>
              <a:rPr lang="en-GB" sz="2400" dirty="0">
                <a:latin typeface="Calibri" pitchFamily="34" charset="0"/>
              </a:rPr>
              <a:t>Document creation done by integrated </a:t>
            </a:r>
            <a:r>
              <a:rPr lang="en-GB" sz="2400" dirty="0" smtClean="0">
                <a:latin typeface="Calibri" pitchFamily="34" charset="0"/>
              </a:rPr>
              <a:t>IRISPdf™</a:t>
            </a:r>
            <a:endParaRPr lang="en-GB" sz="2400" dirty="0">
              <a:latin typeface="Calibri" pitchFamily="34" charset="0"/>
            </a:endParaRPr>
          </a:p>
        </p:txBody>
      </p:sp>
      <p:sp>
        <p:nvSpPr>
          <p:cNvPr id="22" name="Right Arrow 21"/>
          <p:cNvSpPr/>
          <p:nvPr/>
        </p:nvSpPr>
        <p:spPr>
          <a:xfrm>
            <a:off x="5715008" y="5643578"/>
            <a:ext cx="357190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DEFschéma2-CCA_1000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2814" y="785794"/>
            <a:ext cx="7645400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PS9-3d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2695575"/>
            <a:ext cx="7620000" cy="146685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New features of IRISPowerscan™ 9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85918" y="1214422"/>
            <a:ext cx="7143800" cy="5214974"/>
          </a:xfrm>
        </p:spPr>
        <p:txBody>
          <a:bodyPr>
            <a:normAutofit/>
          </a:bodyPr>
          <a:lstStyle/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IRISDocument™ 9 replacing IRISPdf™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Calling IRISDocument™ before the BOFs (Connectors)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SharePoint v2 Connector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Booklet reordering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Barcode voting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ISIS support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IRISFingerPrint™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Event Handler SDK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LDAP Authentication</a:t>
            </a:r>
          </a:p>
          <a:p>
            <a:pPr lvl="1">
              <a:buFont typeface="Arial" pitchFamily="34" charset="0"/>
              <a:buChar char="•"/>
            </a:pPr>
            <a:r>
              <a:rPr lang="en-US" sz="2000" dirty="0" smtClean="0"/>
              <a:t>Multi-user centralized management </a:t>
            </a:r>
            <a:endParaRPr lang="en-GB" sz="2000" dirty="0" smtClean="0"/>
          </a:p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Custom installation</a:t>
            </a:r>
          </a:p>
          <a:p>
            <a:pPr lvl="1">
              <a:buFont typeface="Arial" pitchFamily="34" charset="0"/>
              <a:buChar char="•"/>
            </a:pPr>
            <a:r>
              <a:rPr lang="en-GB" sz="2000" dirty="0" smtClean="0"/>
              <a:t>New Background processing</a:t>
            </a:r>
          </a:p>
          <a:p>
            <a:pPr>
              <a:buNone/>
            </a:pPr>
            <a:endParaRPr lang="en-GB" sz="1100" dirty="0"/>
          </a:p>
          <a:p>
            <a:pPr>
              <a:buNone/>
            </a:pPr>
            <a:r>
              <a:rPr lang="en-GB" sz="1800" dirty="0" smtClean="0"/>
              <a:t>	        </a:t>
            </a:r>
            <a:r>
              <a:rPr lang="en-GB" sz="2400" dirty="0" smtClean="0"/>
              <a:t>Release of IRISPowerscan 9 planned for 31</a:t>
            </a:r>
            <a:r>
              <a:rPr lang="en-GB" sz="2400" baseline="30000" dirty="0" smtClean="0"/>
              <a:t>st</a:t>
            </a:r>
            <a:r>
              <a:rPr lang="en-GB" sz="2400" dirty="0" smtClean="0"/>
              <a:t> May</a:t>
            </a:r>
            <a:endParaRPr lang="en-GB" sz="1800" dirty="0" smtClean="0"/>
          </a:p>
        </p:txBody>
      </p:sp>
      <p:pic>
        <p:nvPicPr>
          <p:cNvPr id="4" name="Picture 9" descr="C:\Documents and Settings\pdescham\My Documents\My Pictures\IRIS\sharepoint-logo.gif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9388" y="2500306"/>
            <a:ext cx="2265106" cy="714380"/>
          </a:xfrm>
          <a:prstGeom prst="rect">
            <a:avLst/>
          </a:prstGeom>
          <a:noFill/>
        </p:spPr>
      </p:pic>
      <p:pic>
        <p:nvPicPr>
          <p:cNvPr id="5" name="Picture 4" descr="IRISDoc9-3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6578" y="1071546"/>
            <a:ext cx="2214546" cy="423532"/>
          </a:xfrm>
          <a:prstGeom prst="rect">
            <a:avLst/>
          </a:prstGeom>
        </p:spPr>
      </p:pic>
      <p:pic>
        <p:nvPicPr>
          <p:cNvPr id="6" name="Picture 5" descr="IRISFP-3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8" y="3643314"/>
            <a:ext cx="2795665" cy="566123"/>
          </a:xfrm>
          <a:prstGeom prst="rect">
            <a:avLst/>
          </a:prstGeom>
        </p:spPr>
      </p:pic>
      <p:pic>
        <p:nvPicPr>
          <p:cNvPr id="8" name="Picture 7" descr="IPS-box-us-right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2000240"/>
            <a:ext cx="1656886" cy="20002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IRISDocument™ will replace IRISPdf™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GB" sz="2400" dirty="0" smtClean="0"/>
              <a:t>IRISPdf™ is currently embedded inside of IRISPowerscan™</a:t>
            </a:r>
          </a:p>
          <a:p>
            <a:pPr algn="ctr">
              <a:buNone/>
            </a:pPr>
            <a:r>
              <a:rPr lang="en-GB" sz="2400" dirty="0" smtClean="0"/>
              <a:t>It will be replaced by IRISDocument™</a:t>
            </a:r>
            <a:endParaRPr lang="en-GB" sz="2400" dirty="0"/>
          </a:p>
        </p:txBody>
      </p:sp>
      <p:pic>
        <p:nvPicPr>
          <p:cNvPr id="5" name="Picture 4" descr="IRISDoc9-3d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4143380"/>
            <a:ext cx="7097105" cy="1357322"/>
          </a:xfrm>
          <a:prstGeom prst="rect">
            <a:avLst/>
          </a:prstGeom>
        </p:spPr>
      </p:pic>
      <p:pic>
        <p:nvPicPr>
          <p:cNvPr id="6" name="Picture 5" descr="IRISPdf-logo-3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2428868"/>
            <a:ext cx="3357586" cy="1137383"/>
          </a:xfrm>
          <a:prstGeom prst="rect">
            <a:avLst/>
          </a:prstGeom>
        </p:spPr>
      </p:pic>
      <p:sp>
        <p:nvSpPr>
          <p:cNvPr id="7" name="Down Arrow 6"/>
          <p:cNvSpPr/>
          <p:nvPr/>
        </p:nvSpPr>
        <p:spPr>
          <a:xfrm>
            <a:off x="4071934" y="3714752"/>
            <a:ext cx="714380" cy="57150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How to send your documents from IRISPowerscan™ to your Application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4522" y="1946283"/>
            <a:ext cx="6972320" cy="4125923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 smtClean="0"/>
              <a:t>Basic: get your application to pick up files automatically from a directory</a:t>
            </a:r>
          </a:p>
          <a:p>
            <a:r>
              <a:rPr lang="en-GB" sz="2400" dirty="0" smtClean="0"/>
              <a:t>Use an existing BOF (Connector)</a:t>
            </a:r>
          </a:p>
          <a:p>
            <a:r>
              <a:rPr lang="en-GB" sz="2400" dirty="0" smtClean="0"/>
              <a:t>Use the “Extended BOF” and get it to call an executable of your choosing</a:t>
            </a:r>
          </a:p>
          <a:p>
            <a:r>
              <a:rPr lang="en-GB" sz="2400" dirty="0" smtClean="0"/>
              <a:t>Use the “IRISPdf™ BOF” and get it to call an executable of your choosing</a:t>
            </a:r>
          </a:p>
          <a:p>
            <a:r>
              <a:rPr lang="en-GB" sz="2400" dirty="0" smtClean="0"/>
              <a:t>Create your own BOF (Connector) thanks to our SDK</a:t>
            </a:r>
          </a:p>
          <a:p>
            <a:pPr>
              <a:buNone/>
            </a:pP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Always check with I.R.I.S. if in doubt: some BOFs (Connectors) are not yet advertised but are available</a:t>
            </a:r>
            <a:endParaRPr lang="en-GB" sz="2400" dirty="0"/>
          </a:p>
        </p:txBody>
      </p:sp>
      <p:pic>
        <p:nvPicPr>
          <p:cNvPr id="6" name="Picture 9" descr="servic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500306"/>
            <a:ext cx="1096963" cy="78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miley Face 6"/>
          <p:cNvSpPr/>
          <p:nvPr/>
        </p:nvSpPr>
        <p:spPr bwMode="auto">
          <a:xfrm>
            <a:off x="1142976" y="4214818"/>
            <a:ext cx="700086" cy="628648"/>
          </a:xfrm>
          <a:prstGeom prst="smileyFace">
            <a:avLst/>
          </a:prstGeom>
          <a:solidFill>
            <a:srgbClr val="FFFF00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 extrusionH="82550" contourW="12700" prstMaterial="softEdge">
            <a:bevelT w="152400" h="152400"/>
            <a:bevelB w="152400" h="152400"/>
            <a:extrusionClr>
              <a:schemeClr val="bg1"/>
            </a:extrusionClr>
            <a:contourClr>
              <a:schemeClr val="bg1"/>
            </a:contourClr>
          </a:sp3d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/>
            </a:pPr>
            <a:endParaRPr lang="en-US"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Using the Extended or IRISPdf™ BOFs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7752" y="1285860"/>
            <a:ext cx="3857652" cy="1071571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en-GB" sz="2400" dirty="0" smtClean="0"/>
              <a:t>Get an “Extended” BOF to call your executable with one or more parameters of your choosing</a:t>
            </a:r>
            <a:endParaRPr lang="en-GB" sz="2400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857224" y="1285860"/>
            <a:ext cx="3643338" cy="12144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 algn="ctr">
              <a:spcBef>
                <a:spcPct val="20000"/>
              </a:spcBef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Get</a:t>
            </a:r>
            <a:r>
              <a:rPr kumimoji="0" lang="en-GB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the</a:t>
            </a: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“</a:t>
            </a:r>
            <a:r>
              <a:rPr lang="en-GB" sz="2000" dirty="0" smtClean="0"/>
              <a:t>IRISPdf™</a:t>
            </a: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” BOF to call your executable with the index.xml file as a parameter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4" descr="export_extended_bof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0694" y="2500306"/>
            <a:ext cx="2822756" cy="3648083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 descr="export_irispdf_bof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2571744"/>
            <a:ext cx="3829054" cy="2871791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Rounded Rectangle 6"/>
          <p:cNvSpPr/>
          <p:nvPr/>
        </p:nvSpPr>
        <p:spPr>
          <a:xfrm>
            <a:off x="2000232" y="2857496"/>
            <a:ext cx="2500330" cy="500066"/>
          </a:xfrm>
          <a:prstGeom prst="round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5572132" y="2857496"/>
            <a:ext cx="2643206" cy="500066"/>
          </a:xfrm>
          <a:prstGeom prst="round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Creating your own BOF (Connector)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1604" y="1500174"/>
            <a:ext cx="7186634" cy="4483113"/>
          </a:xfrm>
        </p:spPr>
        <p:txBody>
          <a:bodyPr>
            <a:normAutofit lnSpcReduction="10000"/>
          </a:bodyPr>
          <a:lstStyle/>
          <a:p>
            <a:r>
              <a:rPr lang="en-GB" sz="2000" dirty="0" smtClean="0"/>
              <a:t>API available in C++ and </a:t>
            </a:r>
            <a:r>
              <a:rPr lang="en-GB" sz="2000" dirty="0" err="1" smtClean="0"/>
              <a:t>.Net</a:t>
            </a:r>
            <a:endParaRPr lang="en-GB" sz="2000" dirty="0" smtClean="0"/>
          </a:p>
          <a:p>
            <a:r>
              <a:rPr lang="en-GB" sz="2000" dirty="0" smtClean="0"/>
              <a:t>Samples included</a:t>
            </a:r>
          </a:p>
          <a:p>
            <a:r>
              <a:rPr lang="en-GB" sz="2000" dirty="0" smtClean="0"/>
              <a:t>An evolution to the old Kodak Capture Software BOF SDK =&gt; If you have created a previous BOF for KCS, it just needs recompiling…</a:t>
            </a:r>
          </a:p>
          <a:p>
            <a:r>
              <a:rPr lang="en-GB" sz="2000" dirty="0" smtClean="0"/>
              <a:t>If you do create a BOF, inform I.R.I.S. since it can be of mutual commercial benefit</a:t>
            </a:r>
          </a:p>
          <a:p>
            <a:r>
              <a:rPr lang="en-GB" sz="2000" dirty="0" smtClean="0"/>
              <a:t>Programming resources are available if needed. Our suggestion is  hiring an I.R.I.S. Pre-Sales Engineer to sit with your developer and create the BOF together. =&gt; Takes just one day instead of days and be sure it is written correctly</a:t>
            </a:r>
          </a:p>
          <a:p>
            <a:r>
              <a:rPr lang="en-GB" sz="2000" dirty="0" smtClean="0"/>
              <a:t>I.R.I.S. is aiming to make this BOF SDK the ‘Connector’ SDK for all I.R.I.S. products. If you write a BOF it will be compatible with other I.R.I.S. applications in the near future</a:t>
            </a:r>
          </a:p>
        </p:txBody>
      </p:sp>
      <p:pic>
        <p:nvPicPr>
          <p:cNvPr id="4" name="Picture 9" descr="servic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643050"/>
            <a:ext cx="1096963" cy="78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1142984"/>
            <a:ext cx="1600200" cy="85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0" y="5429264"/>
            <a:ext cx="2357422" cy="12144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en-GB" sz="3600" dirty="0" smtClean="0"/>
              <a:t>Calling IRISDocument™ before the BOFs (Connectors)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229600" cy="484030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2400" dirty="0" smtClean="0"/>
              <a:t>IRISPowerscan 9 will be able to call the embedded IRISDocument before calling another BOFs (Connectors)</a:t>
            </a:r>
          </a:p>
          <a:p>
            <a:pPr algn="ctr">
              <a:buNone/>
            </a:pPr>
            <a:endParaRPr lang="en-GB" sz="2800" dirty="0" smtClean="0"/>
          </a:p>
          <a:p>
            <a:pPr algn="ctr">
              <a:buNone/>
            </a:pPr>
            <a:endParaRPr lang="en-GB" sz="2400" dirty="0" smtClean="0"/>
          </a:p>
          <a:p>
            <a:pPr algn="ctr">
              <a:buNone/>
            </a:pPr>
            <a:r>
              <a:rPr lang="en-GB" sz="2400" dirty="0" smtClean="0"/>
              <a:t>This means you can send your BOF (connector)</a:t>
            </a:r>
          </a:p>
          <a:p>
            <a:pPr algn="ctr">
              <a:buNone/>
            </a:pPr>
            <a:r>
              <a:rPr lang="en-GB" sz="2400" dirty="0" smtClean="0"/>
              <a:t>a searchable + compressed document</a:t>
            </a:r>
            <a:endParaRPr lang="en-GB" sz="2400" dirty="0"/>
          </a:p>
        </p:txBody>
      </p:sp>
      <p:sp>
        <p:nvSpPr>
          <p:cNvPr id="4" name="Rectangle 3"/>
          <p:cNvSpPr/>
          <p:nvPr/>
        </p:nvSpPr>
        <p:spPr>
          <a:xfrm>
            <a:off x="1714491" y="5072070"/>
            <a:ext cx="2000250" cy="1143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5" name="Picture 10" descr="xps_icon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1" y="4643445"/>
            <a:ext cx="719137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normal_0-output-doc-HTM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41" y="5429258"/>
            <a:ext cx="569912" cy="76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normal_0-output-doc-PD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8" y="4643445"/>
            <a:ext cx="569913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normal_0-output-doc-tex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57616" y="5429258"/>
            <a:ext cx="569912" cy="76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 descr="normal_0-output-doc-Word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57991" y="5429258"/>
            <a:ext cx="569912" cy="76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1" descr="normal_0-output-doc-WordML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857866" y="5429258"/>
            <a:ext cx="566737" cy="76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2" descr="normal_0-output-doc-ExcelML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857491" y="5429258"/>
            <a:ext cx="569912" cy="76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3" descr="normal_0-output-doc-Open_Offic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857366" y="5429258"/>
            <a:ext cx="569912" cy="76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7" descr="normal_0-output-doc-PD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7553" y="4643445"/>
            <a:ext cx="569913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0" descr="xps_icon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66" y="4643445"/>
            <a:ext cx="719137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D:\Presentations\IRISPdf\images\iHQC-3d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214678" y="4500570"/>
            <a:ext cx="823913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 descr="D:\Presentations\IRISPdf\images\iHQC-3d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214928" y="4500570"/>
            <a:ext cx="823913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3" descr="D:\Presentations\IRISPdf\images\image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429366" y="4714883"/>
            <a:ext cx="515937" cy="65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7" descr="IRISDoc9-3d.gif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71802" y="2643182"/>
            <a:ext cx="2786082" cy="532839"/>
          </a:xfrm>
          <a:prstGeom prst="rect">
            <a:avLst/>
          </a:prstGeom>
        </p:spPr>
      </p:pic>
      <p:pic>
        <p:nvPicPr>
          <p:cNvPr id="19" name="Picture 18" descr="IPS9-3d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14282" y="2689438"/>
            <a:ext cx="2357454" cy="45381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357950" y="2714620"/>
            <a:ext cx="2643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chemeClr val="tx2"/>
                </a:solidFill>
              </a:rPr>
              <a:t>BOFs (Connectors)</a:t>
            </a:r>
            <a:endParaRPr lang="en-GB" sz="2400" b="1" dirty="0">
              <a:solidFill>
                <a:schemeClr val="tx2"/>
              </a:solidFill>
            </a:endParaRPr>
          </a:p>
        </p:txBody>
      </p:sp>
      <p:sp>
        <p:nvSpPr>
          <p:cNvPr id="22" name="Right Arrow 21"/>
          <p:cNvSpPr/>
          <p:nvPr/>
        </p:nvSpPr>
        <p:spPr>
          <a:xfrm>
            <a:off x="2643174" y="2786058"/>
            <a:ext cx="357190" cy="357190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ight Arrow 22"/>
          <p:cNvSpPr/>
          <p:nvPr/>
        </p:nvSpPr>
        <p:spPr>
          <a:xfrm>
            <a:off x="5929322" y="2786058"/>
            <a:ext cx="357190" cy="357190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IRISPowerscan™ to SharePoint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142984"/>
            <a:ext cx="8643998" cy="78581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2400" dirty="0" smtClean="0"/>
              <a:t>IRISPowerscan™          IRISPdf™ Server         Microsoft SharePoint</a:t>
            </a:r>
            <a:endParaRPr lang="en-GB" sz="2400" dirty="0"/>
          </a:p>
        </p:txBody>
      </p:sp>
      <p:pic>
        <p:nvPicPr>
          <p:cNvPr id="5" name="Picture 4" descr="IPS-IRISPdf-SharePoint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1785926"/>
            <a:ext cx="7821367" cy="2786082"/>
          </a:xfrm>
          <a:prstGeom prst="rect">
            <a:avLst/>
          </a:prstGeom>
        </p:spPr>
      </p:pic>
      <p:sp>
        <p:nvSpPr>
          <p:cNvPr id="7" name="Right Arrow 6"/>
          <p:cNvSpPr/>
          <p:nvPr/>
        </p:nvSpPr>
        <p:spPr>
          <a:xfrm>
            <a:off x="2857488" y="1142984"/>
            <a:ext cx="428628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Arrow 7"/>
          <p:cNvSpPr/>
          <p:nvPr/>
        </p:nvSpPr>
        <p:spPr>
          <a:xfrm>
            <a:off x="5429256" y="1142984"/>
            <a:ext cx="428628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 descr="sharepoint_indexes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0" y="4143380"/>
            <a:ext cx="5129202" cy="2159276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Rectangle 10"/>
          <p:cNvSpPr/>
          <p:nvPr/>
        </p:nvSpPr>
        <p:spPr>
          <a:xfrm>
            <a:off x="7072330" y="5072074"/>
            <a:ext cx="1000132" cy="78581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857620" y="5072074"/>
            <a:ext cx="1000132" cy="78581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3857620" y="5929330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F0000"/>
                </a:solidFill>
              </a:rPr>
              <a:t>Documents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72330" y="5929330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F0000"/>
                </a:solidFill>
              </a:rPr>
              <a:t>Indexes</a:t>
            </a:r>
            <a:endParaRPr lang="en-GB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IRISPowerscan™ to SharePoint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142984"/>
            <a:ext cx="8643998" cy="78581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2400" dirty="0" smtClean="0"/>
              <a:t>IRISPowerscan™              Microsoft SharePoint</a:t>
            </a:r>
            <a:endParaRPr lang="en-GB" sz="2400" dirty="0"/>
          </a:p>
        </p:txBody>
      </p:sp>
      <p:pic>
        <p:nvPicPr>
          <p:cNvPr id="5" name="Picture 4" descr="IPS-IRISPdf-SharePoint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1785926"/>
            <a:ext cx="4627991" cy="2786081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4071934" y="1142984"/>
            <a:ext cx="428628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 descr="sharepoint_indexes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4000504"/>
            <a:ext cx="5129202" cy="2159276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Rectangle 10"/>
          <p:cNvSpPr/>
          <p:nvPr/>
        </p:nvSpPr>
        <p:spPr>
          <a:xfrm>
            <a:off x="7500958" y="4857760"/>
            <a:ext cx="1000132" cy="78581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4286248" y="4929198"/>
            <a:ext cx="1000132" cy="78581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3857620" y="5929330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F0000"/>
                </a:solidFill>
              </a:rPr>
              <a:t>Documents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72330" y="5929330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F0000"/>
                </a:solidFill>
              </a:rPr>
              <a:t>Indexes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5429256" y="1928802"/>
            <a:ext cx="3581424" cy="178595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New:</a:t>
            </a:r>
            <a:r>
              <a:rPr kumimoji="0" lang="en-GB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Different Document Types can be stored in different directories within Microsoft SharePoint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IRISPowerscan™ to SharePoint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142984"/>
            <a:ext cx="8643998" cy="78581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1800" dirty="0" smtClean="0"/>
              <a:t>IRISPowerscan™      	            </a:t>
            </a:r>
            <a:r>
              <a:rPr lang="en-GB" sz="1800" dirty="0" err="1" smtClean="0"/>
              <a:t>IRISDocument</a:t>
            </a:r>
            <a:r>
              <a:rPr lang="en-GB" sz="1800" dirty="0" smtClean="0"/>
              <a:t>™ Server             Microsoft SharePoint</a:t>
            </a:r>
            <a:endParaRPr lang="en-GB" sz="1800" dirty="0"/>
          </a:p>
        </p:txBody>
      </p:sp>
      <p:pic>
        <p:nvPicPr>
          <p:cNvPr id="5" name="Picture 4" descr="IPS-IRISPdf-SharePoint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9" y="1785926"/>
            <a:ext cx="7821365" cy="2786082"/>
          </a:xfrm>
          <a:prstGeom prst="rect">
            <a:avLst/>
          </a:prstGeom>
        </p:spPr>
      </p:pic>
      <p:sp>
        <p:nvSpPr>
          <p:cNvPr id="7" name="Right Arrow 6"/>
          <p:cNvSpPr/>
          <p:nvPr/>
        </p:nvSpPr>
        <p:spPr>
          <a:xfrm>
            <a:off x="2714612" y="1142984"/>
            <a:ext cx="428628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ight Arrow 7"/>
          <p:cNvSpPr/>
          <p:nvPr/>
        </p:nvSpPr>
        <p:spPr>
          <a:xfrm>
            <a:off x="5715008" y="1142984"/>
            <a:ext cx="428628" cy="428628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 descr="sharepoint_indexes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0" y="4143380"/>
            <a:ext cx="5129202" cy="2159276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Rectangle 10"/>
          <p:cNvSpPr/>
          <p:nvPr/>
        </p:nvSpPr>
        <p:spPr>
          <a:xfrm>
            <a:off x="7072330" y="5072074"/>
            <a:ext cx="1000132" cy="78581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857620" y="5072074"/>
            <a:ext cx="1000132" cy="78581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3857620" y="5929330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F0000"/>
                </a:solidFill>
              </a:rPr>
              <a:t>Documents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72330" y="5929330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rgbClr val="FF0000"/>
                </a:solidFill>
              </a:rPr>
              <a:t>Indexes</a:t>
            </a:r>
            <a:endParaRPr lang="en-GB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0-IRISDoc9Server-3d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00166" y="214290"/>
            <a:ext cx="6191296" cy="928694"/>
          </a:xfrm>
          <a:prstGeom prst="rect">
            <a:avLst/>
          </a:prstGeom>
        </p:spPr>
      </p:pic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1500166" y="1357298"/>
            <a:ext cx="7393009" cy="258532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lvl="1" indent="-342900">
              <a:buClr>
                <a:schemeClr val="tx2"/>
              </a:buClr>
              <a:buFont typeface="Arial" pitchFamily="34" charset="0"/>
              <a:buChar char="•"/>
            </a:pPr>
            <a:r>
              <a:rPr lang="en-US" dirty="0" smtClean="0"/>
              <a:t> IRISPowerscan™</a:t>
            </a:r>
          </a:p>
          <a:p>
            <a:pPr marL="800100" lvl="2" indent="-342900">
              <a:buClr>
                <a:schemeClr val="tx2"/>
              </a:buClr>
              <a:buFont typeface="Arial" pitchFamily="34" charset="0"/>
              <a:buChar char="•"/>
            </a:pPr>
            <a:r>
              <a:rPr lang="en-US" dirty="0" smtClean="0"/>
              <a:t>Scans images and creates document indexes</a:t>
            </a:r>
          </a:p>
          <a:p>
            <a:pPr marL="800100" lvl="2" indent="-342900">
              <a:buClr>
                <a:schemeClr val="tx2"/>
              </a:buClr>
              <a:buFont typeface="Arial" pitchFamily="34" charset="0"/>
              <a:buChar char="•"/>
            </a:pPr>
            <a:r>
              <a:rPr lang="en-US" dirty="0" smtClean="0"/>
              <a:t>Computes a document type</a:t>
            </a:r>
          </a:p>
          <a:p>
            <a:pPr marL="342900" lvl="1" indent="-342900">
              <a:buClr>
                <a:schemeClr val="tx2"/>
              </a:buClr>
              <a:buFont typeface="Arial" pitchFamily="34" charset="0"/>
              <a:buChar char="•"/>
            </a:pPr>
            <a:r>
              <a:rPr lang="en-US" dirty="0" smtClean="0"/>
              <a:t>IRISPdf™</a:t>
            </a:r>
          </a:p>
          <a:p>
            <a:pPr marL="800100" lvl="2" indent="-342900">
              <a:buClr>
                <a:schemeClr val="tx2"/>
              </a:buClr>
              <a:buFont typeface="Arial" pitchFamily="34" charset="0"/>
              <a:buChar char="•"/>
            </a:pPr>
            <a:r>
              <a:rPr lang="en-US" dirty="0" smtClean="0"/>
              <a:t>Transforms the images into searchable files (with possible iHQC hyper compression)</a:t>
            </a:r>
          </a:p>
          <a:p>
            <a:pPr marL="800100" lvl="2" indent="-342900">
              <a:buClr>
                <a:schemeClr val="tx2"/>
              </a:buClr>
              <a:buFont typeface="Arial" pitchFamily="34" charset="0"/>
              <a:buChar char="•"/>
            </a:pPr>
            <a:r>
              <a:rPr lang="en-US" dirty="0" smtClean="0"/>
              <a:t>Sends the files with their indexes to a SharePoint document library, depending on the document type</a:t>
            </a:r>
          </a:p>
          <a:p>
            <a:pPr marL="342900" lvl="1" indent="-342900">
              <a:buClr>
                <a:schemeClr val="tx2"/>
              </a:buClr>
              <a:buFont typeface="Calibri" pitchFamily="34" charset="0"/>
              <a:buChar char="∞"/>
            </a:pPr>
            <a:endParaRPr lang="en-US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2143108" y="4143380"/>
            <a:ext cx="2000264" cy="2286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BE" sz="1400" b="1" spc="-15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</a:t>
            </a:r>
          </a:p>
          <a:p>
            <a:r>
              <a:rPr lang="fr-BE" sz="1400" b="1" spc="-15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      </a:t>
            </a:r>
            <a:r>
              <a:rPr lang="en-US" sz="1200" dirty="0" smtClean="0">
                <a:solidFill>
                  <a:schemeClr val="bg1"/>
                </a:solidFill>
              </a:rPr>
              <a:t>Invoice 1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Supplier: AT&amp;T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Date: 08.08.08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Mail 1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Subject: Vacation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Mail 2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Subject: Marriage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Invoice 2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Supplier:  BT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Date: 07.07.07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572000" y="4143380"/>
            <a:ext cx="2000264" cy="2286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 smtClean="0">
                <a:solidFill>
                  <a:schemeClr val="bg1"/>
                </a:solidFill>
              </a:rPr>
              <a:t>            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Invoice 1.pdf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  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Mail 1.pdf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  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Mail 2.pdf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    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Invoice 2.pdf</a:t>
            </a:r>
          </a:p>
          <a:p>
            <a:endParaRPr lang="en-US" sz="1200" dirty="0" smtClean="0">
              <a:solidFill>
                <a:schemeClr val="bg1"/>
              </a:solidFill>
            </a:endParaRP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Index.xml</a:t>
            </a:r>
          </a:p>
          <a:p>
            <a:r>
              <a:rPr lang="en-US" sz="1200" dirty="0" smtClean="0">
                <a:solidFill>
                  <a:schemeClr val="bg1"/>
                </a:solidFill>
              </a:rPr>
              <a:t>                         </a:t>
            </a:r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7000892" y="4143380"/>
            <a:ext cx="2000264" cy="22860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0" rtlCol="0" anchor="t"/>
          <a:lstStyle/>
          <a:p>
            <a:endParaRPr lang="en-GB" sz="800" dirty="0" smtClean="0"/>
          </a:p>
          <a:p>
            <a:endParaRPr lang="en-GB" sz="800" dirty="0" smtClean="0"/>
          </a:p>
          <a:p>
            <a:r>
              <a:rPr lang="en-GB" sz="1200" dirty="0" smtClean="0"/>
              <a:t>    Invoices</a:t>
            </a:r>
            <a:endParaRPr lang="en-GB" sz="900" dirty="0" smtClean="0"/>
          </a:p>
          <a:p>
            <a:r>
              <a:rPr lang="en-GB" sz="900" b="1" dirty="0" smtClean="0"/>
              <a:t>                                 Supplier   Date</a:t>
            </a:r>
            <a:r>
              <a:rPr lang="en-GB" sz="1200" b="1" dirty="0" smtClean="0"/>
              <a:t>  </a:t>
            </a:r>
            <a:r>
              <a:rPr lang="en-GB" sz="1200" dirty="0" smtClean="0"/>
              <a:t> </a:t>
            </a:r>
          </a:p>
          <a:p>
            <a:r>
              <a:rPr lang="en-GB" sz="900" dirty="0" smtClean="0"/>
              <a:t>     Invoice1.pdf       AT&amp;T       08.08.08</a:t>
            </a:r>
          </a:p>
          <a:p>
            <a:endParaRPr lang="en-GB" sz="900" dirty="0" smtClean="0"/>
          </a:p>
          <a:p>
            <a:r>
              <a:rPr lang="en-GB" sz="900" dirty="0" smtClean="0"/>
              <a:t>     Invoice2.pdf       BT            07.07.07</a:t>
            </a:r>
          </a:p>
          <a:p>
            <a:endParaRPr lang="en-GB" sz="1200" dirty="0" smtClean="0"/>
          </a:p>
          <a:p>
            <a:r>
              <a:rPr lang="en-GB" sz="1200" dirty="0" smtClean="0"/>
              <a:t>   Mails</a:t>
            </a:r>
          </a:p>
          <a:p>
            <a:r>
              <a:rPr lang="en-GB" sz="900" b="1" dirty="0" smtClean="0"/>
              <a:t>                                    Subject</a:t>
            </a:r>
          </a:p>
          <a:p>
            <a:r>
              <a:rPr lang="en-GB" sz="900" dirty="0" smtClean="0"/>
              <a:t>     Mail1.pdf             Vacation</a:t>
            </a:r>
          </a:p>
          <a:p>
            <a:r>
              <a:rPr lang="en-GB" sz="900" dirty="0" smtClean="0"/>
              <a:t>  </a:t>
            </a:r>
          </a:p>
          <a:p>
            <a:r>
              <a:rPr lang="en-GB" sz="900" dirty="0" smtClean="0"/>
              <a:t>     Mail2.pdf</a:t>
            </a:r>
            <a:r>
              <a:rPr lang="en-GB" sz="1200" dirty="0" smtClean="0"/>
              <a:t>          </a:t>
            </a:r>
            <a:r>
              <a:rPr lang="en-GB" sz="900" dirty="0" smtClean="0"/>
              <a:t>Marriage</a:t>
            </a:r>
            <a:endParaRPr lang="en-GB" sz="9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5984" y="4429132"/>
            <a:ext cx="204786" cy="25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95512" y="5323402"/>
            <a:ext cx="204786" cy="25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95512" y="4963622"/>
            <a:ext cx="204786" cy="25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95512" y="5749440"/>
            <a:ext cx="204786" cy="25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30963" y="4500570"/>
            <a:ext cx="241103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30963" y="4857760"/>
            <a:ext cx="241103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30963" y="5214950"/>
            <a:ext cx="241103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30963" y="5643578"/>
            <a:ext cx="241103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57752" y="6000768"/>
            <a:ext cx="22583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96133" y="4457261"/>
            <a:ext cx="290511" cy="257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96133" y="5429264"/>
            <a:ext cx="290511" cy="257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89896" y="4814451"/>
            <a:ext cx="180827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01058" y="5100203"/>
            <a:ext cx="180827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01058" y="5758325"/>
            <a:ext cx="180827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01058" y="6115515"/>
            <a:ext cx="180827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22" descr="0-IRISDoc9Server-3d.jpg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14876" y="3857628"/>
            <a:ext cx="1785950" cy="267892"/>
          </a:xfrm>
          <a:prstGeom prst="rect">
            <a:avLst/>
          </a:prstGeom>
        </p:spPr>
      </p:pic>
      <p:pic>
        <p:nvPicPr>
          <p:cNvPr id="1030" name="Picture 6" descr="C:\Documents and Settings\pdescham\My Documents\My Pictures\IRIS\IPS-3d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473576" y="3857628"/>
            <a:ext cx="1384044" cy="252588"/>
          </a:xfrm>
          <a:prstGeom prst="rect">
            <a:avLst/>
          </a:prstGeom>
          <a:noFill/>
        </p:spPr>
      </p:pic>
      <p:pic>
        <p:nvPicPr>
          <p:cNvPr id="1033" name="Picture 9" descr="C:\Documents and Settings\pdescham\My Documents\My Pictures\IRIS\sharepoint-logo.gif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429520" y="3794069"/>
            <a:ext cx="1107571" cy="349311"/>
          </a:xfrm>
          <a:prstGeom prst="rect">
            <a:avLst/>
          </a:prstGeom>
          <a:noFill/>
        </p:spPr>
      </p:pic>
      <p:sp>
        <p:nvSpPr>
          <p:cNvPr id="27" name="Right Arrow 26"/>
          <p:cNvSpPr/>
          <p:nvPr/>
        </p:nvSpPr>
        <p:spPr>
          <a:xfrm>
            <a:off x="4214810" y="5143512"/>
            <a:ext cx="285752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8" name="Right Arrow 27"/>
          <p:cNvSpPr/>
          <p:nvPr/>
        </p:nvSpPr>
        <p:spPr>
          <a:xfrm>
            <a:off x="6643702" y="5143512"/>
            <a:ext cx="285752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4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000"/>
                            </p:stCondLst>
                            <p:childTnLst>
                              <p:par>
                                <p:cTn id="13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8000"/>
                            </p:stCondLst>
                            <p:childTnLst>
                              <p:par>
                                <p:cTn id="1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2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2000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9" grpId="0" build="allAtOnce" animBg="1"/>
      <p:bldP spid="10" grpId="0" build="allAtOnce" animBg="1"/>
      <p:bldP spid="27" grpId="0" animBg="1"/>
      <p:bldP spid="2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484030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2000" dirty="0" smtClean="0"/>
              <a:t>Imagine a booklet with 2 A3 sheets folded in 2 and stapled together. If you </a:t>
            </a:r>
            <a:r>
              <a:rPr lang="en-GB" sz="2000" dirty="0" err="1" smtClean="0"/>
              <a:t>unstaple</a:t>
            </a:r>
            <a:r>
              <a:rPr lang="en-GB" sz="2000" dirty="0" smtClean="0"/>
              <a:t> it and scan it, all the pages are in disorder. </a:t>
            </a:r>
          </a:p>
          <a:p>
            <a:pPr algn="ctr">
              <a:buNone/>
            </a:pPr>
            <a:endParaRPr lang="en-GB" sz="2000" dirty="0" smtClean="0"/>
          </a:p>
          <a:p>
            <a:pPr algn="ctr">
              <a:buNone/>
            </a:pPr>
            <a:endParaRPr lang="en-GB" sz="2000" dirty="0" smtClean="0"/>
          </a:p>
          <a:p>
            <a:pPr algn="ctr">
              <a:buNone/>
            </a:pPr>
            <a:endParaRPr lang="en-GB" sz="2000" dirty="0" smtClean="0"/>
          </a:p>
          <a:p>
            <a:pPr algn="ctr">
              <a:buNone/>
            </a:pPr>
            <a:endParaRPr lang="en-GB" sz="2800" dirty="0" smtClean="0"/>
          </a:p>
          <a:p>
            <a:pPr algn="ctr">
              <a:buNone/>
            </a:pPr>
            <a:r>
              <a:rPr lang="en-GB" sz="2000" dirty="0" smtClean="0"/>
              <a:t>The Booklet feature of IRISPowerscan™ will re-order the documents for you</a:t>
            </a:r>
            <a:endParaRPr lang="en-GB" sz="2000" dirty="0"/>
          </a:p>
        </p:txBody>
      </p:sp>
      <p:pic>
        <p:nvPicPr>
          <p:cNvPr id="8" name="Picture 7" descr="booklet3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7969" y="2071678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Picture 8" descr="booklet3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3787" y="2071678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Booklet feature</a:t>
            </a:r>
            <a:endParaRPr lang="en-GB" dirty="0"/>
          </a:p>
        </p:txBody>
      </p:sp>
      <p:pic>
        <p:nvPicPr>
          <p:cNvPr id="4" name="Picture 3" descr="booklet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49" y="2000240"/>
            <a:ext cx="838200" cy="1257299"/>
          </a:xfrm>
          <a:prstGeom prst="rect">
            <a:avLst/>
          </a:prstGeom>
          <a:effectLst/>
        </p:spPr>
      </p:pic>
      <p:sp>
        <p:nvSpPr>
          <p:cNvPr id="5" name="Right Arrow 4"/>
          <p:cNvSpPr/>
          <p:nvPr/>
        </p:nvSpPr>
        <p:spPr>
          <a:xfrm>
            <a:off x="2071670" y="2428868"/>
            <a:ext cx="500066" cy="500066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booklet2.bmp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868" y="2214554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 descr="booklet3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5093" y="2214554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Right Arrow 9"/>
          <p:cNvSpPr/>
          <p:nvPr/>
        </p:nvSpPr>
        <p:spPr>
          <a:xfrm>
            <a:off x="4643438" y="2428868"/>
            <a:ext cx="500066" cy="500066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booklet2.bmp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7818" y="2214554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 descr="booklet3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12" y="2214554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 descr="booklet3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5206" y="2214554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14" name="Oval 13"/>
          <p:cNvSpPr/>
          <p:nvPr/>
        </p:nvSpPr>
        <p:spPr>
          <a:xfrm flipV="1">
            <a:off x="8286776" y="2714619"/>
            <a:ext cx="71438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 flipV="1">
            <a:off x="8429652" y="2714620"/>
            <a:ext cx="71438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 flipV="1">
            <a:off x="8572528" y="2714620"/>
            <a:ext cx="71438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6286512" y="2428868"/>
            <a:ext cx="785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Image 2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7215206" y="2428868"/>
            <a:ext cx="785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Image 8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2714612" y="2428868"/>
            <a:ext cx="857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Image 8</a:t>
            </a:r>
            <a:endParaRPr lang="en-GB" dirty="0"/>
          </a:p>
        </p:txBody>
      </p:sp>
      <p:pic>
        <p:nvPicPr>
          <p:cNvPr id="20" name="Picture 19" descr="booklet2.bmp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802" y="4214818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2" name="Picture 21" descr="booklet3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9496" y="4214818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23" name="TextBox 22"/>
          <p:cNvSpPr txBox="1"/>
          <p:nvPr/>
        </p:nvSpPr>
        <p:spPr>
          <a:xfrm>
            <a:off x="1839496" y="4429132"/>
            <a:ext cx="785818" cy="646331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Image 2</a:t>
            </a:r>
            <a:endParaRPr lang="en-GB" dirty="0"/>
          </a:p>
        </p:txBody>
      </p:sp>
      <p:pic>
        <p:nvPicPr>
          <p:cNvPr id="24" name="Picture 23" descr="booklet3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8158" y="4214818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25" name="TextBox 24"/>
          <p:cNvSpPr txBox="1"/>
          <p:nvPr/>
        </p:nvSpPr>
        <p:spPr>
          <a:xfrm>
            <a:off x="2768158" y="4429132"/>
            <a:ext cx="785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Image 3</a:t>
            </a:r>
            <a:endParaRPr lang="en-GB" dirty="0"/>
          </a:p>
        </p:txBody>
      </p:sp>
      <p:pic>
        <p:nvPicPr>
          <p:cNvPr id="26" name="Picture 25" descr="booklet3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4" y="4214818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27" name="TextBox 26"/>
          <p:cNvSpPr txBox="1"/>
          <p:nvPr/>
        </p:nvSpPr>
        <p:spPr>
          <a:xfrm>
            <a:off x="3714744" y="4429132"/>
            <a:ext cx="7679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Image 4</a:t>
            </a:r>
            <a:endParaRPr lang="en-GB" dirty="0"/>
          </a:p>
        </p:txBody>
      </p:sp>
      <p:pic>
        <p:nvPicPr>
          <p:cNvPr id="28" name="Picture 27" descr="booklet3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4214818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29" name="TextBox 28"/>
          <p:cNvSpPr txBox="1"/>
          <p:nvPr/>
        </p:nvSpPr>
        <p:spPr>
          <a:xfrm>
            <a:off x="4643438" y="4429132"/>
            <a:ext cx="7679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Image 5</a:t>
            </a:r>
            <a:endParaRPr lang="en-GB" dirty="0"/>
          </a:p>
        </p:txBody>
      </p:sp>
      <p:pic>
        <p:nvPicPr>
          <p:cNvPr id="30" name="Picture 29" descr="booklet3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2132" y="4214818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31" name="TextBox 30"/>
          <p:cNvSpPr txBox="1"/>
          <p:nvPr/>
        </p:nvSpPr>
        <p:spPr>
          <a:xfrm>
            <a:off x="5572132" y="4429132"/>
            <a:ext cx="7679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Image 6</a:t>
            </a:r>
            <a:endParaRPr lang="en-GB" dirty="0"/>
          </a:p>
        </p:txBody>
      </p:sp>
      <p:pic>
        <p:nvPicPr>
          <p:cNvPr id="32" name="Picture 31" descr="booklet3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0826" y="4214818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33" name="TextBox 32"/>
          <p:cNvSpPr txBox="1"/>
          <p:nvPr/>
        </p:nvSpPr>
        <p:spPr>
          <a:xfrm>
            <a:off x="6500826" y="4429132"/>
            <a:ext cx="7679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Image 7</a:t>
            </a:r>
            <a:endParaRPr lang="en-GB" dirty="0"/>
          </a:p>
        </p:txBody>
      </p:sp>
      <p:pic>
        <p:nvPicPr>
          <p:cNvPr id="34" name="Picture 33" descr="booklet3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20" y="4214818"/>
            <a:ext cx="816775" cy="1000132"/>
          </a:xfrm>
          <a:prstGeom prst="rect">
            <a:avLst/>
          </a:prstGeom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35" name="TextBox 34"/>
          <p:cNvSpPr txBox="1"/>
          <p:nvPr/>
        </p:nvSpPr>
        <p:spPr>
          <a:xfrm>
            <a:off x="7429520" y="4429132"/>
            <a:ext cx="7679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Image 8</a:t>
            </a:r>
            <a:endParaRPr lang="en-GB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Barcode Voting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5861"/>
            <a:ext cx="8229600" cy="642941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800" dirty="0" smtClean="0"/>
              <a:t>Barcode voting takes the best results of both engine</a:t>
            </a:r>
            <a:endParaRPr lang="en-US" sz="2800" dirty="0"/>
          </a:p>
        </p:txBody>
      </p:sp>
      <p:graphicFrame>
        <p:nvGraphicFramePr>
          <p:cNvPr id="10" name="Chart 9"/>
          <p:cNvGraphicFramePr/>
          <p:nvPr/>
        </p:nvGraphicFramePr>
        <p:xfrm>
          <a:off x="1500166" y="2000240"/>
          <a:ext cx="5857916" cy="34290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2214546" y="5786454"/>
            <a:ext cx="6429420" cy="7858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Example: 90%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(Engine 1)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+ 90%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(Engine 2)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=&gt; 99%</a:t>
            </a:r>
            <a:r>
              <a:rPr kumimoji="0" lang="en-US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(Voting)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ISIS Support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43042" y="3429000"/>
            <a:ext cx="5829312" cy="2214578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GB" sz="2800" dirty="0" smtClean="0"/>
              <a:t>IRISPowerscan™ supports natively TWAIN, TWAIN-VRS and ISIS-VRS</a:t>
            </a:r>
          </a:p>
          <a:p>
            <a:pPr algn="ctr">
              <a:buNone/>
            </a:pPr>
            <a:endParaRPr lang="en-GB" sz="2800" dirty="0" smtClean="0"/>
          </a:p>
          <a:p>
            <a:pPr algn="ctr">
              <a:buNone/>
            </a:pPr>
            <a:r>
              <a:rPr lang="en-GB" sz="2800" dirty="0" smtClean="0"/>
              <a:t>ISIS support will be available as an Add-On </a:t>
            </a:r>
            <a:endParaRPr lang="en-GB" sz="2800" dirty="0"/>
          </a:p>
        </p:txBody>
      </p:sp>
      <p:pic>
        <p:nvPicPr>
          <p:cNvPr id="4" name="Picture 10" descr="normal_0-MF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8992" y="1285860"/>
            <a:ext cx="2236910" cy="1928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1428736"/>
            <a:ext cx="5214974" cy="321471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GB" sz="2400" dirty="0" smtClean="0"/>
              <a:t>IRISFingerPrint™ is a </a:t>
            </a:r>
            <a:r>
              <a:rPr lang="en-GB" sz="2400" b="1" dirty="0" smtClean="0"/>
              <a:t>Document Identification </a:t>
            </a:r>
            <a:r>
              <a:rPr lang="en-GB" sz="2400" dirty="0" smtClean="0"/>
              <a:t>Technology based on the structure of the document</a:t>
            </a:r>
          </a:p>
          <a:p>
            <a:r>
              <a:rPr lang="en-GB" sz="2400" dirty="0" smtClean="0"/>
              <a:t>No OCR, No Barcode, No Patch Code…</a:t>
            </a:r>
          </a:p>
          <a:p>
            <a:r>
              <a:rPr lang="en-GB" sz="2400" dirty="0" smtClean="0"/>
              <a:t>Extremely fast</a:t>
            </a:r>
          </a:p>
          <a:p>
            <a:r>
              <a:rPr lang="en-GB" sz="2400" dirty="0" smtClean="0"/>
              <a:t>Extremely easy to set up</a:t>
            </a:r>
          </a:p>
          <a:p>
            <a:r>
              <a:rPr lang="en-GB" sz="2400" dirty="0" smtClean="0"/>
              <a:t>Available as an Add-On</a:t>
            </a:r>
          </a:p>
          <a:p>
            <a:pPr>
              <a:buNone/>
            </a:pPr>
            <a:endParaRPr lang="en-GB" sz="2400" dirty="0" smtClean="0"/>
          </a:p>
          <a:p>
            <a:pPr>
              <a:buNone/>
            </a:pPr>
            <a:endParaRPr lang="en-GB" sz="1600" dirty="0" smtClean="0"/>
          </a:p>
          <a:p>
            <a:pPr>
              <a:buNone/>
            </a:pPr>
            <a:r>
              <a:rPr lang="en-GB" sz="2400" dirty="0" smtClean="0"/>
              <a:t>No need to put barcodes on your separators !</a:t>
            </a:r>
            <a:endParaRPr lang="en-GB" sz="2400" dirty="0"/>
          </a:p>
        </p:txBody>
      </p:sp>
      <p:pic>
        <p:nvPicPr>
          <p:cNvPr id="4" name="Picture 3" descr="IRISFP-3d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285728"/>
            <a:ext cx="4938805" cy="1000108"/>
          </a:xfrm>
          <a:prstGeom prst="rect">
            <a:avLst/>
          </a:prstGeom>
        </p:spPr>
      </p:pic>
      <p:pic>
        <p:nvPicPr>
          <p:cNvPr id="6" name="Picture 5" descr="D:\Presentations\IDS + IRISPDF + SharePoint\4_sm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3023321"/>
            <a:ext cx="699213" cy="98829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7" name="Picture 6" descr="D:\Presentations\IDS + IRISPDF + SharePoint\5_smal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30" y="3023320"/>
            <a:ext cx="699213" cy="9883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8" name="Picture 4" descr="D:\Presentations\IDS + IRISPDF + SharePoint\3_smal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31" y="3024146"/>
            <a:ext cx="699211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9" name="Picture 3" descr="D:\Presentations\IDS + IRISPDF + SharePoint\2_small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31" y="3024146"/>
            <a:ext cx="699211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0" name="Picture 2" descr="D:\Presentations\IDS + IRISPDF + SharePoint\1_small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628" y="3024145"/>
            <a:ext cx="699213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1" name="Picture 5" descr="D:\Presentations\IDS + IRISPDF + SharePoint\4_sm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3023321"/>
            <a:ext cx="699213" cy="98829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2" name="Picture 6" descr="D:\Presentations\IDS + IRISPDF + SharePoint\5_smal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30" y="3023320"/>
            <a:ext cx="699213" cy="9883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3" name="Picture 4" descr="D:\Presentations\IDS + IRISPDF + SharePoint\3_smal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31" y="3024146"/>
            <a:ext cx="699211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4" name="Picture 3" descr="D:\Presentations\IDS + IRISPDF + SharePoint\2_small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31" y="3024146"/>
            <a:ext cx="699211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5" name="Picture 2" descr="D:\Presentations\IDS + IRISPDF + SharePoint\1_small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628" y="3024145"/>
            <a:ext cx="699213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6" name="Picture 5" descr="D:\Presentations\IDS + IRISPDF + SharePoint\4_sm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81628" y="5004521"/>
            <a:ext cx="699213" cy="98829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7" name="Picture 6" descr="D:\Presentations\IDS + IRISPDF + SharePoint\5_smal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05430" y="4928320"/>
            <a:ext cx="699213" cy="9883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8" name="Picture 4" descr="D:\Presentations\IDS + IRISPDF + SharePoint\3_smal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9231" y="4852946"/>
            <a:ext cx="699211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19" name="Picture 3" descr="D:\Presentations\IDS + IRISPDF + SharePoint\2_small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53031" y="4776746"/>
            <a:ext cx="699211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0" name="Picture 2" descr="D:\Presentations\IDS + IRISPDF + SharePoint\1_small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76828" y="4700545"/>
            <a:ext cx="699213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1" name="Picture 5" descr="D:\Presentations\IDS + IRISPDF + SharePoint\4_sm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53228" y="5004521"/>
            <a:ext cx="699213" cy="98829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2" name="Picture 6" descr="D:\Presentations\IDS + IRISPDF + SharePoint\5_smal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77030" y="4928320"/>
            <a:ext cx="699213" cy="9883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3" name="Picture 4" descr="D:\Presentations\IDS + IRISPDF + SharePoint\3_smal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00831" y="4852946"/>
            <a:ext cx="699211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4" name="Picture 3" descr="D:\Presentations\IDS + IRISPDF + SharePoint\2_small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24631" y="4776746"/>
            <a:ext cx="699211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5" name="Picture 2" descr="D:\Presentations\IDS + IRISPDF + SharePoint\1_small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8428" y="4700545"/>
            <a:ext cx="699213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6" name="Picture 5" descr="D:\Presentations\IDS + IRISPDF + SharePoint\4_sma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24828" y="5004521"/>
            <a:ext cx="699213" cy="98829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7" name="Picture 6" descr="D:\Presentations\IDS + IRISPDF + SharePoint\5_smal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48630" y="4928320"/>
            <a:ext cx="699213" cy="9883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8" name="Picture 4" descr="D:\Presentations\IDS + IRISPDF + SharePoint\3_small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72431" y="4852946"/>
            <a:ext cx="699211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29" name="Picture 3" descr="D:\Presentations\IDS + IRISPDF + SharePoint\2_small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96231" y="4776746"/>
            <a:ext cx="699211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pic>
        <p:nvPicPr>
          <p:cNvPr id="30" name="Picture 2" descr="D:\Presentations\IDS + IRISPDF + SharePoint\1_small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20028" y="4700545"/>
            <a:ext cx="699213" cy="99064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33" name="TextBox 32"/>
          <p:cNvSpPr txBox="1"/>
          <p:nvPr/>
        </p:nvSpPr>
        <p:spPr>
          <a:xfrm>
            <a:off x="5072066" y="6143644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Type C</a:t>
            </a:r>
            <a:endParaRPr lang="en-GB" dirty="0"/>
          </a:p>
        </p:txBody>
      </p:sp>
      <p:sp>
        <p:nvSpPr>
          <p:cNvPr id="34" name="TextBox 33"/>
          <p:cNvSpPr txBox="1"/>
          <p:nvPr/>
        </p:nvSpPr>
        <p:spPr>
          <a:xfrm>
            <a:off x="6429388" y="6143644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Type D</a:t>
            </a:r>
            <a:endParaRPr lang="en-GB" dirty="0"/>
          </a:p>
        </p:txBody>
      </p:sp>
      <p:sp>
        <p:nvSpPr>
          <p:cNvPr id="35" name="TextBox 34"/>
          <p:cNvSpPr txBox="1"/>
          <p:nvPr/>
        </p:nvSpPr>
        <p:spPr>
          <a:xfrm>
            <a:off x="7786710" y="6143644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Type E</a:t>
            </a:r>
            <a:endParaRPr lang="en-GB" dirty="0"/>
          </a:p>
        </p:txBody>
      </p:sp>
      <p:sp>
        <p:nvSpPr>
          <p:cNvPr id="36" name="TextBox 35"/>
          <p:cNvSpPr txBox="1"/>
          <p:nvPr/>
        </p:nvSpPr>
        <p:spPr>
          <a:xfrm>
            <a:off x="2428860" y="6143644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Type A</a:t>
            </a:r>
            <a:endParaRPr lang="en-GB" dirty="0"/>
          </a:p>
        </p:txBody>
      </p:sp>
      <p:sp>
        <p:nvSpPr>
          <p:cNvPr id="37" name="TextBox 36"/>
          <p:cNvSpPr txBox="1"/>
          <p:nvPr/>
        </p:nvSpPr>
        <p:spPr>
          <a:xfrm>
            <a:off x="3786182" y="6143644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Type B</a:t>
            </a:r>
            <a:endParaRPr lang="en-GB" dirty="0"/>
          </a:p>
        </p:txBody>
      </p:sp>
      <p:pic>
        <p:nvPicPr>
          <p:cNvPr id="38" name="Picture 37" descr="ICP7-mono_workstation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86512" y="1643050"/>
            <a:ext cx="2314572" cy="2475478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85185E-6 L -0.2849 0.24699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" y="1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-0.275 0.2555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" y="1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-0.26666 0.26667 " pathEditMode="relative" rAng="0" ptsTypes="AA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" y="1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-0.25833 0.27778 " pathEditMode="relative" rAng="0" ptsTypes="AA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-0.25 0.28889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-0.1349 0.24699 " pathEditMode="relative" rAng="0" ptsTypes="AA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" y="1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-0.12656 0.2581 " pathEditMode="relative" rAng="0" ptsTypes="AA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" y="1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-0.11823 0.26921 " pathEditMode="relative" rAng="0" ptsTypes="AA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" y="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-0.1099 0.28055 " pathEditMode="relative" rAng="0" ptsTypes="AA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" y="1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33333E-6 L -0.10156 0.29166 " pathEditMode="relative" rAng="0" ptsTypes="AA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" y="1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Event Handler SDK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5861"/>
            <a:ext cx="8229600" cy="107157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2800" dirty="0" smtClean="0"/>
              <a:t>Add your own code within the workflow of IRISPowerscan™ thanks to our “Event Handler” SDK</a:t>
            </a:r>
            <a:endParaRPr lang="en-GB" sz="2800" dirty="0"/>
          </a:p>
        </p:txBody>
      </p:sp>
      <p:pic>
        <p:nvPicPr>
          <p:cNvPr id="4" name="Picture 9" descr="servic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15272" y="500042"/>
            <a:ext cx="1096963" cy="78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ne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58082" y="5500702"/>
            <a:ext cx="1600200" cy="85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2071670" y="2571744"/>
            <a:ext cx="5929354" cy="34290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000" dirty="0" smtClean="0"/>
              <a:t>API available in C++ or </a:t>
            </a:r>
            <a:r>
              <a:rPr lang="en-GB" sz="2000" dirty="0" err="1" smtClean="0"/>
              <a:t>.Net</a:t>
            </a:r>
            <a:endParaRPr lang="en-GB" sz="2000" dirty="0" smtClean="0"/>
          </a:p>
          <a:p>
            <a:pPr marL="342900" lvl="0" indent="-342900">
              <a:spcBef>
                <a:spcPct val="20000"/>
              </a:spcBef>
              <a:defRPr/>
            </a:pPr>
            <a:r>
              <a:rPr lang="en-GB" sz="2000" dirty="0" smtClean="0"/>
              <a:t>Create your </a:t>
            </a:r>
            <a:r>
              <a:rPr lang="en-GB" sz="2000" dirty="0" err="1" smtClean="0"/>
              <a:t>dll</a:t>
            </a:r>
            <a:r>
              <a:rPr lang="en-GB" sz="2000" dirty="0" smtClean="0"/>
              <a:t> and call it from IRISPowerscan™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2000" dirty="0" smtClean="0"/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GB" sz="2000" dirty="0" smtClean="0"/>
              <a:t>Capture events such as the Batch creation, Batch updating… document events, image events, process events, scanner events, login…</a:t>
            </a: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GB" sz="2000" dirty="0" smtClean="0"/>
              <a:t>Act on those events with a list of Actions</a:t>
            </a: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GB" sz="2000" dirty="0" smtClean="0"/>
              <a:t>Access the batch data and possibly modify it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en-GB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LDAP Authentication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178595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2400" dirty="0" smtClean="0"/>
              <a:t>IRISPowerscan™ is a multi-user application and therefore has the notion of Users and Roles. This information can be stored on your Active Directory and accessed by IRISPowerscan™. This makes for much easier centralised security management.</a:t>
            </a:r>
          </a:p>
          <a:p>
            <a:pPr>
              <a:buNone/>
            </a:pPr>
            <a:endParaRPr lang="en-GB" sz="2400" dirty="0" smtClean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00034" y="3071810"/>
            <a:ext cx="4143404" cy="16430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 Solutions: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Automatic login using the Windows User Credentials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Semi-automatic login where the Windows User Credentials are prefilled in the login window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4" descr="ICP7-multi_workstation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7686" y="4000504"/>
            <a:ext cx="4469936" cy="2419353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2800" dirty="0" smtClean="0"/>
              <a:t>Both the IRISPowerscan™ Settings and Data can be saved in a central network location</a:t>
            </a:r>
          </a:p>
          <a:p>
            <a:pPr>
              <a:buNone/>
            </a:pPr>
            <a:r>
              <a:rPr lang="en-GB" sz="2800" dirty="0" smtClean="0"/>
              <a:t>A manual or automatic push/pull system synchronizes the data</a:t>
            </a:r>
          </a:p>
          <a:p>
            <a:pPr>
              <a:buNone/>
            </a:pPr>
            <a:endParaRPr lang="en-GB" sz="1100" dirty="0" smtClean="0"/>
          </a:p>
          <a:p>
            <a:r>
              <a:rPr lang="en-GB" sz="2400" dirty="0" smtClean="0"/>
              <a:t>IPS Data</a:t>
            </a:r>
          </a:p>
          <a:p>
            <a:r>
              <a:rPr lang="en-GB" sz="2400" dirty="0" smtClean="0"/>
              <a:t>IPS Settings</a:t>
            </a:r>
          </a:p>
          <a:p>
            <a:pPr lvl="1"/>
            <a:r>
              <a:rPr lang="en-GB" sz="2000" dirty="0" smtClean="0"/>
              <a:t>Project Setup</a:t>
            </a:r>
          </a:p>
          <a:p>
            <a:pPr lvl="1"/>
            <a:r>
              <a:rPr lang="en-GB" sz="2000" dirty="0" smtClean="0"/>
              <a:t>Security Settings</a:t>
            </a:r>
          </a:p>
          <a:p>
            <a:pPr lvl="1"/>
            <a:r>
              <a:rPr lang="en-GB" sz="2000" dirty="0" smtClean="0"/>
              <a:t>Scanner Settings</a:t>
            </a:r>
          </a:p>
          <a:p>
            <a:pPr>
              <a:buNone/>
            </a:pPr>
            <a:endParaRPr lang="en-GB" sz="28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44" y="2928934"/>
            <a:ext cx="4347436" cy="331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600" dirty="0" smtClean="0"/>
              <a:t>Multi-User Centralized Management</a:t>
            </a:r>
            <a:endParaRPr lang="en-GB" sz="3600" dirty="0"/>
          </a:p>
        </p:txBody>
      </p:sp>
      <p:pic>
        <p:nvPicPr>
          <p:cNvPr id="1026" name="Picture 2" descr="confi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4000504"/>
            <a:ext cx="2971321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sx="104000" sy="104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Rectangle 5"/>
          <p:cNvSpPr/>
          <p:nvPr/>
        </p:nvSpPr>
        <p:spPr>
          <a:xfrm>
            <a:off x="4500562" y="3286124"/>
            <a:ext cx="857256" cy="285752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857884" y="4357694"/>
            <a:ext cx="2786082" cy="107157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Connector 10"/>
          <p:cNvCxnSpPr>
            <a:endCxn id="6" idx="1"/>
          </p:cNvCxnSpPr>
          <p:nvPr/>
        </p:nvCxnSpPr>
        <p:spPr>
          <a:xfrm flipV="1">
            <a:off x="2214546" y="3429000"/>
            <a:ext cx="2286016" cy="214314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2643174" y="4000504"/>
            <a:ext cx="3214710" cy="357190"/>
          </a:xfrm>
          <a:prstGeom prst="line">
            <a:avLst/>
          </a:prstGeom>
          <a:ln w="508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en-GB" sz="4000" dirty="0"/>
              <a:t>Custom </a:t>
            </a:r>
            <a:r>
              <a:rPr lang="en-GB" sz="4000" dirty="0" smtClean="0"/>
              <a:t>installation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0298" y="1428736"/>
            <a:ext cx="6286544" cy="428628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n-GB" sz="2400" dirty="0" smtClean="0"/>
              <a:t>You can easily be customise the installation</a:t>
            </a:r>
          </a:p>
          <a:p>
            <a:r>
              <a:rPr lang="en-GB" sz="2400" dirty="0" smtClean="0"/>
              <a:t>Put in your set of pre-configured projects</a:t>
            </a:r>
          </a:p>
          <a:p>
            <a:r>
              <a:rPr lang="en-GB" sz="2400" dirty="0" smtClean="0"/>
              <a:t>Put in your BOFs (Connectors) and Event Handlers</a:t>
            </a:r>
          </a:p>
          <a:p>
            <a:r>
              <a:rPr lang="en-GB" sz="2400" dirty="0" smtClean="0"/>
              <a:t>…</a:t>
            </a:r>
          </a:p>
          <a:p>
            <a:pPr>
              <a:buNone/>
            </a:pP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Make one CD with everything pre-configured and install the same on all PCs =&gt; no need to reconfigure all the PCs</a:t>
            </a:r>
          </a:p>
          <a:p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Note that I.R.I.S. can also create custom packages for OEM bundling</a:t>
            </a:r>
          </a:p>
        </p:txBody>
      </p:sp>
      <p:pic>
        <p:nvPicPr>
          <p:cNvPr id="4" name="Picture 10" descr="normal_0-CD-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68" y="5572140"/>
            <a:ext cx="1817690" cy="932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IPS-box-us-righ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1214422"/>
            <a:ext cx="2011916" cy="2428872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Background Processing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1285884"/>
          </a:xfrm>
        </p:spPr>
        <p:txBody>
          <a:bodyPr/>
          <a:lstStyle/>
          <a:p>
            <a:pPr algn="ctr">
              <a:buNone/>
            </a:pPr>
            <a:r>
              <a:rPr lang="en-GB" dirty="0" smtClean="0"/>
              <a:t>You’ll no longer have to wait for your BOFs to stop processing before scanning again</a:t>
            </a:r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428596" y="2928934"/>
            <a:ext cx="1214446" cy="100013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Scan</a:t>
            </a:r>
            <a:endParaRPr lang="en-GB" dirty="0"/>
          </a:p>
        </p:txBody>
      </p:sp>
      <p:sp>
        <p:nvSpPr>
          <p:cNvPr id="5" name="Rounded Rectangle 4"/>
          <p:cNvSpPr/>
          <p:nvPr/>
        </p:nvSpPr>
        <p:spPr>
          <a:xfrm>
            <a:off x="2214546" y="2928934"/>
            <a:ext cx="1714512" cy="100013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Sorting, Indexing and validating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500562" y="2928934"/>
            <a:ext cx="1214446" cy="100013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BOF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86512" y="2928934"/>
            <a:ext cx="1214446" cy="100013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Scan</a:t>
            </a:r>
          </a:p>
        </p:txBody>
      </p:sp>
      <p:sp>
        <p:nvSpPr>
          <p:cNvPr id="8" name="Right Arrow 7"/>
          <p:cNvSpPr/>
          <p:nvPr/>
        </p:nvSpPr>
        <p:spPr>
          <a:xfrm>
            <a:off x="1785918" y="3286124"/>
            <a:ext cx="285752" cy="28575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ight Arrow 8"/>
          <p:cNvSpPr/>
          <p:nvPr/>
        </p:nvSpPr>
        <p:spPr>
          <a:xfrm>
            <a:off x="4071934" y="3286124"/>
            <a:ext cx="285752" cy="28575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Arrow 9"/>
          <p:cNvSpPr/>
          <p:nvPr/>
        </p:nvSpPr>
        <p:spPr>
          <a:xfrm>
            <a:off x="5857884" y="3286124"/>
            <a:ext cx="285752" cy="28575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4500562" y="4429132"/>
            <a:ext cx="1214446" cy="100013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Scan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286512" y="4429132"/>
            <a:ext cx="1714512" cy="1000132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Sorting, Indexing and Validating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7643834" y="3286124"/>
            <a:ext cx="285752" cy="28575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ight Arrow 13"/>
          <p:cNvSpPr/>
          <p:nvPr/>
        </p:nvSpPr>
        <p:spPr>
          <a:xfrm>
            <a:off x="5857884" y="4786322"/>
            <a:ext cx="285752" cy="28575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ight Arrow 14"/>
          <p:cNvSpPr/>
          <p:nvPr/>
        </p:nvSpPr>
        <p:spPr>
          <a:xfrm>
            <a:off x="8143900" y="4786322"/>
            <a:ext cx="285752" cy="28575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ight Arrow 15"/>
          <p:cNvSpPr/>
          <p:nvPr/>
        </p:nvSpPr>
        <p:spPr>
          <a:xfrm rot="2469611">
            <a:off x="4071934" y="4013214"/>
            <a:ext cx="285752" cy="285752"/>
          </a:xfrm>
          <a:prstGeom prst="rightArrow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8143900" y="3357562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8286776" y="3357562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8429652" y="3357562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8572528" y="4857760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8715404" y="4857760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8858280" y="4857760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857232"/>
            <a:ext cx="8229600" cy="4840303"/>
          </a:xfrm>
        </p:spPr>
        <p:txBody>
          <a:bodyPr/>
          <a:lstStyle/>
          <a:p>
            <a:pPr algn="ctr">
              <a:buNone/>
            </a:pPr>
            <a:r>
              <a:rPr lang="en-GB" sz="2800" dirty="0" smtClean="0"/>
              <a:t>Thank you for your attention</a:t>
            </a:r>
          </a:p>
          <a:p>
            <a:pPr algn="ctr">
              <a:buNone/>
            </a:pPr>
            <a:endParaRPr lang="en-GB" sz="2800" dirty="0" smtClean="0"/>
          </a:p>
          <a:p>
            <a:pPr algn="ctr">
              <a:buNone/>
            </a:pPr>
            <a:endParaRPr lang="en-GB" sz="2800" dirty="0" smtClean="0"/>
          </a:p>
          <a:p>
            <a:pPr algn="ctr">
              <a:buNone/>
            </a:pPr>
            <a:endParaRPr lang="en-GB" sz="2800" dirty="0" smtClean="0"/>
          </a:p>
          <a:p>
            <a:pPr algn="ctr">
              <a:buNone/>
            </a:pPr>
            <a:endParaRPr lang="en-GB" sz="2800" dirty="0" smtClean="0"/>
          </a:p>
          <a:p>
            <a:pPr algn="ctr">
              <a:buNone/>
            </a:pPr>
            <a:r>
              <a:rPr lang="en-GB" sz="2800" dirty="0" smtClean="0"/>
              <a:t>Please visit our booths which demonstrate IRISPowerscan™ to various </a:t>
            </a:r>
          </a:p>
          <a:p>
            <a:pPr algn="ctr">
              <a:buNone/>
            </a:pPr>
            <a:r>
              <a:rPr lang="en-GB" sz="2800" dirty="0" smtClean="0"/>
              <a:t>other applications</a:t>
            </a:r>
          </a:p>
          <a:p>
            <a:pPr algn="ctr">
              <a:buNone/>
            </a:pPr>
            <a:endParaRPr lang="en-GB" sz="2800" dirty="0" smtClean="0"/>
          </a:p>
          <a:p>
            <a:pPr>
              <a:buNone/>
            </a:pPr>
            <a:endParaRPr lang="en-GB" dirty="0"/>
          </a:p>
        </p:txBody>
      </p:sp>
      <p:sp>
        <p:nvSpPr>
          <p:cNvPr id="4" name="Smiley Face 3"/>
          <p:cNvSpPr/>
          <p:nvPr/>
        </p:nvSpPr>
        <p:spPr bwMode="auto">
          <a:xfrm>
            <a:off x="3500430" y="1571612"/>
            <a:ext cx="1914532" cy="1700218"/>
          </a:xfrm>
          <a:prstGeom prst="smileyFace">
            <a:avLst/>
          </a:prstGeom>
          <a:solidFill>
            <a:srgbClr val="FFFF00"/>
          </a:solidFill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 extrusionH="82550" contourW="12700" prstMaterial="softEdge">
            <a:bevelT w="152400" h="152400"/>
            <a:bevelB w="152400" h="152400"/>
            <a:extrusionClr>
              <a:schemeClr val="bg1"/>
            </a:extrusionClr>
            <a:contourClr>
              <a:schemeClr val="bg1"/>
            </a:contourClr>
          </a:sp3d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§"/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4" descr="normal_0-IRISLinkcom-blue-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5072074"/>
            <a:ext cx="3143248" cy="1477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646</TotalTime>
  <Words>1446</Words>
  <Application>Microsoft Office PowerPoint</Application>
  <PresentationFormat>On-screen Show (4:3)</PresentationFormat>
  <Paragraphs>317</Paragraphs>
  <Slides>34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Office Theme</vt:lpstr>
      <vt:lpstr>From Paper to Document Management Systems </vt:lpstr>
      <vt:lpstr>Slide 2</vt:lpstr>
      <vt:lpstr>Slide 3</vt:lpstr>
      <vt:lpstr>Slide 4</vt:lpstr>
      <vt:lpstr>Scanning</vt:lpstr>
      <vt:lpstr>Pre-processing</vt:lpstr>
      <vt:lpstr>Document Identification</vt:lpstr>
      <vt:lpstr>Document Structuring</vt:lpstr>
      <vt:lpstr>Document Indexing</vt:lpstr>
      <vt:lpstr>Quality Control</vt:lpstr>
      <vt:lpstr>Export</vt:lpstr>
      <vt:lpstr>Export - IRISPdf™</vt:lpstr>
      <vt:lpstr>Slide 13</vt:lpstr>
      <vt:lpstr>Slide 14</vt:lpstr>
      <vt:lpstr>New features of IRISPowerscan™ 9</vt:lpstr>
      <vt:lpstr>IRISDocument™ will replace IRISPdf™</vt:lpstr>
      <vt:lpstr>How to send your documents from IRISPowerscan™ to your Application</vt:lpstr>
      <vt:lpstr>Using the Extended or IRISPdf™ BOFs</vt:lpstr>
      <vt:lpstr>Creating your own BOF (Connector)</vt:lpstr>
      <vt:lpstr>Calling IRISDocument™ before the BOFs (Connectors)</vt:lpstr>
      <vt:lpstr>IRISPowerscan™ to SharePoint</vt:lpstr>
      <vt:lpstr>IRISPowerscan™ to SharePoint</vt:lpstr>
      <vt:lpstr>IRISPowerscan™ to SharePoint</vt:lpstr>
      <vt:lpstr>Slide 24</vt:lpstr>
      <vt:lpstr>Booklet feature</vt:lpstr>
      <vt:lpstr>Barcode Voting</vt:lpstr>
      <vt:lpstr>ISIS Support</vt:lpstr>
      <vt:lpstr>Slide 28</vt:lpstr>
      <vt:lpstr>Event Handler SDK</vt:lpstr>
      <vt:lpstr>LDAP Authentication</vt:lpstr>
      <vt:lpstr>Multi-User Centralized Management</vt:lpstr>
      <vt:lpstr>Custom installation</vt:lpstr>
      <vt:lpstr>Background Processing</vt:lpstr>
      <vt:lpstr>Slide 34</vt:lpstr>
    </vt:vector>
  </TitlesOfParts>
  <Company>Iris_Group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crochign</dc:creator>
  <cp:lastModifiedBy>crochign</cp:lastModifiedBy>
  <cp:revision>57</cp:revision>
  <dcterms:created xsi:type="dcterms:W3CDTF">2009-01-06T16:34:48Z</dcterms:created>
  <dcterms:modified xsi:type="dcterms:W3CDTF">2009-02-09T08:42:06Z</dcterms:modified>
</cp:coreProperties>
</file>