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260" r:id="rId4"/>
    <p:sldId id="267" r:id="rId5"/>
    <p:sldId id="264" r:id="rId6"/>
    <p:sldId id="274" r:id="rId7"/>
    <p:sldId id="290" r:id="rId8"/>
    <p:sldId id="265" r:id="rId9"/>
    <p:sldId id="276" r:id="rId10"/>
    <p:sldId id="277" r:id="rId11"/>
    <p:sldId id="278" r:id="rId12"/>
    <p:sldId id="279" r:id="rId13"/>
    <p:sldId id="289" r:id="rId14"/>
    <p:sldId id="269" r:id="rId15"/>
    <p:sldId id="270" r:id="rId16"/>
    <p:sldId id="271" r:id="rId17"/>
    <p:sldId id="272" r:id="rId18"/>
    <p:sldId id="262" r:id="rId19"/>
    <p:sldId id="259" r:id="rId20"/>
    <p:sldId id="263" r:id="rId21"/>
    <p:sldId id="291"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3092" autoAdjust="0"/>
  </p:normalViewPr>
  <p:slideViewPr>
    <p:cSldViewPr>
      <p:cViewPr varScale="1">
        <p:scale>
          <a:sx n="99" d="100"/>
          <a:sy n="99" d="100"/>
        </p:scale>
        <p:origin x="-198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B613016C-1BF6-4200-92D9-E22434096EA0}" type="datetimeFigureOut">
              <a:rPr lang="de-DE"/>
              <a:pPr>
                <a:defRPr/>
              </a:pPr>
              <a:t>30.01.2009</a:t>
            </a:fld>
            <a:endParaRPr lang="de-DE"/>
          </a:p>
        </p:txBody>
      </p:sp>
      <p:sp>
        <p:nvSpPr>
          <p:cNvPr id="1331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BCAEE18D-8471-434B-8A01-A2C77381A5F6}" type="slidenum">
              <a:rPr lang="de-DE"/>
              <a:pPr>
                <a:defRPr/>
              </a:pPr>
              <a:t>‹Nr.›</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rrowheads="1" noTextEdit="1"/>
          </p:cNvSpPr>
          <p:nvPr>
            <p:ph type="sldImg"/>
          </p:nvPr>
        </p:nvSpPr>
        <p:spPr>
          <a:ln/>
        </p:spPr>
      </p:sp>
      <p:sp>
        <p:nvSpPr>
          <p:cNvPr id="18434" name="Rectangle 3"/>
          <p:cNvSpPr>
            <a:spLocks noGrp="1" noChangeArrowheads="1"/>
          </p:cNvSpPr>
          <p:nvPr>
            <p:ph type="body" idx="1"/>
          </p:nvPr>
        </p:nvSpPr>
        <p:spPr>
          <a:xfrm>
            <a:off x="685800" y="4344988"/>
            <a:ext cx="5486400" cy="4113212"/>
          </a:xfrm>
          <a:noFill/>
          <a:ln/>
        </p:spPr>
        <p:txBody>
          <a:bodyPr/>
          <a:lstStyle/>
          <a:p>
            <a:pPr eaLnBrk="1" hangingPunct="1"/>
            <a:endParaRPr lang="de-DE"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rrowheads="1" noTextEdit="1"/>
          </p:cNvSpPr>
          <p:nvPr>
            <p:ph type="sldImg"/>
          </p:nvPr>
        </p:nvSpPr>
        <p:spPr>
          <a:ln/>
        </p:spPr>
      </p:sp>
      <p:sp>
        <p:nvSpPr>
          <p:cNvPr id="22530" name="Rectangle 3"/>
          <p:cNvSpPr>
            <a:spLocks noGrp="1" noChangeArrowheads="1"/>
          </p:cNvSpPr>
          <p:nvPr>
            <p:ph type="body" idx="1"/>
          </p:nvPr>
        </p:nvSpPr>
        <p:spPr>
          <a:noFill/>
          <a:ln/>
        </p:spPr>
        <p:txBody>
          <a:bodyPr/>
          <a:lstStyle/>
          <a:p>
            <a:endParaRPr lang="de-DE"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rrowheads="1" noTextEdit="1"/>
          </p:cNvSpPr>
          <p:nvPr>
            <p:ph type="sldImg"/>
          </p:nvPr>
        </p:nvSpPr>
        <p:spPr>
          <a:ln/>
        </p:spPr>
      </p:sp>
      <p:sp>
        <p:nvSpPr>
          <p:cNvPr id="54274" name="Rectangle 3"/>
          <p:cNvSpPr>
            <a:spLocks noGrp="1" noChangeArrowheads="1"/>
          </p:cNvSpPr>
          <p:nvPr>
            <p:ph type="body" idx="1"/>
          </p:nvPr>
        </p:nvSpPr>
        <p:spPr>
          <a:noFill/>
          <a:ln/>
        </p:spPr>
        <p:txBody>
          <a:bodyPr/>
          <a:lstStyle/>
          <a:p>
            <a:pPr eaLnBrk="1" hangingPunct="1">
              <a:lnSpc>
                <a:spcPct val="80000"/>
              </a:lnSpc>
            </a:pPr>
            <a:r>
              <a:rPr lang="en-US" sz="800" smtClean="0"/>
              <a:t>The process:</a:t>
            </a:r>
          </a:p>
          <a:p>
            <a:pPr eaLnBrk="1" hangingPunct="1">
              <a:lnSpc>
                <a:spcPct val="80000"/>
              </a:lnSpc>
            </a:pPr>
            <a:r>
              <a:rPr lang="en-US" sz="800" smtClean="0"/>
              <a:t>1	scanning</a:t>
            </a:r>
          </a:p>
          <a:p>
            <a:pPr eaLnBrk="1" hangingPunct="1">
              <a:lnSpc>
                <a:spcPct val="80000"/>
              </a:lnSpc>
            </a:pPr>
            <a:r>
              <a:rPr lang="en-US" sz="800" smtClean="0"/>
              <a:t>Claims are prepared for scanning</a:t>
            </a:r>
          </a:p>
          <a:p>
            <a:pPr eaLnBrk="1" hangingPunct="1">
              <a:lnSpc>
                <a:spcPct val="80000"/>
              </a:lnSpc>
            </a:pPr>
            <a:r>
              <a:rPr lang="en-US" sz="800" smtClean="0"/>
              <a:t>A batch form is created, carrying a barcode. With this barcode metadata can be found in a table.</a:t>
            </a:r>
          </a:p>
          <a:p>
            <a:pPr eaLnBrk="1" hangingPunct="1">
              <a:lnSpc>
                <a:spcPct val="80000"/>
              </a:lnSpc>
            </a:pPr>
            <a:r>
              <a:rPr lang="en-US" sz="800" smtClean="0"/>
              <a:t>Every claim within a batch has e separation sheet with a sequence number. A batch on average contains 50 claims.</a:t>
            </a:r>
          </a:p>
          <a:p>
            <a:pPr eaLnBrk="1" hangingPunct="1">
              <a:lnSpc>
                <a:spcPct val="80000"/>
              </a:lnSpc>
            </a:pPr>
            <a:r>
              <a:rPr lang="en-US" sz="800" smtClean="0"/>
              <a:t>Batches are scanned.</a:t>
            </a:r>
          </a:p>
          <a:p>
            <a:pPr eaLnBrk="1" hangingPunct="1">
              <a:lnSpc>
                <a:spcPct val="80000"/>
              </a:lnSpc>
            </a:pPr>
            <a:r>
              <a:rPr lang="en-US" sz="800" smtClean="0"/>
              <a:t>2	XC+</a:t>
            </a:r>
          </a:p>
          <a:p>
            <a:pPr eaLnBrk="1" hangingPunct="1">
              <a:lnSpc>
                <a:spcPct val="80000"/>
              </a:lnSpc>
            </a:pPr>
            <a:r>
              <a:rPr lang="en-US" sz="800" smtClean="0"/>
              <a:t>For every claim in a batch a record is made in table CMN30. If a claim has to be handled by XC+, also a record with the relevant data (xml in) is created in a table on the docutec-server. The document itself is stored in content manager and copied by docutec when needed for their processes.</a:t>
            </a:r>
          </a:p>
          <a:p>
            <a:pPr eaLnBrk="1" hangingPunct="1">
              <a:lnSpc>
                <a:spcPct val="80000"/>
              </a:lnSpc>
            </a:pPr>
            <a:r>
              <a:rPr lang="en-US" sz="800" smtClean="0"/>
              <a:t>Docutec picks up claims, makes internal batches with on average 10 claims and tries to classify each claim:</a:t>
            </a:r>
          </a:p>
          <a:p>
            <a:pPr eaLnBrk="1" hangingPunct="1">
              <a:lnSpc>
                <a:spcPct val="80000"/>
              </a:lnSpc>
            </a:pPr>
            <a:r>
              <a:rPr lang="en-US" sz="800" smtClean="0"/>
              <a:t>1	classify each document, and then based on the combination of classes come to a conclusion on claim level. The conclusions are based on the current processes in the business and can be simply changed in a script</a:t>
            </a:r>
          </a:p>
          <a:p>
            <a:pPr eaLnBrk="1" hangingPunct="1">
              <a:lnSpc>
                <a:spcPct val="80000"/>
              </a:lnSpc>
            </a:pPr>
            <a:r>
              <a:rPr lang="en-US" sz="800" smtClean="0"/>
              <a:t>2	try to find the relation number of the customer based on the barcode value delivered by the scan application. If no barcode is available try to find the number printed on the document with the class NBF. If that document is not available within a claim, then try to find it with the addresses on the invoices and a master data table.</a:t>
            </a:r>
          </a:p>
          <a:p>
            <a:pPr eaLnBrk="1" hangingPunct="1">
              <a:lnSpc>
                <a:spcPct val="80000"/>
              </a:lnSpc>
            </a:pPr>
            <a:r>
              <a:rPr lang="en-US" sz="800" smtClean="0"/>
              <a:t>If the class of the claim is not mondzorg, the results of classify are stored in xml-out in that table on the docutec server.</a:t>
            </a:r>
          </a:p>
          <a:p>
            <a:pPr eaLnBrk="1" hangingPunct="1">
              <a:lnSpc>
                <a:spcPct val="80000"/>
              </a:lnSpc>
            </a:pPr>
            <a:r>
              <a:rPr lang="en-US" sz="800" smtClean="0"/>
              <a:t>If the class is mondzorg, data will be extracted from the separate invoices, like amounts, dates, codes and the care provider. After that the results of classify and extraction are stored in xml-out in that table on the docutec server.</a:t>
            </a:r>
          </a:p>
          <a:p>
            <a:pPr eaLnBrk="1" hangingPunct="1">
              <a:lnSpc>
                <a:spcPct val="80000"/>
              </a:lnSpc>
            </a:pPr>
            <a:r>
              <a:rPr lang="en-US" sz="800" smtClean="0"/>
              <a:t>The state is changed into exported.</a:t>
            </a:r>
          </a:p>
          <a:p>
            <a:pPr eaLnBrk="1" hangingPunct="1">
              <a:lnSpc>
                <a:spcPct val="80000"/>
              </a:lnSpc>
            </a:pPr>
            <a:r>
              <a:rPr lang="en-US" sz="800" smtClean="0"/>
              <a:t>3	release module</a:t>
            </a:r>
          </a:p>
          <a:p>
            <a:pPr eaLnBrk="1" hangingPunct="1">
              <a:lnSpc>
                <a:spcPct val="80000"/>
              </a:lnSpc>
            </a:pPr>
            <a:r>
              <a:rPr lang="en-US" sz="800" smtClean="0"/>
              <a:t>The release module picks up claims with the state exported and changes the corresponding record in CMN30with the results of XC+. It then changed the state into delete on the docutec server (and XC+ can then finish that claim by sending it to a trash queue for 4 days, after that it is gone).</a:t>
            </a:r>
          </a:p>
          <a:p>
            <a:pPr eaLnBrk="1" hangingPunct="1">
              <a:lnSpc>
                <a:spcPct val="80000"/>
              </a:lnSpc>
            </a:pPr>
            <a:r>
              <a:rPr lang="en-US" sz="800" smtClean="0"/>
              <a:t>If for a claim the class and / or relation number is not found, the claim is sent to a team that has to add that information by manual actions and visual checks on the documents.</a:t>
            </a:r>
          </a:p>
          <a:p>
            <a:pPr eaLnBrk="1" hangingPunct="1">
              <a:lnSpc>
                <a:spcPct val="80000"/>
              </a:lnSpc>
            </a:pPr>
            <a:r>
              <a:rPr lang="en-US" sz="800" smtClean="0"/>
              <a:t>If a claim (by XC+ or manual added) has a class and a relation number, it is sent to a self developed workflow (based on Lotes Notes).</a:t>
            </a:r>
          </a:p>
          <a:p>
            <a:pPr eaLnBrk="1" hangingPunct="1">
              <a:lnSpc>
                <a:spcPct val="80000"/>
              </a:lnSpc>
            </a:pPr>
            <a:r>
              <a:rPr lang="en-US" sz="800" smtClean="0"/>
              <a:t>With the use of hostbridge the user then can transfer the results from XC+ to the back office for further administration and checks (and finally making an invoice payable).</a:t>
            </a:r>
            <a:endParaRPr lang="de-DE" sz="8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Rot="1" noChangeArrowheads="1" noTextEdit="1"/>
          </p:cNvSpPr>
          <p:nvPr>
            <p:ph type="sldImg"/>
          </p:nvPr>
        </p:nvSpPr>
        <p:spPr>
          <a:xfrm>
            <a:off x="1193800" y="706438"/>
            <a:ext cx="4527550" cy="3395662"/>
          </a:xfrm>
          <a:ln/>
        </p:spPr>
      </p:sp>
      <p:sp>
        <p:nvSpPr>
          <p:cNvPr id="64514" name="Rectangle 3"/>
          <p:cNvSpPr>
            <a:spLocks noGrp="1" noChangeArrowheads="1"/>
          </p:cNvSpPr>
          <p:nvPr>
            <p:ph type="body" idx="1"/>
          </p:nvPr>
        </p:nvSpPr>
        <p:spPr>
          <a:xfrm>
            <a:off x="933450" y="4314825"/>
            <a:ext cx="2117725" cy="252413"/>
          </a:xfrm>
          <a:noFill/>
          <a:ln/>
        </p:spPr>
        <p:txBody>
          <a:bodyPr/>
          <a:lstStyle/>
          <a:p>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AA8122D-55E9-45C7-A9D3-C3D755412180}" type="datetimeFigureOut">
              <a:rPr lang="en-US"/>
              <a:pPr>
                <a:defRPr/>
              </a:pPr>
              <a:t>1/30/2009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CBD8D4C-9D1B-4823-8B87-2CE3471BCCD3}" type="slidenum">
              <a:rPr lang="en-US"/>
              <a:pPr>
                <a:defRPr/>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6603804-28BB-4CD9-9388-4C7FE209AC1F}" type="datetimeFigureOut">
              <a:rPr lang="en-US"/>
              <a:pPr>
                <a:defRPr/>
              </a:pPr>
              <a:t>1/30/2009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5E25AF8-428E-4F33-AA8E-73CBAACDA808}" type="slidenum">
              <a:rPr lang="en-US"/>
              <a:pPr>
                <a:defRPr/>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84569CE-BCA0-4D6B-AA98-AA76ECB30017}" type="datetimeFigureOut">
              <a:rPr lang="en-US"/>
              <a:pPr>
                <a:defRPr/>
              </a:pPr>
              <a:t>1/30/2009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6A43AB-3834-4937-872D-0BF5C8E9CF02}" type="slidenum">
              <a:rPr lang="en-US"/>
              <a:pPr>
                <a:defRPr/>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D3800EA-E885-4107-BB60-C39CFDE44DF2}" type="datetimeFigureOut">
              <a:rPr lang="en-US"/>
              <a:pPr>
                <a:defRPr/>
              </a:pPr>
              <a:t>1/30/2009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BB459A0-1FBE-421B-A766-224748BF00CF}" type="slidenum">
              <a:rPr lang="en-US"/>
              <a:pPr>
                <a:defRPr/>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03C4EB62-5A71-426F-9D34-2C0C576D4BCF}" type="datetimeFigureOut">
              <a:rPr lang="en-US"/>
              <a:pPr>
                <a:defRPr/>
              </a:pPr>
              <a:t>1/30/2009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AE7A58A-1508-4DD7-BF11-9D7077E17E44}" type="slidenum">
              <a:rPr lang="en-US"/>
              <a:pPr>
                <a:defRPr/>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C6E6151-9EC4-4FF3-861D-26F4E4C454B7}" type="datetimeFigureOut">
              <a:rPr lang="en-US"/>
              <a:pPr>
                <a:defRPr/>
              </a:pPr>
              <a:t>1/30/2009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05C725C-DD0D-4B4E-A0AA-B8FC7EFC8FBE}" type="slidenum">
              <a:rPr lang="en-US"/>
              <a:pPr>
                <a:defRPr/>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91C881E-1745-4122-BD01-64CBAF0DD501}" type="datetimeFigureOut">
              <a:rPr lang="en-US"/>
              <a:pPr>
                <a:defRPr/>
              </a:pPr>
              <a:t>1/30/2009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1B862C4-F938-46CF-8916-6EADD2582764}" type="slidenum">
              <a:rPr lang="en-US"/>
              <a:pPr>
                <a:defRPr/>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518C19E-942A-41A8-94D3-690CB9818680}" type="datetimeFigureOut">
              <a:rPr lang="en-US"/>
              <a:pPr>
                <a:defRPr/>
              </a:pPr>
              <a:t>1/30/2009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AFB790C-7020-4862-BC01-82728DCFAA55}" type="slidenum">
              <a:rPr lang="en-US"/>
              <a:pPr>
                <a:defRPr/>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E857607-EBD1-4B1C-952E-B6EA7B964190}" type="datetimeFigureOut">
              <a:rPr lang="en-US"/>
              <a:pPr>
                <a:defRPr/>
              </a:pPr>
              <a:t>1/30/2009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5A9BADC-E781-4ACB-B6BD-D0B20367DC3D}" type="slidenum">
              <a:rPr lang="en-US"/>
              <a:pPr>
                <a:defRPr/>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9ABD18E-0316-4D88-9DA2-AE03F1CDDAD8}" type="datetimeFigureOut">
              <a:rPr lang="en-US"/>
              <a:pPr>
                <a:defRPr/>
              </a:pPr>
              <a:t>1/30/2009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DD6B935-B59C-449C-957E-5C42D27C3EA9}" type="slidenum">
              <a:rPr lang="en-US"/>
              <a:pPr>
                <a:defRPr/>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C1192FF-0FD5-4E8A-B216-C8BC6B267C93}" type="datetimeFigureOut">
              <a:rPr lang="en-US"/>
              <a:pPr>
                <a:defRPr/>
              </a:pPr>
              <a:t>1/30/2009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337652-92D1-467F-AD8E-1F9C92E00749}" type="slidenum">
              <a:rPr lang="en-US"/>
              <a:pPr>
                <a:defRPr/>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40822E4-2533-4381-830E-F2B6FEFCA55F}" type="datetimeFigureOut">
              <a:rPr lang="en-US"/>
              <a:pPr>
                <a:defRPr/>
              </a:pPr>
              <a:t>1/30/2009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35476CD-11AE-43CF-8381-55C199841844}" type="slidenum">
              <a:rPr lang="en-US"/>
              <a:pPr>
                <a:defRPr/>
              </a:pPr>
              <a:t>‹Nr.›</a:t>
            </a:fld>
            <a:endParaRPr lang="en-US"/>
          </a:p>
        </p:txBody>
      </p:sp>
      <p:pic>
        <p:nvPicPr>
          <p:cNvPr id="1031" name="Picture 6" descr="IRISLink09-template-ppt-pt-2.jpg"/>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10.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oleObject" Target="../embeddings/oleObject1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3" descr="IRISLink09-template-ppt-p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338" name="Title 1"/>
          <p:cNvSpPr>
            <a:spLocks noGrp="1"/>
          </p:cNvSpPr>
          <p:nvPr>
            <p:ph type="ctrTitle"/>
          </p:nvPr>
        </p:nvSpPr>
        <p:spPr/>
        <p:txBody>
          <a:bodyPr/>
          <a:lstStyle/>
          <a:p>
            <a:pPr eaLnBrk="1" hangingPunct="1"/>
            <a:r>
              <a:rPr lang="en-GB" sz="4000" smtClean="0"/>
              <a:t>„Electronic Filemanagement – Higher productivity and cost savings for claims processing“</a:t>
            </a:r>
            <a:endParaRPr lang="de-DE" sz="4000" smtClean="0"/>
          </a:p>
        </p:txBody>
      </p:sp>
      <p:sp>
        <p:nvSpPr>
          <p:cNvPr id="14339" name="Subtitle 2"/>
          <p:cNvSpPr>
            <a:spLocks noGrp="1"/>
          </p:cNvSpPr>
          <p:nvPr>
            <p:ph type="subTitle" idx="1"/>
          </p:nvPr>
        </p:nvSpPr>
        <p:spPr/>
        <p:txBody>
          <a:bodyPr/>
          <a:lstStyle/>
          <a:p>
            <a:pPr eaLnBrk="1" hangingPunct="1"/>
            <a:r>
              <a:rPr lang="de-DE" smtClean="0">
                <a:solidFill>
                  <a:srgbClr val="898989"/>
                </a:solidFill>
              </a:rPr>
              <a:t>Henry Koks, CZ</a:t>
            </a:r>
          </a:p>
          <a:p>
            <a:pPr eaLnBrk="1" hangingPunct="1"/>
            <a:r>
              <a:rPr lang="de-DE" smtClean="0">
                <a:solidFill>
                  <a:srgbClr val="898989"/>
                </a:solidFill>
              </a:rPr>
              <a:t>Leo Vondenbusch, IRIS Docutec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p:txBody>
          <a:bodyPr/>
          <a:lstStyle/>
          <a:p>
            <a:pPr eaLnBrk="1" hangingPunct="1"/>
            <a:endParaRPr lang="de-DE" smtClean="0"/>
          </a:p>
        </p:txBody>
      </p:sp>
      <p:sp>
        <p:nvSpPr>
          <p:cNvPr id="53250" name="Content Placeholder 2"/>
          <p:cNvSpPr>
            <a:spLocks noGrp="1"/>
          </p:cNvSpPr>
          <p:nvPr>
            <p:ph idx="1"/>
          </p:nvPr>
        </p:nvSpPr>
        <p:spPr/>
        <p:txBody>
          <a:bodyPr/>
          <a:lstStyle/>
          <a:p>
            <a:pPr eaLnBrk="1" hangingPunct="1"/>
            <a:endParaRPr lang="de-DE" smtClean="0"/>
          </a:p>
        </p:txBody>
      </p:sp>
      <p:pic>
        <p:nvPicPr>
          <p:cNvPr id="53251" name="Picture 4"/>
          <p:cNvPicPr>
            <a:picLocks noChangeAspect="1" noChangeArrowheads="1"/>
          </p:cNvPicPr>
          <p:nvPr/>
        </p:nvPicPr>
        <p:blipFill>
          <a:blip r:embed="rId2"/>
          <a:srcRect/>
          <a:stretch>
            <a:fillRect/>
          </a:stretch>
        </p:blipFill>
        <p:spPr bwMode="auto">
          <a:xfrm>
            <a:off x="0" y="-206375"/>
            <a:ext cx="9144000" cy="683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title"/>
          </p:nvPr>
        </p:nvSpPr>
        <p:spPr/>
        <p:txBody>
          <a:bodyPr/>
          <a:lstStyle/>
          <a:p>
            <a:endParaRPr lang="de-DE" smtClean="0"/>
          </a:p>
        </p:txBody>
      </p:sp>
      <p:sp>
        <p:nvSpPr>
          <p:cNvPr id="16386" name="Rectangle 3"/>
          <p:cNvSpPr>
            <a:spLocks noGrp="1"/>
          </p:cNvSpPr>
          <p:nvPr>
            <p:ph type="body" idx="1"/>
          </p:nvPr>
        </p:nvSpPr>
        <p:spPr/>
        <p:txBody>
          <a:bodyPr/>
          <a:lstStyle/>
          <a:p>
            <a:endParaRPr lang="de-DE" smtClean="0"/>
          </a:p>
        </p:txBody>
      </p:sp>
      <p:pic>
        <p:nvPicPr>
          <p:cNvPr id="16387" name="Picture 4"/>
          <p:cNvPicPr>
            <a:picLocks noChangeAspect="1" noChangeArrowheads="1"/>
          </p:cNvPicPr>
          <p:nvPr/>
        </p:nvPicPr>
        <p:blipFill>
          <a:blip r:embed="rId2"/>
          <a:srcRect/>
          <a:stretch>
            <a:fillRect/>
          </a:stretch>
        </p:blipFill>
        <p:spPr bwMode="auto">
          <a:xfrm>
            <a:off x="0" y="-134938"/>
            <a:ext cx="9144000" cy="68453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pPr>
              <a:defRPr/>
            </a:pPr>
            <a:fld id="{93783E14-8628-425A-B56A-48DA404C4BED}" type="slidenum">
              <a:rPr lang="en-US"/>
              <a:pPr>
                <a:defRPr/>
              </a:pPr>
              <a:t>4</a:t>
            </a:fld>
            <a:endParaRPr lang="en-US"/>
          </a:p>
        </p:txBody>
      </p:sp>
      <p:sp>
        <p:nvSpPr>
          <p:cNvPr id="17410" name="Rectangle 2"/>
          <p:cNvSpPr>
            <a:spLocks noGrp="1"/>
          </p:cNvSpPr>
          <p:nvPr>
            <p:ph type="title"/>
          </p:nvPr>
        </p:nvSpPr>
        <p:spPr>
          <a:xfrm>
            <a:off x="0" y="188913"/>
            <a:ext cx="9144000" cy="1052512"/>
          </a:xfrm>
        </p:spPr>
        <p:txBody>
          <a:bodyPr/>
          <a:lstStyle/>
          <a:p>
            <a:r>
              <a:rPr lang="en-US" smtClean="0"/>
              <a:t>Digital Mailroom: What does it mean?</a:t>
            </a:r>
          </a:p>
        </p:txBody>
      </p:sp>
      <p:pic>
        <p:nvPicPr>
          <p:cNvPr id="29700" name="Picture 4" descr="files1"/>
          <p:cNvPicPr>
            <a:picLocks noChangeAspect="1" noChangeArrowheads="1"/>
          </p:cNvPicPr>
          <p:nvPr/>
        </p:nvPicPr>
        <p:blipFill>
          <a:blip r:embed="rId3">
            <a:grayscl/>
          </a:blip>
          <a:srcRect/>
          <a:stretch>
            <a:fillRect/>
          </a:stretch>
        </p:blipFill>
        <p:spPr bwMode="auto">
          <a:xfrm>
            <a:off x="3059113" y="1341438"/>
            <a:ext cx="2952750" cy="1979612"/>
          </a:xfrm>
          <a:prstGeom prst="rect">
            <a:avLst/>
          </a:prstGeom>
          <a:noFill/>
          <a:ln w="15875">
            <a:solidFill>
              <a:srgbClr val="CC0000"/>
            </a:solidFill>
            <a:miter lim="800000"/>
            <a:headEnd/>
            <a:tailEnd/>
          </a:ln>
          <a:effectLst>
            <a:outerShdw dist="107763" dir="18900000" algn="ctr" rotWithShape="0">
              <a:srgbClr val="808080">
                <a:alpha val="50000"/>
              </a:srgbClr>
            </a:outerShdw>
          </a:effectLst>
        </p:spPr>
      </p:pic>
      <p:pic>
        <p:nvPicPr>
          <p:cNvPr id="29701" name="Picture 5" descr="innerimage1"/>
          <p:cNvPicPr>
            <a:picLocks noChangeAspect="1" noChangeArrowheads="1"/>
          </p:cNvPicPr>
          <p:nvPr/>
        </p:nvPicPr>
        <p:blipFill>
          <a:blip r:embed="rId4"/>
          <a:srcRect/>
          <a:stretch>
            <a:fillRect/>
          </a:stretch>
        </p:blipFill>
        <p:spPr bwMode="auto">
          <a:xfrm>
            <a:off x="6300788" y="1341438"/>
            <a:ext cx="2022475" cy="1992312"/>
          </a:xfrm>
          <a:prstGeom prst="rect">
            <a:avLst/>
          </a:prstGeom>
          <a:noFill/>
          <a:ln w="9525">
            <a:solidFill>
              <a:srgbClr val="FF0000"/>
            </a:solidFill>
            <a:miter lim="800000"/>
            <a:headEnd/>
            <a:tailEnd/>
          </a:ln>
          <a:effectLst>
            <a:outerShdw dist="107763" dir="18900000" algn="ctr" rotWithShape="0">
              <a:srgbClr val="808080">
                <a:alpha val="50000"/>
              </a:srgbClr>
            </a:outerShdw>
          </a:effectLst>
        </p:spPr>
      </p:pic>
      <p:pic>
        <p:nvPicPr>
          <p:cNvPr id="29702" name="Picture 6" descr="42mailroom001"/>
          <p:cNvPicPr>
            <a:picLocks noChangeAspect="1" noChangeArrowheads="1"/>
          </p:cNvPicPr>
          <p:nvPr/>
        </p:nvPicPr>
        <p:blipFill>
          <a:blip r:embed="rId5"/>
          <a:srcRect/>
          <a:stretch>
            <a:fillRect/>
          </a:stretch>
        </p:blipFill>
        <p:spPr bwMode="auto">
          <a:xfrm>
            <a:off x="468313" y="1341438"/>
            <a:ext cx="2374900" cy="1998662"/>
          </a:xfrm>
          <a:prstGeom prst="rect">
            <a:avLst/>
          </a:prstGeom>
          <a:noFill/>
          <a:ln w="15875">
            <a:solidFill>
              <a:srgbClr val="CC0000"/>
            </a:solidFill>
            <a:miter lim="800000"/>
            <a:headEnd/>
            <a:tailEnd/>
          </a:ln>
          <a:effectLst>
            <a:outerShdw dist="107763" dir="18900000" algn="ctr" rotWithShape="0">
              <a:srgbClr val="808080">
                <a:alpha val="50000"/>
              </a:srgbClr>
            </a:outerShdw>
          </a:effectLst>
        </p:spPr>
      </p:pic>
      <p:sp>
        <p:nvSpPr>
          <p:cNvPr id="29703" name="Text Box 7"/>
          <p:cNvSpPr txBox="1">
            <a:spLocks noChangeArrowheads="1"/>
          </p:cNvSpPr>
          <p:nvPr/>
        </p:nvSpPr>
        <p:spPr bwMode="auto">
          <a:xfrm>
            <a:off x="684213" y="3394075"/>
            <a:ext cx="1690687" cy="457200"/>
          </a:xfrm>
          <a:prstGeom prst="rect">
            <a:avLst/>
          </a:prstGeom>
          <a:noFill/>
          <a:ln w="9525">
            <a:noFill/>
            <a:miter lim="800000"/>
            <a:headEnd/>
            <a:tailEnd/>
          </a:ln>
        </p:spPr>
        <p:txBody>
          <a:bodyPr wrap="none">
            <a:spAutoFit/>
          </a:bodyPr>
          <a:lstStyle/>
          <a:p>
            <a:r>
              <a:rPr lang="de-DE" sz="2400" b="1">
                <a:solidFill>
                  <a:srgbClr val="000066"/>
                </a:solidFill>
                <a:latin typeface="Calibri" pitchFamily="34" charset="0"/>
              </a:rPr>
              <a:t>post sorting</a:t>
            </a:r>
          </a:p>
        </p:txBody>
      </p:sp>
      <p:sp>
        <p:nvSpPr>
          <p:cNvPr id="29704" name="Text Box 8"/>
          <p:cNvSpPr txBox="1">
            <a:spLocks noChangeArrowheads="1"/>
          </p:cNvSpPr>
          <p:nvPr/>
        </p:nvSpPr>
        <p:spPr bwMode="auto">
          <a:xfrm>
            <a:off x="3203575" y="3429000"/>
            <a:ext cx="2095500" cy="457200"/>
          </a:xfrm>
          <a:prstGeom prst="rect">
            <a:avLst/>
          </a:prstGeom>
          <a:noFill/>
          <a:ln w="9525">
            <a:noFill/>
            <a:miter lim="800000"/>
            <a:headEnd/>
            <a:tailEnd/>
          </a:ln>
        </p:spPr>
        <p:txBody>
          <a:bodyPr wrap="none">
            <a:spAutoFit/>
          </a:bodyPr>
          <a:lstStyle/>
          <a:p>
            <a:r>
              <a:rPr lang="de-DE" sz="2400" b="1">
                <a:solidFill>
                  <a:srgbClr val="000066"/>
                </a:solidFill>
                <a:latin typeface="Calibri" pitchFamily="34" charset="0"/>
              </a:rPr>
              <a:t>electronic files </a:t>
            </a:r>
          </a:p>
        </p:txBody>
      </p:sp>
      <p:sp>
        <p:nvSpPr>
          <p:cNvPr id="29705" name="Rectangle 9"/>
          <p:cNvSpPr>
            <a:spLocks noChangeArrowheads="1"/>
          </p:cNvSpPr>
          <p:nvPr/>
        </p:nvSpPr>
        <p:spPr bwMode="auto">
          <a:xfrm>
            <a:off x="6156325" y="3429000"/>
            <a:ext cx="2298700" cy="457200"/>
          </a:xfrm>
          <a:prstGeom prst="rect">
            <a:avLst/>
          </a:prstGeom>
          <a:noFill/>
          <a:ln w="9525">
            <a:noFill/>
            <a:miter lim="800000"/>
            <a:headEnd/>
            <a:tailEnd/>
          </a:ln>
        </p:spPr>
        <p:txBody>
          <a:bodyPr wrap="none">
            <a:spAutoFit/>
          </a:bodyPr>
          <a:lstStyle/>
          <a:p>
            <a:r>
              <a:rPr lang="de-DE" sz="2400" b="1">
                <a:solidFill>
                  <a:srgbClr val="000066"/>
                </a:solidFill>
                <a:latin typeface="Calibri" pitchFamily="34" charset="0"/>
              </a:rPr>
              <a:t>business process</a:t>
            </a:r>
          </a:p>
        </p:txBody>
      </p:sp>
      <p:sp>
        <p:nvSpPr>
          <p:cNvPr id="17417" name="Rectangle 11"/>
          <p:cNvSpPr>
            <a:spLocks noChangeArrowheads="1"/>
          </p:cNvSpPr>
          <p:nvPr/>
        </p:nvSpPr>
        <p:spPr bwMode="auto">
          <a:xfrm>
            <a:off x="3851275" y="4292600"/>
            <a:ext cx="184150" cy="366713"/>
          </a:xfrm>
          <a:prstGeom prst="rect">
            <a:avLst/>
          </a:prstGeom>
          <a:solidFill>
            <a:schemeClr val="bg1"/>
          </a:solidFill>
          <a:ln w="9525">
            <a:noFill/>
            <a:miter lim="800000"/>
            <a:headEnd/>
            <a:tailEnd/>
          </a:ln>
        </p:spPr>
        <p:txBody>
          <a:bodyPr wrap="none">
            <a:spAutoFit/>
          </a:bodyPr>
          <a:lstStyle/>
          <a:p>
            <a:endParaRPr lang="de-DE" b="1"/>
          </a:p>
        </p:txBody>
      </p:sp>
      <p:sp>
        <p:nvSpPr>
          <p:cNvPr id="16398" name="Rectangle 14"/>
          <p:cNvSpPr>
            <a:spLocks noChangeArrowheads="1"/>
          </p:cNvSpPr>
          <p:nvPr/>
        </p:nvSpPr>
        <p:spPr bwMode="auto">
          <a:xfrm>
            <a:off x="468313" y="4365625"/>
            <a:ext cx="7805737" cy="519113"/>
          </a:xfrm>
          <a:prstGeom prst="rect">
            <a:avLst/>
          </a:prstGeom>
          <a:noFill/>
          <a:ln w="9525">
            <a:noFill/>
            <a:miter lim="800000"/>
            <a:headEnd/>
            <a:tailEnd/>
          </a:ln>
        </p:spPr>
        <p:txBody>
          <a:bodyPr wrap="none">
            <a:spAutoFit/>
          </a:bodyPr>
          <a:lstStyle/>
          <a:p>
            <a:r>
              <a:rPr lang="de-DE" sz="2800" b="1">
                <a:solidFill>
                  <a:srgbClr val="CC0000"/>
                </a:solidFill>
              </a:rPr>
              <a:t>Docutec Xtract for Documents … one fits all!</a:t>
            </a:r>
            <a:r>
              <a:rPr lang="de-DE"/>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9702"/>
                                        </p:tgtEl>
                                        <p:attrNameLst>
                                          <p:attrName>style.visibility</p:attrName>
                                        </p:attrNameLst>
                                      </p:cBhvr>
                                      <p:to>
                                        <p:strVal val="visible"/>
                                      </p:to>
                                    </p:set>
                                    <p:anim calcmode="lin" valueType="num">
                                      <p:cBhvr>
                                        <p:cTn id="7" dur="1000" fill="hold"/>
                                        <p:tgtEl>
                                          <p:spTgt spid="29702"/>
                                        </p:tgtEl>
                                        <p:attrNameLst>
                                          <p:attrName>ppt_w</p:attrName>
                                        </p:attrNameLst>
                                      </p:cBhvr>
                                      <p:tavLst>
                                        <p:tav tm="0">
                                          <p:val>
                                            <p:fltVal val="0"/>
                                          </p:val>
                                        </p:tav>
                                        <p:tav tm="100000">
                                          <p:val>
                                            <p:strVal val="#ppt_w"/>
                                          </p:val>
                                        </p:tav>
                                      </p:tavLst>
                                    </p:anim>
                                    <p:anim calcmode="lin" valueType="num">
                                      <p:cBhvr>
                                        <p:cTn id="8" dur="1000" fill="hold"/>
                                        <p:tgtEl>
                                          <p:spTgt spid="29702"/>
                                        </p:tgtEl>
                                        <p:attrNameLst>
                                          <p:attrName>ppt_h</p:attrName>
                                        </p:attrNameLst>
                                      </p:cBhvr>
                                      <p:tavLst>
                                        <p:tav tm="0">
                                          <p:val>
                                            <p:fltVal val="0"/>
                                          </p:val>
                                        </p:tav>
                                        <p:tav tm="100000">
                                          <p:val>
                                            <p:strVal val="#ppt_h"/>
                                          </p:val>
                                        </p:tav>
                                      </p:tavLst>
                                    </p:anim>
                                    <p:anim calcmode="lin" valueType="num">
                                      <p:cBhvr>
                                        <p:cTn id="9" dur="1000" fill="hold"/>
                                        <p:tgtEl>
                                          <p:spTgt spid="29702"/>
                                        </p:tgtEl>
                                        <p:attrNameLst>
                                          <p:attrName>style.rotation</p:attrName>
                                        </p:attrNameLst>
                                      </p:cBhvr>
                                      <p:tavLst>
                                        <p:tav tm="0">
                                          <p:val>
                                            <p:fltVal val="90"/>
                                          </p:val>
                                        </p:tav>
                                        <p:tav tm="100000">
                                          <p:val>
                                            <p:fltVal val="0"/>
                                          </p:val>
                                        </p:tav>
                                      </p:tavLst>
                                    </p:anim>
                                    <p:animEffect transition="in" filter="fade">
                                      <p:cBhvr>
                                        <p:cTn id="10" dur="1000"/>
                                        <p:tgtEl>
                                          <p:spTgt spid="29702"/>
                                        </p:tgtEl>
                                      </p:cBhvr>
                                    </p:animEffec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0"/>
                                          </p:stCondLst>
                                        </p:cTn>
                                        <p:tgtEl>
                                          <p:spTgt spid="2970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iterate type="lt">
                                    <p:tmPct val="5000"/>
                                  </p:iterate>
                                  <p:childTnLst>
                                    <p:set>
                                      <p:cBhvr>
                                        <p:cTn id="17" dur="1" fill="hold">
                                          <p:stCondLst>
                                            <p:cond delay="0"/>
                                          </p:stCondLst>
                                        </p:cTn>
                                        <p:tgtEl>
                                          <p:spTgt spid="29700"/>
                                        </p:tgtEl>
                                        <p:attrNameLst>
                                          <p:attrName>style.visibility</p:attrName>
                                        </p:attrNameLst>
                                      </p:cBhvr>
                                      <p:to>
                                        <p:strVal val="visible"/>
                                      </p:to>
                                    </p:set>
                                    <p:anim calcmode="lin" valueType="num">
                                      <p:cBhvr>
                                        <p:cTn id="18" dur="1000" fill="hold"/>
                                        <p:tgtEl>
                                          <p:spTgt spid="29700"/>
                                        </p:tgtEl>
                                        <p:attrNameLst>
                                          <p:attrName>ppt_w</p:attrName>
                                        </p:attrNameLst>
                                      </p:cBhvr>
                                      <p:tavLst>
                                        <p:tav tm="0">
                                          <p:val>
                                            <p:fltVal val="0"/>
                                          </p:val>
                                        </p:tav>
                                        <p:tav tm="100000">
                                          <p:val>
                                            <p:strVal val="#ppt_w"/>
                                          </p:val>
                                        </p:tav>
                                      </p:tavLst>
                                    </p:anim>
                                    <p:anim calcmode="lin" valueType="num">
                                      <p:cBhvr>
                                        <p:cTn id="19" dur="1000" fill="hold"/>
                                        <p:tgtEl>
                                          <p:spTgt spid="29700"/>
                                        </p:tgtEl>
                                        <p:attrNameLst>
                                          <p:attrName>ppt_h</p:attrName>
                                        </p:attrNameLst>
                                      </p:cBhvr>
                                      <p:tavLst>
                                        <p:tav tm="0">
                                          <p:val>
                                            <p:fltVal val="0"/>
                                          </p:val>
                                        </p:tav>
                                        <p:tav tm="100000">
                                          <p:val>
                                            <p:strVal val="#ppt_h"/>
                                          </p:val>
                                        </p:tav>
                                      </p:tavLst>
                                    </p:anim>
                                    <p:anim calcmode="lin" valueType="num">
                                      <p:cBhvr>
                                        <p:cTn id="20" dur="1000" fill="hold"/>
                                        <p:tgtEl>
                                          <p:spTgt spid="29700"/>
                                        </p:tgtEl>
                                        <p:attrNameLst>
                                          <p:attrName>style.rotation</p:attrName>
                                        </p:attrNameLst>
                                      </p:cBhvr>
                                      <p:tavLst>
                                        <p:tav tm="0">
                                          <p:val>
                                            <p:fltVal val="90"/>
                                          </p:val>
                                        </p:tav>
                                        <p:tav tm="100000">
                                          <p:val>
                                            <p:fltVal val="0"/>
                                          </p:val>
                                        </p:tav>
                                      </p:tavLst>
                                    </p:anim>
                                    <p:animEffect transition="in" filter="fade">
                                      <p:cBhvr>
                                        <p:cTn id="21" dur="1000"/>
                                        <p:tgtEl>
                                          <p:spTgt spid="29700"/>
                                        </p:tgtEl>
                                      </p:cBhvr>
                                    </p:animEffect>
                                  </p:childTnLst>
                                </p:cTn>
                              </p:par>
                            </p:childTnLst>
                          </p:cTn>
                        </p:par>
                        <p:par>
                          <p:cTn id="22" fill="hold">
                            <p:stCondLst>
                              <p:cond delay="1000"/>
                            </p:stCondLst>
                            <p:childTnLst>
                              <p:par>
                                <p:cTn id="23" presetID="1" presetClass="entr" presetSubtype="0" fill="hold" grpId="0" nodeType="afterEffect">
                                  <p:stCondLst>
                                    <p:cond delay="0"/>
                                  </p:stCondLst>
                                  <p:childTnLst>
                                    <p:set>
                                      <p:cBhvr>
                                        <p:cTn id="24" dur="1" fill="hold">
                                          <p:stCondLst>
                                            <p:cond delay="0"/>
                                          </p:stCondLst>
                                        </p:cTn>
                                        <p:tgtEl>
                                          <p:spTgt spid="2970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iterate type="lt">
                                    <p:tmPct val="5000"/>
                                  </p:iterate>
                                  <p:childTnLst>
                                    <p:set>
                                      <p:cBhvr>
                                        <p:cTn id="28" dur="1" fill="hold">
                                          <p:stCondLst>
                                            <p:cond delay="0"/>
                                          </p:stCondLst>
                                        </p:cTn>
                                        <p:tgtEl>
                                          <p:spTgt spid="29701"/>
                                        </p:tgtEl>
                                        <p:attrNameLst>
                                          <p:attrName>style.visibility</p:attrName>
                                        </p:attrNameLst>
                                      </p:cBhvr>
                                      <p:to>
                                        <p:strVal val="visible"/>
                                      </p:to>
                                    </p:set>
                                    <p:anim calcmode="lin" valueType="num">
                                      <p:cBhvr>
                                        <p:cTn id="29" dur="1000" fill="hold"/>
                                        <p:tgtEl>
                                          <p:spTgt spid="29701"/>
                                        </p:tgtEl>
                                        <p:attrNameLst>
                                          <p:attrName>ppt_w</p:attrName>
                                        </p:attrNameLst>
                                      </p:cBhvr>
                                      <p:tavLst>
                                        <p:tav tm="0">
                                          <p:val>
                                            <p:fltVal val="0"/>
                                          </p:val>
                                        </p:tav>
                                        <p:tav tm="100000">
                                          <p:val>
                                            <p:strVal val="#ppt_w"/>
                                          </p:val>
                                        </p:tav>
                                      </p:tavLst>
                                    </p:anim>
                                    <p:anim calcmode="lin" valueType="num">
                                      <p:cBhvr>
                                        <p:cTn id="30" dur="1000" fill="hold"/>
                                        <p:tgtEl>
                                          <p:spTgt spid="29701"/>
                                        </p:tgtEl>
                                        <p:attrNameLst>
                                          <p:attrName>ppt_h</p:attrName>
                                        </p:attrNameLst>
                                      </p:cBhvr>
                                      <p:tavLst>
                                        <p:tav tm="0">
                                          <p:val>
                                            <p:fltVal val="0"/>
                                          </p:val>
                                        </p:tav>
                                        <p:tav tm="100000">
                                          <p:val>
                                            <p:strVal val="#ppt_h"/>
                                          </p:val>
                                        </p:tav>
                                      </p:tavLst>
                                    </p:anim>
                                    <p:anim calcmode="lin" valueType="num">
                                      <p:cBhvr>
                                        <p:cTn id="31" dur="1000" fill="hold"/>
                                        <p:tgtEl>
                                          <p:spTgt spid="29701"/>
                                        </p:tgtEl>
                                        <p:attrNameLst>
                                          <p:attrName>style.rotation</p:attrName>
                                        </p:attrNameLst>
                                      </p:cBhvr>
                                      <p:tavLst>
                                        <p:tav tm="0">
                                          <p:val>
                                            <p:fltVal val="90"/>
                                          </p:val>
                                        </p:tav>
                                        <p:tav tm="100000">
                                          <p:val>
                                            <p:fltVal val="0"/>
                                          </p:val>
                                        </p:tav>
                                      </p:tavLst>
                                    </p:anim>
                                    <p:animEffect transition="in" filter="fade">
                                      <p:cBhvr>
                                        <p:cTn id="32" dur="1000"/>
                                        <p:tgtEl>
                                          <p:spTgt spid="29701"/>
                                        </p:tgtEl>
                                      </p:cBhvr>
                                    </p:animEffect>
                                  </p:childTnLst>
                                </p:cTn>
                              </p:par>
                            </p:childTnLst>
                          </p:cTn>
                        </p:par>
                        <p:par>
                          <p:cTn id="33" fill="hold">
                            <p:stCondLst>
                              <p:cond delay="1000"/>
                            </p:stCondLst>
                            <p:childTnLst>
                              <p:par>
                                <p:cTn id="34" presetID="1" presetClass="entr" presetSubtype="0" fill="hold" grpId="0" nodeType="afterEffect">
                                  <p:stCondLst>
                                    <p:cond delay="0"/>
                                  </p:stCondLst>
                                  <p:childTnLst>
                                    <p:set>
                                      <p:cBhvr>
                                        <p:cTn id="35" dur="1" fill="hold">
                                          <p:stCondLst>
                                            <p:cond delay="0"/>
                                          </p:stCondLst>
                                        </p:cTn>
                                        <p:tgtEl>
                                          <p:spTgt spid="2970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6398"/>
                                        </p:tgtEl>
                                        <p:attrNameLst>
                                          <p:attrName>style.visibility</p:attrName>
                                        </p:attrNameLst>
                                      </p:cBhvr>
                                      <p:to>
                                        <p:strVal val="visible"/>
                                      </p:to>
                                    </p:set>
                                    <p:anim calcmode="lin" valueType="num">
                                      <p:cBhvr additive="base">
                                        <p:cTn id="40" dur="500" fill="hold"/>
                                        <p:tgtEl>
                                          <p:spTgt spid="16398"/>
                                        </p:tgtEl>
                                        <p:attrNameLst>
                                          <p:attrName>ppt_x</p:attrName>
                                        </p:attrNameLst>
                                      </p:cBhvr>
                                      <p:tavLst>
                                        <p:tav tm="0">
                                          <p:val>
                                            <p:strVal val="#ppt_x"/>
                                          </p:val>
                                        </p:tav>
                                        <p:tav tm="100000">
                                          <p:val>
                                            <p:strVal val="#ppt_x"/>
                                          </p:val>
                                        </p:tav>
                                      </p:tavLst>
                                    </p:anim>
                                    <p:anim calcmode="lin" valueType="num">
                                      <p:cBhvr additive="base">
                                        <p:cTn id="41" dur="500" fill="hold"/>
                                        <p:tgtEl>
                                          <p:spTgt spid="163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P spid="29704" grpId="0"/>
      <p:bldP spid="29705" grpId="0"/>
      <p:bldP spid="163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p:nvPr>
        </p:nvSpPr>
        <p:spPr>
          <a:xfrm>
            <a:off x="395288" y="0"/>
            <a:ext cx="8229600" cy="1143000"/>
          </a:xfrm>
        </p:spPr>
        <p:txBody>
          <a:bodyPr/>
          <a:lstStyle/>
          <a:p>
            <a:r>
              <a:rPr lang="de-DE" smtClean="0"/>
              <a:t>Why Digital Mailroom ?</a:t>
            </a:r>
          </a:p>
        </p:txBody>
      </p:sp>
      <p:sp>
        <p:nvSpPr>
          <p:cNvPr id="58370" name="Rectangle 3"/>
          <p:cNvSpPr>
            <a:spLocks noGrp="1"/>
          </p:cNvSpPr>
          <p:nvPr>
            <p:ph type="body" idx="1"/>
          </p:nvPr>
        </p:nvSpPr>
        <p:spPr>
          <a:xfrm>
            <a:off x="3851275" y="1341438"/>
            <a:ext cx="4762500" cy="4525962"/>
          </a:xfrm>
        </p:spPr>
        <p:txBody>
          <a:bodyPr/>
          <a:lstStyle/>
          <a:p>
            <a:pPr>
              <a:lnSpc>
                <a:spcPct val="80000"/>
              </a:lnSpc>
            </a:pPr>
            <a:r>
              <a:rPr lang="de-DE" sz="1800" b="1" smtClean="0"/>
              <a:t>More than 80% of digital information is stored in „personal files“ 1)</a:t>
            </a:r>
          </a:p>
          <a:p>
            <a:pPr>
              <a:lnSpc>
                <a:spcPct val="80000"/>
              </a:lnSpc>
            </a:pPr>
            <a:r>
              <a:rPr lang="de-DE" sz="1800" b="1" smtClean="0"/>
              <a:t>Knowledge will be lost, when „people with knowledge“ leave the company 1)</a:t>
            </a:r>
          </a:p>
          <a:p>
            <a:pPr>
              <a:lnSpc>
                <a:spcPct val="80000"/>
              </a:lnSpc>
            </a:pPr>
            <a:r>
              <a:rPr lang="de-DE" sz="1800" b="1" smtClean="0"/>
              <a:t>editing, storage, transfer, archiving, delete will cost 15 til 20% of worktime (AIIM)</a:t>
            </a:r>
          </a:p>
          <a:p>
            <a:pPr>
              <a:lnSpc>
                <a:spcPct val="80000"/>
              </a:lnSpc>
            </a:pPr>
            <a:r>
              <a:rPr lang="de-DE" sz="1800" b="1" smtClean="0"/>
              <a:t>Every document will be copied 5 times in average (IDC)</a:t>
            </a:r>
          </a:p>
          <a:p>
            <a:pPr>
              <a:lnSpc>
                <a:spcPct val="80000"/>
              </a:lnSpc>
            </a:pPr>
            <a:endParaRPr lang="de-DE" sz="1800" b="1" smtClean="0"/>
          </a:p>
          <a:p>
            <a:pPr>
              <a:lnSpc>
                <a:spcPct val="80000"/>
              </a:lnSpc>
            </a:pPr>
            <a:endParaRPr lang="de-DE" sz="1800" b="1" smtClean="0"/>
          </a:p>
          <a:p>
            <a:pPr>
              <a:lnSpc>
                <a:spcPct val="80000"/>
              </a:lnSpc>
            </a:pPr>
            <a:endParaRPr lang="de-DE" sz="1800" b="1" smtClean="0"/>
          </a:p>
          <a:p>
            <a:pPr>
              <a:lnSpc>
                <a:spcPct val="80000"/>
              </a:lnSpc>
            </a:pPr>
            <a:r>
              <a:rPr lang="de-DE" sz="1800" b="1" smtClean="0"/>
              <a:t>90% of all relevant informations for Knowledge-workers are paper based and are not registered in ECM-solutions (AIIM)</a:t>
            </a:r>
          </a:p>
          <a:p>
            <a:pPr>
              <a:lnSpc>
                <a:spcPct val="80000"/>
              </a:lnSpc>
              <a:buFont typeface="Arial" charset="0"/>
              <a:buNone/>
            </a:pPr>
            <a:endParaRPr lang="de-DE" sz="1800" b="1" smtClean="0"/>
          </a:p>
          <a:p>
            <a:pPr>
              <a:lnSpc>
                <a:spcPct val="80000"/>
              </a:lnSpc>
              <a:buFont typeface="Arial" charset="0"/>
              <a:buNone/>
            </a:pPr>
            <a:r>
              <a:rPr lang="de-DE" sz="1200" smtClean="0"/>
              <a:t>1) The Knowledge Worker Investment Paradox” Gartner Research</a:t>
            </a:r>
          </a:p>
        </p:txBody>
      </p:sp>
      <p:pic>
        <p:nvPicPr>
          <p:cNvPr id="19459" name="Picture 4"/>
          <p:cNvPicPr>
            <a:picLocks noChangeAspect="1" noChangeArrowheads="1"/>
          </p:cNvPicPr>
          <p:nvPr/>
        </p:nvPicPr>
        <p:blipFill>
          <a:blip r:embed="rId2"/>
          <a:srcRect/>
          <a:stretch>
            <a:fillRect/>
          </a:stretch>
        </p:blipFill>
        <p:spPr bwMode="auto">
          <a:xfrm>
            <a:off x="539750" y="1196975"/>
            <a:ext cx="2736850" cy="2401888"/>
          </a:xfrm>
          <a:prstGeom prst="rect">
            <a:avLst/>
          </a:prstGeom>
          <a:noFill/>
          <a:ln w="9525">
            <a:noFill/>
            <a:miter lim="800000"/>
            <a:headEnd/>
            <a:tailEnd/>
          </a:ln>
        </p:spPr>
      </p:pic>
      <p:pic>
        <p:nvPicPr>
          <p:cNvPr id="19460" name="Picture 5"/>
          <p:cNvPicPr>
            <a:picLocks noChangeAspect="1" noChangeArrowheads="1"/>
          </p:cNvPicPr>
          <p:nvPr/>
        </p:nvPicPr>
        <p:blipFill>
          <a:blip r:embed="rId3"/>
          <a:srcRect/>
          <a:stretch>
            <a:fillRect/>
          </a:stretch>
        </p:blipFill>
        <p:spPr bwMode="auto">
          <a:xfrm>
            <a:off x="611188" y="3357563"/>
            <a:ext cx="2592387" cy="22971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blinds(horizontal)">
                                      <p:cBhvr>
                                        <p:cTn id="7" dur="5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ctrTitle"/>
          </p:nvPr>
        </p:nvSpPr>
        <p:spPr>
          <a:xfrm>
            <a:off x="685800" y="1412875"/>
            <a:ext cx="7772400" cy="3311525"/>
          </a:xfrm>
        </p:spPr>
        <p:txBody>
          <a:bodyPr/>
          <a:lstStyle/>
          <a:p>
            <a:r>
              <a:rPr lang="de-DE" sz="4100" smtClean="0"/>
              <a:t>Success Factor  </a:t>
            </a:r>
            <a:br>
              <a:rPr lang="de-DE" sz="4100" smtClean="0"/>
            </a:br>
            <a:r>
              <a:rPr lang="de-DE" sz="4100" smtClean="0"/>
              <a:t>Healthcare claims including Forms</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5"/>
          <p:cNvSpPr>
            <a:spLocks noGrp="1"/>
          </p:cNvSpPr>
          <p:nvPr>
            <p:ph type="sldNum" sz="quarter" idx="12"/>
          </p:nvPr>
        </p:nvSpPr>
        <p:spPr/>
        <p:txBody>
          <a:bodyPr/>
          <a:lstStyle/>
          <a:p>
            <a:pPr>
              <a:defRPr/>
            </a:pPr>
            <a:fld id="{700E5B31-A002-4FFB-9874-B14DFF8C82D8}" type="slidenum">
              <a:rPr lang="en-US"/>
              <a:pPr>
                <a:defRPr/>
              </a:pPr>
              <a:t>7</a:t>
            </a:fld>
            <a:endParaRPr lang="en-US"/>
          </a:p>
        </p:txBody>
      </p:sp>
      <p:sp>
        <p:nvSpPr>
          <p:cNvPr id="21506" name="Rectangle 2"/>
          <p:cNvSpPr>
            <a:spLocks noGrp="1"/>
          </p:cNvSpPr>
          <p:nvPr>
            <p:ph type="title"/>
          </p:nvPr>
        </p:nvSpPr>
        <p:spPr/>
        <p:txBody>
          <a:bodyPr/>
          <a:lstStyle/>
          <a:p>
            <a:r>
              <a:rPr lang="de-DE" smtClean="0">
                <a:solidFill>
                  <a:srgbClr val="004476"/>
                </a:solidFill>
              </a:rPr>
              <a:t>I.R.I.S. – Docutec: solution pacages</a:t>
            </a:r>
            <a:endParaRPr lang="en-US" sz="3700" i="1" smtClean="0">
              <a:solidFill>
                <a:srgbClr val="004476"/>
              </a:solidFill>
            </a:endParaRPr>
          </a:p>
        </p:txBody>
      </p:sp>
      <p:pic>
        <p:nvPicPr>
          <p:cNvPr id="21507" name="Picture 3" descr="Test3"/>
          <p:cNvPicPr>
            <a:picLocks noChangeAspect="1" noChangeArrowheads="1"/>
          </p:cNvPicPr>
          <p:nvPr/>
        </p:nvPicPr>
        <p:blipFill>
          <a:blip r:embed="rId3"/>
          <a:srcRect/>
          <a:stretch>
            <a:fillRect/>
          </a:stretch>
        </p:blipFill>
        <p:spPr bwMode="auto">
          <a:xfrm>
            <a:off x="968375" y="1052513"/>
            <a:ext cx="3005138" cy="822325"/>
          </a:xfrm>
          <a:prstGeom prst="rect">
            <a:avLst/>
          </a:prstGeom>
          <a:noFill/>
          <a:ln w="9525">
            <a:noFill/>
            <a:miter lim="800000"/>
            <a:headEnd/>
            <a:tailEnd/>
          </a:ln>
        </p:spPr>
      </p:pic>
      <p:sp>
        <p:nvSpPr>
          <p:cNvPr id="21508" name="Text Box 4"/>
          <p:cNvSpPr txBox="1">
            <a:spLocks noChangeArrowheads="1"/>
          </p:cNvSpPr>
          <p:nvPr/>
        </p:nvSpPr>
        <p:spPr bwMode="auto">
          <a:xfrm>
            <a:off x="250825" y="2060575"/>
            <a:ext cx="900113" cy="366713"/>
          </a:xfrm>
          <a:prstGeom prst="rect">
            <a:avLst/>
          </a:prstGeom>
          <a:noFill/>
          <a:ln w="9525">
            <a:noFill/>
            <a:miter lim="800000"/>
            <a:headEnd/>
            <a:tailEnd/>
          </a:ln>
        </p:spPr>
        <p:txBody>
          <a:bodyPr>
            <a:spAutoFit/>
          </a:bodyPr>
          <a:lstStyle/>
          <a:p>
            <a:r>
              <a:rPr lang="de-DE" b="1">
                <a:solidFill>
                  <a:srgbClr val="FF0000"/>
                </a:solidFill>
                <a:latin typeface="Calibri" pitchFamily="34" charset="0"/>
              </a:rPr>
              <a:t>NEW:</a:t>
            </a:r>
            <a:endParaRPr lang="de-DE">
              <a:latin typeface="Calibri" pitchFamily="34" charset="0"/>
            </a:endParaRPr>
          </a:p>
        </p:txBody>
      </p:sp>
      <p:sp>
        <p:nvSpPr>
          <p:cNvPr id="21509" name="Text Box 5"/>
          <p:cNvSpPr txBox="1">
            <a:spLocks noChangeArrowheads="1"/>
          </p:cNvSpPr>
          <p:nvPr/>
        </p:nvSpPr>
        <p:spPr bwMode="auto">
          <a:xfrm>
            <a:off x="1042988" y="1160463"/>
            <a:ext cx="2873375" cy="701675"/>
          </a:xfrm>
          <a:prstGeom prst="rect">
            <a:avLst/>
          </a:prstGeom>
          <a:noFill/>
          <a:ln w="9525">
            <a:noFill/>
            <a:miter lim="800000"/>
            <a:headEnd/>
            <a:tailEnd/>
          </a:ln>
        </p:spPr>
        <p:txBody>
          <a:bodyPr>
            <a:spAutoFit/>
          </a:bodyPr>
          <a:lstStyle/>
          <a:p>
            <a:pPr algn="ctr"/>
            <a:r>
              <a:rPr lang="de-DE" sz="2000" b="1">
                <a:solidFill>
                  <a:schemeClr val="bg1"/>
                </a:solidFill>
                <a:latin typeface="Calibri" pitchFamily="34" charset="0"/>
              </a:rPr>
              <a:t>Business Process Solutions</a:t>
            </a:r>
            <a:endParaRPr lang="de-DE">
              <a:latin typeface="Calibri" pitchFamily="34" charset="0"/>
            </a:endParaRPr>
          </a:p>
        </p:txBody>
      </p:sp>
      <p:pic>
        <p:nvPicPr>
          <p:cNvPr id="21510" name="Picture 6" descr="Test2"/>
          <p:cNvPicPr>
            <a:picLocks noChangeAspect="1" noChangeArrowheads="1"/>
          </p:cNvPicPr>
          <p:nvPr/>
        </p:nvPicPr>
        <p:blipFill>
          <a:blip r:embed="rId4"/>
          <a:srcRect/>
          <a:stretch>
            <a:fillRect/>
          </a:stretch>
        </p:blipFill>
        <p:spPr bwMode="auto">
          <a:xfrm>
            <a:off x="900113" y="1916113"/>
            <a:ext cx="642937" cy="641350"/>
          </a:xfrm>
          <a:prstGeom prst="rect">
            <a:avLst/>
          </a:prstGeom>
          <a:noFill/>
          <a:ln w="9525">
            <a:noFill/>
            <a:miter lim="800000"/>
            <a:headEnd/>
            <a:tailEnd/>
          </a:ln>
        </p:spPr>
      </p:pic>
      <p:sp>
        <p:nvSpPr>
          <p:cNvPr id="21511" name="Text Box 7"/>
          <p:cNvSpPr txBox="1">
            <a:spLocks noChangeArrowheads="1"/>
          </p:cNvSpPr>
          <p:nvPr/>
        </p:nvSpPr>
        <p:spPr bwMode="auto">
          <a:xfrm>
            <a:off x="1722438" y="2047875"/>
            <a:ext cx="251142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Accounts Payable</a:t>
            </a:r>
            <a:endParaRPr lang="de-DE">
              <a:latin typeface="Calibri" pitchFamily="34" charset="0"/>
            </a:endParaRPr>
          </a:p>
        </p:txBody>
      </p:sp>
      <p:pic>
        <p:nvPicPr>
          <p:cNvPr id="21512" name="Picture 8" descr="Test2"/>
          <p:cNvPicPr>
            <a:picLocks noChangeAspect="1" noChangeArrowheads="1"/>
          </p:cNvPicPr>
          <p:nvPr/>
        </p:nvPicPr>
        <p:blipFill>
          <a:blip r:embed="rId4"/>
          <a:srcRect/>
          <a:stretch>
            <a:fillRect/>
          </a:stretch>
        </p:blipFill>
        <p:spPr bwMode="auto">
          <a:xfrm>
            <a:off x="900113" y="2676525"/>
            <a:ext cx="641350" cy="642938"/>
          </a:xfrm>
          <a:prstGeom prst="rect">
            <a:avLst/>
          </a:prstGeom>
          <a:noFill/>
          <a:ln w="9525">
            <a:noFill/>
            <a:miter lim="800000"/>
            <a:headEnd/>
            <a:tailEnd/>
          </a:ln>
        </p:spPr>
      </p:pic>
      <p:sp>
        <p:nvSpPr>
          <p:cNvPr id="21513" name="Text Box 9"/>
          <p:cNvSpPr txBox="1">
            <a:spLocks noChangeArrowheads="1"/>
          </p:cNvSpPr>
          <p:nvPr/>
        </p:nvSpPr>
        <p:spPr bwMode="auto">
          <a:xfrm>
            <a:off x="1722438" y="2781300"/>
            <a:ext cx="2509837"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Factoring</a:t>
            </a:r>
            <a:endParaRPr lang="de-DE">
              <a:latin typeface="Calibri" pitchFamily="34" charset="0"/>
            </a:endParaRPr>
          </a:p>
        </p:txBody>
      </p:sp>
      <p:pic>
        <p:nvPicPr>
          <p:cNvPr id="21514" name="Picture 10" descr="Test2"/>
          <p:cNvPicPr>
            <a:picLocks noChangeAspect="1" noChangeArrowheads="1"/>
          </p:cNvPicPr>
          <p:nvPr/>
        </p:nvPicPr>
        <p:blipFill>
          <a:blip r:embed="rId4"/>
          <a:srcRect/>
          <a:stretch>
            <a:fillRect/>
          </a:stretch>
        </p:blipFill>
        <p:spPr bwMode="auto">
          <a:xfrm>
            <a:off x="900113" y="3413125"/>
            <a:ext cx="641350" cy="642938"/>
          </a:xfrm>
          <a:prstGeom prst="rect">
            <a:avLst/>
          </a:prstGeom>
          <a:noFill/>
          <a:ln w="9525">
            <a:noFill/>
            <a:miter lim="800000"/>
            <a:headEnd/>
            <a:tailEnd/>
          </a:ln>
        </p:spPr>
      </p:pic>
      <p:sp>
        <p:nvSpPr>
          <p:cNvPr id="21515" name="Text Box 11"/>
          <p:cNvSpPr txBox="1">
            <a:spLocks noChangeArrowheads="1"/>
          </p:cNvSpPr>
          <p:nvPr/>
        </p:nvSpPr>
        <p:spPr bwMode="auto">
          <a:xfrm>
            <a:off x="1722438" y="3487738"/>
            <a:ext cx="2509837"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Healthcare</a:t>
            </a:r>
            <a:endParaRPr lang="de-DE">
              <a:latin typeface="Calibri" pitchFamily="34" charset="0"/>
            </a:endParaRPr>
          </a:p>
        </p:txBody>
      </p:sp>
      <p:pic>
        <p:nvPicPr>
          <p:cNvPr id="21516" name="Picture 12" descr="Test2"/>
          <p:cNvPicPr>
            <a:picLocks noChangeAspect="1" noChangeArrowheads="1"/>
          </p:cNvPicPr>
          <p:nvPr/>
        </p:nvPicPr>
        <p:blipFill>
          <a:blip r:embed="rId4"/>
          <a:srcRect/>
          <a:stretch>
            <a:fillRect/>
          </a:stretch>
        </p:blipFill>
        <p:spPr bwMode="auto">
          <a:xfrm>
            <a:off x="900113" y="4148138"/>
            <a:ext cx="642937" cy="641350"/>
          </a:xfrm>
          <a:prstGeom prst="rect">
            <a:avLst/>
          </a:prstGeom>
          <a:noFill/>
          <a:ln w="9525">
            <a:noFill/>
            <a:miter lim="800000"/>
            <a:headEnd/>
            <a:tailEnd/>
          </a:ln>
        </p:spPr>
      </p:pic>
      <p:sp>
        <p:nvSpPr>
          <p:cNvPr id="21517" name="Text Box 13"/>
          <p:cNvSpPr txBox="1">
            <a:spLocks noChangeArrowheads="1"/>
          </p:cNvSpPr>
          <p:nvPr/>
        </p:nvSpPr>
        <p:spPr bwMode="auto">
          <a:xfrm>
            <a:off x="1722438" y="4292600"/>
            <a:ext cx="251142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Orders</a:t>
            </a:r>
            <a:endParaRPr lang="de-DE">
              <a:latin typeface="Calibri" pitchFamily="34" charset="0"/>
            </a:endParaRPr>
          </a:p>
        </p:txBody>
      </p:sp>
      <p:pic>
        <p:nvPicPr>
          <p:cNvPr id="21518" name="Picture 14" descr="Test2"/>
          <p:cNvPicPr>
            <a:picLocks noChangeAspect="1" noChangeArrowheads="1"/>
          </p:cNvPicPr>
          <p:nvPr/>
        </p:nvPicPr>
        <p:blipFill>
          <a:blip r:embed="rId4"/>
          <a:srcRect/>
          <a:stretch>
            <a:fillRect/>
          </a:stretch>
        </p:blipFill>
        <p:spPr bwMode="auto">
          <a:xfrm>
            <a:off x="900113" y="4868863"/>
            <a:ext cx="642937" cy="641350"/>
          </a:xfrm>
          <a:prstGeom prst="rect">
            <a:avLst/>
          </a:prstGeom>
          <a:noFill/>
          <a:ln w="9525">
            <a:noFill/>
            <a:miter lim="800000"/>
            <a:headEnd/>
            <a:tailEnd/>
          </a:ln>
        </p:spPr>
      </p:pic>
      <p:sp>
        <p:nvSpPr>
          <p:cNvPr id="21519" name="Text Box 15"/>
          <p:cNvSpPr txBox="1">
            <a:spLocks noChangeArrowheads="1"/>
          </p:cNvSpPr>
          <p:nvPr/>
        </p:nvSpPr>
        <p:spPr bwMode="auto">
          <a:xfrm>
            <a:off x="1693863" y="4935538"/>
            <a:ext cx="287337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Tax</a:t>
            </a:r>
            <a:endParaRPr lang="de-DE">
              <a:latin typeface="Calibri" pitchFamily="34" charset="0"/>
            </a:endParaRPr>
          </a:p>
        </p:txBody>
      </p:sp>
      <p:pic>
        <p:nvPicPr>
          <p:cNvPr id="21520" name="Picture 16" descr="Test3"/>
          <p:cNvPicPr>
            <a:picLocks noChangeAspect="1" noChangeArrowheads="1"/>
          </p:cNvPicPr>
          <p:nvPr/>
        </p:nvPicPr>
        <p:blipFill>
          <a:blip r:embed="rId3"/>
          <a:srcRect/>
          <a:stretch>
            <a:fillRect/>
          </a:stretch>
        </p:blipFill>
        <p:spPr bwMode="auto">
          <a:xfrm>
            <a:off x="5219700" y="1052513"/>
            <a:ext cx="3005138" cy="822325"/>
          </a:xfrm>
          <a:prstGeom prst="rect">
            <a:avLst/>
          </a:prstGeom>
          <a:noFill/>
          <a:ln w="9525">
            <a:noFill/>
            <a:miter lim="800000"/>
            <a:headEnd/>
            <a:tailEnd/>
          </a:ln>
        </p:spPr>
      </p:pic>
      <p:sp>
        <p:nvSpPr>
          <p:cNvPr id="21521" name="Text Box 17"/>
          <p:cNvSpPr txBox="1">
            <a:spLocks noChangeArrowheads="1"/>
          </p:cNvSpPr>
          <p:nvPr/>
        </p:nvSpPr>
        <p:spPr bwMode="auto">
          <a:xfrm>
            <a:off x="5291138" y="1154113"/>
            <a:ext cx="2873375" cy="701675"/>
          </a:xfrm>
          <a:prstGeom prst="rect">
            <a:avLst/>
          </a:prstGeom>
          <a:noFill/>
          <a:ln w="9525">
            <a:noFill/>
            <a:miter lim="800000"/>
            <a:headEnd/>
            <a:tailEnd/>
          </a:ln>
        </p:spPr>
        <p:txBody>
          <a:bodyPr>
            <a:spAutoFit/>
          </a:bodyPr>
          <a:lstStyle/>
          <a:p>
            <a:pPr algn="ctr"/>
            <a:r>
              <a:rPr lang="de-DE" sz="2000" b="1">
                <a:solidFill>
                  <a:schemeClr val="bg1"/>
                </a:solidFill>
                <a:latin typeface="Calibri" pitchFamily="34" charset="0"/>
              </a:rPr>
              <a:t>Digital Mailroom Solutions</a:t>
            </a:r>
            <a:endParaRPr lang="de-DE">
              <a:latin typeface="Calibri" pitchFamily="34" charset="0"/>
            </a:endParaRPr>
          </a:p>
        </p:txBody>
      </p:sp>
      <p:pic>
        <p:nvPicPr>
          <p:cNvPr id="21522" name="Picture 18" descr="Test1"/>
          <p:cNvPicPr>
            <a:picLocks noChangeAspect="1" noChangeArrowheads="1"/>
          </p:cNvPicPr>
          <p:nvPr/>
        </p:nvPicPr>
        <p:blipFill>
          <a:blip r:embed="rId5"/>
          <a:srcRect/>
          <a:stretch>
            <a:fillRect/>
          </a:stretch>
        </p:blipFill>
        <p:spPr bwMode="auto">
          <a:xfrm>
            <a:off x="5148263" y="1979613"/>
            <a:ext cx="641350" cy="641350"/>
          </a:xfrm>
          <a:prstGeom prst="rect">
            <a:avLst/>
          </a:prstGeom>
          <a:noFill/>
          <a:ln w="9525">
            <a:noFill/>
            <a:miter lim="800000"/>
            <a:headEnd/>
            <a:tailEnd/>
          </a:ln>
        </p:spPr>
      </p:pic>
      <p:sp>
        <p:nvSpPr>
          <p:cNvPr id="21523" name="Text Box 19"/>
          <p:cNvSpPr txBox="1">
            <a:spLocks noChangeArrowheads="1"/>
          </p:cNvSpPr>
          <p:nvPr/>
        </p:nvSpPr>
        <p:spPr bwMode="auto">
          <a:xfrm>
            <a:off x="5983288" y="2047875"/>
            <a:ext cx="2511425" cy="581025"/>
          </a:xfrm>
          <a:prstGeom prst="rect">
            <a:avLst/>
          </a:prstGeom>
          <a:noFill/>
          <a:ln w="9525">
            <a:noFill/>
            <a:miter lim="800000"/>
            <a:headEnd/>
            <a:tailEnd/>
          </a:ln>
        </p:spPr>
        <p:txBody>
          <a:bodyPr>
            <a:spAutoFit/>
          </a:bodyPr>
          <a:lstStyle/>
          <a:p>
            <a:r>
              <a:rPr lang="de-DE" sz="1600">
                <a:latin typeface="Calibri" pitchFamily="34" charset="0"/>
              </a:rPr>
              <a:t>Solution Component</a:t>
            </a:r>
            <a:r>
              <a:rPr lang="de-DE" sz="1600" b="1">
                <a:latin typeface="Calibri" pitchFamily="34" charset="0"/>
              </a:rPr>
              <a:t> </a:t>
            </a:r>
          </a:p>
          <a:p>
            <a:r>
              <a:rPr lang="de-DE" sz="1600" b="1">
                <a:latin typeface="Calibri" pitchFamily="34" charset="0"/>
              </a:rPr>
              <a:t>Capture Plus</a:t>
            </a:r>
            <a:endParaRPr lang="de-DE">
              <a:latin typeface="Calibri" pitchFamily="34" charset="0"/>
            </a:endParaRPr>
          </a:p>
        </p:txBody>
      </p:sp>
      <p:pic>
        <p:nvPicPr>
          <p:cNvPr id="21524" name="Picture 20" descr="Test1"/>
          <p:cNvPicPr>
            <a:picLocks noChangeAspect="1" noChangeArrowheads="1"/>
          </p:cNvPicPr>
          <p:nvPr/>
        </p:nvPicPr>
        <p:blipFill>
          <a:blip r:embed="rId5"/>
          <a:srcRect/>
          <a:stretch>
            <a:fillRect/>
          </a:stretch>
        </p:blipFill>
        <p:spPr bwMode="auto">
          <a:xfrm>
            <a:off x="5148263" y="2736850"/>
            <a:ext cx="641350" cy="642938"/>
          </a:xfrm>
          <a:prstGeom prst="rect">
            <a:avLst/>
          </a:prstGeom>
          <a:noFill/>
          <a:ln w="9525">
            <a:noFill/>
            <a:miter lim="800000"/>
            <a:headEnd/>
            <a:tailEnd/>
          </a:ln>
        </p:spPr>
      </p:pic>
      <p:sp>
        <p:nvSpPr>
          <p:cNvPr id="21525" name="Text Box 21"/>
          <p:cNvSpPr txBox="1">
            <a:spLocks noChangeArrowheads="1"/>
          </p:cNvSpPr>
          <p:nvPr/>
        </p:nvSpPr>
        <p:spPr bwMode="auto">
          <a:xfrm>
            <a:off x="5983288" y="2852738"/>
            <a:ext cx="2511425" cy="581025"/>
          </a:xfrm>
          <a:prstGeom prst="rect">
            <a:avLst/>
          </a:prstGeom>
          <a:noFill/>
          <a:ln w="9525">
            <a:noFill/>
            <a:miter lim="800000"/>
            <a:headEnd/>
            <a:tailEnd/>
          </a:ln>
        </p:spPr>
        <p:txBody>
          <a:bodyPr>
            <a:spAutoFit/>
          </a:bodyPr>
          <a:lstStyle/>
          <a:p>
            <a:r>
              <a:rPr lang="de-DE" sz="1600">
                <a:latin typeface="Calibri" pitchFamily="34" charset="0"/>
              </a:rPr>
              <a:t>Solution Component</a:t>
            </a:r>
            <a:r>
              <a:rPr lang="de-DE" sz="1600" b="1">
                <a:latin typeface="Calibri" pitchFamily="34" charset="0"/>
              </a:rPr>
              <a:t> </a:t>
            </a:r>
          </a:p>
          <a:p>
            <a:r>
              <a:rPr lang="de-DE" sz="1600" b="1">
                <a:latin typeface="Calibri" pitchFamily="34" charset="0"/>
              </a:rPr>
              <a:t>Forms</a:t>
            </a:r>
            <a:endParaRPr lang="de-DE">
              <a:latin typeface="Calibri" pitchFamily="34" charset="0"/>
            </a:endParaRPr>
          </a:p>
        </p:txBody>
      </p:sp>
      <p:sp>
        <p:nvSpPr>
          <p:cNvPr id="21526" name="Text Box 22"/>
          <p:cNvSpPr txBox="1">
            <a:spLocks noChangeArrowheads="1"/>
          </p:cNvSpPr>
          <p:nvPr/>
        </p:nvSpPr>
        <p:spPr bwMode="auto">
          <a:xfrm>
            <a:off x="5983288" y="3559175"/>
            <a:ext cx="263207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HR (Human Resources)</a:t>
            </a:r>
            <a:endParaRPr lang="de-DE">
              <a:latin typeface="Calibri" pitchFamily="34" charset="0"/>
            </a:endParaRPr>
          </a:p>
        </p:txBody>
      </p:sp>
      <p:sp>
        <p:nvSpPr>
          <p:cNvPr id="21527" name="Text Box 23"/>
          <p:cNvSpPr txBox="1">
            <a:spLocks noChangeArrowheads="1"/>
          </p:cNvSpPr>
          <p:nvPr/>
        </p:nvSpPr>
        <p:spPr bwMode="auto">
          <a:xfrm>
            <a:off x="5983288" y="4291013"/>
            <a:ext cx="251142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Banking</a:t>
            </a:r>
            <a:endParaRPr lang="de-DE">
              <a:latin typeface="Calibri" pitchFamily="34" charset="0"/>
            </a:endParaRPr>
          </a:p>
        </p:txBody>
      </p:sp>
      <p:sp>
        <p:nvSpPr>
          <p:cNvPr id="21528" name="Text Box 24"/>
          <p:cNvSpPr txBox="1">
            <a:spLocks noChangeArrowheads="1"/>
          </p:cNvSpPr>
          <p:nvPr/>
        </p:nvSpPr>
        <p:spPr bwMode="auto">
          <a:xfrm>
            <a:off x="5983288" y="4940300"/>
            <a:ext cx="2511425" cy="581025"/>
          </a:xfrm>
          <a:prstGeom prst="rect">
            <a:avLst/>
          </a:prstGeom>
          <a:noFill/>
          <a:ln w="9525">
            <a:noFill/>
            <a:miter lim="800000"/>
            <a:headEnd/>
            <a:tailEnd/>
          </a:ln>
        </p:spPr>
        <p:txBody>
          <a:bodyPr>
            <a:spAutoFit/>
          </a:bodyPr>
          <a:lstStyle/>
          <a:p>
            <a:r>
              <a:rPr lang="de-DE" sz="1600">
                <a:latin typeface="Calibri" pitchFamily="34" charset="0"/>
              </a:rPr>
              <a:t>Solution Package</a:t>
            </a:r>
            <a:endParaRPr lang="de-DE" sz="1600" b="1">
              <a:latin typeface="Calibri" pitchFamily="34" charset="0"/>
            </a:endParaRPr>
          </a:p>
          <a:p>
            <a:r>
              <a:rPr lang="de-DE" sz="1600" b="1">
                <a:latin typeface="Calibri" pitchFamily="34" charset="0"/>
              </a:rPr>
              <a:t>Personalized Mail</a:t>
            </a:r>
            <a:endParaRPr lang="de-DE">
              <a:latin typeface="Calibri" pitchFamily="34" charset="0"/>
            </a:endParaRPr>
          </a:p>
        </p:txBody>
      </p:sp>
      <p:sp>
        <p:nvSpPr>
          <p:cNvPr id="21529" name="Text Box 25"/>
          <p:cNvSpPr txBox="1">
            <a:spLocks noChangeArrowheads="1"/>
          </p:cNvSpPr>
          <p:nvPr/>
        </p:nvSpPr>
        <p:spPr bwMode="auto">
          <a:xfrm>
            <a:off x="4462463" y="5013325"/>
            <a:ext cx="835025" cy="366713"/>
          </a:xfrm>
          <a:prstGeom prst="rect">
            <a:avLst/>
          </a:prstGeom>
          <a:noFill/>
          <a:ln w="9525">
            <a:noFill/>
            <a:miter lim="800000"/>
            <a:headEnd/>
            <a:tailEnd/>
          </a:ln>
        </p:spPr>
        <p:txBody>
          <a:bodyPr>
            <a:spAutoFit/>
          </a:bodyPr>
          <a:lstStyle/>
          <a:p>
            <a:r>
              <a:rPr lang="de-DE" b="1">
                <a:solidFill>
                  <a:srgbClr val="FF0000"/>
                </a:solidFill>
                <a:latin typeface="Calibri" pitchFamily="34" charset="0"/>
              </a:rPr>
              <a:t>NEW:</a:t>
            </a:r>
            <a:endParaRPr lang="de-DE">
              <a:latin typeface="Calibri" pitchFamily="34" charset="0"/>
            </a:endParaRPr>
          </a:p>
        </p:txBody>
      </p:sp>
      <p:sp>
        <p:nvSpPr>
          <p:cNvPr id="21530" name="Text Box 26"/>
          <p:cNvSpPr txBox="1">
            <a:spLocks noChangeArrowheads="1"/>
          </p:cNvSpPr>
          <p:nvPr/>
        </p:nvSpPr>
        <p:spPr bwMode="auto">
          <a:xfrm>
            <a:off x="4462463" y="4292600"/>
            <a:ext cx="835025" cy="366713"/>
          </a:xfrm>
          <a:prstGeom prst="rect">
            <a:avLst/>
          </a:prstGeom>
          <a:noFill/>
          <a:ln w="9525">
            <a:noFill/>
            <a:miter lim="800000"/>
            <a:headEnd/>
            <a:tailEnd/>
          </a:ln>
        </p:spPr>
        <p:txBody>
          <a:bodyPr>
            <a:spAutoFit/>
          </a:bodyPr>
          <a:lstStyle/>
          <a:p>
            <a:r>
              <a:rPr lang="de-DE" b="1">
                <a:solidFill>
                  <a:srgbClr val="FF0000"/>
                </a:solidFill>
                <a:latin typeface="Calibri" pitchFamily="34" charset="0"/>
              </a:rPr>
              <a:t>NEW:</a:t>
            </a:r>
            <a:endParaRPr lang="de-DE">
              <a:latin typeface="Calibri" pitchFamily="34" charset="0"/>
            </a:endParaRPr>
          </a:p>
        </p:txBody>
      </p:sp>
      <p:pic>
        <p:nvPicPr>
          <p:cNvPr id="21531" name="Picture 27" descr="Test2"/>
          <p:cNvPicPr>
            <a:picLocks noChangeAspect="1" noChangeArrowheads="1"/>
          </p:cNvPicPr>
          <p:nvPr/>
        </p:nvPicPr>
        <p:blipFill>
          <a:blip r:embed="rId4"/>
          <a:srcRect/>
          <a:stretch>
            <a:fillRect/>
          </a:stretch>
        </p:blipFill>
        <p:spPr bwMode="auto">
          <a:xfrm>
            <a:off x="5148263" y="3455988"/>
            <a:ext cx="641350" cy="642937"/>
          </a:xfrm>
          <a:prstGeom prst="rect">
            <a:avLst/>
          </a:prstGeom>
          <a:noFill/>
          <a:ln w="9525">
            <a:noFill/>
            <a:miter lim="800000"/>
            <a:headEnd/>
            <a:tailEnd/>
          </a:ln>
        </p:spPr>
      </p:pic>
      <p:pic>
        <p:nvPicPr>
          <p:cNvPr id="21532" name="Picture 28" descr="Test2"/>
          <p:cNvPicPr>
            <a:picLocks noChangeAspect="1" noChangeArrowheads="1"/>
          </p:cNvPicPr>
          <p:nvPr/>
        </p:nvPicPr>
        <p:blipFill>
          <a:blip r:embed="rId4"/>
          <a:srcRect/>
          <a:stretch>
            <a:fillRect/>
          </a:stretch>
        </p:blipFill>
        <p:spPr bwMode="auto">
          <a:xfrm>
            <a:off x="5148263" y="4148138"/>
            <a:ext cx="641350" cy="642937"/>
          </a:xfrm>
          <a:prstGeom prst="rect">
            <a:avLst/>
          </a:prstGeom>
          <a:noFill/>
          <a:ln w="9525">
            <a:noFill/>
            <a:miter lim="800000"/>
            <a:headEnd/>
            <a:tailEnd/>
          </a:ln>
        </p:spPr>
      </p:pic>
      <p:pic>
        <p:nvPicPr>
          <p:cNvPr id="21533" name="Picture 29" descr="Test2"/>
          <p:cNvPicPr>
            <a:picLocks noChangeAspect="1" noChangeArrowheads="1"/>
          </p:cNvPicPr>
          <p:nvPr/>
        </p:nvPicPr>
        <p:blipFill>
          <a:blip r:embed="rId4"/>
          <a:srcRect/>
          <a:stretch>
            <a:fillRect/>
          </a:stretch>
        </p:blipFill>
        <p:spPr bwMode="auto">
          <a:xfrm>
            <a:off x="5148263" y="4868863"/>
            <a:ext cx="641350" cy="642937"/>
          </a:xfrm>
          <a:prstGeom prst="rect">
            <a:avLst/>
          </a:prstGeom>
          <a:noFill/>
          <a:ln w="9525">
            <a:noFill/>
            <a:miter lim="800000"/>
            <a:headEnd/>
            <a:tailEnd/>
          </a:ln>
        </p:spPr>
      </p:pic>
      <p:sp>
        <p:nvSpPr>
          <p:cNvPr id="61470" name="Oval 30"/>
          <p:cNvSpPr>
            <a:spLocks noChangeArrowheads="1"/>
          </p:cNvSpPr>
          <p:nvPr/>
        </p:nvSpPr>
        <p:spPr bwMode="auto">
          <a:xfrm>
            <a:off x="755650" y="3213100"/>
            <a:ext cx="914400" cy="914400"/>
          </a:xfrm>
          <a:prstGeom prst="ellipse">
            <a:avLst/>
          </a:prstGeom>
          <a:noFill/>
          <a:ln w="38100">
            <a:solidFill>
              <a:schemeClr val="tx1"/>
            </a:solidFill>
            <a:round/>
            <a:headEnd/>
            <a:tailEnd/>
          </a:ln>
        </p:spPr>
        <p:txBody>
          <a:bodyPr wrap="none" anchor="ctr"/>
          <a:lstStyle/>
          <a:p>
            <a:endParaRPr lang="de-DE"/>
          </a:p>
        </p:txBody>
      </p:sp>
      <p:sp>
        <p:nvSpPr>
          <p:cNvPr id="61473" name="Oval 33"/>
          <p:cNvSpPr>
            <a:spLocks noChangeArrowheads="1"/>
          </p:cNvSpPr>
          <p:nvPr/>
        </p:nvSpPr>
        <p:spPr bwMode="auto">
          <a:xfrm>
            <a:off x="5003800" y="1844675"/>
            <a:ext cx="914400" cy="914400"/>
          </a:xfrm>
          <a:prstGeom prst="ellipse">
            <a:avLst/>
          </a:prstGeom>
          <a:noFill/>
          <a:ln w="38100">
            <a:solidFill>
              <a:schemeClr val="tx1"/>
            </a:solidFill>
            <a:round/>
            <a:headEnd/>
            <a:tailEnd/>
          </a:ln>
        </p:spPr>
        <p:txBody>
          <a:bodyPr wrap="none" anchor="ctr"/>
          <a:lstStyle/>
          <a:p>
            <a:endParaRPr lang="de-DE"/>
          </a:p>
        </p:txBody>
      </p:sp>
      <p:sp>
        <p:nvSpPr>
          <p:cNvPr id="61474" name="Text Box 34"/>
          <p:cNvSpPr txBox="1">
            <a:spLocks noChangeArrowheads="1"/>
          </p:cNvSpPr>
          <p:nvPr/>
        </p:nvSpPr>
        <p:spPr bwMode="auto">
          <a:xfrm>
            <a:off x="2484438" y="5949950"/>
            <a:ext cx="5607050" cy="366713"/>
          </a:xfrm>
          <a:prstGeom prst="rect">
            <a:avLst/>
          </a:prstGeom>
          <a:noFill/>
          <a:ln w="9525">
            <a:noFill/>
            <a:miter lim="800000"/>
            <a:headEnd/>
            <a:tailEnd/>
          </a:ln>
        </p:spPr>
        <p:txBody>
          <a:bodyPr wrap="none">
            <a:spAutoFit/>
          </a:bodyPr>
          <a:lstStyle/>
          <a:p>
            <a:r>
              <a:rPr lang="de-DE"/>
              <a:t>SP Healthcare and SC Capture Plus were used at CZ</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70"/>
                                        </p:tgtEl>
                                        <p:attrNameLst>
                                          <p:attrName>style.visibility</p:attrName>
                                        </p:attrNameLst>
                                      </p:cBhvr>
                                      <p:to>
                                        <p:strVal val="visible"/>
                                      </p:to>
                                    </p:set>
                                    <p:anim calcmode="lin" valueType="num">
                                      <p:cBhvr additive="base">
                                        <p:cTn id="7" dur="500" fill="hold"/>
                                        <p:tgtEl>
                                          <p:spTgt spid="61470"/>
                                        </p:tgtEl>
                                        <p:attrNameLst>
                                          <p:attrName>ppt_x</p:attrName>
                                        </p:attrNameLst>
                                      </p:cBhvr>
                                      <p:tavLst>
                                        <p:tav tm="0">
                                          <p:val>
                                            <p:strVal val="#ppt_x"/>
                                          </p:val>
                                        </p:tav>
                                        <p:tav tm="100000">
                                          <p:val>
                                            <p:strVal val="#ppt_x"/>
                                          </p:val>
                                        </p:tav>
                                      </p:tavLst>
                                    </p:anim>
                                    <p:anim calcmode="lin" valueType="num">
                                      <p:cBhvr additive="base">
                                        <p:cTn id="8" dur="500" fill="hold"/>
                                        <p:tgtEl>
                                          <p:spTgt spid="6147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1473"/>
                                        </p:tgtEl>
                                        <p:attrNameLst>
                                          <p:attrName>style.visibility</p:attrName>
                                        </p:attrNameLst>
                                      </p:cBhvr>
                                      <p:to>
                                        <p:strVal val="visible"/>
                                      </p:to>
                                    </p:set>
                                    <p:anim calcmode="lin" valueType="num">
                                      <p:cBhvr additive="base">
                                        <p:cTn id="12" dur="500" fill="hold"/>
                                        <p:tgtEl>
                                          <p:spTgt spid="61473"/>
                                        </p:tgtEl>
                                        <p:attrNameLst>
                                          <p:attrName>ppt_x</p:attrName>
                                        </p:attrNameLst>
                                      </p:cBhvr>
                                      <p:tavLst>
                                        <p:tav tm="0">
                                          <p:val>
                                            <p:strVal val="#ppt_x"/>
                                          </p:val>
                                        </p:tav>
                                        <p:tav tm="100000">
                                          <p:val>
                                            <p:strVal val="#ppt_x"/>
                                          </p:val>
                                        </p:tav>
                                      </p:tavLst>
                                    </p:anim>
                                    <p:anim calcmode="lin" valueType="num">
                                      <p:cBhvr additive="base">
                                        <p:cTn id="13" dur="500" fill="hold"/>
                                        <p:tgtEl>
                                          <p:spTgt spid="6147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500"/>
                                  </p:stCondLst>
                                  <p:childTnLst>
                                    <p:set>
                                      <p:cBhvr>
                                        <p:cTn id="16" dur="1" fill="hold">
                                          <p:stCondLst>
                                            <p:cond delay="0"/>
                                          </p:stCondLst>
                                        </p:cTn>
                                        <p:tgtEl>
                                          <p:spTgt spid="61474"/>
                                        </p:tgtEl>
                                        <p:attrNameLst>
                                          <p:attrName>style.visibility</p:attrName>
                                        </p:attrNameLst>
                                      </p:cBhvr>
                                      <p:to>
                                        <p:strVal val="visible"/>
                                      </p:to>
                                    </p:set>
                                    <p:anim calcmode="lin" valueType="num">
                                      <p:cBhvr additive="base">
                                        <p:cTn id="17" dur="500" fill="hold"/>
                                        <p:tgtEl>
                                          <p:spTgt spid="61474"/>
                                        </p:tgtEl>
                                        <p:attrNameLst>
                                          <p:attrName>ppt_x</p:attrName>
                                        </p:attrNameLst>
                                      </p:cBhvr>
                                      <p:tavLst>
                                        <p:tav tm="0">
                                          <p:val>
                                            <p:strVal val="#ppt_x"/>
                                          </p:val>
                                        </p:tav>
                                        <p:tav tm="100000">
                                          <p:val>
                                            <p:strVal val="#ppt_x"/>
                                          </p:val>
                                        </p:tav>
                                      </p:tavLst>
                                    </p:anim>
                                    <p:anim calcmode="lin" valueType="num">
                                      <p:cBhvr additive="base">
                                        <p:cTn id="18" dur="500" fill="hold"/>
                                        <p:tgtEl>
                                          <p:spTgt spid="614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0" grpId="0" animBg="1"/>
      <p:bldP spid="61473" grpId="0" animBg="1"/>
      <p:bldP spid="614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p:cNvSpPr>
          <p:nvPr>
            <p:ph type="title"/>
          </p:nvPr>
        </p:nvSpPr>
        <p:spPr>
          <a:xfrm>
            <a:off x="457200" y="274638"/>
            <a:ext cx="8435975" cy="1143000"/>
          </a:xfrm>
        </p:spPr>
        <p:txBody>
          <a:bodyPr/>
          <a:lstStyle/>
          <a:p>
            <a:r>
              <a:rPr lang="de-DE" sz="4000" smtClean="0"/>
              <a:t>Classification of claims with </a:t>
            </a:r>
            <a:br>
              <a:rPr lang="de-DE" sz="4000" smtClean="0"/>
            </a:br>
            <a:r>
              <a:rPr lang="de-DE" sz="4000" smtClean="0"/>
              <a:t>Capture Plus</a:t>
            </a:r>
          </a:p>
        </p:txBody>
      </p:sp>
      <p:sp>
        <p:nvSpPr>
          <p:cNvPr id="50178" name="Rectangle 3"/>
          <p:cNvSpPr>
            <a:spLocks noGrp="1"/>
          </p:cNvSpPr>
          <p:nvPr>
            <p:ph type="body" idx="1"/>
          </p:nvPr>
        </p:nvSpPr>
        <p:spPr>
          <a:xfrm>
            <a:off x="5148263" y="1412875"/>
            <a:ext cx="3600450" cy="4525963"/>
          </a:xfrm>
        </p:spPr>
        <p:txBody>
          <a:bodyPr/>
          <a:lstStyle/>
          <a:p>
            <a:r>
              <a:rPr lang="de-DE" sz="2000" smtClean="0"/>
              <a:t>Claims are scanned in batches</a:t>
            </a:r>
          </a:p>
          <a:p>
            <a:r>
              <a:rPr lang="de-DE" sz="2000" smtClean="0"/>
              <a:t>Claims consist of different documents which have to be classified</a:t>
            </a:r>
          </a:p>
          <a:p>
            <a:r>
              <a:rPr lang="de-DE" sz="2000" smtClean="0"/>
              <a:t>Claims will be classified according to the results on document level</a:t>
            </a:r>
          </a:p>
          <a:p>
            <a:r>
              <a:rPr lang="de-DE" sz="2000" smtClean="0"/>
              <a:t>The relation number will be extracted from a barcode or from the NBF-document</a:t>
            </a:r>
          </a:p>
          <a:p>
            <a:r>
              <a:rPr lang="de-DE" sz="2000" smtClean="0"/>
              <a:t>Fields will be extracted according to document types</a:t>
            </a:r>
          </a:p>
          <a:p>
            <a:endParaRPr lang="de-DE" sz="2000" smtClean="0"/>
          </a:p>
        </p:txBody>
      </p:sp>
      <p:grpSp>
        <p:nvGrpSpPr>
          <p:cNvPr id="50334" name="Group 158"/>
          <p:cNvGrpSpPr>
            <a:grpSpLocks/>
          </p:cNvGrpSpPr>
          <p:nvPr/>
        </p:nvGrpSpPr>
        <p:grpSpPr bwMode="auto">
          <a:xfrm>
            <a:off x="395288" y="1557338"/>
            <a:ext cx="2449512" cy="685800"/>
            <a:chOff x="249" y="981"/>
            <a:chExt cx="1543" cy="432"/>
          </a:xfrm>
        </p:grpSpPr>
        <p:sp>
          <p:nvSpPr>
            <p:cNvPr id="50289" name="AutoShape 113"/>
            <p:cNvSpPr>
              <a:spLocks noChangeArrowheads="1"/>
            </p:cNvSpPr>
            <p:nvPr/>
          </p:nvSpPr>
          <p:spPr bwMode="auto">
            <a:xfrm>
              <a:off x="249" y="981"/>
              <a:ext cx="680" cy="432"/>
            </a:xfrm>
            <a:prstGeom prst="roundRect">
              <a:avLst>
                <a:gd name="adj" fmla="val 16667"/>
              </a:avLst>
            </a:prstGeom>
            <a:solidFill>
              <a:srgbClr val="EAEAEA"/>
            </a:solidFill>
            <a:ln w="12700">
              <a:solidFill>
                <a:schemeClr val="tx1"/>
              </a:solidFill>
              <a:round/>
              <a:headEnd/>
              <a:tailEnd/>
            </a:ln>
            <a:effectLst>
              <a:outerShdw dist="107763" dir="18900000" algn="ctr" rotWithShape="0">
                <a:schemeClr val="bg2"/>
              </a:outerShdw>
            </a:effectLst>
          </p:spPr>
          <p:txBody>
            <a:bodyPr wrap="none" anchor="ctr"/>
            <a:lstStyle/>
            <a:p>
              <a:pPr>
                <a:defRPr/>
              </a:pPr>
              <a:endParaRPr lang="de-DE"/>
            </a:p>
          </p:txBody>
        </p:sp>
        <p:sp>
          <p:nvSpPr>
            <p:cNvPr id="23607" name="Rectangle 115"/>
            <p:cNvSpPr>
              <a:spLocks noChangeArrowheads="1"/>
            </p:cNvSpPr>
            <p:nvPr/>
          </p:nvSpPr>
          <p:spPr bwMode="auto">
            <a:xfrm>
              <a:off x="521" y="1072"/>
              <a:ext cx="152" cy="240"/>
            </a:xfrm>
            <a:prstGeom prst="rect">
              <a:avLst/>
            </a:prstGeom>
            <a:solidFill>
              <a:srgbClr val="FFCC66"/>
            </a:solidFill>
            <a:ln w="9525">
              <a:solidFill>
                <a:schemeClr val="tx1"/>
              </a:solidFill>
              <a:miter lim="800000"/>
              <a:headEnd/>
              <a:tailEnd/>
            </a:ln>
          </p:spPr>
          <p:txBody>
            <a:bodyPr wrap="none" anchor="ctr"/>
            <a:lstStyle/>
            <a:p>
              <a:endParaRPr lang="de-DE"/>
            </a:p>
          </p:txBody>
        </p:sp>
        <p:sp>
          <p:nvSpPr>
            <p:cNvPr id="23608" name="Rectangle 121"/>
            <p:cNvSpPr>
              <a:spLocks noChangeArrowheads="1"/>
            </p:cNvSpPr>
            <p:nvPr/>
          </p:nvSpPr>
          <p:spPr bwMode="auto">
            <a:xfrm>
              <a:off x="702" y="1072"/>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23609" name="Text Box 133"/>
            <p:cNvSpPr txBox="1">
              <a:spLocks noChangeArrowheads="1"/>
            </p:cNvSpPr>
            <p:nvPr/>
          </p:nvSpPr>
          <p:spPr bwMode="auto">
            <a:xfrm>
              <a:off x="884" y="1071"/>
              <a:ext cx="908" cy="231"/>
            </a:xfrm>
            <a:prstGeom prst="rect">
              <a:avLst/>
            </a:prstGeom>
            <a:noFill/>
            <a:ln w="9525">
              <a:noFill/>
              <a:miter lim="800000"/>
              <a:headEnd/>
              <a:tailEnd/>
            </a:ln>
          </p:spPr>
          <p:txBody>
            <a:bodyPr wrap="none">
              <a:spAutoFit/>
            </a:bodyPr>
            <a:lstStyle/>
            <a:p>
              <a:r>
                <a:rPr lang="de-DE"/>
                <a:t>simple claim</a:t>
              </a:r>
            </a:p>
          </p:txBody>
        </p:sp>
      </p:grpSp>
      <p:grpSp>
        <p:nvGrpSpPr>
          <p:cNvPr id="50336" name="Group 160"/>
          <p:cNvGrpSpPr>
            <a:grpSpLocks/>
          </p:cNvGrpSpPr>
          <p:nvPr/>
        </p:nvGrpSpPr>
        <p:grpSpPr bwMode="auto">
          <a:xfrm>
            <a:off x="395288" y="3213100"/>
            <a:ext cx="3652837" cy="685800"/>
            <a:chOff x="249" y="2024"/>
            <a:chExt cx="2301" cy="432"/>
          </a:xfrm>
        </p:grpSpPr>
        <p:sp>
          <p:nvSpPr>
            <p:cNvPr id="50290" name="AutoShape 114"/>
            <p:cNvSpPr>
              <a:spLocks noChangeArrowheads="1"/>
            </p:cNvSpPr>
            <p:nvPr/>
          </p:nvSpPr>
          <p:spPr bwMode="auto">
            <a:xfrm>
              <a:off x="249" y="2024"/>
              <a:ext cx="1134" cy="432"/>
            </a:xfrm>
            <a:prstGeom prst="roundRect">
              <a:avLst>
                <a:gd name="adj" fmla="val 16667"/>
              </a:avLst>
            </a:prstGeom>
            <a:solidFill>
              <a:srgbClr val="EAEAEA"/>
            </a:solidFill>
            <a:ln w="12700">
              <a:solidFill>
                <a:schemeClr val="tx1"/>
              </a:solidFill>
              <a:round/>
              <a:headEnd/>
              <a:tailEnd/>
            </a:ln>
            <a:effectLst>
              <a:outerShdw dist="107763" dir="18900000" algn="ctr" rotWithShape="0">
                <a:schemeClr val="bg2"/>
              </a:outerShdw>
            </a:effectLst>
          </p:spPr>
          <p:txBody>
            <a:bodyPr wrap="none" anchor="ctr"/>
            <a:lstStyle/>
            <a:p>
              <a:pPr>
                <a:defRPr/>
              </a:pPr>
              <a:endParaRPr lang="de-DE"/>
            </a:p>
          </p:txBody>
        </p:sp>
        <p:sp>
          <p:nvSpPr>
            <p:cNvPr id="23600" name="Rectangle 116"/>
            <p:cNvSpPr>
              <a:spLocks noChangeArrowheads="1"/>
            </p:cNvSpPr>
            <p:nvPr/>
          </p:nvSpPr>
          <p:spPr bwMode="auto">
            <a:xfrm>
              <a:off x="476" y="2115"/>
              <a:ext cx="182" cy="240"/>
            </a:xfrm>
            <a:prstGeom prst="rect">
              <a:avLst/>
            </a:prstGeom>
            <a:solidFill>
              <a:srgbClr val="FFCC66"/>
            </a:solidFill>
            <a:ln w="9525">
              <a:solidFill>
                <a:schemeClr val="tx1"/>
              </a:solidFill>
              <a:miter lim="800000"/>
              <a:headEnd/>
              <a:tailEnd/>
            </a:ln>
          </p:spPr>
          <p:txBody>
            <a:bodyPr wrap="none" anchor="ctr"/>
            <a:lstStyle/>
            <a:p>
              <a:endParaRPr lang="de-DE"/>
            </a:p>
          </p:txBody>
        </p:sp>
        <p:sp>
          <p:nvSpPr>
            <p:cNvPr id="23601" name="Rectangle 143"/>
            <p:cNvSpPr>
              <a:spLocks noChangeArrowheads="1"/>
            </p:cNvSpPr>
            <p:nvPr/>
          </p:nvSpPr>
          <p:spPr bwMode="auto">
            <a:xfrm>
              <a:off x="884" y="2115"/>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23602" name="Rectangle 144"/>
            <p:cNvSpPr>
              <a:spLocks noChangeArrowheads="1"/>
            </p:cNvSpPr>
            <p:nvPr/>
          </p:nvSpPr>
          <p:spPr bwMode="auto">
            <a:xfrm>
              <a:off x="1247" y="2115"/>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50321" name="Rectangle 145"/>
            <p:cNvSpPr>
              <a:spLocks noChangeArrowheads="1"/>
            </p:cNvSpPr>
            <p:nvPr/>
          </p:nvSpPr>
          <p:spPr bwMode="auto">
            <a:xfrm>
              <a:off x="1065" y="2115"/>
              <a:ext cx="152" cy="240"/>
            </a:xfrm>
            <a:prstGeom prst="rect">
              <a:avLst/>
            </a:prstGeom>
            <a:solidFill>
              <a:schemeClr val="accent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50322" name="Rectangle 146"/>
            <p:cNvSpPr>
              <a:spLocks noChangeArrowheads="1"/>
            </p:cNvSpPr>
            <p:nvPr/>
          </p:nvSpPr>
          <p:spPr bwMode="auto">
            <a:xfrm>
              <a:off x="702" y="2115"/>
              <a:ext cx="152" cy="240"/>
            </a:xfrm>
            <a:prstGeom prst="rect">
              <a:avLst/>
            </a:prstGeom>
            <a:solidFill>
              <a:schemeClr val="accent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23605" name="Text Box 147"/>
            <p:cNvSpPr txBox="1">
              <a:spLocks noChangeArrowheads="1"/>
            </p:cNvSpPr>
            <p:nvPr/>
          </p:nvSpPr>
          <p:spPr bwMode="auto">
            <a:xfrm>
              <a:off x="1338" y="2115"/>
              <a:ext cx="1212" cy="231"/>
            </a:xfrm>
            <a:prstGeom prst="rect">
              <a:avLst/>
            </a:prstGeom>
            <a:noFill/>
            <a:ln w="9525">
              <a:noFill/>
              <a:miter lim="800000"/>
              <a:headEnd/>
              <a:tailEnd/>
            </a:ln>
          </p:spPr>
          <p:txBody>
            <a:bodyPr wrap="none">
              <a:spAutoFit/>
            </a:bodyPr>
            <a:lstStyle/>
            <a:p>
              <a:r>
                <a:rPr lang="de-DE"/>
                <a:t>claim with dentist</a:t>
              </a:r>
            </a:p>
          </p:txBody>
        </p:sp>
      </p:grpSp>
      <p:grpSp>
        <p:nvGrpSpPr>
          <p:cNvPr id="50337" name="Group 161"/>
          <p:cNvGrpSpPr>
            <a:grpSpLocks/>
          </p:cNvGrpSpPr>
          <p:nvPr/>
        </p:nvGrpSpPr>
        <p:grpSpPr bwMode="auto">
          <a:xfrm>
            <a:off x="395288" y="4005263"/>
            <a:ext cx="3817937" cy="685800"/>
            <a:chOff x="249" y="2523"/>
            <a:chExt cx="2405" cy="432"/>
          </a:xfrm>
        </p:grpSpPr>
        <p:grpSp>
          <p:nvGrpSpPr>
            <p:cNvPr id="23591" name="Group 149"/>
            <p:cNvGrpSpPr>
              <a:grpSpLocks/>
            </p:cNvGrpSpPr>
            <p:nvPr/>
          </p:nvGrpSpPr>
          <p:grpSpPr bwMode="auto">
            <a:xfrm>
              <a:off x="249" y="2523"/>
              <a:ext cx="1134" cy="432"/>
              <a:chOff x="204" y="3203"/>
              <a:chExt cx="1134" cy="432"/>
            </a:xfrm>
          </p:grpSpPr>
          <p:sp>
            <p:nvSpPr>
              <p:cNvPr id="50310" name="AutoShape 134"/>
              <p:cNvSpPr>
                <a:spLocks noChangeArrowheads="1"/>
              </p:cNvSpPr>
              <p:nvPr/>
            </p:nvSpPr>
            <p:spPr bwMode="auto">
              <a:xfrm>
                <a:off x="204" y="3203"/>
                <a:ext cx="1134" cy="432"/>
              </a:xfrm>
              <a:prstGeom prst="roundRect">
                <a:avLst>
                  <a:gd name="adj" fmla="val 16667"/>
                </a:avLst>
              </a:prstGeom>
              <a:solidFill>
                <a:srgbClr val="EAEAEA"/>
              </a:solidFill>
              <a:ln w="12700">
                <a:solidFill>
                  <a:schemeClr val="tx1"/>
                </a:solidFill>
                <a:round/>
                <a:headEnd/>
                <a:tailEnd/>
              </a:ln>
              <a:effectLst>
                <a:outerShdw dist="107763" dir="18900000" algn="ctr" rotWithShape="0">
                  <a:schemeClr val="bg2"/>
                </a:outerShdw>
              </a:effectLst>
            </p:spPr>
            <p:txBody>
              <a:bodyPr wrap="none" anchor="ctr"/>
              <a:lstStyle/>
              <a:p>
                <a:pPr>
                  <a:defRPr/>
                </a:pPr>
                <a:endParaRPr lang="de-DE"/>
              </a:p>
            </p:txBody>
          </p:sp>
          <p:sp>
            <p:nvSpPr>
              <p:cNvPr id="23594" name="Rectangle 135"/>
              <p:cNvSpPr>
                <a:spLocks noChangeArrowheads="1"/>
              </p:cNvSpPr>
              <p:nvPr/>
            </p:nvSpPr>
            <p:spPr bwMode="auto">
              <a:xfrm>
                <a:off x="431" y="3294"/>
                <a:ext cx="182" cy="240"/>
              </a:xfrm>
              <a:prstGeom prst="rect">
                <a:avLst/>
              </a:prstGeom>
              <a:solidFill>
                <a:srgbClr val="FFCC66"/>
              </a:solidFill>
              <a:ln w="9525">
                <a:solidFill>
                  <a:schemeClr val="tx1"/>
                </a:solidFill>
                <a:miter lim="800000"/>
                <a:headEnd/>
                <a:tailEnd/>
              </a:ln>
            </p:spPr>
            <p:txBody>
              <a:bodyPr wrap="none" anchor="ctr"/>
              <a:lstStyle/>
              <a:p>
                <a:endParaRPr lang="de-DE"/>
              </a:p>
            </p:txBody>
          </p:sp>
          <p:sp>
            <p:nvSpPr>
              <p:cNvPr id="23595" name="Rectangle 136"/>
              <p:cNvSpPr>
                <a:spLocks noChangeArrowheads="1"/>
              </p:cNvSpPr>
              <p:nvPr/>
            </p:nvSpPr>
            <p:spPr bwMode="auto">
              <a:xfrm>
                <a:off x="657" y="3294"/>
                <a:ext cx="152" cy="240"/>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23596" name="Rectangle 137"/>
              <p:cNvSpPr>
                <a:spLocks noChangeArrowheads="1"/>
              </p:cNvSpPr>
              <p:nvPr/>
            </p:nvSpPr>
            <p:spPr bwMode="auto">
              <a:xfrm>
                <a:off x="839" y="3294"/>
                <a:ext cx="101" cy="144"/>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23597" name="Rectangle 138"/>
              <p:cNvSpPr>
                <a:spLocks noChangeArrowheads="1"/>
              </p:cNvSpPr>
              <p:nvPr/>
            </p:nvSpPr>
            <p:spPr bwMode="auto">
              <a:xfrm>
                <a:off x="975" y="3294"/>
                <a:ext cx="101" cy="144"/>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23598" name="Rectangle 139"/>
              <p:cNvSpPr>
                <a:spLocks noChangeArrowheads="1"/>
              </p:cNvSpPr>
              <p:nvPr/>
            </p:nvSpPr>
            <p:spPr bwMode="auto">
              <a:xfrm>
                <a:off x="1111" y="3294"/>
                <a:ext cx="152" cy="240"/>
              </a:xfrm>
              <a:prstGeom prst="rect">
                <a:avLst/>
              </a:prstGeom>
              <a:solidFill>
                <a:schemeClr val="hlink"/>
              </a:solidFill>
              <a:ln w="9525">
                <a:solidFill>
                  <a:schemeClr val="tx1"/>
                </a:solidFill>
                <a:miter lim="800000"/>
                <a:headEnd/>
                <a:tailEnd/>
              </a:ln>
            </p:spPr>
            <p:txBody>
              <a:bodyPr wrap="none" anchor="ctr"/>
              <a:lstStyle/>
              <a:p>
                <a:endParaRPr lang="de-DE"/>
              </a:p>
            </p:txBody>
          </p:sp>
        </p:grpSp>
        <p:sp>
          <p:nvSpPr>
            <p:cNvPr id="23592" name="Text Box 150"/>
            <p:cNvSpPr txBox="1">
              <a:spLocks noChangeArrowheads="1"/>
            </p:cNvSpPr>
            <p:nvPr/>
          </p:nvSpPr>
          <p:spPr bwMode="auto">
            <a:xfrm>
              <a:off x="1338" y="2614"/>
              <a:ext cx="1316" cy="231"/>
            </a:xfrm>
            <a:prstGeom prst="rect">
              <a:avLst/>
            </a:prstGeom>
            <a:noFill/>
            <a:ln w="9525">
              <a:noFill/>
              <a:miter lim="800000"/>
              <a:headEnd/>
              <a:tailEnd/>
            </a:ln>
          </p:spPr>
          <p:txBody>
            <a:bodyPr wrap="none">
              <a:spAutoFit/>
            </a:bodyPr>
            <a:lstStyle/>
            <a:p>
              <a:r>
                <a:rPr lang="de-DE"/>
                <a:t>claim from hospital</a:t>
              </a:r>
            </a:p>
          </p:txBody>
        </p:sp>
      </p:grpSp>
      <p:grpSp>
        <p:nvGrpSpPr>
          <p:cNvPr id="50340" name="Group 164"/>
          <p:cNvGrpSpPr>
            <a:grpSpLocks/>
          </p:cNvGrpSpPr>
          <p:nvPr/>
        </p:nvGrpSpPr>
        <p:grpSpPr bwMode="auto">
          <a:xfrm>
            <a:off x="395288" y="2420938"/>
            <a:ext cx="4483100" cy="685800"/>
            <a:chOff x="249" y="1525"/>
            <a:chExt cx="2824" cy="432"/>
          </a:xfrm>
        </p:grpSpPr>
        <p:sp>
          <p:nvSpPr>
            <p:cNvPr id="50288" name="AutoShape 112"/>
            <p:cNvSpPr>
              <a:spLocks noChangeArrowheads="1"/>
            </p:cNvSpPr>
            <p:nvPr/>
          </p:nvSpPr>
          <p:spPr bwMode="auto">
            <a:xfrm>
              <a:off x="249" y="1525"/>
              <a:ext cx="1723" cy="432"/>
            </a:xfrm>
            <a:prstGeom prst="roundRect">
              <a:avLst>
                <a:gd name="adj" fmla="val 16667"/>
              </a:avLst>
            </a:prstGeom>
            <a:solidFill>
              <a:srgbClr val="EAEAEA"/>
            </a:solidFill>
            <a:ln w="12700">
              <a:solidFill>
                <a:schemeClr val="tx1"/>
              </a:solidFill>
              <a:round/>
              <a:headEnd/>
              <a:tailEnd/>
            </a:ln>
            <a:effectLst>
              <a:outerShdw dist="107763" dir="18900000" algn="ctr" rotWithShape="0">
                <a:schemeClr val="bg2"/>
              </a:outerShdw>
            </a:effectLst>
          </p:spPr>
          <p:txBody>
            <a:bodyPr wrap="none" anchor="ctr"/>
            <a:lstStyle/>
            <a:p>
              <a:pPr>
                <a:defRPr/>
              </a:pPr>
              <a:endParaRPr lang="de-DE"/>
            </a:p>
          </p:txBody>
        </p:sp>
        <p:grpSp>
          <p:nvGrpSpPr>
            <p:cNvPr id="23581" name="Group 159"/>
            <p:cNvGrpSpPr>
              <a:grpSpLocks/>
            </p:cNvGrpSpPr>
            <p:nvPr/>
          </p:nvGrpSpPr>
          <p:grpSpPr bwMode="auto">
            <a:xfrm>
              <a:off x="521" y="1616"/>
              <a:ext cx="1397" cy="240"/>
              <a:chOff x="521" y="1616"/>
              <a:chExt cx="1397" cy="240"/>
            </a:xfrm>
          </p:grpSpPr>
          <p:sp>
            <p:nvSpPr>
              <p:cNvPr id="23583" name="Rectangle 99"/>
              <p:cNvSpPr>
                <a:spLocks noChangeArrowheads="1"/>
              </p:cNvSpPr>
              <p:nvPr/>
            </p:nvSpPr>
            <p:spPr bwMode="auto">
              <a:xfrm>
                <a:off x="521" y="1616"/>
                <a:ext cx="152" cy="240"/>
              </a:xfrm>
              <a:prstGeom prst="rect">
                <a:avLst/>
              </a:prstGeom>
              <a:solidFill>
                <a:srgbClr val="FFCC66"/>
              </a:solidFill>
              <a:ln w="9525">
                <a:solidFill>
                  <a:schemeClr val="tx1"/>
                </a:solidFill>
                <a:miter lim="800000"/>
                <a:headEnd/>
                <a:tailEnd/>
              </a:ln>
            </p:spPr>
            <p:txBody>
              <a:bodyPr wrap="none" anchor="ctr"/>
              <a:lstStyle/>
              <a:p>
                <a:endParaRPr lang="de-DE"/>
              </a:p>
            </p:txBody>
          </p:sp>
          <p:sp>
            <p:nvSpPr>
              <p:cNvPr id="50285" name="Rectangle 109"/>
              <p:cNvSpPr>
                <a:spLocks noChangeArrowheads="1"/>
              </p:cNvSpPr>
              <p:nvPr/>
            </p:nvSpPr>
            <p:spPr bwMode="auto">
              <a:xfrm>
                <a:off x="1428" y="1616"/>
                <a:ext cx="152" cy="24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23585" name="Rectangle 120"/>
              <p:cNvSpPr>
                <a:spLocks noChangeArrowheads="1"/>
              </p:cNvSpPr>
              <p:nvPr/>
            </p:nvSpPr>
            <p:spPr bwMode="auto">
              <a:xfrm>
                <a:off x="929" y="1616"/>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23586" name="Rectangle 123"/>
              <p:cNvSpPr>
                <a:spLocks noChangeArrowheads="1"/>
              </p:cNvSpPr>
              <p:nvPr/>
            </p:nvSpPr>
            <p:spPr bwMode="auto">
              <a:xfrm>
                <a:off x="1111" y="1616"/>
                <a:ext cx="102" cy="144"/>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87" name="Rectangle 131"/>
              <p:cNvSpPr>
                <a:spLocks noChangeArrowheads="1"/>
              </p:cNvSpPr>
              <p:nvPr/>
            </p:nvSpPr>
            <p:spPr bwMode="auto">
              <a:xfrm>
                <a:off x="1791" y="1616"/>
                <a:ext cx="127" cy="192"/>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88" name="Rectangle 132"/>
              <p:cNvSpPr>
                <a:spLocks noChangeArrowheads="1"/>
              </p:cNvSpPr>
              <p:nvPr/>
            </p:nvSpPr>
            <p:spPr bwMode="auto">
              <a:xfrm>
                <a:off x="1610" y="1616"/>
                <a:ext cx="127" cy="192"/>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89" name="Rectangle 140"/>
              <p:cNvSpPr>
                <a:spLocks noChangeArrowheads="1"/>
              </p:cNvSpPr>
              <p:nvPr/>
            </p:nvSpPr>
            <p:spPr bwMode="auto">
              <a:xfrm>
                <a:off x="748" y="1616"/>
                <a:ext cx="127" cy="192"/>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90" name="Rectangle 141"/>
              <p:cNvSpPr>
                <a:spLocks noChangeArrowheads="1"/>
              </p:cNvSpPr>
              <p:nvPr/>
            </p:nvSpPr>
            <p:spPr bwMode="auto">
              <a:xfrm>
                <a:off x="1247" y="1616"/>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grpSp>
        <p:sp>
          <p:nvSpPr>
            <p:cNvPr id="23582" name="Text Box 152"/>
            <p:cNvSpPr txBox="1">
              <a:spLocks noChangeArrowheads="1"/>
            </p:cNvSpPr>
            <p:nvPr/>
          </p:nvSpPr>
          <p:spPr bwMode="auto">
            <a:xfrm>
              <a:off x="1973" y="1583"/>
              <a:ext cx="1100" cy="231"/>
            </a:xfrm>
            <a:prstGeom prst="rect">
              <a:avLst/>
            </a:prstGeom>
            <a:noFill/>
            <a:ln w="9525">
              <a:noFill/>
              <a:miter lim="800000"/>
              <a:headEnd/>
              <a:tailEnd/>
            </a:ln>
          </p:spPr>
          <p:txBody>
            <a:bodyPr>
              <a:spAutoFit/>
            </a:bodyPr>
            <a:lstStyle/>
            <a:p>
              <a:r>
                <a:rPr lang="de-DE"/>
                <a:t>normal claim</a:t>
              </a:r>
            </a:p>
          </p:txBody>
        </p:sp>
      </p:grpSp>
      <p:grpSp>
        <p:nvGrpSpPr>
          <p:cNvPr id="50338" name="Group 162"/>
          <p:cNvGrpSpPr>
            <a:grpSpLocks/>
          </p:cNvGrpSpPr>
          <p:nvPr/>
        </p:nvGrpSpPr>
        <p:grpSpPr bwMode="auto">
          <a:xfrm>
            <a:off x="395288" y="4868863"/>
            <a:ext cx="4537075" cy="1014412"/>
            <a:chOff x="249" y="3067"/>
            <a:chExt cx="2858" cy="639"/>
          </a:xfrm>
        </p:grpSpPr>
        <p:grpSp>
          <p:nvGrpSpPr>
            <p:cNvPr id="23560" name="Group 155"/>
            <p:cNvGrpSpPr>
              <a:grpSpLocks/>
            </p:cNvGrpSpPr>
            <p:nvPr/>
          </p:nvGrpSpPr>
          <p:grpSpPr bwMode="auto">
            <a:xfrm>
              <a:off x="249" y="3067"/>
              <a:ext cx="2858" cy="432"/>
              <a:chOff x="158" y="1162"/>
              <a:chExt cx="2903" cy="432"/>
            </a:xfrm>
          </p:grpSpPr>
          <p:sp>
            <p:nvSpPr>
              <p:cNvPr id="50268" name="AutoShape 92"/>
              <p:cNvSpPr>
                <a:spLocks noChangeArrowheads="1"/>
              </p:cNvSpPr>
              <p:nvPr/>
            </p:nvSpPr>
            <p:spPr bwMode="auto">
              <a:xfrm>
                <a:off x="158" y="1162"/>
                <a:ext cx="2903" cy="432"/>
              </a:xfrm>
              <a:prstGeom prst="roundRect">
                <a:avLst>
                  <a:gd name="adj" fmla="val 16667"/>
                </a:avLst>
              </a:prstGeom>
              <a:solidFill>
                <a:srgbClr val="EAEAEA"/>
              </a:solidFill>
              <a:ln w="12700">
                <a:solidFill>
                  <a:schemeClr val="tx1"/>
                </a:solidFill>
                <a:round/>
                <a:headEnd/>
                <a:tailEnd/>
              </a:ln>
              <a:effectLst>
                <a:outerShdw dist="107763" dir="18900000" algn="ctr" rotWithShape="0">
                  <a:schemeClr val="bg2"/>
                </a:outerShdw>
              </a:effectLst>
            </p:spPr>
            <p:txBody>
              <a:bodyPr wrap="none" anchor="ctr"/>
              <a:lstStyle/>
              <a:p>
                <a:pPr>
                  <a:defRPr/>
                </a:pPr>
                <a:endParaRPr lang="de-DE"/>
              </a:p>
            </p:txBody>
          </p:sp>
          <p:grpSp>
            <p:nvGrpSpPr>
              <p:cNvPr id="23563" name="Group 154"/>
              <p:cNvGrpSpPr>
                <a:grpSpLocks/>
              </p:cNvGrpSpPr>
              <p:nvPr/>
            </p:nvGrpSpPr>
            <p:grpSpPr bwMode="auto">
              <a:xfrm>
                <a:off x="476" y="1253"/>
                <a:ext cx="2528" cy="245"/>
                <a:chOff x="476" y="1253"/>
                <a:chExt cx="2528" cy="245"/>
              </a:xfrm>
            </p:grpSpPr>
            <p:sp>
              <p:nvSpPr>
                <p:cNvPr id="23564" name="Rectangle 93"/>
                <p:cNvSpPr>
                  <a:spLocks noChangeArrowheads="1"/>
                </p:cNvSpPr>
                <p:nvPr/>
              </p:nvSpPr>
              <p:spPr bwMode="auto">
                <a:xfrm>
                  <a:off x="476" y="1253"/>
                  <a:ext cx="152" cy="240"/>
                </a:xfrm>
                <a:prstGeom prst="rect">
                  <a:avLst/>
                </a:prstGeom>
                <a:solidFill>
                  <a:srgbClr val="FFCC66"/>
                </a:solidFill>
                <a:ln w="9525">
                  <a:solidFill>
                    <a:schemeClr val="tx1"/>
                  </a:solidFill>
                  <a:miter lim="800000"/>
                  <a:headEnd/>
                  <a:tailEnd/>
                </a:ln>
              </p:spPr>
              <p:txBody>
                <a:bodyPr wrap="none" anchor="ctr"/>
                <a:lstStyle/>
                <a:p>
                  <a:endParaRPr lang="de-DE"/>
                </a:p>
              </p:txBody>
            </p:sp>
            <p:sp>
              <p:nvSpPr>
                <p:cNvPr id="23565" name="Rectangle 94"/>
                <p:cNvSpPr>
                  <a:spLocks noChangeArrowheads="1"/>
                </p:cNvSpPr>
                <p:nvPr/>
              </p:nvSpPr>
              <p:spPr bwMode="auto">
                <a:xfrm>
                  <a:off x="657" y="1253"/>
                  <a:ext cx="102" cy="144"/>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66" name="Rectangle 95"/>
                <p:cNvSpPr>
                  <a:spLocks noChangeArrowheads="1"/>
                </p:cNvSpPr>
                <p:nvPr/>
              </p:nvSpPr>
              <p:spPr bwMode="auto">
                <a:xfrm>
                  <a:off x="826" y="1258"/>
                  <a:ext cx="152" cy="240"/>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23567" name="Rectangle 96"/>
                <p:cNvSpPr>
                  <a:spLocks noChangeArrowheads="1"/>
                </p:cNvSpPr>
                <p:nvPr/>
              </p:nvSpPr>
              <p:spPr bwMode="auto">
                <a:xfrm>
                  <a:off x="1003" y="1258"/>
                  <a:ext cx="127" cy="192"/>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68" name="Rectangle 97"/>
                <p:cNvSpPr>
                  <a:spLocks noChangeArrowheads="1"/>
                </p:cNvSpPr>
                <p:nvPr/>
              </p:nvSpPr>
              <p:spPr bwMode="auto">
                <a:xfrm>
                  <a:off x="1155" y="1258"/>
                  <a:ext cx="152" cy="240"/>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50274" name="Rectangle 98"/>
                <p:cNvSpPr>
                  <a:spLocks noChangeArrowheads="1"/>
                </p:cNvSpPr>
                <p:nvPr/>
              </p:nvSpPr>
              <p:spPr bwMode="auto">
                <a:xfrm>
                  <a:off x="1332" y="1258"/>
                  <a:ext cx="151" cy="24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50276" name="Rectangle 100"/>
                <p:cNvSpPr>
                  <a:spLocks noChangeArrowheads="1"/>
                </p:cNvSpPr>
                <p:nvPr/>
              </p:nvSpPr>
              <p:spPr bwMode="auto">
                <a:xfrm>
                  <a:off x="1687" y="1258"/>
                  <a:ext cx="152" cy="240"/>
                </a:xfrm>
                <a:prstGeom prst="rect">
                  <a:avLst/>
                </a:prstGeom>
                <a:solidFill>
                  <a:schemeClr val="folHlink"/>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50277" name="Rectangle 101"/>
                <p:cNvSpPr>
                  <a:spLocks noChangeArrowheads="1"/>
                </p:cNvSpPr>
                <p:nvPr/>
              </p:nvSpPr>
              <p:spPr bwMode="auto">
                <a:xfrm>
                  <a:off x="1864" y="1258"/>
                  <a:ext cx="151" cy="24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23572" name="Rectangle 102"/>
                <p:cNvSpPr>
                  <a:spLocks noChangeArrowheads="1"/>
                </p:cNvSpPr>
                <p:nvPr/>
              </p:nvSpPr>
              <p:spPr bwMode="auto">
                <a:xfrm>
                  <a:off x="2041" y="1258"/>
                  <a:ext cx="102" cy="144"/>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73" name="Rectangle 103"/>
                <p:cNvSpPr>
                  <a:spLocks noChangeArrowheads="1"/>
                </p:cNvSpPr>
                <p:nvPr/>
              </p:nvSpPr>
              <p:spPr bwMode="auto">
                <a:xfrm>
                  <a:off x="2168" y="1258"/>
                  <a:ext cx="101" cy="144"/>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23574" name="Rectangle 104"/>
                <p:cNvSpPr>
                  <a:spLocks noChangeArrowheads="1"/>
                </p:cNvSpPr>
                <p:nvPr/>
              </p:nvSpPr>
              <p:spPr bwMode="auto">
                <a:xfrm>
                  <a:off x="2295" y="1258"/>
                  <a:ext cx="101" cy="144"/>
                </a:xfrm>
                <a:prstGeom prst="rect">
                  <a:avLst/>
                </a:prstGeom>
                <a:solidFill>
                  <a:schemeClr val="hlink"/>
                </a:solidFill>
                <a:ln w="9525">
                  <a:solidFill>
                    <a:schemeClr val="tx1"/>
                  </a:solidFill>
                  <a:miter lim="800000"/>
                  <a:headEnd/>
                  <a:tailEnd/>
                </a:ln>
              </p:spPr>
              <p:txBody>
                <a:bodyPr wrap="none" anchor="ctr"/>
                <a:lstStyle/>
                <a:p>
                  <a:endParaRPr lang="de-DE"/>
                </a:p>
              </p:txBody>
            </p:sp>
            <p:sp>
              <p:nvSpPr>
                <p:cNvPr id="23575" name="Rectangle 105"/>
                <p:cNvSpPr>
                  <a:spLocks noChangeArrowheads="1"/>
                </p:cNvSpPr>
                <p:nvPr/>
              </p:nvSpPr>
              <p:spPr bwMode="auto">
                <a:xfrm>
                  <a:off x="2421" y="1258"/>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23576" name="Rectangle 107"/>
                <p:cNvSpPr>
                  <a:spLocks noChangeArrowheads="1"/>
                </p:cNvSpPr>
                <p:nvPr/>
              </p:nvSpPr>
              <p:spPr bwMode="auto">
                <a:xfrm>
                  <a:off x="2751" y="1258"/>
                  <a:ext cx="101" cy="144"/>
                </a:xfrm>
                <a:prstGeom prst="rect">
                  <a:avLst/>
                </a:prstGeom>
                <a:solidFill>
                  <a:schemeClr val="bg1"/>
                </a:solidFill>
                <a:ln w="9525">
                  <a:solidFill>
                    <a:schemeClr val="tx1"/>
                  </a:solidFill>
                  <a:miter lim="800000"/>
                  <a:headEnd/>
                  <a:tailEnd/>
                </a:ln>
              </p:spPr>
              <p:txBody>
                <a:bodyPr wrap="none" anchor="ctr"/>
                <a:lstStyle/>
                <a:p>
                  <a:endParaRPr lang="de-DE"/>
                </a:p>
              </p:txBody>
            </p:sp>
            <p:sp>
              <p:nvSpPr>
                <p:cNvPr id="23577" name="Rectangle 108"/>
                <p:cNvSpPr>
                  <a:spLocks noChangeArrowheads="1"/>
                </p:cNvSpPr>
                <p:nvPr/>
              </p:nvSpPr>
              <p:spPr bwMode="auto">
                <a:xfrm>
                  <a:off x="2877" y="1258"/>
                  <a:ext cx="127" cy="192"/>
                </a:xfrm>
                <a:prstGeom prst="rect">
                  <a:avLst/>
                </a:prstGeom>
                <a:solidFill>
                  <a:schemeClr val="bg2"/>
                </a:solidFill>
                <a:ln w="9525">
                  <a:solidFill>
                    <a:schemeClr val="tx1"/>
                  </a:solidFill>
                  <a:miter lim="800000"/>
                  <a:headEnd/>
                  <a:tailEnd/>
                </a:ln>
              </p:spPr>
              <p:txBody>
                <a:bodyPr wrap="none" anchor="ctr"/>
                <a:lstStyle/>
                <a:p>
                  <a:endParaRPr lang="de-DE"/>
                </a:p>
              </p:txBody>
            </p:sp>
            <p:sp>
              <p:nvSpPr>
                <p:cNvPr id="50305" name="Rectangle 129"/>
                <p:cNvSpPr>
                  <a:spLocks noChangeArrowheads="1"/>
                </p:cNvSpPr>
                <p:nvPr/>
              </p:nvSpPr>
              <p:spPr bwMode="auto">
                <a:xfrm>
                  <a:off x="2562" y="1253"/>
                  <a:ext cx="151" cy="240"/>
                </a:xfrm>
                <a:prstGeom prst="rect">
                  <a:avLst/>
                </a:prstGeom>
                <a:solidFill>
                  <a:schemeClr val="bg2"/>
                </a:solidFill>
                <a:ln w="9525">
                  <a:solidFill>
                    <a:schemeClr val="tx1"/>
                  </a:solidFill>
                  <a:miter lim="800000"/>
                  <a:headEnd/>
                  <a:tailEnd/>
                </a:ln>
                <a:effectLst>
                  <a:outerShdw dist="35921" dir="2700000" algn="ctr" rotWithShape="0">
                    <a:schemeClr val="bg2"/>
                  </a:outerShdw>
                </a:effectLst>
              </p:spPr>
              <p:txBody>
                <a:bodyPr wrap="none" anchor="ctr"/>
                <a:lstStyle/>
                <a:p>
                  <a:pPr>
                    <a:defRPr/>
                  </a:pPr>
                  <a:endParaRPr lang="de-DE"/>
                </a:p>
              </p:txBody>
            </p:sp>
            <p:sp>
              <p:nvSpPr>
                <p:cNvPr id="23579" name="Rectangle 130"/>
                <p:cNvSpPr>
                  <a:spLocks noChangeArrowheads="1"/>
                </p:cNvSpPr>
                <p:nvPr/>
              </p:nvSpPr>
              <p:spPr bwMode="auto">
                <a:xfrm>
                  <a:off x="1519" y="1253"/>
                  <a:ext cx="127" cy="192"/>
                </a:xfrm>
                <a:prstGeom prst="rect">
                  <a:avLst/>
                </a:prstGeom>
                <a:solidFill>
                  <a:schemeClr val="bg1"/>
                </a:solidFill>
                <a:ln w="9525">
                  <a:solidFill>
                    <a:schemeClr val="tx1"/>
                  </a:solidFill>
                  <a:miter lim="800000"/>
                  <a:headEnd/>
                  <a:tailEnd/>
                </a:ln>
              </p:spPr>
              <p:txBody>
                <a:bodyPr wrap="none" anchor="ctr"/>
                <a:lstStyle/>
                <a:p>
                  <a:endParaRPr lang="de-DE"/>
                </a:p>
              </p:txBody>
            </p:sp>
          </p:grpSp>
        </p:grpSp>
        <p:sp>
          <p:nvSpPr>
            <p:cNvPr id="23561" name="Text Box 156"/>
            <p:cNvSpPr txBox="1">
              <a:spLocks noChangeArrowheads="1"/>
            </p:cNvSpPr>
            <p:nvPr/>
          </p:nvSpPr>
          <p:spPr bwMode="auto">
            <a:xfrm>
              <a:off x="1973" y="3475"/>
              <a:ext cx="1068" cy="231"/>
            </a:xfrm>
            <a:prstGeom prst="rect">
              <a:avLst/>
            </a:prstGeom>
            <a:noFill/>
            <a:ln w="9525">
              <a:noFill/>
              <a:miter lim="800000"/>
              <a:headEnd/>
              <a:tailEnd/>
            </a:ln>
          </p:spPr>
          <p:txBody>
            <a:bodyPr wrap="none">
              <a:spAutoFit/>
            </a:bodyPr>
            <a:lstStyle/>
            <a:p>
              <a:r>
                <a:rPr lang="de-DE"/>
                <a:t>complex claim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0334"/>
                                        </p:tgtEl>
                                        <p:attrNameLst>
                                          <p:attrName>style.visibility</p:attrName>
                                        </p:attrNameLst>
                                      </p:cBhvr>
                                      <p:to>
                                        <p:strVal val="visible"/>
                                      </p:to>
                                    </p:set>
                                    <p:animEffect transition="in" filter="blinds(horizontal)">
                                      <p:cBhvr>
                                        <p:cTn id="7" dur="500"/>
                                        <p:tgtEl>
                                          <p:spTgt spid="5033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0340"/>
                                        </p:tgtEl>
                                        <p:attrNameLst>
                                          <p:attrName>style.visibility</p:attrName>
                                        </p:attrNameLst>
                                      </p:cBhvr>
                                      <p:to>
                                        <p:strVal val="visible"/>
                                      </p:to>
                                    </p:set>
                                    <p:animEffect transition="in" filter="blinds(horizontal)">
                                      <p:cBhvr>
                                        <p:cTn id="12" dur="500"/>
                                        <p:tgtEl>
                                          <p:spTgt spid="5034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0336"/>
                                        </p:tgtEl>
                                        <p:attrNameLst>
                                          <p:attrName>style.visibility</p:attrName>
                                        </p:attrNameLst>
                                      </p:cBhvr>
                                      <p:to>
                                        <p:strVal val="visible"/>
                                      </p:to>
                                    </p:set>
                                    <p:animEffect transition="in" filter="blinds(horizontal)">
                                      <p:cBhvr>
                                        <p:cTn id="17" dur="500"/>
                                        <p:tgtEl>
                                          <p:spTgt spid="5033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0337"/>
                                        </p:tgtEl>
                                        <p:attrNameLst>
                                          <p:attrName>style.visibility</p:attrName>
                                        </p:attrNameLst>
                                      </p:cBhvr>
                                      <p:to>
                                        <p:strVal val="visible"/>
                                      </p:to>
                                    </p:set>
                                    <p:animEffect transition="in" filter="blinds(horizontal)">
                                      <p:cBhvr>
                                        <p:cTn id="22" dur="500"/>
                                        <p:tgtEl>
                                          <p:spTgt spid="5033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0338"/>
                                        </p:tgtEl>
                                        <p:attrNameLst>
                                          <p:attrName>style.visibility</p:attrName>
                                        </p:attrNameLst>
                                      </p:cBhvr>
                                      <p:to>
                                        <p:strVal val="visible"/>
                                      </p:to>
                                    </p:set>
                                    <p:animEffect transition="in" filter="blinds(horizontal)">
                                      <p:cBhvr>
                                        <p:cTn id="27" dur="500"/>
                                        <p:tgtEl>
                                          <p:spTgt spid="5033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0178">
                                            <p:txEl>
                                              <p:pRg st="0" end="0"/>
                                            </p:txEl>
                                          </p:spTgt>
                                        </p:tgtEl>
                                        <p:attrNameLst>
                                          <p:attrName>style.visibility</p:attrName>
                                        </p:attrNameLst>
                                      </p:cBhvr>
                                      <p:to>
                                        <p:strVal val="visible"/>
                                      </p:to>
                                    </p:set>
                                    <p:animEffect transition="in" filter="blinds(horizontal)">
                                      <p:cBhvr>
                                        <p:cTn id="32" dur="500"/>
                                        <p:tgtEl>
                                          <p:spTgt spid="50178">
                                            <p:txEl>
                                              <p:pRg st="0" end="0"/>
                                            </p:txEl>
                                          </p:spTgt>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50178">
                                            <p:txEl>
                                              <p:pRg st="1" end="1"/>
                                            </p:txEl>
                                          </p:spTgt>
                                        </p:tgtEl>
                                        <p:attrNameLst>
                                          <p:attrName>style.visibility</p:attrName>
                                        </p:attrNameLst>
                                      </p:cBhvr>
                                      <p:to>
                                        <p:strVal val="visible"/>
                                      </p:to>
                                    </p:set>
                                    <p:animEffect transition="in" filter="blinds(horizontal)">
                                      <p:cBhvr>
                                        <p:cTn id="35" dur="500"/>
                                        <p:tgtEl>
                                          <p:spTgt spid="50178">
                                            <p:txEl>
                                              <p:pRg st="1" end="1"/>
                                            </p:txEl>
                                          </p:spTgt>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50178">
                                            <p:txEl>
                                              <p:pRg st="2" end="2"/>
                                            </p:txEl>
                                          </p:spTgt>
                                        </p:tgtEl>
                                        <p:attrNameLst>
                                          <p:attrName>style.visibility</p:attrName>
                                        </p:attrNameLst>
                                      </p:cBhvr>
                                      <p:to>
                                        <p:strVal val="visible"/>
                                      </p:to>
                                    </p:set>
                                    <p:animEffect transition="in" filter="blinds(horizontal)">
                                      <p:cBhvr>
                                        <p:cTn id="38" dur="500"/>
                                        <p:tgtEl>
                                          <p:spTgt spid="50178">
                                            <p:txEl>
                                              <p:pRg st="2" end="2"/>
                                            </p:txEl>
                                          </p:spTgt>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50178">
                                            <p:txEl>
                                              <p:pRg st="3" end="3"/>
                                            </p:txEl>
                                          </p:spTgt>
                                        </p:tgtEl>
                                        <p:attrNameLst>
                                          <p:attrName>style.visibility</p:attrName>
                                        </p:attrNameLst>
                                      </p:cBhvr>
                                      <p:to>
                                        <p:strVal val="visible"/>
                                      </p:to>
                                    </p:set>
                                    <p:animEffect transition="in" filter="blinds(horizontal)">
                                      <p:cBhvr>
                                        <p:cTn id="41" dur="500"/>
                                        <p:tgtEl>
                                          <p:spTgt spid="50178">
                                            <p:txEl>
                                              <p:pRg st="3" end="3"/>
                                            </p:txEl>
                                          </p:spTgt>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50178">
                                            <p:txEl>
                                              <p:pRg st="4" end="4"/>
                                            </p:txEl>
                                          </p:spTgt>
                                        </p:tgtEl>
                                        <p:attrNameLst>
                                          <p:attrName>style.visibility</p:attrName>
                                        </p:attrNameLst>
                                      </p:cBhvr>
                                      <p:to>
                                        <p:strVal val="visible"/>
                                      </p:to>
                                    </p:set>
                                    <p:animEffect transition="in" filter="blinds(horizontal)">
                                      <p:cBhvr>
                                        <p:cTn id="44" dur="500"/>
                                        <p:tgtEl>
                                          <p:spTgt spid="5017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1" name="Rectangle 2"/>
          <p:cNvSpPr>
            <a:spLocks noChangeArrowheads="1"/>
          </p:cNvSpPr>
          <p:nvPr/>
        </p:nvSpPr>
        <p:spPr bwMode="auto">
          <a:xfrm>
            <a:off x="6248400" y="2286000"/>
            <a:ext cx="2209800" cy="2438400"/>
          </a:xfrm>
          <a:prstGeom prst="rect">
            <a:avLst/>
          </a:prstGeom>
          <a:gradFill rotWithShape="0">
            <a:gsLst>
              <a:gs pos="0">
                <a:srgbClr val="333399"/>
              </a:gs>
              <a:gs pos="100000">
                <a:schemeClr val="folHlink"/>
              </a:gs>
            </a:gsLst>
            <a:lin ang="0" scaled="1"/>
          </a:gradFill>
          <a:ln w="9525">
            <a:noFill/>
            <a:miter lim="800000"/>
            <a:headEnd/>
            <a:tailEnd/>
          </a:ln>
        </p:spPr>
        <p:txBody>
          <a:bodyPr anchor="ctr">
            <a:spAutoFit/>
          </a:bodyPr>
          <a:lstStyle/>
          <a:p>
            <a:endParaRPr lang="de-DE"/>
          </a:p>
        </p:txBody>
      </p:sp>
      <p:sp>
        <p:nvSpPr>
          <p:cNvPr id="41992" name="Rectangle 3"/>
          <p:cNvSpPr>
            <a:spLocks noGrp="1"/>
          </p:cNvSpPr>
          <p:nvPr>
            <p:ph type="title"/>
          </p:nvPr>
        </p:nvSpPr>
        <p:spPr/>
        <p:txBody>
          <a:bodyPr/>
          <a:lstStyle/>
          <a:p>
            <a:r>
              <a:rPr lang="de-DE" smtClean="0"/>
              <a:t>SP Healthcare handles</a:t>
            </a:r>
          </a:p>
        </p:txBody>
      </p:sp>
      <p:sp>
        <p:nvSpPr>
          <p:cNvPr id="41993" name="Rectangle 4"/>
          <p:cNvSpPr>
            <a:spLocks noGrp="1"/>
          </p:cNvSpPr>
          <p:nvPr>
            <p:ph type="body" idx="1"/>
          </p:nvPr>
        </p:nvSpPr>
        <p:spPr/>
        <p:txBody>
          <a:bodyPr/>
          <a:lstStyle/>
          <a:p>
            <a:r>
              <a:rPr lang="de-DE" smtClean="0"/>
              <a:t>Declaration forms</a:t>
            </a:r>
          </a:p>
        </p:txBody>
      </p:sp>
      <p:sp>
        <p:nvSpPr>
          <p:cNvPr id="41994" name="Rectangle 5"/>
          <p:cNvSpPr>
            <a:spLocks noChangeArrowheads="1"/>
          </p:cNvSpPr>
          <p:nvPr/>
        </p:nvSpPr>
        <p:spPr bwMode="auto">
          <a:xfrm>
            <a:off x="2438400" y="2238375"/>
            <a:ext cx="9144000" cy="0"/>
          </a:xfrm>
          <a:prstGeom prst="rect">
            <a:avLst/>
          </a:prstGeom>
          <a:noFill/>
          <a:ln w="9525">
            <a:noFill/>
            <a:miter lim="800000"/>
            <a:headEnd/>
            <a:tailEnd/>
          </a:ln>
        </p:spPr>
        <p:txBody>
          <a:bodyPr>
            <a:spAutoFit/>
          </a:bodyPr>
          <a:lstStyle/>
          <a:p>
            <a:endParaRPr lang="de-DE"/>
          </a:p>
        </p:txBody>
      </p:sp>
      <p:graphicFrame>
        <p:nvGraphicFramePr>
          <p:cNvPr id="41990" name="Object 6"/>
          <p:cNvGraphicFramePr>
            <a:graphicFrameLocks noChangeAspect="1"/>
          </p:cNvGraphicFramePr>
          <p:nvPr/>
        </p:nvGraphicFramePr>
        <p:xfrm>
          <a:off x="762000" y="2057400"/>
          <a:ext cx="5257800" cy="2933700"/>
        </p:xfrm>
        <a:graphic>
          <a:graphicData uri="http://schemas.openxmlformats.org/presentationml/2006/ole">
            <p:oleObj spid="_x0000_s41990" r:id="rId3" imgW="4371167" imgH="2279153" progId="">
              <p:embed/>
            </p:oleObj>
          </a:graphicData>
        </a:graphic>
      </p:graphicFrame>
      <p:grpSp>
        <p:nvGrpSpPr>
          <p:cNvPr id="2" name="Group 7"/>
          <p:cNvGrpSpPr>
            <a:grpSpLocks/>
          </p:cNvGrpSpPr>
          <p:nvPr/>
        </p:nvGrpSpPr>
        <p:grpSpPr bwMode="auto">
          <a:xfrm>
            <a:off x="2743200" y="2286000"/>
            <a:ext cx="6172200" cy="336550"/>
            <a:chOff x="1728" y="1440"/>
            <a:chExt cx="3888" cy="212"/>
          </a:xfrm>
        </p:grpSpPr>
        <p:sp>
          <p:nvSpPr>
            <p:cNvPr id="42011" name="Rectangle 8"/>
            <p:cNvSpPr>
              <a:spLocks noChangeArrowheads="1"/>
            </p:cNvSpPr>
            <p:nvPr/>
          </p:nvSpPr>
          <p:spPr bwMode="auto">
            <a:xfrm>
              <a:off x="1728" y="1505"/>
              <a:ext cx="480" cy="91"/>
            </a:xfrm>
            <a:prstGeom prst="rect">
              <a:avLst/>
            </a:prstGeom>
            <a:solidFill>
              <a:srgbClr val="00FFFF">
                <a:alpha val="50195"/>
              </a:srgbClr>
            </a:solidFill>
            <a:ln w="9525">
              <a:solidFill>
                <a:srgbClr val="333399"/>
              </a:solidFill>
              <a:miter lim="800000"/>
              <a:headEnd/>
              <a:tailEnd/>
            </a:ln>
          </p:spPr>
          <p:txBody>
            <a:bodyPr wrap="none" anchor="ctr">
              <a:spAutoFit/>
            </a:bodyPr>
            <a:lstStyle/>
            <a:p>
              <a:endParaRPr lang="de-DE"/>
            </a:p>
          </p:txBody>
        </p:sp>
        <p:sp>
          <p:nvSpPr>
            <p:cNvPr id="42012" name="Text Box 9"/>
            <p:cNvSpPr txBox="1">
              <a:spLocks noChangeArrowheads="1"/>
            </p:cNvSpPr>
            <p:nvPr/>
          </p:nvSpPr>
          <p:spPr bwMode="auto">
            <a:xfrm>
              <a:off x="3984" y="144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Policy number</a:t>
              </a:r>
            </a:p>
          </p:txBody>
        </p:sp>
      </p:grpSp>
      <p:grpSp>
        <p:nvGrpSpPr>
          <p:cNvPr id="3" name="Group 10"/>
          <p:cNvGrpSpPr>
            <a:grpSpLocks/>
          </p:cNvGrpSpPr>
          <p:nvPr/>
        </p:nvGrpSpPr>
        <p:grpSpPr bwMode="auto">
          <a:xfrm>
            <a:off x="2743200" y="2532063"/>
            <a:ext cx="6172200" cy="471487"/>
            <a:chOff x="1728" y="1595"/>
            <a:chExt cx="3888" cy="297"/>
          </a:xfrm>
        </p:grpSpPr>
        <p:sp>
          <p:nvSpPr>
            <p:cNvPr id="42009" name="Rectangle 11"/>
            <p:cNvSpPr>
              <a:spLocks noChangeArrowheads="1"/>
            </p:cNvSpPr>
            <p:nvPr/>
          </p:nvSpPr>
          <p:spPr bwMode="auto">
            <a:xfrm>
              <a:off x="1728" y="1595"/>
              <a:ext cx="384" cy="86"/>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2010" name="Text Box 12"/>
            <p:cNvSpPr txBox="1">
              <a:spLocks noChangeArrowheads="1"/>
            </p:cNvSpPr>
            <p:nvPr/>
          </p:nvSpPr>
          <p:spPr bwMode="auto">
            <a:xfrm>
              <a:off x="3984" y="168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Account number</a:t>
              </a:r>
            </a:p>
          </p:txBody>
        </p:sp>
      </p:grpSp>
      <p:grpSp>
        <p:nvGrpSpPr>
          <p:cNvPr id="41997" name="Group 13"/>
          <p:cNvGrpSpPr>
            <a:grpSpLocks/>
          </p:cNvGrpSpPr>
          <p:nvPr/>
        </p:nvGrpSpPr>
        <p:grpSpPr bwMode="auto">
          <a:xfrm>
            <a:off x="3997325" y="3048000"/>
            <a:ext cx="4918075" cy="969963"/>
            <a:chOff x="2518" y="1920"/>
            <a:chExt cx="3098" cy="611"/>
          </a:xfrm>
        </p:grpSpPr>
        <p:grpSp>
          <p:nvGrpSpPr>
            <p:cNvPr id="4" name="Group 14"/>
            <p:cNvGrpSpPr>
              <a:grpSpLocks/>
            </p:cNvGrpSpPr>
            <p:nvPr/>
          </p:nvGrpSpPr>
          <p:grpSpPr bwMode="auto">
            <a:xfrm>
              <a:off x="2518" y="1926"/>
              <a:ext cx="343" cy="605"/>
              <a:chOff x="2518" y="1926"/>
              <a:chExt cx="343" cy="605"/>
            </a:xfrm>
          </p:grpSpPr>
          <p:sp>
            <p:nvSpPr>
              <p:cNvPr id="42007" name="Rectangle 15"/>
              <p:cNvSpPr>
                <a:spLocks noChangeArrowheads="1"/>
              </p:cNvSpPr>
              <p:nvPr/>
            </p:nvSpPr>
            <p:spPr bwMode="auto">
              <a:xfrm>
                <a:off x="2518" y="1926"/>
                <a:ext cx="91" cy="60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2008" name="Rectangle 16"/>
              <p:cNvSpPr>
                <a:spLocks noChangeArrowheads="1"/>
              </p:cNvSpPr>
              <p:nvPr/>
            </p:nvSpPr>
            <p:spPr bwMode="auto">
              <a:xfrm>
                <a:off x="2770" y="1926"/>
                <a:ext cx="91" cy="60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grpSp>
        <p:sp>
          <p:nvSpPr>
            <p:cNvPr id="42006" name="Text Box 17"/>
            <p:cNvSpPr txBox="1">
              <a:spLocks noChangeArrowheads="1"/>
            </p:cNvSpPr>
            <p:nvPr/>
          </p:nvSpPr>
          <p:spPr bwMode="auto">
            <a:xfrm>
              <a:off x="3984" y="192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Payment mode</a:t>
              </a:r>
            </a:p>
          </p:txBody>
        </p:sp>
      </p:grpSp>
      <p:grpSp>
        <p:nvGrpSpPr>
          <p:cNvPr id="42002" name="Group 18"/>
          <p:cNvGrpSpPr>
            <a:grpSpLocks/>
          </p:cNvGrpSpPr>
          <p:nvPr/>
        </p:nvGrpSpPr>
        <p:grpSpPr bwMode="auto">
          <a:xfrm>
            <a:off x="5081588" y="3057525"/>
            <a:ext cx="3833812" cy="960438"/>
            <a:chOff x="3201" y="1926"/>
            <a:chExt cx="2415" cy="605"/>
          </a:xfrm>
        </p:grpSpPr>
        <p:sp>
          <p:nvSpPr>
            <p:cNvPr id="42003" name="Rectangle 19"/>
            <p:cNvSpPr>
              <a:spLocks noChangeArrowheads="1"/>
            </p:cNvSpPr>
            <p:nvPr/>
          </p:nvSpPr>
          <p:spPr bwMode="auto">
            <a:xfrm>
              <a:off x="3201" y="1926"/>
              <a:ext cx="91" cy="60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2004" name="Text Box 20"/>
            <p:cNvSpPr txBox="1">
              <a:spLocks noChangeArrowheads="1"/>
            </p:cNvSpPr>
            <p:nvPr/>
          </p:nvSpPr>
          <p:spPr bwMode="auto">
            <a:xfrm>
              <a:off x="3984" y="216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Accident flag</a:t>
              </a:r>
            </a:p>
          </p:txBody>
        </p:sp>
      </p:grpSp>
      <p:grpSp>
        <p:nvGrpSpPr>
          <p:cNvPr id="42005" name="Group 21"/>
          <p:cNvGrpSpPr>
            <a:grpSpLocks/>
          </p:cNvGrpSpPr>
          <p:nvPr/>
        </p:nvGrpSpPr>
        <p:grpSpPr bwMode="auto">
          <a:xfrm>
            <a:off x="1355725" y="3810000"/>
            <a:ext cx="7559675" cy="703263"/>
            <a:chOff x="854" y="2400"/>
            <a:chExt cx="4762" cy="443"/>
          </a:xfrm>
        </p:grpSpPr>
        <p:sp>
          <p:nvSpPr>
            <p:cNvPr id="42001" name="Rectangle 22"/>
            <p:cNvSpPr>
              <a:spLocks noChangeArrowheads="1"/>
            </p:cNvSpPr>
            <p:nvPr/>
          </p:nvSpPr>
          <p:spPr bwMode="auto">
            <a:xfrm>
              <a:off x="854" y="2577"/>
              <a:ext cx="91" cy="91"/>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5" name="Text Box 23"/>
            <p:cNvSpPr txBox="1">
              <a:spLocks noChangeArrowheads="1"/>
            </p:cNvSpPr>
            <p:nvPr/>
          </p:nvSpPr>
          <p:spPr bwMode="auto">
            <a:xfrm>
              <a:off x="3984" y="2400"/>
              <a:ext cx="1632" cy="443"/>
            </a:xfrm>
            <a:prstGeom prst="rect">
              <a:avLst/>
            </a:prstGeom>
            <a:noFill/>
            <a:ln w="9525">
              <a:noFill/>
              <a:miter lim="800000"/>
              <a:headEnd/>
              <a:tailEnd/>
            </a:ln>
          </p:spPr>
          <p:txBody>
            <a:bodyPr>
              <a:spAutoFit/>
            </a:bodyPr>
            <a:lstStyle/>
            <a:p>
              <a:pPr eaLnBrk="0" hangingPunct="0">
                <a:spcBef>
                  <a:spcPct val="50000"/>
                </a:spcBef>
                <a:buFont typeface="Webdings" pitchFamily="18" charset="2"/>
                <a:buChar char="4"/>
              </a:pPr>
              <a:r>
                <a:rPr lang="de-DE" sz="1600" b="1">
                  <a:solidFill>
                    <a:schemeClr val="bg1"/>
                  </a:solidFill>
                </a:rPr>
                <a:t>Salesman flag</a:t>
              </a:r>
            </a:p>
            <a:p>
              <a:pPr eaLnBrk="0" hangingPunct="0">
                <a:spcBef>
                  <a:spcPct val="50000"/>
                </a:spcBef>
                <a:buFont typeface="Webdings" pitchFamily="18" charset="2"/>
                <a:buChar char="4"/>
              </a:pPr>
              <a:r>
                <a:rPr lang="de-DE" sz="1600" b="1">
                  <a:solidFill>
                    <a:schemeClr val="bg1"/>
                  </a:solidFill>
                </a:rPr>
                <a:t>Claims data</a:t>
              </a:r>
            </a:p>
          </p:txBody>
        </p:sp>
      </p:grpSp>
      <p:pic>
        <p:nvPicPr>
          <p:cNvPr id="42000" name="Picture 24" descr="melzer stamp"/>
          <p:cNvPicPr>
            <a:picLocks noChangeAspect="1" noChangeArrowheads="1"/>
          </p:cNvPicPr>
          <p:nvPr/>
        </p:nvPicPr>
        <p:blipFill>
          <a:blip r:embed="rId4"/>
          <a:srcRect/>
          <a:stretch>
            <a:fillRect/>
          </a:stretch>
        </p:blipFill>
        <p:spPr bwMode="auto">
          <a:xfrm>
            <a:off x="1524000" y="4246563"/>
            <a:ext cx="1066800" cy="4127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1997"/>
                                        </p:tgtEl>
                                        <p:attrNameLst>
                                          <p:attrName>style.visibility</p:attrName>
                                        </p:attrNameLst>
                                      </p:cBhvr>
                                      <p:to>
                                        <p:strVal val="visible"/>
                                      </p:to>
                                    </p:set>
                                    <p:animEffect transition="in" filter="box(in)">
                                      <p:cBhvr>
                                        <p:cTn id="17" dur="500"/>
                                        <p:tgtEl>
                                          <p:spTgt spid="4199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42002"/>
                                        </p:tgtEl>
                                        <p:attrNameLst>
                                          <p:attrName>style.visibility</p:attrName>
                                        </p:attrNameLst>
                                      </p:cBhvr>
                                      <p:to>
                                        <p:strVal val="visible"/>
                                      </p:to>
                                    </p:set>
                                    <p:animEffect transition="in" filter="box(in)">
                                      <p:cBhvr>
                                        <p:cTn id="22" dur="500"/>
                                        <p:tgtEl>
                                          <p:spTgt spid="4200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42005"/>
                                        </p:tgtEl>
                                        <p:attrNameLst>
                                          <p:attrName>style.visibility</p:attrName>
                                        </p:attrNameLst>
                                      </p:cBhvr>
                                      <p:to>
                                        <p:strVal val="visible"/>
                                      </p:to>
                                    </p:set>
                                    <p:animEffect transition="in" filter="box(in)">
                                      <p:cBhvr>
                                        <p:cTn id="27" dur="500"/>
                                        <p:tgtEl>
                                          <p:spTgt spid="420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5" name="Rectangle 2"/>
          <p:cNvSpPr>
            <a:spLocks noChangeArrowheads="1"/>
          </p:cNvSpPr>
          <p:nvPr/>
        </p:nvSpPr>
        <p:spPr bwMode="auto">
          <a:xfrm>
            <a:off x="6248400" y="2286000"/>
            <a:ext cx="2286000" cy="2971800"/>
          </a:xfrm>
          <a:prstGeom prst="rect">
            <a:avLst/>
          </a:prstGeom>
          <a:gradFill rotWithShape="0">
            <a:gsLst>
              <a:gs pos="0">
                <a:srgbClr val="333399"/>
              </a:gs>
              <a:gs pos="100000">
                <a:schemeClr val="folHlink"/>
              </a:gs>
            </a:gsLst>
            <a:lin ang="0" scaled="1"/>
          </a:gradFill>
          <a:ln w="9525">
            <a:noFill/>
            <a:miter lim="800000"/>
            <a:headEnd/>
            <a:tailEnd/>
          </a:ln>
        </p:spPr>
        <p:txBody>
          <a:bodyPr anchor="ctr">
            <a:spAutoFit/>
          </a:bodyPr>
          <a:lstStyle/>
          <a:p>
            <a:endParaRPr lang="de-DE"/>
          </a:p>
        </p:txBody>
      </p:sp>
      <p:sp>
        <p:nvSpPr>
          <p:cNvPr id="43016" name="Rectangle 3"/>
          <p:cNvSpPr>
            <a:spLocks noGrp="1"/>
          </p:cNvSpPr>
          <p:nvPr>
            <p:ph type="title"/>
          </p:nvPr>
        </p:nvSpPr>
        <p:spPr/>
        <p:txBody>
          <a:bodyPr/>
          <a:lstStyle/>
          <a:p>
            <a:r>
              <a:rPr lang="de-DE" smtClean="0"/>
              <a:t>SP Healthcare handles</a:t>
            </a:r>
          </a:p>
        </p:txBody>
      </p:sp>
      <p:sp>
        <p:nvSpPr>
          <p:cNvPr id="43017" name="Rectangle 4"/>
          <p:cNvSpPr>
            <a:spLocks noGrp="1"/>
          </p:cNvSpPr>
          <p:nvPr>
            <p:ph type="body" idx="1"/>
          </p:nvPr>
        </p:nvSpPr>
        <p:spPr/>
        <p:txBody>
          <a:bodyPr/>
          <a:lstStyle/>
          <a:p>
            <a:r>
              <a:rPr lang="de-DE" smtClean="0"/>
              <a:t>Invoices</a:t>
            </a:r>
          </a:p>
        </p:txBody>
      </p:sp>
      <p:sp>
        <p:nvSpPr>
          <p:cNvPr id="43018" name="Rectangle 5"/>
          <p:cNvSpPr>
            <a:spLocks noChangeArrowheads="1"/>
          </p:cNvSpPr>
          <p:nvPr/>
        </p:nvSpPr>
        <p:spPr bwMode="auto">
          <a:xfrm>
            <a:off x="2700338" y="2266950"/>
            <a:ext cx="9144000" cy="0"/>
          </a:xfrm>
          <a:prstGeom prst="rect">
            <a:avLst/>
          </a:prstGeom>
          <a:noFill/>
          <a:ln w="9525">
            <a:noFill/>
            <a:miter lim="800000"/>
            <a:headEnd/>
            <a:tailEnd/>
          </a:ln>
        </p:spPr>
        <p:txBody>
          <a:bodyPr>
            <a:spAutoFit/>
          </a:bodyPr>
          <a:lstStyle/>
          <a:p>
            <a:endParaRPr lang="de-DE"/>
          </a:p>
        </p:txBody>
      </p:sp>
      <p:graphicFrame>
        <p:nvGraphicFramePr>
          <p:cNvPr id="43014" name="Object 6"/>
          <p:cNvGraphicFramePr>
            <a:graphicFrameLocks noChangeAspect="1"/>
          </p:cNvGraphicFramePr>
          <p:nvPr/>
        </p:nvGraphicFramePr>
        <p:xfrm>
          <a:off x="838200" y="2119313"/>
          <a:ext cx="5376863" cy="3338512"/>
        </p:xfrm>
        <a:graphic>
          <a:graphicData uri="http://schemas.openxmlformats.org/presentationml/2006/ole">
            <p:oleObj spid="_x0000_s43014" r:id="rId3" imgW="5630939" imgH="3357872" progId="">
              <p:embed/>
            </p:oleObj>
          </a:graphicData>
        </a:graphic>
      </p:graphicFrame>
      <p:grpSp>
        <p:nvGrpSpPr>
          <p:cNvPr id="2" name="Group 7"/>
          <p:cNvGrpSpPr>
            <a:grpSpLocks/>
          </p:cNvGrpSpPr>
          <p:nvPr/>
        </p:nvGrpSpPr>
        <p:grpSpPr bwMode="auto">
          <a:xfrm>
            <a:off x="1219200" y="2286000"/>
            <a:ext cx="7696200" cy="2855913"/>
            <a:chOff x="768" y="1440"/>
            <a:chExt cx="4848" cy="1799"/>
          </a:xfrm>
        </p:grpSpPr>
        <p:sp>
          <p:nvSpPr>
            <p:cNvPr id="43051" name="Rectangle 8"/>
            <p:cNvSpPr>
              <a:spLocks noChangeArrowheads="1"/>
            </p:cNvSpPr>
            <p:nvPr/>
          </p:nvSpPr>
          <p:spPr bwMode="auto">
            <a:xfrm>
              <a:off x="768" y="1680"/>
              <a:ext cx="480" cy="144"/>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52" name="Text Box 9"/>
            <p:cNvSpPr txBox="1">
              <a:spLocks noChangeArrowheads="1"/>
            </p:cNvSpPr>
            <p:nvPr/>
          </p:nvSpPr>
          <p:spPr bwMode="auto">
            <a:xfrm>
              <a:off x="3984" y="144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Care provider</a:t>
              </a:r>
            </a:p>
          </p:txBody>
        </p:sp>
        <p:sp>
          <p:nvSpPr>
            <p:cNvPr id="43053" name="Rectangle 10"/>
            <p:cNvSpPr>
              <a:spLocks noChangeArrowheads="1"/>
            </p:cNvSpPr>
            <p:nvPr/>
          </p:nvSpPr>
          <p:spPr bwMode="auto">
            <a:xfrm>
              <a:off x="768" y="1926"/>
              <a:ext cx="384" cy="4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3054" name="Rectangle 11"/>
            <p:cNvSpPr>
              <a:spLocks noChangeArrowheads="1"/>
            </p:cNvSpPr>
            <p:nvPr/>
          </p:nvSpPr>
          <p:spPr bwMode="auto">
            <a:xfrm>
              <a:off x="1008" y="1877"/>
              <a:ext cx="96" cy="4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3055" name="Rectangle 12"/>
            <p:cNvSpPr>
              <a:spLocks noChangeArrowheads="1"/>
            </p:cNvSpPr>
            <p:nvPr/>
          </p:nvSpPr>
          <p:spPr bwMode="auto">
            <a:xfrm>
              <a:off x="1200" y="3132"/>
              <a:ext cx="288" cy="4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3056" name="Rectangle 13"/>
            <p:cNvSpPr>
              <a:spLocks noChangeArrowheads="1"/>
            </p:cNvSpPr>
            <p:nvPr/>
          </p:nvSpPr>
          <p:spPr bwMode="auto">
            <a:xfrm>
              <a:off x="1056" y="3194"/>
              <a:ext cx="240" cy="4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grpSp>
      <p:grpSp>
        <p:nvGrpSpPr>
          <p:cNvPr id="43022" name="Group 14"/>
          <p:cNvGrpSpPr>
            <a:grpSpLocks/>
          </p:cNvGrpSpPr>
          <p:nvPr/>
        </p:nvGrpSpPr>
        <p:grpSpPr bwMode="auto">
          <a:xfrm>
            <a:off x="1892300" y="2667000"/>
            <a:ext cx="7023100" cy="1293813"/>
            <a:chOff x="1192" y="1680"/>
            <a:chExt cx="4424" cy="815"/>
          </a:xfrm>
        </p:grpSpPr>
        <p:sp>
          <p:nvSpPr>
            <p:cNvPr id="43048" name="Rectangle 15"/>
            <p:cNvSpPr>
              <a:spLocks noChangeArrowheads="1"/>
            </p:cNvSpPr>
            <p:nvPr/>
          </p:nvSpPr>
          <p:spPr bwMode="auto">
            <a:xfrm>
              <a:off x="1192" y="2178"/>
              <a:ext cx="144"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3" name="Rectangle 16"/>
            <p:cNvSpPr>
              <a:spLocks noChangeArrowheads="1"/>
            </p:cNvSpPr>
            <p:nvPr/>
          </p:nvSpPr>
          <p:spPr bwMode="auto">
            <a:xfrm>
              <a:off x="2652" y="2437"/>
              <a:ext cx="240"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50" name="Text Box 17"/>
            <p:cNvSpPr txBox="1">
              <a:spLocks noChangeArrowheads="1"/>
            </p:cNvSpPr>
            <p:nvPr/>
          </p:nvSpPr>
          <p:spPr bwMode="auto">
            <a:xfrm>
              <a:off x="3984" y="1680"/>
              <a:ext cx="1632" cy="212"/>
            </a:xfrm>
            <a:prstGeom prst="rect">
              <a:avLst/>
            </a:prstGeom>
            <a:noFill/>
            <a:ln w="9525">
              <a:noFill/>
              <a:miter lim="800000"/>
              <a:headEnd/>
              <a:tailEnd/>
            </a:ln>
          </p:spPr>
          <p:txBody>
            <a:bodyPr>
              <a:spAutoFit/>
            </a:bodyPr>
            <a:lstStyle/>
            <a:p>
              <a:pPr eaLnBrk="0" hangingPunct="0">
                <a:spcBef>
                  <a:spcPct val="50000"/>
                </a:spcBef>
              </a:pPr>
              <a:r>
                <a:rPr lang="en-GB" sz="1600" b="1">
                  <a:solidFill>
                    <a:schemeClr val="bg1"/>
                  </a:solidFill>
                  <a:cs typeface="Times New Roman" pitchFamily="18" charset="0"/>
                  <a:sym typeface="Webdings" pitchFamily="18" charset="2"/>
                </a:rPr>
                <a:t></a:t>
              </a:r>
              <a:r>
                <a:rPr lang="de-DE" sz="1600" b="1">
                  <a:solidFill>
                    <a:schemeClr val="bg1"/>
                  </a:solidFill>
                </a:rPr>
                <a:t> Invoice reference</a:t>
              </a:r>
            </a:p>
          </p:txBody>
        </p:sp>
      </p:grpSp>
      <p:grpSp>
        <p:nvGrpSpPr>
          <p:cNvPr id="43026" name="Group 18"/>
          <p:cNvGrpSpPr>
            <a:grpSpLocks/>
          </p:cNvGrpSpPr>
          <p:nvPr/>
        </p:nvGrpSpPr>
        <p:grpSpPr bwMode="auto">
          <a:xfrm>
            <a:off x="5443538" y="3048000"/>
            <a:ext cx="2601912" cy="1438275"/>
            <a:chOff x="3429" y="1920"/>
            <a:chExt cx="1639" cy="906"/>
          </a:xfrm>
        </p:grpSpPr>
        <p:sp>
          <p:nvSpPr>
            <p:cNvPr id="43046" name="Rectangle 19"/>
            <p:cNvSpPr>
              <a:spLocks noChangeArrowheads="1"/>
            </p:cNvSpPr>
            <p:nvPr/>
          </p:nvSpPr>
          <p:spPr bwMode="auto">
            <a:xfrm>
              <a:off x="3429" y="2768"/>
              <a:ext cx="19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7" name="Rectangle 20"/>
            <p:cNvSpPr>
              <a:spLocks noChangeArrowheads="1"/>
            </p:cNvSpPr>
            <p:nvPr/>
          </p:nvSpPr>
          <p:spPr bwMode="auto">
            <a:xfrm>
              <a:off x="3984" y="1920"/>
              <a:ext cx="1084" cy="212"/>
            </a:xfrm>
            <a:prstGeom prst="rect">
              <a:avLst/>
            </a:prstGeom>
            <a:noFill/>
            <a:ln w="9525">
              <a:noFill/>
              <a:miter lim="800000"/>
              <a:headEnd/>
              <a:tailEnd/>
            </a:ln>
          </p:spPr>
          <p:txBody>
            <a:bodyPr wrap="none">
              <a:spAutoFit/>
            </a:bodyPr>
            <a:lstStyle/>
            <a:p>
              <a:pPr eaLnBrk="0" hangingPunct="0"/>
              <a:r>
                <a:rPr lang="en-GB" sz="1600" b="1">
                  <a:solidFill>
                    <a:schemeClr val="bg1"/>
                  </a:solidFill>
                  <a:cs typeface="Times New Roman" pitchFamily="18" charset="0"/>
                  <a:sym typeface="Webdings" pitchFamily="18" charset="2"/>
                </a:rPr>
                <a:t></a:t>
              </a:r>
              <a:r>
                <a:rPr lang="de-DE" sz="1600" b="1">
                  <a:solidFill>
                    <a:schemeClr val="bg1"/>
                  </a:solidFill>
                </a:rPr>
                <a:t> Total amount</a:t>
              </a:r>
            </a:p>
          </p:txBody>
        </p:sp>
      </p:grpSp>
      <p:grpSp>
        <p:nvGrpSpPr>
          <p:cNvPr id="43029" name="Group 21"/>
          <p:cNvGrpSpPr>
            <a:grpSpLocks/>
          </p:cNvGrpSpPr>
          <p:nvPr/>
        </p:nvGrpSpPr>
        <p:grpSpPr bwMode="auto">
          <a:xfrm>
            <a:off x="2590800" y="4114800"/>
            <a:ext cx="5173663" cy="336550"/>
            <a:chOff x="1632" y="2592"/>
            <a:chExt cx="3259" cy="212"/>
          </a:xfrm>
        </p:grpSpPr>
        <p:sp>
          <p:nvSpPr>
            <p:cNvPr id="4" name="Rectangle 22"/>
            <p:cNvSpPr>
              <a:spLocks noChangeArrowheads="1"/>
            </p:cNvSpPr>
            <p:nvPr/>
          </p:nvSpPr>
          <p:spPr bwMode="auto">
            <a:xfrm>
              <a:off x="1632" y="2595"/>
              <a:ext cx="144"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4" name="Rectangle 23"/>
            <p:cNvSpPr>
              <a:spLocks noChangeArrowheads="1"/>
            </p:cNvSpPr>
            <p:nvPr/>
          </p:nvSpPr>
          <p:spPr bwMode="auto">
            <a:xfrm>
              <a:off x="1632" y="2656"/>
              <a:ext cx="144"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5" name="Rectangle 24"/>
            <p:cNvSpPr>
              <a:spLocks noChangeArrowheads="1"/>
            </p:cNvSpPr>
            <p:nvPr/>
          </p:nvSpPr>
          <p:spPr bwMode="auto">
            <a:xfrm>
              <a:off x="4032" y="2592"/>
              <a:ext cx="859" cy="212"/>
            </a:xfrm>
            <a:prstGeom prst="rect">
              <a:avLst/>
            </a:prstGeom>
            <a:noFill/>
            <a:ln w="9525">
              <a:noFill/>
              <a:miter lim="800000"/>
              <a:headEnd/>
              <a:tailEnd/>
            </a:ln>
          </p:spPr>
          <p:txBody>
            <a:bodyPr wrap="none">
              <a:spAutoFit/>
            </a:bodyPr>
            <a:lstStyle/>
            <a:p>
              <a:pPr eaLnBrk="0" hangingPunct="0">
                <a:buFont typeface="Webdings" pitchFamily="18" charset="2"/>
                <a:buNone/>
              </a:pPr>
              <a:r>
                <a:rPr lang="de-DE" sz="1600" b="1">
                  <a:solidFill>
                    <a:schemeClr val="bg1"/>
                  </a:solidFill>
                </a:rPr>
                <a:t>    -</a:t>
              </a:r>
              <a:r>
                <a:rPr lang="de-DE" sz="1600" b="1">
                  <a:solidFill>
                    <a:srgbClr val="000066"/>
                  </a:solidFill>
                </a:rPr>
                <a:t> </a:t>
              </a:r>
              <a:r>
                <a:rPr lang="de-DE" sz="1600" b="1">
                  <a:solidFill>
                    <a:schemeClr val="bg1"/>
                  </a:solidFill>
                </a:rPr>
                <a:t>Quantity</a:t>
              </a:r>
            </a:p>
          </p:txBody>
        </p:sp>
      </p:grpSp>
      <p:grpSp>
        <p:nvGrpSpPr>
          <p:cNvPr id="43033" name="Group 25"/>
          <p:cNvGrpSpPr>
            <a:grpSpLocks/>
          </p:cNvGrpSpPr>
          <p:nvPr/>
        </p:nvGrpSpPr>
        <p:grpSpPr bwMode="auto">
          <a:xfrm>
            <a:off x="2057400" y="3871913"/>
            <a:ext cx="6473825" cy="808037"/>
            <a:chOff x="1296" y="2439"/>
            <a:chExt cx="4078" cy="509"/>
          </a:xfrm>
        </p:grpSpPr>
        <p:sp>
          <p:nvSpPr>
            <p:cNvPr id="43038" name="Rectangle 26"/>
            <p:cNvSpPr>
              <a:spLocks noChangeArrowheads="1"/>
            </p:cNvSpPr>
            <p:nvPr/>
          </p:nvSpPr>
          <p:spPr bwMode="auto">
            <a:xfrm>
              <a:off x="1296" y="2439"/>
              <a:ext cx="288" cy="4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5" name="Rectangle 27"/>
            <p:cNvSpPr>
              <a:spLocks noChangeArrowheads="1"/>
            </p:cNvSpPr>
            <p:nvPr/>
          </p:nvSpPr>
          <p:spPr bwMode="auto">
            <a:xfrm>
              <a:off x="1840" y="2439"/>
              <a:ext cx="288" cy="4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0" name="Rectangle 28"/>
            <p:cNvSpPr>
              <a:spLocks noChangeArrowheads="1"/>
            </p:cNvSpPr>
            <p:nvPr/>
          </p:nvSpPr>
          <p:spPr bwMode="auto">
            <a:xfrm>
              <a:off x="1877" y="2595"/>
              <a:ext cx="19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1" name="Rectangle 29"/>
            <p:cNvSpPr>
              <a:spLocks noChangeArrowheads="1"/>
            </p:cNvSpPr>
            <p:nvPr/>
          </p:nvSpPr>
          <p:spPr bwMode="auto">
            <a:xfrm>
              <a:off x="1877" y="2656"/>
              <a:ext cx="19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42" name="Rectangle 30"/>
            <p:cNvSpPr>
              <a:spLocks noChangeArrowheads="1"/>
            </p:cNvSpPr>
            <p:nvPr/>
          </p:nvSpPr>
          <p:spPr bwMode="auto">
            <a:xfrm>
              <a:off x="4032" y="2736"/>
              <a:ext cx="1342" cy="212"/>
            </a:xfrm>
            <a:prstGeom prst="rect">
              <a:avLst/>
            </a:prstGeom>
            <a:noFill/>
            <a:ln w="9525">
              <a:noFill/>
              <a:miter lim="800000"/>
              <a:headEnd/>
              <a:tailEnd/>
            </a:ln>
          </p:spPr>
          <p:txBody>
            <a:bodyPr wrap="none">
              <a:spAutoFit/>
            </a:bodyPr>
            <a:lstStyle/>
            <a:p>
              <a:pPr eaLnBrk="0" hangingPunct="0">
                <a:buFont typeface="Webdings" pitchFamily="18" charset="2"/>
                <a:buNone/>
              </a:pPr>
              <a:r>
                <a:rPr lang="de-DE" sz="1600" b="1">
                  <a:solidFill>
                    <a:srgbClr val="000066"/>
                  </a:solidFill>
                </a:rPr>
                <a:t>    </a:t>
              </a:r>
              <a:r>
                <a:rPr lang="de-DE" sz="1600" b="1">
                  <a:solidFill>
                    <a:schemeClr val="bg1"/>
                  </a:solidFill>
                </a:rPr>
                <a:t>- Start- &amp; Enddate</a:t>
              </a:r>
            </a:p>
          </p:txBody>
        </p:sp>
      </p:grpSp>
      <p:grpSp>
        <p:nvGrpSpPr>
          <p:cNvPr id="43039" name="Group 31"/>
          <p:cNvGrpSpPr>
            <a:grpSpLocks/>
          </p:cNvGrpSpPr>
          <p:nvPr/>
        </p:nvGrpSpPr>
        <p:grpSpPr bwMode="auto">
          <a:xfrm>
            <a:off x="5443538" y="4119563"/>
            <a:ext cx="2262187" cy="788987"/>
            <a:chOff x="3429" y="2595"/>
            <a:chExt cx="1425" cy="497"/>
          </a:xfrm>
        </p:grpSpPr>
        <p:sp>
          <p:nvSpPr>
            <p:cNvPr id="43035" name="Rectangle 32"/>
            <p:cNvSpPr>
              <a:spLocks noChangeArrowheads="1"/>
            </p:cNvSpPr>
            <p:nvPr/>
          </p:nvSpPr>
          <p:spPr bwMode="auto">
            <a:xfrm>
              <a:off x="3429" y="2595"/>
              <a:ext cx="19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36" name="Rectangle 33"/>
            <p:cNvSpPr>
              <a:spLocks noChangeArrowheads="1"/>
            </p:cNvSpPr>
            <p:nvPr/>
          </p:nvSpPr>
          <p:spPr bwMode="auto">
            <a:xfrm>
              <a:off x="3429" y="2656"/>
              <a:ext cx="19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37" name="Rectangle 34"/>
            <p:cNvSpPr>
              <a:spLocks noChangeArrowheads="1"/>
            </p:cNvSpPr>
            <p:nvPr/>
          </p:nvSpPr>
          <p:spPr bwMode="auto">
            <a:xfrm>
              <a:off x="4032" y="2880"/>
              <a:ext cx="822" cy="212"/>
            </a:xfrm>
            <a:prstGeom prst="rect">
              <a:avLst/>
            </a:prstGeom>
            <a:noFill/>
            <a:ln w="9525">
              <a:noFill/>
              <a:miter lim="800000"/>
              <a:headEnd/>
              <a:tailEnd/>
            </a:ln>
          </p:spPr>
          <p:txBody>
            <a:bodyPr wrap="none">
              <a:spAutoFit/>
            </a:bodyPr>
            <a:lstStyle/>
            <a:p>
              <a:pPr eaLnBrk="0" hangingPunct="0">
                <a:buFont typeface="Webdings" pitchFamily="18" charset="2"/>
                <a:buNone/>
              </a:pPr>
              <a:r>
                <a:rPr lang="de-DE" sz="1600" b="1">
                  <a:solidFill>
                    <a:srgbClr val="000066"/>
                  </a:solidFill>
                </a:rPr>
                <a:t>    </a:t>
              </a:r>
              <a:r>
                <a:rPr lang="de-DE" sz="1600" b="1">
                  <a:solidFill>
                    <a:schemeClr val="bg1"/>
                  </a:solidFill>
                </a:rPr>
                <a:t>- Amount</a:t>
              </a:r>
            </a:p>
          </p:txBody>
        </p:sp>
      </p:grpSp>
      <p:grpSp>
        <p:nvGrpSpPr>
          <p:cNvPr id="43043" name="Group 35"/>
          <p:cNvGrpSpPr>
            <a:grpSpLocks/>
          </p:cNvGrpSpPr>
          <p:nvPr/>
        </p:nvGrpSpPr>
        <p:grpSpPr bwMode="auto">
          <a:xfrm>
            <a:off x="1219200" y="3429000"/>
            <a:ext cx="6607175" cy="879475"/>
            <a:chOff x="784" y="2160"/>
            <a:chExt cx="4162" cy="554"/>
          </a:xfrm>
        </p:grpSpPr>
        <p:sp>
          <p:nvSpPr>
            <p:cNvPr id="43030" name="Rectangle 36"/>
            <p:cNvSpPr>
              <a:spLocks noChangeArrowheads="1"/>
            </p:cNvSpPr>
            <p:nvPr/>
          </p:nvSpPr>
          <p:spPr bwMode="auto">
            <a:xfrm>
              <a:off x="784" y="2595"/>
              <a:ext cx="144"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31" name="Rectangle 37"/>
            <p:cNvSpPr>
              <a:spLocks noChangeArrowheads="1"/>
            </p:cNvSpPr>
            <p:nvPr/>
          </p:nvSpPr>
          <p:spPr bwMode="auto">
            <a:xfrm>
              <a:off x="784" y="2656"/>
              <a:ext cx="144"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32" name="Rectangle 38"/>
            <p:cNvSpPr>
              <a:spLocks noChangeArrowheads="1"/>
            </p:cNvSpPr>
            <p:nvPr/>
          </p:nvSpPr>
          <p:spPr bwMode="auto">
            <a:xfrm>
              <a:off x="4032" y="2160"/>
              <a:ext cx="914" cy="366"/>
            </a:xfrm>
            <a:prstGeom prst="rect">
              <a:avLst/>
            </a:prstGeom>
            <a:noFill/>
            <a:ln w="9525">
              <a:noFill/>
              <a:miter lim="800000"/>
              <a:headEnd/>
              <a:tailEnd/>
            </a:ln>
          </p:spPr>
          <p:txBody>
            <a:bodyPr wrap="none">
              <a:spAutoFit/>
            </a:bodyPr>
            <a:lstStyle/>
            <a:p>
              <a:pPr eaLnBrk="0" hangingPunct="0">
                <a:buFont typeface="Webdings" pitchFamily="18" charset="2"/>
                <a:buNone/>
              </a:pPr>
              <a:r>
                <a:rPr lang="en-GB" sz="1600" b="1">
                  <a:solidFill>
                    <a:schemeClr val="bg1"/>
                  </a:solidFill>
                  <a:cs typeface="Times New Roman" pitchFamily="18" charset="0"/>
                  <a:sym typeface="Webdings" pitchFamily="18" charset="2"/>
                </a:rPr>
                <a:t></a:t>
              </a:r>
              <a:r>
                <a:rPr lang="de-DE" sz="1600" b="1">
                  <a:solidFill>
                    <a:schemeClr val="bg1"/>
                  </a:solidFill>
                </a:rPr>
                <a:t> Line items</a:t>
              </a:r>
              <a:br>
                <a:rPr lang="de-DE" sz="1600" b="1">
                  <a:solidFill>
                    <a:schemeClr val="bg1"/>
                  </a:solidFill>
                </a:rPr>
              </a:br>
              <a:r>
                <a:rPr lang="de-DE" sz="1600" b="1">
                  <a:solidFill>
                    <a:schemeClr val="bg1"/>
                  </a:solidFill>
                </a:rPr>
                <a:t>    - Code</a:t>
              </a:r>
            </a:p>
          </p:txBody>
        </p:sp>
        <p:sp>
          <p:nvSpPr>
            <p:cNvPr id="6" name="Rectangle 39"/>
            <p:cNvSpPr>
              <a:spLocks noChangeArrowheads="1"/>
            </p:cNvSpPr>
            <p:nvPr/>
          </p:nvSpPr>
          <p:spPr bwMode="auto">
            <a:xfrm>
              <a:off x="2208" y="2595"/>
              <a:ext cx="480"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34" name="Rectangle 40"/>
            <p:cNvSpPr>
              <a:spLocks noChangeArrowheads="1"/>
            </p:cNvSpPr>
            <p:nvPr/>
          </p:nvSpPr>
          <p:spPr bwMode="auto">
            <a:xfrm>
              <a:off x="2208" y="2656"/>
              <a:ext cx="912" cy="58"/>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grpSp>
      <p:grpSp>
        <p:nvGrpSpPr>
          <p:cNvPr id="43049" name="Group 41"/>
          <p:cNvGrpSpPr>
            <a:grpSpLocks/>
          </p:cNvGrpSpPr>
          <p:nvPr/>
        </p:nvGrpSpPr>
        <p:grpSpPr bwMode="auto">
          <a:xfrm>
            <a:off x="2057400" y="3709988"/>
            <a:ext cx="6348413" cy="512762"/>
            <a:chOff x="1296" y="2337"/>
            <a:chExt cx="3999" cy="323"/>
          </a:xfrm>
        </p:grpSpPr>
        <p:sp>
          <p:nvSpPr>
            <p:cNvPr id="43027" name="Rectangle 42"/>
            <p:cNvSpPr>
              <a:spLocks noChangeArrowheads="1"/>
            </p:cNvSpPr>
            <p:nvPr/>
          </p:nvSpPr>
          <p:spPr bwMode="auto">
            <a:xfrm>
              <a:off x="1296" y="2337"/>
              <a:ext cx="288" cy="4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43028" name="Rectangle 43"/>
            <p:cNvSpPr>
              <a:spLocks noChangeArrowheads="1"/>
            </p:cNvSpPr>
            <p:nvPr/>
          </p:nvSpPr>
          <p:spPr bwMode="auto">
            <a:xfrm>
              <a:off x="1296" y="2387"/>
              <a:ext cx="288" cy="45"/>
            </a:xfrm>
            <a:prstGeom prst="rect">
              <a:avLst/>
            </a:prstGeom>
            <a:solidFill>
              <a:srgbClr val="00FFFF">
                <a:alpha val="50195"/>
              </a:srgbClr>
            </a:solidFill>
            <a:ln w="9525">
              <a:solidFill>
                <a:srgbClr val="333399"/>
              </a:solidFill>
              <a:miter lim="800000"/>
              <a:headEnd/>
              <a:tailEnd/>
            </a:ln>
          </p:spPr>
          <p:txBody>
            <a:bodyPr anchor="ctr">
              <a:spAutoFit/>
            </a:bodyPr>
            <a:lstStyle/>
            <a:p>
              <a:endParaRPr lang="de-DE"/>
            </a:p>
          </p:txBody>
        </p:sp>
        <p:sp>
          <p:nvSpPr>
            <p:cNvPr id="7" name="Rectangle 44"/>
            <p:cNvSpPr>
              <a:spLocks noChangeArrowheads="1"/>
            </p:cNvSpPr>
            <p:nvPr/>
          </p:nvSpPr>
          <p:spPr bwMode="auto">
            <a:xfrm>
              <a:off x="4032" y="2448"/>
              <a:ext cx="1263" cy="212"/>
            </a:xfrm>
            <a:prstGeom prst="rect">
              <a:avLst/>
            </a:prstGeom>
            <a:noFill/>
            <a:ln w="9525">
              <a:noFill/>
              <a:miter lim="800000"/>
              <a:headEnd/>
              <a:tailEnd/>
            </a:ln>
          </p:spPr>
          <p:txBody>
            <a:bodyPr wrap="none">
              <a:spAutoFit/>
            </a:bodyPr>
            <a:lstStyle/>
            <a:p>
              <a:pPr eaLnBrk="0" hangingPunct="0">
                <a:buFont typeface="Webdings" pitchFamily="18" charset="2"/>
                <a:buNone/>
              </a:pPr>
              <a:r>
                <a:rPr lang="de-DE" sz="1600" b="1">
                  <a:solidFill>
                    <a:srgbClr val="000066"/>
                  </a:solidFill>
                </a:rPr>
                <a:t>    </a:t>
              </a:r>
              <a:r>
                <a:rPr lang="de-DE" sz="1600" b="1">
                  <a:solidFill>
                    <a:schemeClr val="bg1"/>
                  </a:solidFill>
                </a:rPr>
                <a:t>- Treated person</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3022"/>
                                        </p:tgtEl>
                                        <p:attrNameLst>
                                          <p:attrName>style.visibility</p:attrName>
                                        </p:attrNameLst>
                                      </p:cBhvr>
                                      <p:to>
                                        <p:strVal val="visible"/>
                                      </p:to>
                                    </p:set>
                                    <p:animEffect transition="in" filter="box(in)">
                                      <p:cBhvr>
                                        <p:cTn id="12" dur="500"/>
                                        <p:tgtEl>
                                          <p:spTgt spid="4302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3026"/>
                                        </p:tgtEl>
                                        <p:attrNameLst>
                                          <p:attrName>style.visibility</p:attrName>
                                        </p:attrNameLst>
                                      </p:cBhvr>
                                      <p:to>
                                        <p:strVal val="visible"/>
                                      </p:to>
                                    </p:set>
                                    <p:animEffect transition="in" filter="box(in)">
                                      <p:cBhvr>
                                        <p:cTn id="17" dur="500"/>
                                        <p:tgtEl>
                                          <p:spTgt spid="4302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43043"/>
                                        </p:tgtEl>
                                        <p:attrNameLst>
                                          <p:attrName>style.visibility</p:attrName>
                                        </p:attrNameLst>
                                      </p:cBhvr>
                                      <p:to>
                                        <p:strVal val="visible"/>
                                      </p:to>
                                    </p:set>
                                    <p:animEffect transition="in" filter="box(in)">
                                      <p:cBhvr>
                                        <p:cTn id="22" dur="500"/>
                                        <p:tgtEl>
                                          <p:spTgt spid="4304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43049"/>
                                        </p:tgtEl>
                                        <p:attrNameLst>
                                          <p:attrName>style.visibility</p:attrName>
                                        </p:attrNameLst>
                                      </p:cBhvr>
                                      <p:to>
                                        <p:strVal val="visible"/>
                                      </p:to>
                                    </p:set>
                                    <p:animEffect transition="in" filter="box(in)">
                                      <p:cBhvr>
                                        <p:cTn id="27" dur="500"/>
                                        <p:tgtEl>
                                          <p:spTgt spid="4304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43029"/>
                                        </p:tgtEl>
                                        <p:attrNameLst>
                                          <p:attrName>style.visibility</p:attrName>
                                        </p:attrNameLst>
                                      </p:cBhvr>
                                      <p:to>
                                        <p:strVal val="visible"/>
                                      </p:to>
                                    </p:set>
                                    <p:animEffect transition="in" filter="box(in)">
                                      <p:cBhvr>
                                        <p:cTn id="32" dur="500"/>
                                        <p:tgtEl>
                                          <p:spTgt spid="43029"/>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43033"/>
                                        </p:tgtEl>
                                        <p:attrNameLst>
                                          <p:attrName>style.visibility</p:attrName>
                                        </p:attrNameLst>
                                      </p:cBhvr>
                                      <p:to>
                                        <p:strVal val="visible"/>
                                      </p:to>
                                    </p:set>
                                    <p:animEffect transition="in" filter="box(in)">
                                      <p:cBhvr>
                                        <p:cTn id="37" dur="500"/>
                                        <p:tgtEl>
                                          <p:spTgt spid="43033"/>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43039"/>
                                        </p:tgtEl>
                                        <p:attrNameLst>
                                          <p:attrName>style.visibility</p:attrName>
                                        </p:attrNameLst>
                                      </p:cBhvr>
                                      <p:to>
                                        <p:strVal val="visible"/>
                                      </p:to>
                                    </p:set>
                                    <p:animEffect transition="in" filter="box(in)">
                                      <p:cBhvr>
                                        <p:cTn id="42" dur="500"/>
                                        <p:tgtEl>
                                          <p:spTgt spid="43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50" name="Group 2"/>
          <p:cNvGrpSpPr>
            <a:grpSpLocks/>
          </p:cNvGrpSpPr>
          <p:nvPr/>
        </p:nvGrpSpPr>
        <p:grpSpPr bwMode="auto">
          <a:xfrm>
            <a:off x="685800" y="2514600"/>
            <a:ext cx="3505200" cy="2614613"/>
            <a:chOff x="432" y="1584"/>
            <a:chExt cx="2208" cy="1647"/>
          </a:xfrm>
        </p:grpSpPr>
        <p:grpSp>
          <p:nvGrpSpPr>
            <p:cNvPr id="44138" name="Group 3"/>
            <p:cNvGrpSpPr>
              <a:grpSpLocks/>
            </p:cNvGrpSpPr>
            <p:nvPr/>
          </p:nvGrpSpPr>
          <p:grpSpPr bwMode="auto">
            <a:xfrm>
              <a:off x="432" y="1584"/>
              <a:ext cx="2208" cy="1647"/>
              <a:chOff x="441" y="1584"/>
              <a:chExt cx="2109" cy="1647"/>
            </a:xfrm>
          </p:grpSpPr>
          <p:sp>
            <p:nvSpPr>
              <p:cNvPr id="44145" name="Rectangle 4"/>
              <p:cNvSpPr>
                <a:spLocks noChangeArrowheads="1"/>
              </p:cNvSpPr>
              <p:nvPr/>
            </p:nvSpPr>
            <p:spPr bwMode="auto">
              <a:xfrm>
                <a:off x="480" y="1584"/>
                <a:ext cx="2016" cy="1344"/>
              </a:xfrm>
              <a:prstGeom prst="rect">
                <a:avLst/>
              </a:prstGeom>
              <a:solidFill>
                <a:schemeClr val="bg1"/>
              </a:solidFill>
              <a:ln w="9525">
                <a:noFill/>
                <a:miter lim="800000"/>
                <a:headEnd/>
                <a:tailEnd/>
              </a:ln>
            </p:spPr>
            <p:txBody>
              <a:bodyPr anchor="ctr">
                <a:spAutoFit/>
              </a:bodyPr>
              <a:lstStyle/>
              <a:p>
                <a:endParaRPr lang="de-DE"/>
              </a:p>
            </p:txBody>
          </p:sp>
          <p:sp>
            <p:nvSpPr>
              <p:cNvPr id="44146" name="Freeform 5"/>
              <p:cNvSpPr>
                <a:spLocks/>
              </p:cNvSpPr>
              <p:nvPr/>
            </p:nvSpPr>
            <p:spPr bwMode="auto">
              <a:xfrm>
                <a:off x="441" y="2796"/>
                <a:ext cx="2109" cy="435"/>
              </a:xfrm>
              <a:custGeom>
                <a:avLst/>
                <a:gdLst>
                  <a:gd name="T0" fmla="*/ 18 w 2109"/>
                  <a:gd name="T1" fmla="*/ 42 h 435"/>
                  <a:gd name="T2" fmla="*/ 81 w 2109"/>
                  <a:gd name="T3" fmla="*/ 57 h 435"/>
                  <a:gd name="T4" fmla="*/ 153 w 2109"/>
                  <a:gd name="T5" fmla="*/ 90 h 435"/>
                  <a:gd name="T6" fmla="*/ 489 w 2109"/>
                  <a:gd name="T7" fmla="*/ 114 h 435"/>
                  <a:gd name="T8" fmla="*/ 807 w 2109"/>
                  <a:gd name="T9" fmla="*/ 111 h 435"/>
                  <a:gd name="T10" fmla="*/ 999 w 2109"/>
                  <a:gd name="T11" fmla="*/ 90 h 435"/>
                  <a:gd name="T12" fmla="*/ 1035 w 2109"/>
                  <a:gd name="T13" fmla="*/ 69 h 435"/>
                  <a:gd name="T14" fmla="*/ 1116 w 2109"/>
                  <a:gd name="T15" fmla="*/ 36 h 435"/>
                  <a:gd name="T16" fmla="*/ 1212 w 2109"/>
                  <a:gd name="T17" fmla="*/ 18 h 435"/>
                  <a:gd name="T18" fmla="*/ 1395 w 2109"/>
                  <a:gd name="T19" fmla="*/ 0 h 435"/>
                  <a:gd name="T20" fmla="*/ 1623 w 2109"/>
                  <a:gd name="T21" fmla="*/ 3 h 435"/>
                  <a:gd name="T22" fmla="*/ 1731 w 2109"/>
                  <a:gd name="T23" fmla="*/ 33 h 435"/>
                  <a:gd name="T24" fmla="*/ 1941 w 2109"/>
                  <a:gd name="T25" fmla="*/ 87 h 435"/>
                  <a:gd name="T26" fmla="*/ 2046 w 2109"/>
                  <a:gd name="T27" fmla="*/ 69 h 435"/>
                  <a:gd name="T28" fmla="*/ 2067 w 2109"/>
                  <a:gd name="T29" fmla="*/ 48 h 435"/>
                  <a:gd name="T30" fmla="*/ 2091 w 2109"/>
                  <a:gd name="T31" fmla="*/ 51 h 435"/>
                  <a:gd name="T32" fmla="*/ 2109 w 2109"/>
                  <a:gd name="T33" fmla="*/ 99 h 435"/>
                  <a:gd name="T34" fmla="*/ 2067 w 2109"/>
                  <a:gd name="T35" fmla="*/ 222 h 435"/>
                  <a:gd name="T36" fmla="*/ 2010 w 2109"/>
                  <a:gd name="T37" fmla="*/ 279 h 435"/>
                  <a:gd name="T38" fmla="*/ 1959 w 2109"/>
                  <a:gd name="T39" fmla="*/ 306 h 435"/>
                  <a:gd name="T40" fmla="*/ 1905 w 2109"/>
                  <a:gd name="T41" fmla="*/ 333 h 435"/>
                  <a:gd name="T42" fmla="*/ 1812 w 2109"/>
                  <a:gd name="T43" fmla="*/ 357 h 435"/>
                  <a:gd name="T44" fmla="*/ 1704 w 2109"/>
                  <a:gd name="T45" fmla="*/ 375 h 435"/>
                  <a:gd name="T46" fmla="*/ 1629 w 2109"/>
                  <a:gd name="T47" fmla="*/ 402 h 435"/>
                  <a:gd name="T48" fmla="*/ 1494 w 2109"/>
                  <a:gd name="T49" fmla="*/ 420 h 435"/>
                  <a:gd name="T50" fmla="*/ 1233 w 2109"/>
                  <a:gd name="T51" fmla="*/ 429 h 435"/>
                  <a:gd name="T52" fmla="*/ 1032 w 2109"/>
                  <a:gd name="T53" fmla="*/ 426 h 435"/>
                  <a:gd name="T54" fmla="*/ 969 w 2109"/>
                  <a:gd name="T55" fmla="*/ 411 h 435"/>
                  <a:gd name="T56" fmla="*/ 588 w 2109"/>
                  <a:gd name="T57" fmla="*/ 342 h 435"/>
                  <a:gd name="T58" fmla="*/ 390 w 2109"/>
                  <a:gd name="T59" fmla="*/ 288 h 435"/>
                  <a:gd name="T60" fmla="*/ 336 w 2109"/>
                  <a:gd name="T61" fmla="*/ 270 h 435"/>
                  <a:gd name="T62" fmla="*/ 303 w 2109"/>
                  <a:gd name="T63" fmla="*/ 261 h 435"/>
                  <a:gd name="T64" fmla="*/ 243 w 2109"/>
                  <a:gd name="T65" fmla="*/ 237 h 435"/>
                  <a:gd name="T66" fmla="*/ 225 w 2109"/>
                  <a:gd name="T67" fmla="*/ 228 h 435"/>
                  <a:gd name="T68" fmla="*/ 201 w 2109"/>
                  <a:gd name="T69" fmla="*/ 222 h 435"/>
                  <a:gd name="T70" fmla="*/ 123 w 2109"/>
                  <a:gd name="T71" fmla="*/ 198 h 435"/>
                  <a:gd name="T72" fmla="*/ 99 w 2109"/>
                  <a:gd name="T73" fmla="*/ 180 h 435"/>
                  <a:gd name="T74" fmla="*/ 75 w 2109"/>
                  <a:gd name="T75" fmla="*/ 174 h 435"/>
                  <a:gd name="T76" fmla="*/ 18 w 2109"/>
                  <a:gd name="T77" fmla="*/ 135 h 435"/>
                  <a:gd name="T78" fmla="*/ 0 w 2109"/>
                  <a:gd name="T79" fmla="*/ 111 h 435"/>
                  <a:gd name="T80" fmla="*/ 12 w 2109"/>
                  <a:gd name="T81" fmla="*/ 69 h 435"/>
                  <a:gd name="T82" fmla="*/ 18 w 2109"/>
                  <a:gd name="T83" fmla="*/ 42 h 4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09"/>
                  <a:gd name="T127" fmla="*/ 0 h 435"/>
                  <a:gd name="T128" fmla="*/ 2109 w 2109"/>
                  <a:gd name="T129" fmla="*/ 435 h 43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09" h="435">
                    <a:moveTo>
                      <a:pt x="18" y="42"/>
                    </a:moveTo>
                    <a:cubicBezTo>
                      <a:pt x="44" y="51"/>
                      <a:pt x="48" y="54"/>
                      <a:pt x="81" y="57"/>
                    </a:cubicBezTo>
                    <a:cubicBezTo>
                      <a:pt x="105" y="65"/>
                      <a:pt x="132" y="86"/>
                      <a:pt x="153" y="90"/>
                    </a:cubicBezTo>
                    <a:cubicBezTo>
                      <a:pt x="272" y="114"/>
                      <a:pt x="353" y="112"/>
                      <a:pt x="489" y="114"/>
                    </a:cubicBezTo>
                    <a:cubicBezTo>
                      <a:pt x="593" y="129"/>
                      <a:pt x="702" y="115"/>
                      <a:pt x="807" y="111"/>
                    </a:cubicBezTo>
                    <a:cubicBezTo>
                      <a:pt x="871" y="90"/>
                      <a:pt x="929" y="92"/>
                      <a:pt x="999" y="90"/>
                    </a:cubicBezTo>
                    <a:cubicBezTo>
                      <a:pt x="1013" y="85"/>
                      <a:pt x="1021" y="74"/>
                      <a:pt x="1035" y="69"/>
                    </a:cubicBezTo>
                    <a:cubicBezTo>
                      <a:pt x="1056" y="48"/>
                      <a:pt x="1087" y="40"/>
                      <a:pt x="1116" y="36"/>
                    </a:cubicBezTo>
                    <a:cubicBezTo>
                      <a:pt x="1152" y="24"/>
                      <a:pt x="1171" y="21"/>
                      <a:pt x="1212" y="18"/>
                    </a:cubicBezTo>
                    <a:cubicBezTo>
                      <a:pt x="1243" y="8"/>
                      <a:pt x="1356" y="3"/>
                      <a:pt x="1395" y="0"/>
                    </a:cubicBezTo>
                    <a:cubicBezTo>
                      <a:pt x="1471" y="1"/>
                      <a:pt x="1547" y="1"/>
                      <a:pt x="1623" y="3"/>
                    </a:cubicBezTo>
                    <a:cubicBezTo>
                      <a:pt x="1656" y="4"/>
                      <a:pt x="1699" y="22"/>
                      <a:pt x="1731" y="33"/>
                    </a:cubicBezTo>
                    <a:cubicBezTo>
                      <a:pt x="1800" y="56"/>
                      <a:pt x="1873" y="64"/>
                      <a:pt x="1941" y="87"/>
                    </a:cubicBezTo>
                    <a:cubicBezTo>
                      <a:pt x="1993" y="85"/>
                      <a:pt x="2011" y="92"/>
                      <a:pt x="2046" y="69"/>
                    </a:cubicBezTo>
                    <a:cubicBezTo>
                      <a:pt x="2060" y="48"/>
                      <a:pt x="2051" y="53"/>
                      <a:pt x="2067" y="48"/>
                    </a:cubicBezTo>
                    <a:cubicBezTo>
                      <a:pt x="2075" y="49"/>
                      <a:pt x="2084" y="48"/>
                      <a:pt x="2091" y="51"/>
                    </a:cubicBezTo>
                    <a:cubicBezTo>
                      <a:pt x="2102" y="55"/>
                      <a:pt x="2106" y="89"/>
                      <a:pt x="2109" y="99"/>
                    </a:cubicBezTo>
                    <a:cubicBezTo>
                      <a:pt x="2106" y="127"/>
                      <a:pt x="2093" y="205"/>
                      <a:pt x="2067" y="222"/>
                    </a:cubicBezTo>
                    <a:cubicBezTo>
                      <a:pt x="2056" y="238"/>
                      <a:pt x="2028" y="273"/>
                      <a:pt x="2010" y="279"/>
                    </a:cubicBezTo>
                    <a:cubicBezTo>
                      <a:pt x="1994" y="291"/>
                      <a:pt x="1976" y="296"/>
                      <a:pt x="1959" y="306"/>
                    </a:cubicBezTo>
                    <a:cubicBezTo>
                      <a:pt x="1940" y="317"/>
                      <a:pt x="1927" y="329"/>
                      <a:pt x="1905" y="333"/>
                    </a:cubicBezTo>
                    <a:cubicBezTo>
                      <a:pt x="1876" y="351"/>
                      <a:pt x="1846" y="354"/>
                      <a:pt x="1812" y="357"/>
                    </a:cubicBezTo>
                    <a:cubicBezTo>
                      <a:pt x="1776" y="369"/>
                      <a:pt x="1743" y="370"/>
                      <a:pt x="1704" y="375"/>
                    </a:cubicBezTo>
                    <a:cubicBezTo>
                      <a:pt x="1678" y="378"/>
                      <a:pt x="1655" y="396"/>
                      <a:pt x="1629" y="402"/>
                    </a:cubicBezTo>
                    <a:cubicBezTo>
                      <a:pt x="1585" y="413"/>
                      <a:pt x="1539" y="417"/>
                      <a:pt x="1494" y="420"/>
                    </a:cubicBezTo>
                    <a:cubicBezTo>
                      <a:pt x="1390" y="435"/>
                      <a:pt x="1474" y="426"/>
                      <a:pt x="1233" y="429"/>
                    </a:cubicBezTo>
                    <a:cubicBezTo>
                      <a:pt x="1166" y="428"/>
                      <a:pt x="1099" y="428"/>
                      <a:pt x="1032" y="426"/>
                    </a:cubicBezTo>
                    <a:cubicBezTo>
                      <a:pt x="1011" y="425"/>
                      <a:pt x="990" y="413"/>
                      <a:pt x="969" y="411"/>
                    </a:cubicBezTo>
                    <a:cubicBezTo>
                      <a:pt x="840" y="397"/>
                      <a:pt x="715" y="363"/>
                      <a:pt x="588" y="342"/>
                    </a:cubicBezTo>
                    <a:cubicBezTo>
                      <a:pt x="528" y="312"/>
                      <a:pt x="456" y="299"/>
                      <a:pt x="390" y="288"/>
                    </a:cubicBezTo>
                    <a:cubicBezTo>
                      <a:pt x="373" y="280"/>
                      <a:pt x="354" y="275"/>
                      <a:pt x="336" y="270"/>
                    </a:cubicBezTo>
                    <a:cubicBezTo>
                      <a:pt x="325" y="267"/>
                      <a:pt x="303" y="261"/>
                      <a:pt x="303" y="261"/>
                    </a:cubicBezTo>
                    <a:cubicBezTo>
                      <a:pt x="287" y="250"/>
                      <a:pt x="262" y="242"/>
                      <a:pt x="243" y="237"/>
                    </a:cubicBezTo>
                    <a:cubicBezTo>
                      <a:pt x="234" y="231"/>
                      <a:pt x="236" y="231"/>
                      <a:pt x="225" y="228"/>
                    </a:cubicBezTo>
                    <a:cubicBezTo>
                      <a:pt x="217" y="226"/>
                      <a:pt x="201" y="222"/>
                      <a:pt x="201" y="222"/>
                    </a:cubicBezTo>
                    <a:cubicBezTo>
                      <a:pt x="178" y="207"/>
                      <a:pt x="148" y="206"/>
                      <a:pt x="123" y="198"/>
                    </a:cubicBezTo>
                    <a:cubicBezTo>
                      <a:pt x="117" y="189"/>
                      <a:pt x="109" y="184"/>
                      <a:pt x="99" y="180"/>
                    </a:cubicBezTo>
                    <a:cubicBezTo>
                      <a:pt x="91" y="177"/>
                      <a:pt x="75" y="174"/>
                      <a:pt x="75" y="174"/>
                    </a:cubicBezTo>
                    <a:cubicBezTo>
                      <a:pt x="56" y="161"/>
                      <a:pt x="37" y="148"/>
                      <a:pt x="18" y="135"/>
                    </a:cubicBezTo>
                    <a:cubicBezTo>
                      <a:pt x="11" y="125"/>
                      <a:pt x="4" y="122"/>
                      <a:pt x="0" y="111"/>
                    </a:cubicBezTo>
                    <a:cubicBezTo>
                      <a:pt x="2" y="94"/>
                      <a:pt x="3" y="83"/>
                      <a:pt x="12" y="69"/>
                    </a:cubicBezTo>
                    <a:cubicBezTo>
                      <a:pt x="15" y="46"/>
                      <a:pt x="12" y="54"/>
                      <a:pt x="18" y="42"/>
                    </a:cubicBezTo>
                    <a:close/>
                  </a:path>
                </a:pathLst>
              </a:custGeom>
              <a:solidFill>
                <a:srgbClr val="F3F5FF"/>
              </a:solidFill>
              <a:ln w="9525">
                <a:noFill/>
                <a:round/>
                <a:headEnd/>
                <a:tailEnd/>
              </a:ln>
            </p:spPr>
            <p:txBody>
              <a:bodyPr wrap="none">
                <a:spAutoFit/>
              </a:bodyPr>
              <a:lstStyle/>
              <a:p>
                <a:endParaRPr lang="de-DE"/>
              </a:p>
            </p:txBody>
          </p:sp>
        </p:grpSp>
        <p:sp>
          <p:nvSpPr>
            <p:cNvPr id="44139" name="Line 6"/>
            <p:cNvSpPr>
              <a:spLocks noChangeShapeType="1"/>
            </p:cNvSpPr>
            <p:nvPr/>
          </p:nvSpPr>
          <p:spPr bwMode="auto">
            <a:xfrm>
              <a:off x="476" y="1584"/>
              <a:ext cx="2108" cy="0"/>
            </a:xfrm>
            <a:prstGeom prst="line">
              <a:avLst/>
            </a:prstGeom>
            <a:noFill/>
            <a:ln w="9525">
              <a:solidFill>
                <a:schemeClr val="tx1"/>
              </a:solidFill>
              <a:round/>
              <a:headEnd/>
              <a:tailEnd/>
            </a:ln>
          </p:spPr>
          <p:txBody>
            <a:bodyPr wrap="none">
              <a:spAutoFit/>
            </a:bodyPr>
            <a:lstStyle/>
            <a:p>
              <a:endParaRPr lang="de-DE"/>
            </a:p>
          </p:txBody>
        </p:sp>
        <p:sp>
          <p:nvSpPr>
            <p:cNvPr id="44140" name="Line 7"/>
            <p:cNvSpPr>
              <a:spLocks noChangeShapeType="1"/>
            </p:cNvSpPr>
            <p:nvPr/>
          </p:nvSpPr>
          <p:spPr bwMode="auto">
            <a:xfrm>
              <a:off x="476" y="1584"/>
              <a:ext cx="0" cy="1258"/>
            </a:xfrm>
            <a:prstGeom prst="line">
              <a:avLst/>
            </a:prstGeom>
            <a:noFill/>
            <a:ln w="9525">
              <a:solidFill>
                <a:schemeClr val="tx1"/>
              </a:solidFill>
              <a:round/>
              <a:headEnd/>
              <a:tailEnd/>
            </a:ln>
          </p:spPr>
          <p:txBody>
            <a:bodyPr wrap="none">
              <a:spAutoFit/>
            </a:bodyPr>
            <a:lstStyle/>
            <a:p>
              <a:endParaRPr lang="de-DE"/>
            </a:p>
          </p:txBody>
        </p:sp>
        <p:sp>
          <p:nvSpPr>
            <p:cNvPr id="44141" name="Line 8"/>
            <p:cNvSpPr>
              <a:spLocks noChangeShapeType="1"/>
            </p:cNvSpPr>
            <p:nvPr/>
          </p:nvSpPr>
          <p:spPr bwMode="auto">
            <a:xfrm>
              <a:off x="2586" y="1584"/>
              <a:ext cx="0" cy="1281"/>
            </a:xfrm>
            <a:prstGeom prst="line">
              <a:avLst/>
            </a:prstGeom>
            <a:noFill/>
            <a:ln w="9525">
              <a:solidFill>
                <a:schemeClr val="tx1"/>
              </a:solidFill>
              <a:round/>
              <a:headEnd/>
              <a:tailEnd/>
            </a:ln>
          </p:spPr>
          <p:txBody>
            <a:bodyPr wrap="none">
              <a:spAutoFit/>
            </a:bodyPr>
            <a:lstStyle/>
            <a:p>
              <a:endParaRPr lang="de-DE"/>
            </a:p>
          </p:txBody>
        </p:sp>
        <p:sp>
          <p:nvSpPr>
            <p:cNvPr id="44142" name="Freeform 9"/>
            <p:cNvSpPr>
              <a:spLocks/>
            </p:cNvSpPr>
            <p:nvPr/>
          </p:nvSpPr>
          <p:spPr bwMode="auto">
            <a:xfrm>
              <a:off x="1961" y="2796"/>
              <a:ext cx="622" cy="92"/>
            </a:xfrm>
            <a:custGeom>
              <a:avLst/>
              <a:gdLst>
                <a:gd name="T0" fmla="*/ 0 w 622"/>
                <a:gd name="T1" fmla="*/ 0 h 92"/>
                <a:gd name="T2" fmla="*/ 190 w 622"/>
                <a:gd name="T3" fmla="*/ 6 h 92"/>
                <a:gd name="T4" fmla="*/ 205 w 622"/>
                <a:gd name="T5" fmla="*/ 12 h 92"/>
                <a:gd name="T6" fmla="*/ 244 w 622"/>
                <a:gd name="T7" fmla="*/ 21 h 92"/>
                <a:gd name="T8" fmla="*/ 288 w 622"/>
                <a:gd name="T9" fmla="*/ 30 h 92"/>
                <a:gd name="T10" fmla="*/ 307 w 622"/>
                <a:gd name="T11" fmla="*/ 35 h 92"/>
                <a:gd name="T12" fmla="*/ 312 w 622"/>
                <a:gd name="T13" fmla="*/ 36 h 92"/>
                <a:gd name="T14" fmla="*/ 346 w 622"/>
                <a:gd name="T15" fmla="*/ 42 h 92"/>
                <a:gd name="T16" fmla="*/ 367 w 622"/>
                <a:gd name="T17" fmla="*/ 56 h 92"/>
                <a:gd name="T18" fmla="*/ 408 w 622"/>
                <a:gd name="T19" fmla="*/ 60 h 92"/>
                <a:gd name="T20" fmla="*/ 420 w 622"/>
                <a:gd name="T21" fmla="*/ 63 h 92"/>
                <a:gd name="T22" fmla="*/ 445 w 622"/>
                <a:gd name="T23" fmla="*/ 75 h 92"/>
                <a:gd name="T24" fmla="*/ 535 w 622"/>
                <a:gd name="T25" fmla="*/ 89 h 92"/>
                <a:gd name="T26" fmla="*/ 577 w 622"/>
                <a:gd name="T27" fmla="*/ 89 h 92"/>
                <a:gd name="T28" fmla="*/ 603 w 622"/>
                <a:gd name="T29" fmla="*/ 78 h 92"/>
                <a:gd name="T30" fmla="*/ 619 w 622"/>
                <a:gd name="T31" fmla="*/ 69 h 92"/>
                <a:gd name="T32" fmla="*/ 622 w 622"/>
                <a:gd name="T33" fmla="*/ 65 h 9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2"/>
                <a:gd name="T52" fmla="*/ 0 h 92"/>
                <a:gd name="T53" fmla="*/ 622 w 622"/>
                <a:gd name="T54" fmla="*/ 92 h 9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2" h="92">
                  <a:moveTo>
                    <a:pt x="0" y="0"/>
                  </a:moveTo>
                  <a:cubicBezTo>
                    <a:pt x="63" y="6"/>
                    <a:pt x="126" y="5"/>
                    <a:pt x="190" y="6"/>
                  </a:cubicBezTo>
                  <a:cubicBezTo>
                    <a:pt x="196" y="8"/>
                    <a:pt x="199" y="11"/>
                    <a:pt x="205" y="12"/>
                  </a:cubicBezTo>
                  <a:cubicBezTo>
                    <a:pt x="217" y="18"/>
                    <a:pt x="232" y="19"/>
                    <a:pt x="244" y="21"/>
                  </a:cubicBezTo>
                  <a:cubicBezTo>
                    <a:pt x="260" y="27"/>
                    <a:pt x="270" y="29"/>
                    <a:pt x="288" y="30"/>
                  </a:cubicBezTo>
                  <a:cubicBezTo>
                    <a:pt x="297" y="34"/>
                    <a:pt x="291" y="32"/>
                    <a:pt x="307" y="35"/>
                  </a:cubicBezTo>
                  <a:cubicBezTo>
                    <a:pt x="309" y="35"/>
                    <a:pt x="312" y="36"/>
                    <a:pt x="312" y="36"/>
                  </a:cubicBezTo>
                  <a:cubicBezTo>
                    <a:pt x="323" y="42"/>
                    <a:pt x="333" y="41"/>
                    <a:pt x="346" y="42"/>
                  </a:cubicBezTo>
                  <a:cubicBezTo>
                    <a:pt x="354" y="45"/>
                    <a:pt x="359" y="54"/>
                    <a:pt x="367" y="56"/>
                  </a:cubicBezTo>
                  <a:cubicBezTo>
                    <a:pt x="380" y="59"/>
                    <a:pt x="395" y="59"/>
                    <a:pt x="408" y="60"/>
                  </a:cubicBezTo>
                  <a:cubicBezTo>
                    <a:pt x="412" y="62"/>
                    <a:pt x="416" y="61"/>
                    <a:pt x="420" y="63"/>
                  </a:cubicBezTo>
                  <a:cubicBezTo>
                    <a:pt x="432" y="69"/>
                    <a:pt x="429" y="74"/>
                    <a:pt x="445" y="75"/>
                  </a:cubicBezTo>
                  <a:cubicBezTo>
                    <a:pt x="472" y="89"/>
                    <a:pt x="505" y="88"/>
                    <a:pt x="535" y="89"/>
                  </a:cubicBezTo>
                  <a:cubicBezTo>
                    <a:pt x="549" y="92"/>
                    <a:pt x="562" y="91"/>
                    <a:pt x="577" y="89"/>
                  </a:cubicBezTo>
                  <a:cubicBezTo>
                    <a:pt x="586" y="85"/>
                    <a:pt x="594" y="81"/>
                    <a:pt x="603" y="78"/>
                  </a:cubicBezTo>
                  <a:cubicBezTo>
                    <a:pt x="608" y="73"/>
                    <a:pt x="612" y="71"/>
                    <a:pt x="619" y="69"/>
                  </a:cubicBezTo>
                  <a:cubicBezTo>
                    <a:pt x="620" y="68"/>
                    <a:pt x="622" y="65"/>
                    <a:pt x="622" y="65"/>
                  </a:cubicBezTo>
                </a:path>
              </a:pathLst>
            </a:custGeom>
            <a:noFill/>
            <a:ln w="9525">
              <a:solidFill>
                <a:schemeClr val="tx1"/>
              </a:solidFill>
              <a:round/>
              <a:headEnd/>
              <a:tailEnd/>
            </a:ln>
          </p:spPr>
          <p:txBody>
            <a:bodyPr wrap="none">
              <a:spAutoFit/>
            </a:bodyPr>
            <a:lstStyle/>
            <a:p>
              <a:endParaRPr lang="de-DE"/>
            </a:p>
          </p:txBody>
        </p:sp>
        <p:sp>
          <p:nvSpPr>
            <p:cNvPr id="44143" name="Freeform 10"/>
            <p:cNvSpPr>
              <a:spLocks/>
            </p:cNvSpPr>
            <p:nvPr/>
          </p:nvSpPr>
          <p:spPr bwMode="auto">
            <a:xfrm>
              <a:off x="1328" y="2793"/>
              <a:ext cx="634" cy="104"/>
            </a:xfrm>
            <a:custGeom>
              <a:avLst/>
              <a:gdLst>
                <a:gd name="T0" fmla="*/ 30 w 634"/>
                <a:gd name="T1" fmla="*/ 99 h 104"/>
                <a:gd name="T2" fmla="*/ 151 w 634"/>
                <a:gd name="T3" fmla="*/ 96 h 104"/>
                <a:gd name="T4" fmla="*/ 168 w 634"/>
                <a:gd name="T5" fmla="*/ 86 h 104"/>
                <a:gd name="T6" fmla="*/ 204 w 634"/>
                <a:gd name="T7" fmla="*/ 68 h 104"/>
                <a:gd name="T8" fmla="*/ 225 w 634"/>
                <a:gd name="T9" fmla="*/ 56 h 104"/>
                <a:gd name="T10" fmla="*/ 262 w 634"/>
                <a:gd name="T11" fmla="*/ 50 h 104"/>
                <a:gd name="T12" fmla="*/ 315 w 634"/>
                <a:gd name="T13" fmla="*/ 38 h 104"/>
                <a:gd name="T14" fmla="*/ 339 w 634"/>
                <a:gd name="T15" fmla="*/ 29 h 104"/>
                <a:gd name="T16" fmla="*/ 405 w 634"/>
                <a:gd name="T17" fmla="*/ 23 h 104"/>
                <a:gd name="T18" fmla="*/ 426 w 634"/>
                <a:gd name="T19" fmla="*/ 17 h 104"/>
                <a:gd name="T20" fmla="*/ 558 w 634"/>
                <a:gd name="T21" fmla="*/ 11 h 104"/>
                <a:gd name="T22" fmla="*/ 634 w 634"/>
                <a:gd name="T23" fmla="*/ 8 h 10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4"/>
                <a:gd name="T37" fmla="*/ 0 h 104"/>
                <a:gd name="T38" fmla="*/ 634 w 634"/>
                <a:gd name="T39" fmla="*/ 104 h 10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4" h="104">
                  <a:moveTo>
                    <a:pt x="30" y="99"/>
                  </a:moveTo>
                  <a:cubicBezTo>
                    <a:pt x="76" y="91"/>
                    <a:pt x="0" y="104"/>
                    <a:pt x="151" y="96"/>
                  </a:cubicBezTo>
                  <a:cubicBezTo>
                    <a:pt x="152" y="96"/>
                    <a:pt x="163" y="87"/>
                    <a:pt x="168" y="86"/>
                  </a:cubicBezTo>
                  <a:cubicBezTo>
                    <a:pt x="179" y="81"/>
                    <a:pt x="193" y="70"/>
                    <a:pt x="204" y="68"/>
                  </a:cubicBezTo>
                  <a:cubicBezTo>
                    <a:pt x="212" y="64"/>
                    <a:pt x="216" y="58"/>
                    <a:pt x="225" y="56"/>
                  </a:cubicBezTo>
                  <a:cubicBezTo>
                    <a:pt x="235" y="48"/>
                    <a:pt x="249" y="52"/>
                    <a:pt x="262" y="50"/>
                  </a:cubicBezTo>
                  <a:cubicBezTo>
                    <a:pt x="278" y="44"/>
                    <a:pt x="298" y="41"/>
                    <a:pt x="315" y="38"/>
                  </a:cubicBezTo>
                  <a:cubicBezTo>
                    <a:pt x="322" y="34"/>
                    <a:pt x="331" y="31"/>
                    <a:pt x="339" y="29"/>
                  </a:cubicBezTo>
                  <a:cubicBezTo>
                    <a:pt x="357" y="20"/>
                    <a:pt x="384" y="27"/>
                    <a:pt x="405" y="23"/>
                  </a:cubicBezTo>
                  <a:cubicBezTo>
                    <a:pt x="412" y="20"/>
                    <a:pt x="419" y="18"/>
                    <a:pt x="426" y="17"/>
                  </a:cubicBezTo>
                  <a:cubicBezTo>
                    <a:pt x="458" y="1"/>
                    <a:pt x="521" y="12"/>
                    <a:pt x="558" y="11"/>
                  </a:cubicBezTo>
                  <a:cubicBezTo>
                    <a:pt x="579" y="0"/>
                    <a:pt x="625" y="8"/>
                    <a:pt x="634" y="8"/>
                  </a:cubicBezTo>
                </a:path>
              </a:pathLst>
            </a:custGeom>
            <a:noFill/>
            <a:ln w="9525">
              <a:solidFill>
                <a:schemeClr val="tx1"/>
              </a:solidFill>
              <a:round/>
              <a:headEnd/>
              <a:tailEnd/>
            </a:ln>
          </p:spPr>
          <p:txBody>
            <a:bodyPr wrap="none">
              <a:spAutoFit/>
            </a:bodyPr>
            <a:lstStyle/>
            <a:p>
              <a:endParaRPr lang="de-DE"/>
            </a:p>
          </p:txBody>
        </p:sp>
        <p:sp>
          <p:nvSpPr>
            <p:cNvPr id="44144" name="Freeform 11"/>
            <p:cNvSpPr>
              <a:spLocks/>
            </p:cNvSpPr>
            <p:nvPr/>
          </p:nvSpPr>
          <p:spPr bwMode="auto">
            <a:xfrm>
              <a:off x="476" y="2846"/>
              <a:ext cx="880" cy="72"/>
            </a:xfrm>
            <a:custGeom>
              <a:avLst/>
              <a:gdLst>
                <a:gd name="T0" fmla="*/ 0 w 880"/>
                <a:gd name="T1" fmla="*/ 0 h 72"/>
                <a:gd name="T2" fmla="*/ 42 w 880"/>
                <a:gd name="T3" fmla="*/ 9 h 72"/>
                <a:gd name="T4" fmla="*/ 64 w 880"/>
                <a:gd name="T5" fmla="*/ 16 h 72"/>
                <a:gd name="T6" fmla="*/ 96 w 880"/>
                <a:gd name="T7" fmla="*/ 31 h 72"/>
                <a:gd name="T8" fmla="*/ 102 w 880"/>
                <a:gd name="T9" fmla="*/ 40 h 72"/>
                <a:gd name="T10" fmla="*/ 154 w 880"/>
                <a:gd name="T11" fmla="*/ 43 h 72"/>
                <a:gd name="T12" fmla="*/ 178 w 880"/>
                <a:gd name="T13" fmla="*/ 45 h 72"/>
                <a:gd name="T14" fmla="*/ 196 w 880"/>
                <a:gd name="T15" fmla="*/ 57 h 72"/>
                <a:gd name="T16" fmla="*/ 237 w 880"/>
                <a:gd name="T17" fmla="*/ 58 h 72"/>
                <a:gd name="T18" fmla="*/ 318 w 880"/>
                <a:gd name="T19" fmla="*/ 61 h 72"/>
                <a:gd name="T20" fmla="*/ 505 w 880"/>
                <a:gd name="T21" fmla="*/ 67 h 72"/>
                <a:gd name="T22" fmla="*/ 555 w 880"/>
                <a:gd name="T23" fmla="*/ 72 h 72"/>
                <a:gd name="T24" fmla="*/ 804 w 880"/>
                <a:gd name="T25" fmla="*/ 63 h 72"/>
                <a:gd name="T26" fmla="*/ 832 w 880"/>
                <a:gd name="T27" fmla="*/ 60 h 72"/>
                <a:gd name="T28" fmla="*/ 835 w 880"/>
                <a:gd name="T29" fmla="*/ 55 h 72"/>
                <a:gd name="T30" fmla="*/ 864 w 880"/>
                <a:gd name="T31" fmla="*/ 51 h 72"/>
                <a:gd name="T32" fmla="*/ 880 w 880"/>
                <a:gd name="T33" fmla="*/ 48 h 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80"/>
                <a:gd name="T52" fmla="*/ 0 h 72"/>
                <a:gd name="T53" fmla="*/ 880 w 880"/>
                <a:gd name="T54" fmla="*/ 72 h 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80" h="72">
                  <a:moveTo>
                    <a:pt x="0" y="0"/>
                  </a:moveTo>
                  <a:cubicBezTo>
                    <a:pt x="18" y="1"/>
                    <a:pt x="26" y="5"/>
                    <a:pt x="42" y="9"/>
                  </a:cubicBezTo>
                  <a:cubicBezTo>
                    <a:pt x="50" y="15"/>
                    <a:pt x="52" y="15"/>
                    <a:pt x="64" y="16"/>
                  </a:cubicBezTo>
                  <a:cubicBezTo>
                    <a:pt x="72" y="29"/>
                    <a:pt x="80" y="30"/>
                    <a:pt x="96" y="31"/>
                  </a:cubicBezTo>
                  <a:cubicBezTo>
                    <a:pt x="105" y="36"/>
                    <a:pt x="95" y="29"/>
                    <a:pt x="102" y="40"/>
                  </a:cubicBezTo>
                  <a:cubicBezTo>
                    <a:pt x="112" y="54"/>
                    <a:pt x="137" y="43"/>
                    <a:pt x="154" y="43"/>
                  </a:cubicBezTo>
                  <a:cubicBezTo>
                    <a:pt x="162" y="44"/>
                    <a:pt x="170" y="44"/>
                    <a:pt x="178" y="45"/>
                  </a:cubicBezTo>
                  <a:cubicBezTo>
                    <a:pt x="184" y="46"/>
                    <a:pt x="190" y="56"/>
                    <a:pt x="196" y="57"/>
                  </a:cubicBezTo>
                  <a:cubicBezTo>
                    <a:pt x="210" y="58"/>
                    <a:pt x="223" y="58"/>
                    <a:pt x="237" y="58"/>
                  </a:cubicBezTo>
                  <a:cubicBezTo>
                    <a:pt x="264" y="72"/>
                    <a:pt x="236" y="58"/>
                    <a:pt x="318" y="61"/>
                  </a:cubicBezTo>
                  <a:cubicBezTo>
                    <a:pt x="379" y="63"/>
                    <a:pt x="443" y="66"/>
                    <a:pt x="505" y="67"/>
                  </a:cubicBezTo>
                  <a:cubicBezTo>
                    <a:pt x="522" y="69"/>
                    <a:pt x="539" y="68"/>
                    <a:pt x="555" y="72"/>
                  </a:cubicBezTo>
                  <a:cubicBezTo>
                    <a:pt x="719" y="70"/>
                    <a:pt x="710" y="68"/>
                    <a:pt x="804" y="63"/>
                  </a:cubicBezTo>
                  <a:cubicBezTo>
                    <a:pt x="818" y="56"/>
                    <a:pt x="790" y="69"/>
                    <a:pt x="832" y="60"/>
                  </a:cubicBezTo>
                  <a:cubicBezTo>
                    <a:pt x="834" y="60"/>
                    <a:pt x="834" y="56"/>
                    <a:pt x="835" y="55"/>
                  </a:cubicBezTo>
                  <a:cubicBezTo>
                    <a:pt x="842" y="48"/>
                    <a:pt x="858" y="51"/>
                    <a:pt x="864" y="51"/>
                  </a:cubicBezTo>
                  <a:cubicBezTo>
                    <a:pt x="870" y="48"/>
                    <a:pt x="874" y="48"/>
                    <a:pt x="880" y="48"/>
                  </a:cubicBezTo>
                </a:path>
              </a:pathLst>
            </a:custGeom>
            <a:noFill/>
            <a:ln w="9525">
              <a:solidFill>
                <a:schemeClr val="tx1"/>
              </a:solidFill>
              <a:round/>
              <a:headEnd/>
              <a:tailEnd/>
            </a:ln>
          </p:spPr>
          <p:txBody>
            <a:bodyPr wrap="none">
              <a:spAutoFit/>
            </a:bodyPr>
            <a:lstStyle/>
            <a:p>
              <a:endParaRPr lang="de-DE"/>
            </a:p>
          </p:txBody>
        </p:sp>
      </p:grpSp>
      <p:graphicFrame>
        <p:nvGraphicFramePr>
          <p:cNvPr id="44044" name="Object 12"/>
          <p:cNvGraphicFramePr>
            <a:graphicFrameLocks noChangeAspect="1"/>
          </p:cNvGraphicFramePr>
          <p:nvPr/>
        </p:nvGraphicFramePr>
        <p:xfrm>
          <a:off x="4500563" y="3429000"/>
          <a:ext cx="4310062" cy="2676525"/>
        </p:xfrm>
        <a:graphic>
          <a:graphicData uri="http://schemas.openxmlformats.org/presentationml/2006/ole">
            <p:oleObj spid="_x0000_s44044" r:id="rId3" imgW="5630939" imgH="3357872" progId="">
              <p:embed/>
            </p:oleObj>
          </a:graphicData>
        </a:graphic>
      </p:graphicFrame>
      <p:sp>
        <p:nvSpPr>
          <p:cNvPr id="44051" name="Rectangle 13"/>
          <p:cNvSpPr>
            <a:spLocks noGrp="1"/>
          </p:cNvSpPr>
          <p:nvPr>
            <p:ph type="title"/>
          </p:nvPr>
        </p:nvSpPr>
        <p:spPr>
          <a:xfrm>
            <a:off x="323850" y="260350"/>
            <a:ext cx="8026400" cy="865188"/>
          </a:xfrm>
        </p:spPr>
        <p:txBody>
          <a:bodyPr/>
          <a:lstStyle/>
          <a:p>
            <a:r>
              <a:rPr lang="de-DE" smtClean="0"/>
              <a:t>SP Healthcare handles</a:t>
            </a:r>
          </a:p>
        </p:txBody>
      </p:sp>
      <p:sp>
        <p:nvSpPr>
          <p:cNvPr id="44052" name="Rectangle 14"/>
          <p:cNvSpPr>
            <a:spLocks noGrp="1"/>
          </p:cNvSpPr>
          <p:nvPr>
            <p:ph type="body" idx="1"/>
          </p:nvPr>
        </p:nvSpPr>
        <p:spPr>
          <a:xfrm>
            <a:off x="611188" y="1125538"/>
            <a:ext cx="8064500" cy="4679950"/>
          </a:xfrm>
        </p:spPr>
        <p:txBody>
          <a:bodyPr/>
          <a:lstStyle/>
          <a:p>
            <a:r>
              <a:rPr lang="de-DE" smtClean="0"/>
              <a:t>Logical link between a declaration and subsequent invoices</a:t>
            </a:r>
          </a:p>
        </p:txBody>
      </p:sp>
      <p:graphicFrame>
        <p:nvGraphicFramePr>
          <p:cNvPr id="44047" name="Object 15"/>
          <p:cNvGraphicFramePr>
            <a:graphicFrameLocks noChangeAspect="1"/>
          </p:cNvGraphicFramePr>
          <p:nvPr/>
        </p:nvGraphicFramePr>
        <p:xfrm>
          <a:off x="4067175" y="1700213"/>
          <a:ext cx="3200400" cy="1785937"/>
        </p:xfrm>
        <a:graphic>
          <a:graphicData uri="http://schemas.openxmlformats.org/presentationml/2006/ole">
            <p:oleObj spid="_x0000_s44047" r:id="rId4" imgW="4371167" imgH="2279153" progId="">
              <p:embed/>
            </p:oleObj>
          </a:graphicData>
        </a:graphic>
      </p:graphicFrame>
      <p:graphicFrame>
        <p:nvGraphicFramePr>
          <p:cNvPr id="44048" name="Object 16"/>
          <p:cNvGraphicFramePr>
            <a:graphicFrameLocks noChangeAspect="1"/>
          </p:cNvGraphicFramePr>
          <p:nvPr/>
        </p:nvGraphicFramePr>
        <p:xfrm>
          <a:off x="4427538" y="3429000"/>
          <a:ext cx="4310062" cy="2676525"/>
        </p:xfrm>
        <a:graphic>
          <a:graphicData uri="http://schemas.openxmlformats.org/presentationml/2006/ole">
            <p:oleObj spid="_x0000_s44048" r:id="rId5" imgW="5630939" imgH="3357872" progId="">
              <p:embed/>
            </p:oleObj>
          </a:graphicData>
        </a:graphic>
      </p:graphicFrame>
      <p:graphicFrame>
        <p:nvGraphicFramePr>
          <p:cNvPr id="44049" name="Object 17"/>
          <p:cNvGraphicFramePr>
            <a:graphicFrameLocks noChangeAspect="1"/>
          </p:cNvGraphicFramePr>
          <p:nvPr/>
        </p:nvGraphicFramePr>
        <p:xfrm>
          <a:off x="4356100" y="3429000"/>
          <a:ext cx="4310063" cy="2676525"/>
        </p:xfrm>
        <a:graphic>
          <a:graphicData uri="http://schemas.openxmlformats.org/presentationml/2006/ole">
            <p:oleObj spid="_x0000_s44049" r:id="rId6" imgW="5630939" imgH="3357872" progId="">
              <p:embed/>
            </p:oleObj>
          </a:graphicData>
        </a:graphic>
      </p:graphicFrame>
      <p:sp>
        <p:nvSpPr>
          <p:cNvPr id="44053" name="Rectangle 18"/>
          <p:cNvSpPr>
            <a:spLocks noChangeArrowheads="1"/>
          </p:cNvSpPr>
          <p:nvPr/>
        </p:nvSpPr>
        <p:spPr bwMode="auto">
          <a:xfrm>
            <a:off x="5105400" y="4900613"/>
            <a:ext cx="381000" cy="179387"/>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grpSp>
        <p:nvGrpSpPr>
          <p:cNvPr id="44054" name="Group 19"/>
          <p:cNvGrpSpPr>
            <a:grpSpLocks/>
          </p:cNvGrpSpPr>
          <p:nvPr/>
        </p:nvGrpSpPr>
        <p:grpSpPr bwMode="auto">
          <a:xfrm>
            <a:off x="749300" y="2533650"/>
            <a:ext cx="3313113" cy="2163763"/>
            <a:chOff x="472" y="1596"/>
            <a:chExt cx="2087" cy="1363"/>
          </a:xfrm>
        </p:grpSpPr>
        <p:sp>
          <p:nvSpPr>
            <p:cNvPr id="44067" name="Freeform 20"/>
            <p:cNvSpPr>
              <a:spLocks/>
            </p:cNvSpPr>
            <p:nvPr/>
          </p:nvSpPr>
          <p:spPr bwMode="auto">
            <a:xfrm>
              <a:off x="472" y="1596"/>
              <a:ext cx="2087" cy="1363"/>
            </a:xfrm>
            <a:custGeom>
              <a:avLst/>
              <a:gdLst>
                <a:gd name="T0" fmla="*/ 2 w 2087"/>
                <a:gd name="T1" fmla="*/ 1188 h 1363"/>
                <a:gd name="T2" fmla="*/ 8 w 2087"/>
                <a:gd name="T3" fmla="*/ 1224 h 1363"/>
                <a:gd name="T4" fmla="*/ 38 w 2087"/>
                <a:gd name="T5" fmla="*/ 1230 h 1363"/>
                <a:gd name="T6" fmla="*/ 74 w 2087"/>
                <a:gd name="T7" fmla="*/ 1242 h 1363"/>
                <a:gd name="T8" fmla="*/ 98 w 2087"/>
                <a:gd name="T9" fmla="*/ 1266 h 1363"/>
                <a:gd name="T10" fmla="*/ 104 w 2087"/>
                <a:gd name="T11" fmla="*/ 1284 h 1363"/>
                <a:gd name="T12" fmla="*/ 230 w 2087"/>
                <a:gd name="T13" fmla="*/ 1296 h 1363"/>
                <a:gd name="T14" fmla="*/ 386 w 2087"/>
                <a:gd name="T15" fmla="*/ 1302 h 1363"/>
                <a:gd name="T16" fmla="*/ 680 w 2087"/>
                <a:gd name="T17" fmla="*/ 1296 h 1363"/>
                <a:gd name="T18" fmla="*/ 776 w 2087"/>
                <a:gd name="T19" fmla="*/ 1260 h 1363"/>
                <a:gd name="T20" fmla="*/ 950 w 2087"/>
                <a:gd name="T21" fmla="*/ 1230 h 1363"/>
                <a:gd name="T22" fmla="*/ 986 w 2087"/>
                <a:gd name="T23" fmla="*/ 1212 h 1363"/>
                <a:gd name="T24" fmla="*/ 998 w 2087"/>
                <a:gd name="T25" fmla="*/ 1194 h 1363"/>
                <a:gd name="T26" fmla="*/ 1034 w 2087"/>
                <a:gd name="T27" fmla="*/ 1176 h 1363"/>
                <a:gd name="T28" fmla="*/ 1256 w 2087"/>
                <a:gd name="T29" fmla="*/ 1200 h 1363"/>
                <a:gd name="T30" fmla="*/ 1298 w 2087"/>
                <a:gd name="T31" fmla="*/ 1230 h 1363"/>
                <a:gd name="T32" fmla="*/ 1454 w 2087"/>
                <a:gd name="T33" fmla="*/ 1266 h 1363"/>
                <a:gd name="T34" fmla="*/ 1790 w 2087"/>
                <a:gd name="T35" fmla="*/ 1344 h 1363"/>
                <a:gd name="T36" fmla="*/ 1874 w 2087"/>
                <a:gd name="T37" fmla="*/ 1356 h 1363"/>
                <a:gd name="T38" fmla="*/ 1916 w 2087"/>
                <a:gd name="T39" fmla="*/ 1362 h 1363"/>
                <a:gd name="T40" fmla="*/ 1952 w 2087"/>
                <a:gd name="T41" fmla="*/ 1356 h 1363"/>
                <a:gd name="T42" fmla="*/ 1934 w 2087"/>
                <a:gd name="T43" fmla="*/ 1350 h 1363"/>
                <a:gd name="T44" fmla="*/ 1952 w 2087"/>
                <a:gd name="T45" fmla="*/ 1338 h 1363"/>
                <a:gd name="T46" fmla="*/ 2018 w 2087"/>
                <a:gd name="T47" fmla="*/ 1338 h 1363"/>
                <a:gd name="T48" fmla="*/ 1976 w 2087"/>
                <a:gd name="T49" fmla="*/ 1050 h 1363"/>
                <a:gd name="T50" fmla="*/ 1958 w 2087"/>
                <a:gd name="T51" fmla="*/ 756 h 1363"/>
                <a:gd name="T52" fmla="*/ 1946 w 2087"/>
                <a:gd name="T53" fmla="*/ 654 h 1363"/>
                <a:gd name="T54" fmla="*/ 1928 w 2087"/>
                <a:gd name="T55" fmla="*/ 594 h 1363"/>
                <a:gd name="T56" fmla="*/ 2018 w 2087"/>
                <a:gd name="T57" fmla="*/ 324 h 1363"/>
                <a:gd name="T58" fmla="*/ 2078 w 2087"/>
                <a:gd name="T59" fmla="*/ 246 h 1363"/>
                <a:gd name="T60" fmla="*/ 2072 w 2087"/>
                <a:gd name="T61" fmla="*/ 168 h 1363"/>
                <a:gd name="T62" fmla="*/ 2024 w 2087"/>
                <a:gd name="T63" fmla="*/ 78 h 1363"/>
                <a:gd name="T64" fmla="*/ 2018 w 2087"/>
                <a:gd name="T65" fmla="*/ 18 h 1363"/>
                <a:gd name="T66" fmla="*/ 2024 w 2087"/>
                <a:gd name="T67" fmla="*/ 0 h 136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87"/>
                <a:gd name="T103" fmla="*/ 0 h 1363"/>
                <a:gd name="T104" fmla="*/ 2087 w 2087"/>
                <a:gd name="T105" fmla="*/ 1363 h 136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87" h="1363">
                  <a:moveTo>
                    <a:pt x="2" y="1188"/>
                  </a:moveTo>
                  <a:cubicBezTo>
                    <a:pt x="4" y="1200"/>
                    <a:pt x="0" y="1215"/>
                    <a:pt x="8" y="1224"/>
                  </a:cubicBezTo>
                  <a:cubicBezTo>
                    <a:pt x="15" y="1232"/>
                    <a:pt x="28" y="1227"/>
                    <a:pt x="38" y="1230"/>
                  </a:cubicBezTo>
                  <a:cubicBezTo>
                    <a:pt x="50" y="1233"/>
                    <a:pt x="74" y="1242"/>
                    <a:pt x="74" y="1242"/>
                  </a:cubicBezTo>
                  <a:cubicBezTo>
                    <a:pt x="90" y="1290"/>
                    <a:pt x="66" y="1234"/>
                    <a:pt x="98" y="1266"/>
                  </a:cubicBezTo>
                  <a:cubicBezTo>
                    <a:pt x="102" y="1270"/>
                    <a:pt x="99" y="1280"/>
                    <a:pt x="104" y="1284"/>
                  </a:cubicBezTo>
                  <a:cubicBezTo>
                    <a:pt x="139" y="1307"/>
                    <a:pt x="188" y="1294"/>
                    <a:pt x="230" y="1296"/>
                  </a:cubicBezTo>
                  <a:cubicBezTo>
                    <a:pt x="282" y="1298"/>
                    <a:pt x="334" y="1300"/>
                    <a:pt x="386" y="1302"/>
                  </a:cubicBezTo>
                  <a:cubicBezTo>
                    <a:pt x="484" y="1300"/>
                    <a:pt x="582" y="1302"/>
                    <a:pt x="680" y="1296"/>
                  </a:cubicBezTo>
                  <a:cubicBezTo>
                    <a:pt x="697" y="1295"/>
                    <a:pt x="750" y="1267"/>
                    <a:pt x="776" y="1260"/>
                  </a:cubicBezTo>
                  <a:cubicBezTo>
                    <a:pt x="829" y="1225"/>
                    <a:pt x="887" y="1233"/>
                    <a:pt x="950" y="1230"/>
                  </a:cubicBezTo>
                  <a:cubicBezTo>
                    <a:pt x="961" y="1223"/>
                    <a:pt x="976" y="1220"/>
                    <a:pt x="986" y="1212"/>
                  </a:cubicBezTo>
                  <a:cubicBezTo>
                    <a:pt x="992" y="1207"/>
                    <a:pt x="993" y="1199"/>
                    <a:pt x="998" y="1194"/>
                  </a:cubicBezTo>
                  <a:cubicBezTo>
                    <a:pt x="1010" y="1182"/>
                    <a:pt x="1019" y="1181"/>
                    <a:pt x="1034" y="1176"/>
                  </a:cubicBezTo>
                  <a:cubicBezTo>
                    <a:pt x="1100" y="1178"/>
                    <a:pt x="1193" y="1158"/>
                    <a:pt x="1256" y="1200"/>
                  </a:cubicBezTo>
                  <a:cubicBezTo>
                    <a:pt x="1269" y="1239"/>
                    <a:pt x="1250" y="1198"/>
                    <a:pt x="1298" y="1230"/>
                  </a:cubicBezTo>
                  <a:cubicBezTo>
                    <a:pt x="1345" y="1262"/>
                    <a:pt x="1398" y="1261"/>
                    <a:pt x="1454" y="1266"/>
                  </a:cubicBezTo>
                  <a:cubicBezTo>
                    <a:pt x="1566" y="1298"/>
                    <a:pt x="1674" y="1326"/>
                    <a:pt x="1790" y="1344"/>
                  </a:cubicBezTo>
                  <a:cubicBezTo>
                    <a:pt x="1818" y="1348"/>
                    <a:pt x="1846" y="1352"/>
                    <a:pt x="1874" y="1356"/>
                  </a:cubicBezTo>
                  <a:cubicBezTo>
                    <a:pt x="1888" y="1358"/>
                    <a:pt x="1916" y="1362"/>
                    <a:pt x="1916" y="1362"/>
                  </a:cubicBezTo>
                  <a:cubicBezTo>
                    <a:pt x="1928" y="1360"/>
                    <a:pt x="1942" y="1363"/>
                    <a:pt x="1952" y="1356"/>
                  </a:cubicBezTo>
                  <a:cubicBezTo>
                    <a:pt x="1957" y="1352"/>
                    <a:pt x="1934" y="1356"/>
                    <a:pt x="1934" y="1350"/>
                  </a:cubicBezTo>
                  <a:cubicBezTo>
                    <a:pt x="1934" y="1343"/>
                    <a:pt x="1945" y="1339"/>
                    <a:pt x="1952" y="1338"/>
                  </a:cubicBezTo>
                  <a:cubicBezTo>
                    <a:pt x="1974" y="1335"/>
                    <a:pt x="1996" y="1338"/>
                    <a:pt x="2018" y="1338"/>
                  </a:cubicBezTo>
                  <a:cubicBezTo>
                    <a:pt x="1994" y="1267"/>
                    <a:pt x="1986" y="1126"/>
                    <a:pt x="1976" y="1050"/>
                  </a:cubicBezTo>
                  <a:cubicBezTo>
                    <a:pt x="1970" y="950"/>
                    <a:pt x="1963" y="857"/>
                    <a:pt x="1958" y="756"/>
                  </a:cubicBezTo>
                  <a:cubicBezTo>
                    <a:pt x="1955" y="706"/>
                    <a:pt x="1955" y="694"/>
                    <a:pt x="1946" y="654"/>
                  </a:cubicBezTo>
                  <a:cubicBezTo>
                    <a:pt x="1941" y="634"/>
                    <a:pt x="1928" y="594"/>
                    <a:pt x="1928" y="594"/>
                  </a:cubicBezTo>
                  <a:cubicBezTo>
                    <a:pt x="1912" y="483"/>
                    <a:pt x="1949" y="405"/>
                    <a:pt x="2018" y="324"/>
                  </a:cubicBezTo>
                  <a:cubicBezTo>
                    <a:pt x="2040" y="299"/>
                    <a:pt x="2054" y="270"/>
                    <a:pt x="2078" y="246"/>
                  </a:cubicBezTo>
                  <a:cubicBezTo>
                    <a:pt x="2087" y="219"/>
                    <a:pt x="2081" y="195"/>
                    <a:pt x="2072" y="168"/>
                  </a:cubicBezTo>
                  <a:cubicBezTo>
                    <a:pt x="2066" y="117"/>
                    <a:pt x="2073" y="94"/>
                    <a:pt x="2024" y="78"/>
                  </a:cubicBezTo>
                  <a:cubicBezTo>
                    <a:pt x="2005" y="50"/>
                    <a:pt x="2009" y="64"/>
                    <a:pt x="2018" y="18"/>
                  </a:cubicBezTo>
                  <a:cubicBezTo>
                    <a:pt x="2019" y="12"/>
                    <a:pt x="2024" y="0"/>
                    <a:pt x="2024" y="0"/>
                  </a:cubicBezTo>
                </a:path>
              </a:pathLst>
            </a:custGeom>
            <a:noFill/>
            <a:ln w="9525">
              <a:noFill/>
              <a:round/>
              <a:headEnd/>
              <a:tailEnd/>
            </a:ln>
          </p:spPr>
          <p:txBody>
            <a:bodyPr wrap="none">
              <a:spAutoFit/>
            </a:bodyPr>
            <a:lstStyle/>
            <a:p>
              <a:endParaRPr lang="de-DE"/>
            </a:p>
          </p:txBody>
        </p:sp>
        <p:sp>
          <p:nvSpPr>
            <p:cNvPr id="44068" name="Oval 21"/>
            <p:cNvSpPr>
              <a:spLocks noChangeArrowheads="1"/>
            </p:cNvSpPr>
            <p:nvPr/>
          </p:nvSpPr>
          <p:spPr bwMode="auto">
            <a:xfrm>
              <a:off x="528" y="1728"/>
              <a:ext cx="48" cy="48"/>
            </a:xfrm>
            <a:prstGeom prst="ellipse">
              <a:avLst/>
            </a:prstGeom>
            <a:noFill/>
            <a:ln w="9525">
              <a:solidFill>
                <a:schemeClr val="tx1"/>
              </a:solidFill>
              <a:round/>
              <a:headEnd/>
              <a:tailEnd/>
            </a:ln>
          </p:spPr>
          <p:txBody>
            <a:bodyPr anchor="ctr">
              <a:spAutoFit/>
            </a:bodyPr>
            <a:lstStyle/>
            <a:p>
              <a:endParaRPr lang="de-DE"/>
            </a:p>
          </p:txBody>
        </p:sp>
        <p:sp>
          <p:nvSpPr>
            <p:cNvPr id="44069" name="Oval 22"/>
            <p:cNvSpPr>
              <a:spLocks noChangeArrowheads="1"/>
            </p:cNvSpPr>
            <p:nvPr/>
          </p:nvSpPr>
          <p:spPr bwMode="auto">
            <a:xfrm>
              <a:off x="528" y="1632"/>
              <a:ext cx="48" cy="48"/>
            </a:xfrm>
            <a:prstGeom prst="ellipse">
              <a:avLst/>
            </a:prstGeom>
            <a:noFill/>
            <a:ln w="9525">
              <a:solidFill>
                <a:schemeClr val="tx1"/>
              </a:solidFill>
              <a:round/>
              <a:headEnd/>
              <a:tailEnd/>
            </a:ln>
          </p:spPr>
          <p:txBody>
            <a:bodyPr anchor="ctr">
              <a:spAutoFit/>
            </a:bodyPr>
            <a:lstStyle/>
            <a:p>
              <a:endParaRPr lang="de-DE"/>
            </a:p>
          </p:txBody>
        </p:sp>
        <p:sp>
          <p:nvSpPr>
            <p:cNvPr id="44070" name="Oval 23"/>
            <p:cNvSpPr>
              <a:spLocks noChangeArrowheads="1"/>
            </p:cNvSpPr>
            <p:nvPr/>
          </p:nvSpPr>
          <p:spPr bwMode="auto">
            <a:xfrm>
              <a:off x="528" y="1824"/>
              <a:ext cx="48" cy="48"/>
            </a:xfrm>
            <a:prstGeom prst="ellipse">
              <a:avLst/>
            </a:prstGeom>
            <a:noFill/>
            <a:ln w="9525">
              <a:solidFill>
                <a:schemeClr val="tx1"/>
              </a:solidFill>
              <a:round/>
              <a:headEnd/>
              <a:tailEnd/>
            </a:ln>
          </p:spPr>
          <p:txBody>
            <a:bodyPr anchor="ctr">
              <a:spAutoFit/>
            </a:bodyPr>
            <a:lstStyle/>
            <a:p>
              <a:endParaRPr lang="de-DE"/>
            </a:p>
          </p:txBody>
        </p:sp>
        <p:sp>
          <p:nvSpPr>
            <p:cNvPr id="44071" name="Oval 24"/>
            <p:cNvSpPr>
              <a:spLocks noChangeArrowheads="1"/>
            </p:cNvSpPr>
            <p:nvPr/>
          </p:nvSpPr>
          <p:spPr bwMode="auto">
            <a:xfrm>
              <a:off x="528" y="1920"/>
              <a:ext cx="48" cy="48"/>
            </a:xfrm>
            <a:prstGeom prst="ellipse">
              <a:avLst/>
            </a:prstGeom>
            <a:noFill/>
            <a:ln w="9525">
              <a:solidFill>
                <a:schemeClr val="tx1"/>
              </a:solidFill>
              <a:round/>
              <a:headEnd/>
              <a:tailEnd/>
            </a:ln>
          </p:spPr>
          <p:txBody>
            <a:bodyPr anchor="ctr">
              <a:spAutoFit/>
            </a:bodyPr>
            <a:lstStyle/>
            <a:p>
              <a:endParaRPr lang="de-DE"/>
            </a:p>
          </p:txBody>
        </p:sp>
        <p:sp>
          <p:nvSpPr>
            <p:cNvPr id="44072" name="Oval 25"/>
            <p:cNvSpPr>
              <a:spLocks noChangeArrowheads="1"/>
            </p:cNvSpPr>
            <p:nvPr/>
          </p:nvSpPr>
          <p:spPr bwMode="auto">
            <a:xfrm>
              <a:off x="528" y="2112"/>
              <a:ext cx="48" cy="48"/>
            </a:xfrm>
            <a:prstGeom prst="ellipse">
              <a:avLst/>
            </a:prstGeom>
            <a:noFill/>
            <a:ln w="9525">
              <a:solidFill>
                <a:schemeClr val="tx1"/>
              </a:solidFill>
              <a:round/>
              <a:headEnd/>
              <a:tailEnd/>
            </a:ln>
          </p:spPr>
          <p:txBody>
            <a:bodyPr anchor="ctr">
              <a:spAutoFit/>
            </a:bodyPr>
            <a:lstStyle/>
            <a:p>
              <a:endParaRPr lang="de-DE"/>
            </a:p>
          </p:txBody>
        </p:sp>
        <p:sp>
          <p:nvSpPr>
            <p:cNvPr id="44073" name="Oval 26"/>
            <p:cNvSpPr>
              <a:spLocks noChangeArrowheads="1"/>
            </p:cNvSpPr>
            <p:nvPr/>
          </p:nvSpPr>
          <p:spPr bwMode="auto">
            <a:xfrm>
              <a:off x="528" y="2016"/>
              <a:ext cx="48" cy="48"/>
            </a:xfrm>
            <a:prstGeom prst="ellipse">
              <a:avLst/>
            </a:prstGeom>
            <a:noFill/>
            <a:ln w="9525">
              <a:solidFill>
                <a:schemeClr val="tx1"/>
              </a:solidFill>
              <a:round/>
              <a:headEnd/>
              <a:tailEnd/>
            </a:ln>
          </p:spPr>
          <p:txBody>
            <a:bodyPr anchor="ctr">
              <a:spAutoFit/>
            </a:bodyPr>
            <a:lstStyle/>
            <a:p>
              <a:endParaRPr lang="de-DE"/>
            </a:p>
          </p:txBody>
        </p:sp>
        <p:sp>
          <p:nvSpPr>
            <p:cNvPr id="44074" name="Oval 27"/>
            <p:cNvSpPr>
              <a:spLocks noChangeArrowheads="1"/>
            </p:cNvSpPr>
            <p:nvPr/>
          </p:nvSpPr>
          <p:spPr bwMode="auto">
            <a:xfrm>
              <a:off x="528" y="2208"/>
              <a:ext cx="48" cy="48"/>
            </a:xfrm>
            <a:prstGeom prst="ellipse">
              <a:avLst/>
            </a:prstGeom>
            <a:noFill/>
            <a:ln w="9525">
              <a:solidFill>
                <a:schemeClr val="tx1"/>
              </a:solidFill>
              <a:round/>
              <a:headEnd/>
              <a:tailEnd/>
            </a:ln>
          </p:spPr>
          <p:txBody>
            <a:bodyPr anchor="ctr">
              <a:spAutoFit/>
            </a:bodyPr>
            <a:lstStyle/>
            <a:p>
              <a:endParaRPr lang="de-DE"/>
            </a:p>
          </p:txBody>
        </p:sp>
        <p:sp>
          <p:nvSpPr>
            <p:cNvPr id="44075" name="Oval 28"/>
            <p:cNvSpPr>
              <a:spLocks noChangeArrowheads="1"/>
            </p:cNvSpPr>
            <p:nvPr/>
          </p:nvSpPr>
          <p:spPr bwMode="auto">
            <a:xfrm>
              <a:off x="528" y="2304"/>
              <a:ext cx="48" cy="48"/>
            </a:xfrm>
            <a:prstGeom prst="ellipse">
              <a:avLst/>
            </a:prstGeom>
            <a:noFill/>
            <a:ln w="9525">
              <a:solidFill>
                <a:schemeClr val="tx1"/>
              </a:solidFill>
              <a:round/>
              <a:headEnd/>
              <a:tailEnd/>
            </a:ln>
          </p:spPr>
          <p:txBody>
            <a:bodyPr anchor="ctr">
              <a:spAutoFit/>
            </a:bodyPr>
            <a:lstStyle/>
            <a:p>
              <a:endParaRPr lang="de-DE"/>
            </a:p>
          </p:txBody>
        </p:sp>
        <p:sp>
          <p:nvSpPr>
            <p:cNvPr id="44076" name="Oval 29"/>
            <p:cNvSpPr>
              <a:spLocks noChangeArrowheads="1"/>
            </p:cNvSpPr>
            <p:nvPr/>
          </p:nvSpPr>
          <p:spPr bwMode="auto">
            <a:xfrm>
              <a:off x="528" y="2496"/>
              <a:ext cx="48" cy="48"/>
            </a:xfrm>
            <a:prstGeom prst="ellipse">
              <a:avLst/>
            </a:prstGeom>
            <a:noFill/>
            <a:ln w="9525">
              <a:solidFill>
                <a:schemeClr val="tx1"/>
              </a:solidFill>
              <a:round/>
              <a:headEnd/>
              <a:tailEnd/>
            </a:ln>
          </p:spPr>
          <p:txBody>
            <a:bodyPr anchor="ctr">
              <a:spAutoFit/>
            </a:bodyPr>
            <a:lstStyle/>
            <a:p>
              <a:endParaRPr lang="de-DE"/>
            </a:p>
          </p:txBody>
        </p:sp>
        <p:sp>
          <p:nvSpPr>
            <p:cNvPr id="44077" name="Oval 30"/>
            <p:cNvSpPr>
              <a:spLocks noChangeArrowheads="1"/>
            </p:cNvSpPr>
            <p:nvPr/>
          </p:nvSpPr>
          <p:spPr bwMode="auto">
            <a:xfrm>
              <a:off x="528" y="2400"/>
              <a:ext cx="48" cy="48"/>
            </a:xfrm>
            <a:prstGeom prst="ellipse">
              <a:avLst/>
            </a:prstGeom>
            <a:noFill/>
            <a:ln w="9525">
              <a:solidFill>
                <a:schemeClr val="tx1"/>
              </a:solidFill>
              <a:round/>
              <a:headEnd/>
              <a:tailEnd/>
            </a:ln>
          </p:spPr>
          <p:txBody>
            <a:bodyPr anchor="ctr">
              <a:spAutoFit/>
            </a:bodyPr>
            <a:lstStyle/>
            <a:p>
              <a:endParaRPr lang="de-DE"/>
            </a:p>
          </p:txBody>
        </p:sp>
        <p:sp>
          <p:nvSpPr>
            <p:cNvPr id="44078" name="Oval 31"/>
            <p:cNvSpPr>
              <a:spLocks noChangeArrowheads="1"/>
            </p:cNvSpPr>
            <p:nvPr/>
          </p:nvSpPr>
          <p:spPr bwMode="auto">
            <a:xfrm>
              <a:off x="528" y="2592"/>
              <a:ext cx="48" cy="48"/>
            </a:xfrm>
            <a:prstGeom prst="ellipse">
              <a:avLst/>
            </a:prstGeom>
            <a:noFill/>
            <a:ln w="9525">
              <a:solidFill>
                <a:schemeClr val="tx1"/>
              </a:solidFill>
              <a:round/>
              <a:headEnd/>
              <a:tailEnd/>
            </a:ln>
          </p:spPr>
          <p:txBody>
            <a:bodyPr anchor="ctr">
              <a:spAutoFit/>
            </a:bodyPr>
            <a:lstStyle/>
            <a:p>
              <a:endParaRPr lang="de-DE"/>
            </a:p>
          </p:txBody>
        </p:sp>
        <p:sp>
          <p:nvSpPr>
            <p:cNvPr id="44079" name="Oval 32"/>
            <p:cNvSpPr>
              <a:spLocks noChangeArrowheads="1"/>
            </p:cNvSpPr>
            <p:nvPr/>
          </p:nvSpPr>
          <p:spPr bwMode="auto">
            <a:xfrm>
              <a:off x="528" y="2688"/>
              <a:ext cx="48" cy="48"/>
            </a:xfrm>
            <a:prstGeom prst="ellipse">
              <a:avLst/>
            </a:prstGeom>
            <a:noFill/>
            <a:ln w="9525">
              <a:solidFill>
                <a:schemeClr val="tx1"/>
              </a:solidFill>
              <a:round/>
              <a:headEnd/>
              <a:tailEnd/>
            </a:ln>
          </p:spPr>
          <p:txBody>
            <a:bodyPr anchor="ctr">
              <a:spAutoFit/>
            </a:bodyPr>
            <a:lstStyle/>
            <a:p>
              <a:endParaRPr lang="de-DE"/>
            </a:p>
          </p:txBody>
        </p:sp>
        <p:sp>
          <p:nvSpPr>
            <p:cNvPr id="44080" name="Oval 33"/>
            <p:cNvSpPr>
              <a:spLocks noChangeArrowheads="1"/>
            </p:cNvSpPr>
            <p:nvPr/>
          </p:nvSpPr>
          <p:spPr bwMode="auto">
            <a:xfrm>
              <a:off x="528" y="2784"/>
              <a:ext cx="48" cy="48"/>
            </a:xfrm>
            <a:prstGeom prst="ellipse">
              <a:avLst/>
            </a:prstGeom>
            <a:noFill/>
            <a:ln w="9525">
              <a:solidFill>
                <a:schemeClr val="tx1"/>
              </a:solidFill>
              <a:round/>
              <a:headEnd/>
              <a:tailEnd/>
            </a:ln>
          </p:spPr>
          <p:txBody>
            <a:bodyPr anchor="ctr">
              <a:spAutoFit/>
            </a:bodyPr>
            <a:lstStyle/>
            <a:p>
              <a:endParaRPr lang="de-DE"/>
            </a:p>
          </p:txBody>
        </p:sp>
        <p:sp>
          <p:nvSpPr>
            <p:cNvPr id="44081" name="Oval 34"/>
            <p:cNvSpPr>
              <a:spLocks noChangeArrowheads="1"/>
            </p:cNvSpPr>
            <p:nvPr/>
          </p:nvSpPr>
          <p:spPr bwMode="auto">
            <a:xfrm>
              <a:off x="2471" y="1728"/>
              <a:ext cx="48" cy="48"/>
            </a:xfrm>
            <a:prstGeom prst="ellipse">
              <a:avLst/>
            </a:prstGeom>
            <a:noFill/>
            <a:ln w="9525">
              <a:solidFill>
                <a:schemeClr val="tx1"/>
              </a:solidFill>
              <a:round/>
              <a:headEnd/>
              <a:tailEnd/>
            </a:ln>
          </p:spPr>
          <p:txBody>
            <a:bodyPr anchor="ctr">
              <a:spAutoFit/>
            </a:bodyPr>
            <a:lstStyle/>
            <a:p>
              <a:endParaRPr lang="de-DE"/>
            </a:p>
          </p:txBody>
        </p:sp>
        <p:sp>
          <p:nvSpPr>
            <p:cNvPr id="44082" name="Oval 35"/>
            <p:cNvSpPr>
              <a:spLocks noChangeArrowheads="1"/>
            </p:cNvSpPr>
            <p:nvPr/>
          </p:nvSpPr>
          <p:spPr bwMode="auto">
            <a:xfrm>
              <a:off x="2471" y="1632"/>
              <a:ext cx="48" cy="48"/>
            </a:xfrm>
            <a:prstGeom prst="ellipse">
              <a:avLst/>
            </a:prstGeom>
            <a:noFill/>
            <a:ln w="9525">
              <a:solidFill>
                <a:schemeClr val="tx1"/>
              </a:solidFill>
              <a:round/>
              <a:headEnd/>
              <a:tailEnd/>
            </a:ln>
          </p:spPr>
          <p:txBody>
            <a:bodyPr anchor="ctr">
              <a:spAutoFit/>
            </a:bodyPr>
            <a:lstStyle/>
            <a:p>
              <a:endParaRPr lang="de-DE"/>
            </a:p>
          </p:txBody>
        </p:sp>
        <p:sp>
          <p:nvSpPr>
            <p:cNvPr id="44083" name="Oval 36"/>
            <p:cNvSpPr>
              <a:spLocks noChangeArrowheads="1"/>
            </p:cNvSpPr>
            <p:nvPr/>
          </p:nvSpPr>
          <p:spPr bwMode="auto">
            <a:xfrm>
              <a:off x="2471" y="1824"/>
              <a:ext cx="48" cy="48"/>
            </a:xfrm>
            <a:prstGeom prst="ellipse">
              <a:avLst/>
            </a:prstGeom>
            <a:noFill/>
            <a:ln w="9525">
              <a:solidFill>
                <a:schemeClr val="tx1"/>
              </a:solidFill>
              <a:round/>
              <a:headEnd/>
              <a:tailEnd/>
            </a:ln>
          </p:spPr>
          <p:txBody>
            <a:bodyPr anchor="ctr">
              <a:spAutoFit/>
            </a:bodyPr>
            <a:lstStyle/>
            <a:p>
              <a:endParaRPr lang="de-DE"/>
            </a:p>
          </p:txBody>
        </p:sp>
        <p:sp>
          <p:nvSpPr>
            <p:cNvPr id="44084" name="Oval 37"/>
            <p:cNvSpPr>
              <a:spLocks noChangeArrowheads="1"/>
            </p:cNvSpPr>
            <p:nvPr/>
          </p:nvSpPr>
          <p:spPr bwMode="auto">
            <a:xfrm>
              <a:off x="2471" y="1920"/>
              <a:ext cx="48" cy="48"/>
            </a:xfrm>
            <a:prstGeom prst="ellipse">
              <a:avLst/>
            </a:prstGeom>
            <a:noFill/>
            <a:ln w="9525">
              <a:solidFill>
                <a:schemeClr val="tx1"/>
              </a:solidFill>
              <a:round/>
              <a:headEnd/>
              <a:tailEnd/>
            </a:ln>
          </p:spPr>
          <p:txBody>
            <a:bodyPr anchor="ctr">
              <a:spAutoFit/>
            </a:bodyPr>
            <a:lstStyle/>
            <a:p>
              <a:endParaRPr lang="de-DE"/>
            </a:p>
          </p:txBody>
        </p:sp>
        <p:sp>
          <p:nvSpPr>
            <p:cNvPr id="44085" name="Oval 38"/>
            <p:cNvSpPr>
              <a:spLocks noChangeArrowheads="1"/>
            </p:cNvSpPr>
            <p:nvPr/>
          </p:nvSpPr>
          <p:spPr bwMode="auto">
            <a:xfrm>
              <a:off x="2471" y="2112"/>
              <a:ext cx="48" cy="48"/>
            </a:xfrm>
            <a:prstGeom prst="ellipse">
              <a:avLst/>
            </a:prstGeom>
            <a:noFill/>
            <a:ln w="9525">
              <a:solidFill>
                <a:schemeClr val="tx1"/>
              </a:solidFill>
              <a:round/>
              <a:headEnd/>
              <a:tailEnd/>
            </a:ln>
          </p:spPr>
          <p:txBody>
            <a:bodyPr anchor="ctr">
              <a:spAutoFit/>
            </a:bodyPr>
            <a:lstStyle/>
            <a:p>
              <a:endParaRPr lang="de-DE"/>
            </a:p>
          </p:txBody>
        </p:sp>
        <p:sp>
          <p:nvSpPr>
            <p:cNvPr id="44086" name="Oval 39"/>
            <p:cNvSpPr>
              <a:spLocks noChangeArrowheads="1"/>
            </p:cNvSpPr>
            <p:nvPr/>
          </p:nvSpPr>
          <p:spPr bwMode="auto">
            <a:xfrm>
              <a:off x="2471" y="2016"/>
              <a:ext cx="48" cy="48"/>
            </a:xfrm>
            <a:prstGeom prst="ellipse">
              <a:avLst/>
            </a:prstGeom>
            <a:noFill/>
            <a:ln w="9525">
              <a:solidFill>
                <a:schemeClr val="tx1"/>
              </a:solidFill>
              <a:round/>
              <a:headEnd/>
              <a:tailEnd/>
            </a:ln>
          </p:spPr>
          <p:txBody>
            <a:bodyPr anchor="ctr">
              <a:spAutoFit/>
            </a:bodyPr>
            <a:lstStyle/>
            <a:p>
              <a:endParaRPr lang="de-DE"/>
            </a:p>
          </p:txBody>
        </p:sp>
        <p:sp>
          <p:nvSpPr>
            <p:cNvPr id="44087" name="Oval 40"/>
            <p:cNvSpPr>
              <a:spLocks noChangeArrowheads="1"/>
            </p:cNvSpPr>
            <p:nvPr/>
          </p:nvSpPr>
          <p:spPr bwMode="auto">
            <a:xfrm>
              <a:off x="2471" y="2208"/>
              <a:ext cx="48" cy="48"/>
            </a:xfrm>
            <a:prstGeom prst="ellipse">
              <a:avLst/>
            </a:prstGeom>
            <a:noFill/>
            <a:ln w="9525">
              <a:solidFill>
                <a:schemeClr val="tx1"/>
              </a:solidFill>
              <a:round/>
              <a:headEnd/>
              <a:tailEnd/>
            </a:ln>
          </p:spPr>
          <p:txBody>
            <a:bodyPr anchor="ctr">
              <a:spAutoFit/>
            </a:bodyPr>
            <a:lstStyle/>
            <a:p>
              <a:endParaRPr lang="de-DE"/>
            </a:p>
          </p:txBody>
        </p:sp>
        <p:sp>
          <p:nvSpPr>
            <p:cNvPr id="44088" name="Oval 41"/>
            <p:cNvSpPr>
              <a:spLocks noChangeArrowheads="1"/>
            </p:cNvSpPr>
            <p:nvPr/>
          </p:nvSpPr>
          <p:spPr bwMode="auto">
            <a:xfrm>
              <a:off x="2471" y="2304"/>
              <a:ext cx="48" cy="48"/>
            </a:xfrm>
            <a:prstGeom prst="ellipse">
              <a:avLst/>
            </a:prstGeom>
            <a:noFill/>
            <a:ln w="9525">
              <a:solidFill>
                <a:schemeClr val="tx1"/>
              </a:solidFill>
              <a:round/>
              <a:headEnd/>
              <a:tailEnd/>
            </a:ln>
          </p:spPr>
          <p:txBody>
            <a:bodyPr anchor="ctr">
              <a:spAutoFit/>
            </a:bodyPr>
            <a:lstStyle/>
            <a:p>
              <a:endParaRPr lang="de-DE"/>
            </a:p>
          </p:txBody>
        </p:sp>
        <p:sp>
          <p:nvSpPr>
            <p:cNvPr id="44089" name="Oval 42"/>
            <p:cNvSpPr>
              <a:spLocks noChangeArrowheads="1"/>
            </p:cNvSpPr>
            <p:nvPr/>
          </p:nvSpPr>
          <p:spPr bwMode="auto">
            <a:xfrm>
              <a:off x="2471" y="2496"/>
              <a:ext cx="48" cy="48"/>
            </a:xfrm>
            <a:prstGeom prst="ellipse">
              <a:avLst/>
            </a:prstGeom>
            <a:noFill/>
            <a:ln w="9525">
              <a:solidFill>
                <a:schemeClr val="tx1"/>
              </a:solidFill>
              <a:round/>
              <a:headEnd/>
              <a:tailEnd/>
            </a:ln>
          </p:spPr>
          <p:txBody>
            <a:bodyPr anchor="ctr">
              <a:spAutoFit/>
            </a:bodyPr>
            <a:lstStyle/>
            <a:p>
              <a:endParaRPr lang="de-DE"/>
            </a:p>
          </p:txBody>
        </p:sp>
        <p:sp>
          <p:nvSpPr>
            <p:cNvPr id="44090" name="Oval 43"/>
            <p:cNvSpPr>
              <a:spLocks noChangeArrowheads="1"/>
            </p:cNvSpPr>
            <p:nvPr/>
          </p:nvSpPr>
          <p:spPr bwMode="auto">
            <a:xfrm>
              <a:off x="2471" y="2400"/>
              <a:ext cx="48" cy="48"/>
            </a:xfrm>
            <a:prstGeom prst="ellipse">
              <a:avLst/>
            </a:prstGeom>
            <a:noFill/>
            <a:ln w="9525">
              <a:solidFill>
                <a:schemeClr val="tx1"/>
              </a:solidFill>
              <a:round/>
              <a:headEnd/>
              <a:tailEnd/>
            </a:ln>
          </p:spPr>
          <p:txBody>
            <a:bodyPr anchor="ctr">
              <a:spAutoFit/>
            </a:bodyPr>
            <a:lstStyle/>
            <a:p>
              <a:endParaRPr lang="de-DE"/>
            </a:p>
          </p:txBody>
        </p:sp>
        <p:sp>
          <p:nvSpPr>
            <p:cNvPr id="44091" name="Oval 44"/>
            <p:cNvSpPr>
              <a:spLocks noChangeArrowheads="1"/>
            </p:cNvSpPr>
            <p:nvPr/>
          </p:nvSpPr>
          <p:spPr bwMode="auto">
            <a:xfrm>
              <a:off x="2471" y="2592"/>
              <a:ext cx="48" cy="48"/>
            </a:xfrm>
            <a:prstGeom prst="ellipse">
              <a:avLst/>
            </a:prstGeom>
            <a:noFill/>
            <a:ln w="9525">
              <a:solidFill>
                <a:schemeClr val="tx1"/>
              </a:solidFill>
              <a:round/>
              <a:headEnd/>
              <a:tailEnd/>
            </a:ln>
          </p:spPr>
          <p:txBody>
            <a:bodyPr anchor="ctr">
              <a:spAutoFit/>
            </a:bodyPr>
            <a:lstStyle/>
            <a:p>
              <a:endParaRPr lang="de-DE"/>
            </a:p>
          </p:txBody>
        </p:sp>
        <p:sp>
          <p:nvSpPr>
            <p:cNvPr id="44092" name="Oval 45"/>
            <p:cNvSpPr>
              <a:spLocks noChangeArrowheads="1"/>
            </p:cNvSpPr>
            <p:nvPr/>
          </p:nvSpPr>
          <p:spPr bwMode="auto">
            <a:xfrm>
              <a:off x="2471" y="2688"/>
              <a:ext cx="48" cy="48"/>
            </a:xfrm>
            <a:prstGeom prst="ellipse">
              <a:avLst/>
            </a:prstGeom>
            <a:noFill/>
            <a:ln w="9525">
              <a:solidFill>
                <a:schemeClr val="tx1"/>
              </a:solidFill>
              <a:round/>
              <a:headEnd/>
              <a:tailEnd/>
            </a:ln>
          </p:spPr>
          <p:txBody>
            <a:bodyPr anchor="ctr">
              <a:spAutoFit/>
            </a:bodyPr>
            <a:lstStyle/>
            <a:p>
              <a:endParaRPr lang="de-DE"/>
            </a:p>
          </p:txBody>
        </p:sp>
        <p:sp>
          <p:nvSpPr>
            <p:cNvPr id="44093" name="Oval 46"/>
            <p:cNvSpPr>
              <a:spLocks noChangeArrowheads="1"/>
            </p:cNvSpPr>
            <p:nvPr/>
          </p:nvSpPr>
          <p:spPr bwMode="auto">
            <a:xfrm>
              <a:off x="2471" y="2784"/>
              <a:ext cx="48" cy="48"/>
            </a:xfrm>
            <a:prstGeom prst="ellipse">
              <a:avLst/>
            </a:prstGeom>
            <a:noFill/>
            <a:ln w="9525">
              <a:solidFill>
                <a:schemeClr val="tx1"/>
              </a:solidFill>
              <a:round/>
              <a:headEnd/>
              <a:tailEnd/>
            </a:ln>
          </p:spPr>
          <p:txBody>
            <a:bodyPr anchor="ctr">
              <a:spAutoFit/>
            </a:bodyPr>
            <a:lstStyle/>
            <a:p>
              <a:endParaRPr lang="de-DE"/>
            </a:p>
          </p:txBody>
        </p:sp>
        <p:sp>
          <p:nvSpPr>
            <p:cNvPr id="44094" name="Text Box 47"/>
            <p:cNvSpPr txBox="1">
              <a:spLocks noChangeArrowheads="1"/>
            </p:cNvSpPr>
            <p:nvPr/>
          </p:nvSpPr>
          <p:spPr bwMode="auto">
            <a:xfrm>
              <a:off x="576" y="1632"/>
              <a:ext cx="624" cy="135"/>
            </a:xfrm>
            <a:prstGeom prst="rect">
              <a:avLst/>
            </a:prstGeom>
            <a:noFill/>
            <a:ln w="9525">
              <a:noFill/>
              <a:miter lim="800000"/>
              <a:headEnd/>
              <a:tailEnd/>
            </a:ln>
          </p:spPr>
          <p:txBody>
            <a:bodyPr>
              <a:spAutoFit/>
            </a:bodyPr>
            <a:lstStyle/>
            <a:p>
              <a:pPr eaLnBrk="0" hangingPunct="0">
                <a:spcBef>
                  <a:spcPct val="50000"/>
                </a:spcBef>
              </a:pPr>
              <a:r>
                <a:rPr lang="de-DE" sz="800" b="1"/>
                <a:t>RELATIONNO</a:t>
              </a:r>
            </a:p>
          </p:txBody>
        </p:sp>
        <p:sp>
          <p:nvSpPr>
            <p:cNvPr id="44095" name="Text Box 48"/>
            <p:cNvSpPr txBox="1">
              <a:spLocks noChangeArrowheads="1"/>
            </p:cNvSpPr>
            <p:nvPr/>
          </p:nvSpPr>
          <p:spPr bwMode="auto">
            <a:xfrm>
              <a:off x="1056" y="1632"/>
              <a:ext cx="624" cy="135"/>
            </a:xfrm>
            <a:prstGeom prst="rect">
              <a:avLst/>
            </a:prstGeom>
            <a:noFill/>
            <a:ln w="9525">
              <a:noFill/>
              <a:miter lim="800000"/>
              <a:headEnd/>
              <a:tailEnd/>
            </a:ln>
          </p:spPr>
          <p:txBody>
            <a:bodyPr>
              <a:spAutoFit/>
            </a:bodyPr>
            <a:lstStyle/>
            <a:p>
              <a:pPr eaLnBrk="0" hangingPunct="0">
                <a:spcBef>
                  <a:spcPct val="50000"/>
                </a:spcBef>
              </a:pPr>
              <a:r>
                <a:rPr lang="de-DE" sz="800" b="1"/>
                <a:t>INSURANTNO</a:t>
              </a:r>
            </a:p>
          </p:txBody>
        </p:sp>
        <p:sp>
          <p:nvSpPr>
            <p:cNvPr id="44096" name="Text Box 49"/>
            <p:cNvSpPr txBox="1">
              <a:spLocks noChangeArrowheads="1"/>
            </p:cNvSpPr>
            <p:nvPr/>
          </p:nvSpPr>
          <p:spPr bwMode="auto">
            <a:xfrm>
              <a:off x="1584" y="1632"/>
              <a:ext cx="624" cy="135"/>
            </a:xfrm>
            <a:prstGeom prst="rect">
              <a:avLst/>
            </a:prstGeom>
            <a:noFill/>
            <a:ln w="9525">
              <a:noFill/>
              <a:miter lim="800000"/>
              <a:headEnd/>
              <a:tailEnd/>
            </a:ln>
          </p:spPr>
          <p:txBody>
            <a:bodyPr>
              <a:spAutoFit/>
            </a:bodyPr>
            <a:lstStyle/>
            <a:p>
              <a:pPr eaLnBrk="0" hangingPunct="0">
                <a:spcBef>
                  <a:spcPct val="50000"/>
                </a:spcBef>
              </a:pPr>
              <a:r>
                <a:rPr lang="de-DE" sz="800" b="1"/>
                <a:t>BIRTHDATE</a:t>
              </a:r>
            </a:p>
          </p:txBody>
        </p:sp>
        <p:sp>
          <p:nvSpPr>
            <p:cNvPr id="44097" name="Text Box 50"/>
            <p:cNvSpPr txBox="1">
              <a:spLocks noChangeArrowheads="1"/>
            </p:cNvSpPr>
            <p:nvPr/>
          </p:nvSpPr>
          <p:spPr bwMode="auto">
            <a:xfrm>
              <a:off x="2064" y="1632"/>
              <a:ext cx="384" cy="135"/>
            </a:xfrm>
            <a:prstGeom prst="rect">
              <a:avLst/>
            </a:prstGeom>
            <a:noFill/>
            <a:ln w="9525">
              <a:noFill/>
              <a:miter lim="800000"/>
              <a:headEnd/>
              <a:tailEnd/>
            </a:ln>
          </p:spPr>
          <p:txBody>
            <a:bodyPr>
              <a:spAutoFit/>
            </a:bodyPr>
            <a:lstStyle/>
            <a:p>
              <a:pPr eaLnBrk="0" hangingPunct="0">
                <a:spcBef>
                  <a:spcPct val="50000"/>
                </a:spcBef>
              </a:pPr>
              <a:r>
                <a:rPr lang="de-DE" sz="800" b="1"/>
                <a:t>INITIALS</a:t>
              </a:r>
            </a:p>
          </p:txBody>
        </p:sp>
        <p:sp>
          <p:nvSpPr>
            <p:cNvPr id="44098" name="Text Box 51"/>
            <p:cNvSpPr txBox="1">
              <a:spLocks noChangeArrowheads="1"/>
            </p:cNvSpPr>
            <p:nvPr/>
          </p:nvSpPr>
          <p:spPr bwMode="auto">
            <a:xfrm>
              <a:off x="576" y="1920"/>
              <a:ext cx="624" cy="135"/>
            </a:xfrm>
            <a:prstGeom prst="rect">
              <a:avLst/>
            </a:prstGeom>
            <a:noFill/>
            <a:ln w="9525">
              <a:noFill/>
              <a:miter lim="800000"/>
              <a:headEnd/>
              <a:tailEnd/>
            </a:ln>
          </p:spPr>
          <p:txBody>
            <a:bodyPr>
              <a:spAutoFit/>
            </a:bodyPr>
            <a:lstStyle/>
            <a:p>
              <a:pPr eaLnBrk="0" hangingPunct="0">
                <a:spcBef>
                  <a:spcPct val="50000"/>
                </a:spcBef>
              </a:pPr>
              <a:r>
                <a:rPr lang="de-DE" sz="800"/>
                <a:t>6756355</a:t>
              </a:r>
            </a:p>
          </p:txBody>
        </p:sp>
        <p:sp>
          <p:nvSpPr>
            <p:cNvPr id="44099" name="Text Box 52"/>
            <p:cNvSpPr txBox="1">
              <a:spLocks noChangeArrowheads="1"/>
            </p:cNvSpPr>
            <p:nvPr/>
          </p:nvSpPr>
          <p:spPr bwMode="auto">
            <a:xfrm>
              <a:off x="1056" y="1920"/>
              <a:ext cx="624" cy="135"/>
            </a:xfrm>
            <a:prstGeom prst="rect">
              <a:avLst/>
            </a:prstGeom>
            <a:noFill/>
            <a:ln w="9525">
              <a:noFill/>
              <a:miter lim="800000"/>
              <a:headEnd/>
              <a:tailEnd/>
            </a:ln>
          </p:spPr>
          <p:txBody>
            <a:bodyPr>
              <a:spAutoFit/>
            </a:bodyPr>
            <a:lstStyle/>
            <a:p>
              <a:pPr eaLnBrk="0" hangingPunct="0">
                <a:spcBef>
                  <a:spcPct val="50000"/>
                </a:spcBef>
              </a:pPr>
              <a:r>
                <a:rPr lang="de-DE" sz="800"/>
                <a:t>3057468</a:t>
              </a:r>
            </a:p>
          </p:txBody>
        </p:sp>
        <p:sp>
          <p:nvSpPr>
            <p:cNvPr id="44100" name="Text Box 53"/>
            <p:cNvSpPr txBox="1">
              <a:spLocks noChangeArrowheads="1"/>
            </p:cNvSpPr>
            <p:nvPr/>
          </p:nvSpPr>
          <p:spPr bwMode="auto">
            <a:xfrm>
              <a:off x="1584" y="1920"/>
              <a:ext cx="624" cy="135"/>
            </a:xfrm>
            <a:prstGeom prst="rect">
              <a:avLst/>
            </a:prstGeom>
            <a:noFill/>
            <a:ln w="9525">
              <a:noFill/>
              <a:miter lim="800000"/>
              <a:headEnd/>
              <a:tailEnd/>
            </a:ln>
          </p:spPr>
          <p:txBody>
            <a:bodyPr>
              <a:spAutoFit/>
            </a:bodyPr>
            <a:lstStyle/>
            <a:p>
              <a:pPr eaLnBrk="0" hangingPunct="0">
                <a:spcBef>
                  <a:spcPct val="50000"/>
                </a:spcBef>
              </a:pPr>
              <a:r>
                <a:rPr lang="de-DE" sz="800"/>
                <a:t>15.02.1972</a:t>
              </a:r>
            </a:p>
          </p:txBody>
        </p:sp>
        <p:sp>
          <p:nvSpPr>
            <p:cNvPr id="44101" name="Text Box 54"/>
            <p:cNvSpPr txBox="1">
              <a:spLocks noChangeArrowheads="1"/>
            </p:cNvSpPr>
            <p:nvPr/>
          </p:nvSpPr>
          <p:spPr bwMode="auto">
            <a:xfrm>
              <a:off x="2064" y="1920"/>
              <a:ext cx="384" cy="135"/>
            </a:xfrm>
            <a:prstGeom prst="rect">
              <a:avLst/>
            </a:prstGeom>
            <a:noFill/>
            <a:ln w="9525">
              <a:noFill/>
              <a:miter lim="800000"/>
              <a:headEnd/>
              <a:tailEnd/>
            </a:ln>
          </p:spPr>
          <p:txBody>
            <a:bodyPr>
              <a:spAutoFit/>
            </a:bodyPr>
            <a:lstStyle/>
            <a:p>
              <a:pPr eaLnBrk="0" hangingPunct="0">
                <a:spcBef>
                  <a:spcPct val="50000"/>
                </a:spcBef>
              </a:pPr>
              <a:r>
                <a:rPr lang="de-DE" sz="800"/>
                <a:t>E.T.</a:t>
              </a:r>
            </a:p>
          </p:txBody>
        </p:sp>
        <p:sp>
          <p:nvSpPr>
            <p:cNvPr id="44102" name="Text Box 55"/>
            <p:cNvSpPr txBox="1">
              <a:spLocks noChangeArrowheads="1"/>
            </p:cNvSpPr>
            <p:nvPr/>
          </p:nvSpPr>
          <p:spPr bwMode="auto">
            <a:xfrm>
              <a:off x="576" y="2016"/>
              <a:ext cx="624" cy="135"/>
            </a:xfrm>
            <a:prstGeom prst="rect">
              <a:avLst/>
            </a:prstGeom>
            <a:noFill/>
            <a:ln w="9525">
              <a:noFill/>
              <a:miter lim="800000"/>
              <a:headEnd/>
              <a:tailEnd/>
            </a:ln>
          </p:spPr>
          <p:txBody>
            <a:bodyPr>
              <a:spAutoFit/>
            </a:bodyPr>
            <a:lstStyle/>
            <a:p>
              <a:pPr eaLnBrk="0" hangingPunct="0">
                <a:spcBef>
                  <a:spcPct val="50000"/>
                </a:spcBef>
              </a:pPr>
              <a:r>
                <a:rPr lang="de-DE" sz="800"/>
                <a:t>9785637</a:t>
              </a:r>
            </a:p>
          </p:txBody>
        </p:sp>
        <p:sp>
          <p:nvSpPr>
            <p:cNvPr id="44103" name="Text Box 56"/>
            <p:cNvSpPr txBox="1">
              <a:spLocks noChangeArrowheads="1"/>
            </p:cNvSpPr>
            <p:nvPr/>
          </p:nvSpPr>
          <p:spPr bwMode="auto">
            <a:xfrm>
              <a:off x="1056" y="2016"/>
              <a:ext cx="624" cy="135"/>
            </a:xfrm>
            <a:prstGeom prst="rect">
              <a:avLst/>
            </a:prstGeom>
            <a:noFill/>
            <a:ln w="9525">
              <a:noFill/>
              <a:miter lim="800000"/>
              <a:headEnd/>
              <a:tailEnd/>
            </a:ln>
          </p:spPr>
          <p:txBody>
            <a:bodyPr>
              <a:spAutoFit/>
            </a:bodyPr>
            <a:lstStyle/>
            <a:p>
              <a:pPr eaLnBrk="0" hangingPunct="0">
                <a:spcBef>
                  <a:spcPct val="50000"/>
                </a:spcBef>
              </a:pPr>
              <a:r>
                <a:rPr lang="de-DE" sz="800"/>
                <a:t>4231245</a:t>
              </a:r>
            </a:p>
          </p:txBody>
        </p:sp>
        <p:sp>
          <p:nvSpPr>
            <p:cNvPr id="44104" name="Text Box 57"/>
            <p:cNvSpPr txBox="1">
              <a:spLocks noChangeArrowheads="1"/>
            </p:cNvSpPr>
            <p:nvPr/>
          </p:nvSpPr>
          <p:spPr bwMode="auto">
            <a:xfrm>
              <a:off x="1584" y="2016"/>
              <a:ext cx="624" cy="135"/>
            </a:xfrm>
            <a:prstGeom prst="rect">
              <a:avLst/>
            </a:prstGeom>
            <a:noFill/>
            <a:ln w="9525">
              <a:noFill/>
              <a:miter lim="800000"/>
              <a:headEnd/>
              <a:tailEnd/>
            </a:ln>
          </p:spPr>
          <p:txBody>
            <a:bodyPr>
              <a:spAutoFit/>
            </a:bodyPr>
            <a:lstStyle/>
            <a:p>
              <a:pPr eaLnBrk="0" hangingPunct="0">
                <a:spcBef>
                  <a:spcPct val="50000"/>
                </a:spcBef>
              </a:pPr>
              <a:r>
                <a:rPr lang="de-DE" sz="800"/>
                <a:t>22.07.1957</a:t>
              </a:r>
            </a:p>
          </p:txBody>
        </p:sp>
        <p:sp>
          <p:nvSpPr>
            <p:cNvPr id="44105" name="Text Box 58"/>
            <p:cNvSpPr txBox="1">
              <a:spLocks noChangeArrowheads="1"/>
            </p:cNvSpPr>
            <p:nvPr/>
          </p:nvSpPr>
          <p:spPr bwMode="auto">
            <a:xfrm>
              <a:off x="2064" y="2016"/>
              <a:ext cx="384" cy="135"/>
            </a:xfrm>
            <a:prstGeom prst="rect">
              <a:avLst/>
            </a:prstGeom>
            <a:noFill/>
            <a:ln w="9525">
              <a:noFill/>
              <a:miter lim="800000"/>
              <a:headEnd/>
              <a:tailEnd/>
            </a:ln>
          </p:spPr>
          <p:txBody>
            <a:bodyPr>
              <a:spAutoFit/>
            </a:bodyPr>
            <a:lstStyle/>
            <a:p>
              <a:pPr eaLnBrk="0" hangingPunct="0">
                <a:spcBef>
                  <a:spcPct val="50000"/>
                </a:spcBef>
              </a:pPr>
              <a:r>
                <a:rPr lang="de-DE" sz="800"/>
                <a:t>R.A.G.</a:t>
              </a:r>
            </a:p>
          </p:txBody>
        </p:sp>
        <p:sp>
          <p:nvSpPr>
            <p:cNvPr id="44106" name="Text Box 59"/>
            <p:cNvSpPr txBox="1">
              <a:spLocks noChangeArrowheads="1"/>
            </p:cNvSpPr>
            <p:nvPr/>
          </p:nvSpPr>
          <p:spPr bwMode="auto">
            <a:xfrm>
              <a:off x="576" y="1728"/>
              <a:ext cx="624" cy="135"/>
            </a:xfrm>
            <a:prstGeom prst="rect">
              <a:avLst/>
            </a:prstGeom>
            <a:noFill/>
            <a:ln w="9525">
              <a:noFill/>
              <a:miter lim="800000"/>
              <a:headEnd/>
              <a:tailEnd/>
            </a:ln>
          </p:spPr>
          <p:txBody>
            <a:bodyPr>
              <a:spAutoFit/>
            </a:bodyPr>
            <a:lstStyle/>
            <a:p>
              <a:pPr eaLnBrk="0" hangingPunct="0">
                <a:spcBef>
                  <a:spcPct val="50000"/>
                </a:spcBef>
              </a:pPr>
              <a:r>
                <a:rPr lang="de-DE" sz="800"/>
                <a:t>4534212</a:t>
              </a:r>
            </a:p>
          </p:txBody>
        </p:sp>
        <p:sp>
          <p:nvSpPr>
            <p:cNvPr id="44107" name="Text Box 60"/>
            <p:cNvSpPr txBox="1">
              <a:spLocks noChangeArrowheads="1"/>
            </p:cNvSpPr>
            <p:nvPr/>
          </p:nvSpPr>
          <p:spPr bwMode="auto">
            <a:xfrm>
              <a:off x="1056" y="1728"/>
              <a:ext cx="624" cy="135"/>
            </a:xfrm>
            <a:prstGeom prst="rect">
              <a:avLst/>
            </a:prstGeom>
            <a:noFill/>
            <a:ln w="9525">
              <a:noFill/>
              <a:miter lim="800000"/>
              <a:headEnd/>
              <a:tailEnd/>
            </a:ln>
          </p:spPr>
          <p:txBody>
            <a:bodyPr>
              <a:spAutoFit/>
            </a:bodyPr>
            <a:lstStyle/>
            <a:p>
              <a:pPr eaLnBrk="0" hangingPunct="0">
                <a:spcBef>
                  <a:spcPct val="50000"/>
                </a:spcBef>
              </a:pPr>
              <a:r>
                <a:rPr lang="de-DE" sz="800"/>
                <a:t>5612431</a:t>
              </a:r>
            </a:p>
          </p:txBody>
        </p:sp>
        <p:sp>
          <p:nvSpPr>
            <p:cNvPr id="44108" name="Text Box 61"/>
            <p:cNvSpPr txBox="1">
              <a:spLocks noChangeArrowheads="1"/>
            </p:cNvSpPr>
            <p:nvPr/>
          </p:nvSpPr>
          <p:spPr bwMode="auto">
            <a:xfrm>
              <a:off x="1584" y="1728"/>
              <a:ext cx="624" cy="135"/>
            </a:xfrm>
            <a:prstGeom prst="rect">
              <a:avLst/>
            </a:prstGeom>
            <a:noFill/>
            <a:ln w="9525">
              <a:noFill/>
              <a:miter lim="800000"/>
              <a:headEnd/>
              <a:tailEnd/>
            </a:ln>
          </p:spPr>
          <p:txBody>
            <a:bodyPr>
              <a:spAutoFit/>
            </a:bodyPr>
            <a:lstStyle/>
            <a:p>
              <a:pPr eaLnBrk="0" hangingPunct="0">
                <a:spcBef>
                  <a:spcPct val="50000"/>
                </a:spcBef>
              </a:pPr>
              <a:r>
                <a:rPr lang="de-DE" sz="800"/>
                <a:t>20.06.2004</a:t>
              </a:r>
            </a:p>
          </p:txBody>
        </p:sp>
        <p:sp>
          <p:nvSpPr>
            <p:cNvPr id="44109" name="Text Box 62"/>
            <p:cNvSpPr txBox="1">
              <a:spLocks noChangeArrowheads="1"/>
            </p:cNvSpPr>
            <p:nvPr/>
          </p:nvSpPr>
          <p:spPr bwMode="auto">
            <a:xfrm>
              <a:off x="2064" y="1728"/>
              <a:ext cx="384" cy="135"/>
            </a:xfrm>
            <a:prstGeom prst="rect">
              <a:avLst/>
            </a:prstGeom>
            <a:noFill/>
            <a:ln w="9525">
              <a:noFill/>
              <a:miter lim="800000"/>
              <a:headEnd/>
              <a:tailEnd/>
            </a:ln>
          </p:spPr>
          <p:txBody>
            <a:bodyPr>
              <a:spAutoFit/>
            </a:bodyPr>
            <a:lstStyle/>
            <a:p>
              <a:pPr eaLnBrk="0" hangingPunct="0">
                <a:spcBef>
                  <a:spcPct val="50000"/>
                </a:spcBef>
              </a:pPr>
              <a:r>
                <a:rPr lang="de-DE" sz="800"/>
                <a:t>W.A.</a:t>
              </a:r>
            </a:p>
          </p:txBody>
        </p:sp>
        <p:sp>
          <p:nvSpPr>
            <p:cNvPr id="44110" name="Text Box 63"/>
            <p:cNvSpPr txBox="1">
              <a:spLocks noChangeArrowheads="1"/>
            </p:cNvSpPr>
            <p:nvPr/>
          </p:nvSpPr>
          <p:spPr bwMode="auto">
            <a:xfrm>
              <a:off x="576" y="1824"/>
              <a:ext cx="624" cy="135"/>
            </a:xfrm>
            <a:prstGeom prst="rect">
              <a:avLst/>
            </a:prstGeom>
            <a:noFill/>
            <a:ln w="9525">
              <a:noFill/>
              <a:miter lim="800000"/>
              <a:headEnd/>
              <a:tailEnd/>
            </a:ln>
          </p:spPr>
          <p:txBody>
            <a:bodyPr>
              <a:spAutoFit/>
            </a:bodyPr>
            <a:lstStyle/>
            <a:p>
              <a:pPr eaLnBrk="0" hangingPunct="0">
                <a:spcBef>
                  <a:spcPct val="50000"/>
                </a:spcBef>
              </a:pPr>
              <a:r>
                <a:rPr lang="de-DE" sz="800"/>
                <a:t>6523123</a:t>
              </a:r>
            </a:p>
          </p:txBody>
        </p:sp>
        <p:sp>
          <p:nvSpPr>
            <p:cNvPr id="44111" name="Text Box 64"/>
            <p:cNvSpPr txBox="1">
              <a:spLocks noChangeArrowheads="1"/>
            </p:cNvSpPr>
            <p:nvPr/>
          </p:nvSpPr>
          <p:spPr bwMode="auto">
            <a:xfrm>
              <a:off x="1056" y="1824"/>
              <a:ext cx="624" cy="135"/>
            </a:xfrm>
            <a:prstGeom prst="rect">
              <a:avLst/>
            </a:prstGeom>
            <a:noFill/>
            <a:ln w="9525">
              <a:noFill/>
              <a:miter lim="800000"/>
              <a:headEnd/>
              <a:tailEnd/>
            </a:ln>
          </p:spPr>
          <p:txBody>
            <a:bodyPr>
              <a:spAutoFit/>
            </a:bodyPr>
            <a:lstStyle/>
            <a:p>
              <a:pPr eaLnBrk="0" hangingPunct="0">
                <a:spcBef>
                  <a:spcPct val="50000"/>
                </a:spcBef>
              </a:pPr>
              <a:r>
                <a:rPr lang="de-DE" sz="800"/>
                <a:t>9563424</a:t>
              </a:r>
            </a:p>
          </p:txBody>
        </p:sp>
        <p:sp>
          <p:nvSpPr>
            <p:cNvPr id="44112" name="Text Box 65"/>
            <p:cNvSpPr txBox="1">
              <a:spLocks noChangeArrowheads="1"/>
            </p:cNvSpPr>
            <p:nvPr/>
          </p:nvSpPr>
          <p:spPr bwMode="auto">
            <a:xfrm>
              <a:off x="1584" y="1824"/>
              <a:ext cx="624" cy="135"/>
            </a:xfrm>
            <a:prstGeom prst="rect">
              <a:avLst/>
            </a:prstGeom>
            <a:noFill/>
            <a:ln w="9525">
              <a:noFill/>
              <a:miter lim="800000"/>
              <a:headEnd/>
              <a:tailEnd/>
            </a:ln>
          </p:spPr>
          <p:txBody>
            <a:bodyPr>
              <a:spAutoFit/>
            </a:bodyPr>
            <a:lstStyle/>
            <a:p>
              <a:pPr eaLnBrk="0" hangingPunct="0">
                <a:spcBef>
                  <a:spcPct val="50000"/>
                </a:spcBef>
              </a:pPr>
              <a:r>
                <a:rPr lang="de-DE" sz="800"/>
                <a:t>22.07.1957</a:t>
              </a:r>
            </a:p>
          </p:txBody>
        </p:sp>
        <p:sp>
          <p:nvSpPr>
            <p:cNvPr id="44113" name="Text Box 66"/>
            <p:cNvSpPr txBox="1">
              <a:spLocks noChangeArrowheads="1"/>
            </p:cNvSpPr>
            <p:nvPr/>
          </p:nvSpPr>
          <p:spPr bwMode="auto">
            <a:xfrm>
              <a:off x="2064" y="1824"/>
              <a:ext cx="384" cy="135"/>
            </a:xfrm>
            <a:prstGeom prst="rect">
              <a:avLst/>
            </a:prstGeom>
            <a:noFill/>
            <a:ln w="9525">
              <a:noFill/>
              <a:miter lim="800000"/>
              <a:headEnd/>
              <a:tailEnd/>
            </a:ln>
          </p:spPr>
          <p:txBody>
            <a:bodyPr>
              <a:spAutoFit/>
            </a:bodyPr>
            <a:lstStyle/>
            <a:p>
              <a:pPr eaLnBrk="0" hangingPunct="0">
                <a:spcBef>
                  <a:spcPct val="50000"/>
                </a:spcBef>
              </a:pPr>
              <a:r>
                <a:rPr lang="de-DE" sz="800"/>
                <a:t>R.A.G</a:t>
              </a:r>
            </a:p>
          </p:txBody>
        </p:sp>
        <p:sp>
          <p:nvSpPr>
            <p:cNvPr id="44114" name="Text Box 67"/>
            <p:cNvSpPr txBox="1">
              <a:spLocks noChangeArrowheads="1"/>
            </p:cNvSpPr>
            <p:nvPr/>
          </p:nvSpPr>
          <p:spPr bwMode="auto">
            <a:xfrm>
              <a:off x="576" y="2112"/>
              <a:ext cx="624" cy="135"/>
            </a:xfrm>
            <a:prstGeom prst="rect">
              <a:avLst/>
            </a:prstGeom>
            <a:noFill/>
            <a:ln w="9525">
              <a:noFill/>
              <a:miter lim="800000"/>
              <a:headEnd/>
              <a:tailEnd/>
            </a:ln>
          </p:spPr>
          <p:txBody>
            <a:bodyPr>
              <a:spAutoFit/>
            </a:bodyPr>
            <a:lstStyle/>
            <a:p>
              <a:pPr eaLnBrk="0" hangingPunct="0">
                <a:spcBef>
                  <a:spcPct val="50000"/>
                </a:spcBef>
              </a:pPr>
              <a:r>
                <a:rPr lang="de-DE" sz="800"/>
                <a:t>8751238</a:t>
              </a:r>
            </a:p>
          </p:txBody>
        </p:sp>
        <p:sp>
          <p:nvSpPr>
            <p:cNvPr id="44115" name="Text Box 68"/>
            <p:cNvSpPr txBox="1">
              <a:spLocks noChangeArrowheads="1"/>
            </p:cNvSpPr>
            <p:nvPr/>
          </p:nvSpPr>
          <p:spPr bwMode="auto">
            <a:xfrm>
              <a:off x="1056" y="2112"/>
              <a:ext cx="624" cy="135"/>
            </a:xfrm>
            <a:prstGeom prst="rect">
              <a:avLst/>
            </a:prstGeom>
            <a:noFill/>
            <a:ln w="9525">
              <a:noFill/>
              <a:miter lim="800000"/>
              <a:headEnd/>
              <a:tailEnd/>
            </a:ln>
          </p:spPr>
          <p:txBody>
            <a:bodyPr>
              <a:spAutoFit/>
            </a:bodyPr>
            <a:lstStyle/>
            <a:p>
              <a:pPr eaLnBrk="0" hangingPunct="0">
                <a:spcBef>
                  <a:spcPct val="50000"/>
                </a:spcBef>
              </a:pPr>
              <a:r>
                <a:rPr lang="de-DE" sz="800"/>
                <a:t>7843217</a:t>
              </a:r>
            </a:p>
          </p:txBody>
        </p:sp>
        <p:sp>
          <p:nvSpPr>
            <p:cNvPr id="44116" name="Text Box 69"/>
            <p:cNvSpPr txBox="1">
              <a:spLocks noChangeArrowheads="1"/>
            </p:cNvSpPr>
            <p:nvPr/>
          </p:nvSpPr>
          <p:spPr bwMode="auto">
            <a:xfrm>
              <a:off x="1584" y="2112"/>
              <a:ext cx="624" cy="135"/>
            </a:xfrm>
            <a:prstGeom prst="rect">
              <a:avLst/>
            </a:prstGeom>
            <a:noFill/>
            <a:ln w="9525">
              <a:noFill/>
              <a:miter lim="800000"/>
              <a:headEnd/>
              <a:tailEnd/>
            </a:ln>
          </p:spPr>
          <p:txBody>
            <a:bodyPr>
              <a:spAutoFit/>
            </a:bodyPr>
            <a:lstStyle/>
            <a:p>
              <a:pPr eaLnBrk="0" hangingPunct="0">
                <a:spcBef>
                  <a:spcPct val="50000"/>
                </a:spcBef>
              </a:pPr>
              <a:r>
                <a:rPr lang="de-DE" sz="800"/>
                <a:t>03.05.1998</a:t>
              </a:r>
            </a:p>
          </p:txBody>
        </p:sp>
        <p:sp>
          <p:nvSpPr>
            <p:cNvPr id="44117" name="Text Box 70"/>
            <p:cNvSpPr txBox="1">
              <a:spLocks noChangeArrowheads="1"/>
            </p:cNvSpPr>
            <p:nvPr/>
          </p:nvSpPr>
          <p:spPr bwMode="auto">
            <a:xfrm>
              <a:off x="2064" y="2112"/>
              <a:ext cx="384" cy="135"/>
            </a:xfrm>
            <a:prstGeom prst="rect">
              <a:avLst/>
            </a:prstGeom>
            <a:noFill/>
            <a:ln w="9525">
              <a:noFill/>
              <a:miter lim="800000"/>
              <a:headEnd/>
              <a:tailEnd/>
            </a:ln>
          </p:spPr>
          <p:txBody>
            <a:bodyPr>
              <a:spAutoFit/>
            </a:bodyPr>
            <a:lstStyle/>
            <a:p>
              <a:pPr eaLnBrk="0" hangingPunct="0">
                <a:spcBef>
                  <a:spcPct val="50000"/>
                </a:spcBef>
              </a:pPr>
              <a:r>
                <a:rPr lang="de-DE" sz="800"/>
                <a:t>P.K.</a:t>
              </a:r>
            </a:p>
          </p:txBody>
        </p:sp>
        <p:sp>
          <p:nvSpPr>
            <p:cNvPr id="44118" name="Text Box 71"/>
            <p:cNvSpPr txBox="1">
              <a:spLocks noChangeArrowheads="1"/>
            </p:cNvSpPr>
            <p:nvPr/>
          </p:nvSpPr>
          <p:spPr bwMode="auto">
            <a:xfrm>
              <a:off x="576" y="2208"/>
              <a:ext cx="624" cy="135"/>
            </a:xfrm>
            <a:prstGeom prst="rect">
              <a:avLst/>
            </a:prstGeom>
            <a:noFill/>
            <a:ln w="9525">
              <a:noFill/>
              <a:miter lim="800000"/>
              <a:headEnd/>
              <a:tailEnd/>
            </a:ln>
          </p:spPr>
          <p:txBody>
            <a:bodyPr>
              <a:spAutoFit/>
            </a:bodyPr>
            <a:lstStyle/>
            <a:p>
              <a:pPr eaLnBrk="0" hangingPunct="0">
                <a:spcBef>
                  <a:spcPct val="50000"/>
                </a:spcBef>
              </a:pPr>
              <a:r>
                <a:rPr lang="de-DE" sz="800"/>
                <a:t>5231286</a:t>
              </a:r>
            </a:p>
          </p:txBody>
        </p:sp>
        <p:sp>
          <p:nvSpPr>
            <p:cNvPr id="44119" name="Text Box 72"/>
            <p:cNvSpPr txBox="1">
              <a:spLocks noChangeArrowheads="1"/>
            </p:cNvSpPr>
            <p:nvPr/>
          </p:nvSpPr>
          <p:spPr bwMode="auto">
            <a:xfrm>
              <a:off x="1056" y="2208"/>
              <a:ext cx="624" cy="135"/>
            </a:xfrm>
            <a:prstGeom prst="rect">
              <a:avLst/>
            </a:prstGeom>
            <a:noFill/>
            <a:ln w="9525">
              <a:noFill/>
              <a:miter lim="800000"/>
              <a:headEnd/>
              <a:tailEnd/>
            </a:ln>
          </p:spPr>
          <p:txBody>
            <a:bodyPr>
              <a:spAutoFit/>
            </a:bodyPr>
            <a:lstStyle/>
            <a:p>
              <a:pPr eaLnBrk="0" hangingPunct="0">
                <a:spcBef>
                  <a:spcPct val="50000"/>
                </a:spcBef>
              </a:pPr>
              <a:r>
                <a:rPr lang="de-DE" sz="800"/>
                <a:t>8976513</a:t>
              </a:r>
            </a:p>
          </p:txBody>
        </p:sp>
        <p:sp>
          <p:nvSpPr>
            <p:cNvPr id="44120" name="Text Box 73"/>
            <p:cNvSpPr txBox="1">
              <a:spLocks noChangeArrowheads="1"/>
            </p:cNvSpPr>
            <p:nvPr/>
          </p:nvSpPr>
          <p:spPr bwMode="auto">
            <a:xfrm>
              <a:off x="1584" y="2208"/>
              <a:ext cx="624" cy="135"/>
            </a:xfrm>
            <a:prstGeom prst="rect">
              <a:avLst/>
            </a:prstGeom>
            <a:noFill/>
            <a:ln w="9525">
              <a:noFill/>
              <a:miter lim="800000"/>
              <a:headEnd/>
              <a:tailEnd/>
            </a:ln>
          </p:spPr>
          <p:txBody>
            <a:bodyPr>
              <a:spAutoFit/>
            </a:bodyPr>
            <a:lstStyle/>
            <a:p>
              <a:pPr eaLnBrk="0" hangingPunct="0">
                <a:spcBef>
                  <a:spcPct val="50000"/>
                </a:spcBef>
              </a:pPr>
              <a:r>
                <a:rPr lang="de-DE" sz="800"/>
                <a:t>28.04.1983</a:t>
              </a:r>
            </a:p>
          </p:txBody>
        </p:sp>
        <p:sp>
          <p:nvSpPr>
            <p:cNvPr id="44121" name="Text Box 74"/>
            <p:cNvSpPr txBox="1">
              <a:spLocks noChangeArrowheads="1"/>
            </p:cNvSpPr>
            <p:nvPr/>
          </p:nvSpPr>
          <p:spPr bwMode="auto">
            <a:xfrm>
              <a:off x="2064" y="2208"/>
              <a:ext cx="384" cy="135"/>
            </a:xfrm>
            <a:prstGeom prst="rect">
              <a:avLst/>
            </a:prstGeom>
            <a:noFill/>
            <a:ln w="9525">
              <a:noFill/>
              <a:miter lim="800000"/>
              <a:headEnd/>
              <a:tailEnd/>
            </a:ln>
          </p:spPr>
          <p:txBody>
            <a:bodyPr>
              <a:spAutoFit/>
            </a:bodyPr>
            <a:lstStyle/>
            <a:p>
              <a:pPr eaLnBrk="0" hangingPunct="0">
                <a:spcBef>
                  <a:spcPct val="50000"/>
                </a:spcBef>
              </a:pPr>
              <a:r>
                <a:rPr lang="de-DE" sz="800"/>
                <a:t>O.</a:t>
              </a:r>
            </a:p>
          </p:txBody>
        </p:sp>
        <p:sp>
          <p:nvSpPr>
            <p:cNvPr id="44122" name="Text Box 75"/>
            <p:cNvSpPr txBox="1">
              <a:spLocks noChangeArrowheads="1"/>
            </p:cNvSpPr>
            <p:nvPr/>
          </p:nvSpPr>
          <p:spPr bwMode="auto">
            <a:xfrm>
              <a:off x="576" y="2304"/>
              <a:ext cx="624" cy="135"/>
            </a:xfrm>
            <a:prstGeom prst="rect">
              <a:avLst/>
            </a:prstGeom>
            <a:noFill/>
            <a:ln w="9525">
              <a:noFill/>
              <a:miter lim="800000"/>
              <a:headEnd/>
              <a:tailEnd/>
            </a:ln>
          </p:spPr>
          <p:txBody>
            <a:bodyPr>
              <a:spAutoFit/>
            </a:bodyPr>
            <a:lstStyle/>
            <a:p>
              <a:pPr eaLnBrk="0" hangingPunct="0">
                <a:spcBef>
                  <a:spcPct val="50000"/>
                </a:spcBef>
              </a:pPr>
              <a:r>
                <a:rPr lang="de-DE" sz="800"/>
                <a:t>7867564</a:t>
              </a:r>
            </a:p>
          </p:txBody>
        </p:sp>
        <p:sp>
          <p:nvSpPr>
            <p:cNvPr id="44123" name="Text Box 76"/>
            <p:cNvSpPr txBox="1">
              <a:spLocks noChangeArrowheads="1"/>
            </p:cNvSpPr>
            <p:nvPr/>
          </p:nvSpPr>
          <p:spPr bwMode="auto">
            <a:xfrm>
              <a:off x="1056" y="2304"/>
              <a:ext cx="624" cy="135"/>
            </a:xfrm>
            <a:prstGeom prst="rect">
              <a:avLst/>
            </a:prstGeom>
            <a:noFill/>
            <a:ln w="9525">
              <a:noFill/>
              <a:miter lim="800000"/>
              <a:headEnd/>
              <a:tailEnd/>
            </a:ln>
          </p:spPr>
          <p:txBody>
            <a:bodyPr>
              <a:spAutoFit/>
            </a:bodyPr>
            <a:lstStyle/>
            <a:p>
              <a:pPr eaLnBrk="0" hangingPunct="0">
                <a:spcBef>
                  <a:spcPct val="50000"/>
                </a:spcBef>
              </a:pPr>
              <a:r>
                <a:rPr lang="de-DE" sz="800"/>
                <a:t>1057646</a:t>
              </a:r>
            </a:p>
          </p:txBody>
        </p:sp>
        <p:sp>
          <p:nvSpPr>
            <p:cNvPr id="44124" name="Text Box 77"/>
            <p:cNvSpPr txBox="1">
              <a:spLocks noChangeArrowheads="1"/>
            </p:cNvSpPr>
            <p:nvPr/>
          </p:nvSpPr>
          <p:spPr bwMode="auto">
            <a:xfrm>
              <a:off x="1584" y="2304"/>
              <a:ext cx="624" cy="135"/>
            </a:xfrm>
            <a:prstGeom prst="rect">
              <a:avLst/>
            </a:prstGeom>
            <a:noFill/>
            <a:ln w="9525">
              <a:noFill/>
              <a:miter lim="800000"/>
              <a:headEnd/>
              <a:tailEnd/>
            </a:ln>
          </p:spPr>
          <p:txBody>
            <a:bodyPr>
              <a:spAutoFit/>
            </a:bodyPr>
            <a:lstStyle/>
            <a:p>
              <a:pPr eaLnBrk="0" hangingPunct="0">
                <a:spcBef>
                  <a:spcPct val="50000"/>
                </a:spcBef>
              </a:pPr>
              <a:r>
                <a:rPr lang="de-DE" sz="800"/>
                <a:t>14.11.1982</a:t>
              </a:r>
            </a:p>
          </p:txBody>
        </p:sp>
        <p:sp>
          <p:nvSpPr>
            <p:cNvPr id="44125" name="Text Box 78"/>
            <p:cNvSpPr txBox="1">
              <a:spLocks noChangeArrowheads="1"/>
            </p:cNvSpPr>
            <p:nvPr/>
          </p:nvSpPr>
          <p:spPr bwMode="auto">
            <a:xfrm>
              <a:off x="2064" y="2304"/>
              <a:ext cx="384" cy="135"/>
            </a:xfrm>
            <a:prstGeom prst="rect">
              <a:avLst/>
            </a:prstGeom>
            <a:noFill/>
            <a:ln w="9525">
              <a:noFill/>
              <a:miter lim="800000"/>
              <a:headEnd/>
              <a:tailEnd/>
            </a:ln>
          </p:spPr>
          <p:txBody>
            <a:bodyPr>
              <a:spAutoFit/>
            </a:bodyPr>
            <a:lstStyle/>
            <a:p>
              <a:pPr eaLnBrk="0" hangingPunct="0">
                <a:spcBef>
                  <a:spcPct val="50000"/>
                </a:spcBef>
              </a:pPr>
              <a:r>
                <a:rPr lang="de-DE" sz="800"/>
                <a:t>F.D.</a:t>
              </a:r>
            </a:p>
          </p:txBody>
        </p:sp>
        <p:sp>
          <p:nvSpPr>
            <p:cNvPr id="44126" name="Text Box 79"/>
            <p:cNvSpPr txBox="1">
              <a:spLocks noChangeArrowheads="1"/>
            </p:cNvSpPr>
            <p:nvPr/>
          </p:nvSpPr>
          <p:spPr bwMode="auto">
            <a:xfrm>
              <a:off x="576" y="2400"/>
              <a:ext cx="624" cy="135"/>
            </a:xfrm>
            <a:prstGeom prst="rect">
              <a:avLst/>
            </a:prstGeom>
            <a:noFill/>
            <a:ln w="9525">
              <a:noFill/>
              <a:miter lim="800000"/>
              <a:headEnd/>
              <a:tailEnd/>
            </a:ln>
          </p:spPr>
          <p:txBody>
            <a:bodyPr>
              <a:spAutoFit/>
            </a:bodyPr>
            <a:lstStyle/>
            <a:p>
              <a:pPr eaLnBrk="0" hangingPunct="0">
                <a:spcBef>
                  <a:spcPct val="50000"/>
                </a:spcBef>
              </a:pPr>
              <a:r>
                <a:rPr lang="de-DE" sz="800"/>
                <a:t>9785637</a:t>
              </a:r>
            </a:p>
          </p:txBody>
        </p:sp>
        <p:sp>
          <p:nvSpPr>
            <p:cNvPr id="44127" name="Text Box 80"/>
            <p:cNvSpPr txBox="1">
              <a:spLocks noChangeArrowheads="1"/>
            </p:cNvSpPr>
            <p:nvPr/>
          </p:nvSpPr>
          <p:spPr bwMode="auto">
            <a:xfrm>
              <a:off x="1056" y="2400"/>
              <a:ext cx="624" cy="135"/>
            </a:xfrm>
            <a:prstGeom prst="rect">
              <a:avLst/>
            </a:prstGeom>
            <a:noFill/>
            <a:ln w="9525">
              <a:noFill/>
              <a:miter lim="800000"/>
              <a:headEnd/>
              <a:tailEnd/>
            </a:ln>
          </p:spPr>
          <p:txBody>
            <a:bodyPr>
              <a:spAutoFit/>
            </a:bodyPr>
            <a:lstStyle/>
            <a:p>
              <a:pPr eaLnBrk="0" hangingPunct="0">
                <a:spcBef>
                  <a:spcPct val="50000"/>
                </a:spcBef>
              </a:pPr>
              <a:r>
                <a:rPr lang="de-DE" sz="800"/>
                <a:t>2056477</a:t>
              </a:r>
            </a:p>
          </p:txBody>
        </p:sp>
        <p:sp>
          <p:nvSpPr>
            <p:cNvPr id="44128" name="Text Box 81"/>
            <p:cNvSpPr txBox="1">
              <a:spLocks noChangeArrowheads="1"/>
            </p:cNvSpPr>
            <p:nvPr/>
          </p:nvSpPr>
          <p:spPr bwMode="auto">
            <a:xfrm>
              <a:off x="1584" y="2400"/>
              <a:ext cx="624" cy="135"/>
            </a:xfrm>
            <a:prstGeom prst="rect">
              <a:avLst/>
            </a:prstGeom>
            <a:noFill/>
            <a:ln w="9525">
              <a:noFill/>
              <a:miter lim="800000"/>
              <a:headEnd/>
              <a:tailEnd/>
            </a:ln>
          </p:spPr>
          <p:txBody>
            <a:bodyPr>
              <a:spAutoFit/>
            </a:bodyPr>
            <a:lstStyle/>
            <a:p>
              <a:pPr eaLnBrk="0" hangingPunct="0">
                <a:spcBef>
                  <a:spcPct val="50000"/>
                </a:spcBef>
              </a:pPr>
              <a:r>
                <a:rPr lang="de-DE" sz="800"/>
                <a:t>09.01.1967</a:t>
              </a:r>
            </a:p>
          </p:txBody>
        </p:sp>
        <p:sp>
          <p:nvSpPr>
            <p:cNvPr id="44129" name="Text Box 82"/>
            <p:cNvSpPr txBox="1">
              <a:spLocks noChangeArrowheads="1"/>
            </p:cNvSpPr>
            <p:nvPr/>
          </p:nvSpPr>
          <p:spPr bwMode="auto">
            <a:xfrm>
              <a:off x="2064" y="2400"/>
              <a:ext cx="384" cy="135"/>
            </a:xfrm>
            <a:prstGeom prst="rect">
              <a:avLst/>
            </a:prstGeom>
            <a:noFill/>
            <a:ln w="9525">
              <a:noFill/>
              <a:miter lim="800000"/>
              <a:headEnd/>
              <a:tailEnd/>
            </a:ln>
          </p:spPr>
          <p:txBody>
            <a:bodyPr>
              <a:spAutoFit/>
            </a:bodyPr>
            <a:lstStyle/>
            <a:p>
              <a:pPr eaLnBrk="0" hangingPunct="0">
                <a:spcBef>
                  <a:spcPct val="50000"/>
                </a:spcBef>
              </a:pPr>
              <a:r>
                <a:rPr lang="de-DE" sz="800"/>
                <a:t>A.S.H.</a:t>
              </a:r>
            </a:p>
          </p:txBody>
        </p:sp>
        <p:sp>
          <p:nvSpPr>
            <p:cNvPr id="44130" name="Text Box 83"/>
            <p:cNvSpPr txBox="1">
              <a:spLocks noChangeArrowheads="1"/>
            </p:cNvSpPr>
            <p:nvPr/>
          </p:nvSpPr>
          <p:spPr bwMode="auto">
            <a:xfrm>
              <a:off x="576" y="2496"/>
              <a:ext cx="624" cy="135"/>
            </a:xfrm>
            <a:prstGeom prst="rect">
              <a:avLst/>
            </a:prstGeom>
            <a:noFill/>
            <a:ln w="9525">
              <a:noFill/>
              <a:miter lim="800000"/>
              <a:headEnd/>
              <a:tailEnd/>
            </a:ln>
          </p:spPr>
          <p:txBody>
            <a:bodyPr>
              <a:spAutoFit/>
            </a:bodyPr>
            <a:lstStyle/>
            <a:p>
              <a:pPr eaLnBrk="0" hangingPunct="0">
                <a:spcBef>
                  <a:spcPct val="50000"/>
                </a:spcBef>
              </a:pPr>
              <a:r>
                <a:rPr lang="de-DE" sz="800"/>
                <a:t>5647324</a:t>
              </a:r>
            </a:p>
          </p:txBody>
        </p:sp>
        <p:sp>
          <p:nvSpPr>
            <p:cNvPr id="44131" name="Text Box 84"/>
            <p:cNvSpPr txBox="1">
              <a:spLocks noChangeArrowheads="1"/>
            </p:cNvSpPr>
            <p:nvPr/>
          </p:nvSpPr>
          <p:spPr bwMode="auto">
            <a:xfrm>
              <a:off x="1056" y="2496"/>
              <a:ext cx="624" cy="135"/>
            </a:xfrm>
            <a:prstGeom prst="rect">
              <a:avLst/>
            </a:prstGeom>
            <a:noFill/>
            <a:ln w="9525">
              <a:noFill/>
              <a:miter lim="800000"/>
              <a:headEnd/>
              <a:tailEnd/>
            </a:ln>
          </p:spPr>
          <p:txBody>
            <a:bodyPr>
              <a:spAutoFit/>
            </a:bodyPr>
            <a:lstStyle/>
            <a:p>
              <a:pPr eaLnBrk="0" hangingPunct="0">
                <a:spcBef>
                  <a:spcPct val="50000"/>
                </a:spcBef>
              </a:pPr>
              <a:r>
                <a:rPr lang="de-DE" sz="800"/>
                <a:t>2746351</a:t>
              </a:r>
            </a:p>
          </p:txBody>
        </p:sp>
        <p:sp>
          <p:nvSpPr>
            <p:cNvPr id="44132" name="Text Box 85"/>
            <p:cNvSpPr txBox="1">
              <a:spLocks noChangeArrowheads="1"/>
            </p:cNvSpPr>
            <p:nvPr/>
          </p:nvSpPr>
          <p:spPr bwMode="auto">
            <a:xfrm>
              <a:off x="1584" y="2496"/>
              <a:ext cx="624" cy="135"/>
            </a:xfrm>
            <a:prstGeom prst="rect">
              <a:avLst/>
            </a:prstGeom>
            <a:noFill/>
            <a:ln w="9525">
              <a:noFill/>
              <a:miter lim="800000"/>
              <a:headEnd/>
              <a:tailEnd/>
            </a:ln>
          </p:spPr>
          <p:txBody>
            <a:bodyPr>
              <a:spAutoFit/>
            </a:bodyPr>
            <a:lstStyle/>
            <a:p>
              <a:pPr eaLnBrk="0" hangingPunct="0">
                <a:spcBef>
                  <a:spcPct val="50000"/>
                </a:spcBef>
              </a:pPr>
              <a:r>
                <a:rPr lang="de-DE" sz="800"/>
                <a:t>10.03.2002</a:t>
              </a:r>
            </a:p>
          </p:txBody>
        </p:sp>
        <p:sp>
          <p:nvSpPr>
            <p:cNvPr id="44133" name="Text Box 86"/>
            <p:cNvSpPr txBox="1">
              <a:spLocks noChangeArrowheads="1"/>
            </p:cNvSpPr>
            <p:nvPr/>
          </p:nvSpPr>
          <p:spPr bwMode="auto">
            <a:xfrm>
              <a:off x="2064" y="2496"/>
              <a:ext cx="384" cy="135"/>
            </a:xfrm>
            <a:prstGeom prst="rect">
              <a:avLst/>
            </a:prstGeom>
            <a:noFill/>
            <a:ln w="9525">
              <a:noFill/>
              <a:miter lim="800000"/>
              <a:headEnd/>
              <a:tailEnd/>
            </a:ln>
          </p:spPr>
          <p:txBody>
            <a:bodyPr>
              <a:spAutoFit/>
            </a:bodyPr>
            <a:lstStyle/>
            <a:p>
              <a:pPr eaLnBrk="0" hangingPunct="0">
                <a:spcBef>
                  <a:spcPct val="50000"/>
                </a:spcBef>
              </a:pPr>
              <a:r>
                <a:rPr lang="de-DE" sz="800"/>
                <a:t>A.A.</a:t>
              </a:r>
            </a:p>
          </p:txBody>
        </p:sp>
        <p:sp>
          <p:nvSpPr>
            <p:cNvPr id="44134" name="Text Box 87"/>
            <p:cNvSpPr txBox="1">
              <a:spLocks noChangeArrowheads="1"/>
            </p:cNvSpPr>
            <p:nvPr/>
          </p:nvSpPr>
          <p:spPr bwMode="auto">
            <a:xfrm>
              <a:off x="576" y="2592"/>
              <a:ext cx="624" cy="135"/>
            </a:xfrm>
            <a:prstGeom prst="rect">
              <a:avLst/>
            </a:prstGeom>
            <a:noFill/>
            <a:ln w="9525">
              <a:noFill/>
              <a:miter lim="800000"/>
              <a:headEnd/>
              <a:tailEnd/>
            </a:ln>
          </p:spPr>
          <p:txBody>
            <a:bodyPr>
              <a:spAutoFit/>
            </a:bodyPr>
            <a:lstStyle/>
            <a:p>
              <a:pPr eaLnBrk="0" hangingPunct="0">
                <a:spcBef>
                  <a:spcPct val="50000"/>
                </a:spcBef>
              </a:pPr>
              <a:r>
                <a:rPr lang="de-DE" sz="800"/>
                <a:t>8763542</a:t>
              </a:r>
            </a:p>
          </p:txBody>
        </p:sp>
        <p:sp>
          <p:nvSpPr>
            <p:cNvPr id="44135" name="Text Box 88"/>
            <p:cNvSpPr txBox="1">
              <a:spLocks noChangeArrowheads="1"/>
            </p:cNvSpPr>
            <p:nvPr/>
          </p:nvSpPr>
          <p:spPr bwMode="auto">
            <a:xfrm>
              <a:off x="1056" y="2592"/>
              <a:ext cx="624" cy="135"/>
            </a:xfrm>
            <a:prstGeom prst="rect">
              <a:avLst/>
            </a:prstGeom>
            <a:noFill/>
            <a:ln w="9525">
              <a:noFill/>
              <a:miter lim="800000"/>
              <a:headEnd/>
              <a:tailEnd/>
            </a:ln>
          </p:spPr>
          <p:txBody>
            <a:bodyPr>
              <a:spAutoFit/>
            </a:bodyPr>
            <a:lstStyle/>
            <a:p>
              <a:pPr eaLnBrk="0" hangingPunct="0">
                <a:spcBef>
                  <a:spcPct val="50000"/>
                </a:spcBef>
              </a:pPr>
              <a:r>
                <a:rPr lang="de-DE" sz="800"/>
                <a:t>5984734</a:t>
              </a:r>
            </a:p>
          </p:txBody>
        </p:sp>
        <p:sp>
          <p:nvSpPr>
            <p:cNvPr id="44136" name="Text Box 89"/>
            <p:cNvSpPr txBox="1">
              <a:spLocks noChangeArrowheads="1"/>
            </p:cNvSpPr>
            <p:nvPr/>
          </p:nvSpPr>
          <p:spPr bwMode="auto">
            <a:xfrm>
              <a:off x="1584" y="2592"/>
              <a:ext cx="624" cy="135"/>
            </a:xfrm>
            <a:prstGeom prst="rect">
              <a:avLst/>
            </a:prstGeom>
            <a:noFill/>
            <a:ln w="9525">
              <a:noFill/>
              <a:miter lim="800000"/>
              <a:headEnd/>
              <a:tailEnd/>
            </a:ln>
          </p:spPr>
          <p:txBody>
            <a:bodyPr>
              <a:spAutoFit/>
            </a:bodyPr>
            <a:lstStyle/>
            <a:p>
              <a:pPr eaLnBrk="0" hangingPunct="0">
                <a:spcBef>
                  <a:spcPct val="50000"/>
                </a:spcBef>
              </a:pPr>
              <a:r>
                <a:rPr lang="de-DE" sz="800"/>
                <a:t>07.12.1953</a:t>
              </a:r>
            </a:p>
          </p:txBody>
        </p:sp>
        <p:sp>
          <p:nvSpPr>
            <p:cNvPr id="44137" name="Text Box 90"/>
            <p:cNvSpPr txBox="1">
              <a:spLocks noChangeArrowheads="1"/>
            </p:cNvSpPr>
            <p:nvPr/>
          </p:nvSpPr>
          <p:spPr bwMode="auto">
            <a:xfrm>
              <a:off x="2064" y="2592"/>
              <a:ext cx="384" cy="135"/>
            </a:xfrm>
            <a:prstGeom prst="rect">
              <a:avLst/>
            </a:prstGeom>
            <a:noFill/>
            <a:ln w="9525">
              <a:noFill/>
              <a:miter lim="800000"/>
              <a:headEnd/>
              <a:tailEnd/>
            </a:ln>
          </p:spPr>
          <p:txBody>
            <a:bodyPr>
              <a:spAutoFit/>
            </a:bodyPr>
            <a:lstStyle/>
            <a:p>
              <a:pPr eaLnBrk="0" hangingPunct="0">
                <a:spcBef>
                  <a:spcPct val="50000"/>
                </a:spcBef>
              </a:pPr>
              <a:r>
                <a:rPr lang="de-DE" sz="800"/>
                <a:t>H.F.U.</a:t>
              </a:r>
            </a:p>
          </p:txBody>
        </p:sp>
      </p:grpSp>
      <p:sp>
        <p:nvSpPr>
          <p:cNvPr id="44055" name="Rectangle 91"/>
          <p:cNvSpPr>
            <a:spLocks noChangeArrowheads="1"/>
          </p:cNvSpPr>
          <p:nvPr/>
        </p:nvSpPr>
        <p:spPr bwMode="auto">
          <a:xfrm>
            <a:off x="6804025" y="4221163"/>
            <a:ext cx="685800" cy="381000"/>
          </a:xfrm>
          <a:prstGeom prst="rect">
            <a:avLst/>
          </a:prstGeom>
          <a:noFill/>
          <a:ln w="38100">
            <a:solidFill>
              <a:srgbClr val="FF9900"/>
            </a:solidFill>
            <a:miter lim="800000"/>
            <a:headEnd/>
            <a:tailEnd/>
          </a:ln>
        </p:spPr>
        <p:txBody>
          <a:bodyPr wrap="none" anchor="ctr">
            <a:spAutoFit/>
          </a:bodyPr>
          <a:lstStyle/>
          <a:p>
            <a:endParaRPr lang="de-DE"/>
          </a:p>
        </p:txBody>
      </p:sp>
      <p:sp>
        <p:nvSpPr>
          <p:cNvPr id="44056" name="AutoShape 92"/>
          <p:cNvSpPr>
            <a:spLocks noChangeArrowheads="1"/>
          </p:cNvSpPr>
          <p:nvPr/>
        </p:nvSpPr>
        <p:spPr bwMode="auto">
          <a:xfrm rot="-5400000">
            <a:off x="3429000" y="3679825"/>
            <a:ext cx="457200" cy="2286000"/>
          </a:xfrm>
          <a:custGeom>
            <a:avLst/>
            <a:gdLst>
              <a:gd name="T0" fmla="*/ 6776868 w 21600"/>
              <a:gd name="T1" fmla="*/ 0 h 21600"/>
              <a:gd name="T2" fmla="*/ 6776868 w 21600"/>
              <a:gd name="T3" fmla="*/ 136178082 h 21600"/>
              <a:gd name="T4" fmla="*/ 1450255 w 21600"/>
              <a:gd name="T5" fmla="*/ 241935018 h 21600"/>
              <a:gd name="T6" fmla="*/ 9677399 w 21600"/>
              <a:gd name="T7" fmla="*/ 68089041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B5B1D3"/>
          </a:solidFill>
          <a:ln w="9525">
            <a:solidFill>
              <a:srgbClr val="000099"/>
            </a:solidFill>
            <a:miter lim="800000"/>
            <a:headEnd/>
            <a:tailEnd/>
          </a:ln>
        </p:spPr>
        <p:txBody>
          <a:bodyPr anchor="ctr">
            <a:spAutoFit/>
          </a:bodyPr>
          <a:lstStyle/>
          <a:p>
            <a:endParaRPr lang="de-DE"/>
          </a:p>
        </p:txBody>
      </p:sp>
      <p:grpSp>
        <p:nvGrpSpPr>
          <p:cNvPr id="44057" name="Group 93"/>
          <p:cNvGrpSpPr>
            <a:grpSpLocks/>
          </p:cNvGrpSpPr>
          <p:nvPr/>
        </p:nvGrpSpPr>
        <p:grpSpPr bwMode="auto">
          <a:xfrm>
            <a:off x="2590800" y="2914650"/>
            <a:ext cx="1219200" cy="1089025"/>
            <a:chOff x="1632" y="1836"/>
            <a:chExt cx="768" cy="686"/>
          </a:xfrm>
        </p:grpSpPr>
        <p:sp>
          <p:nvSpPr>
            <p:cNvPr id="44064" name="Rectangle 94"/>
            <p:cNvSpPr>
              <a:spLocks noChangeArrowheads="1"/>
            </p:cNvSpPr>
            <p:nvPr/>
          </p:nvSpPr>
          <p:spPr bwMode="auto">
            <a:xfrm>
              <a:off x="1632" y="2028"/>
              <a:ext cx="768" cy="113"/>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4065" name="Rectangle 95"/>
            <p:cNvSpPr>
              <a:spLocks noChangeArrowheads="1"/>
            </p:cNvSpPr>
            <p:nvPr/>
          </p:nvSpPr>
          <p:spPr bwMode="auto">
            <a:xfrm>
              <a:off x="1632" y="2409"/>
              <a:ext cx="768" cy="113"/>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4066" name="Rectangle 96"/>
            <p:cNvSpPr>
              <a:spLocks noChangeArrowheads="1"/>
            </p:cNvSpPr>
            <p:nvPr/>
          </p:nvSpPr>
          <p:spPr bwMode="auto">
            <a:xfrm>
              <a:off x="1632" y="1836"/>
              <a:ext cx="768" cy="113"/>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grpSp>
      <p:sp>
        <p:nvSpPr>
          <p:cNvPr id="44058" name="Rectangle 97"/>
          <p:cNvSpPr>
            <a:spLocks noChangeArrowheads="1"/>
          </p:cNvSpPr>
          <p:nvPr/>
        </p:nvSpPr>
        <p:spPr bwMode="auto">
          <a:xfrm>
            <a:off x="5334000" y="2097088"/>
            <a:ext cx="457200" cy="103187"/>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grpSp>
        <p:nvGrpSpPr>
          <p:cNvPr id="44059" name="Group 98"/>
          <p:cNvGrpSpPr>
            <a:grpSpLocks/>
          </p:cNvGrpSpPr>
          <p:nvPr/>
        </p:nvGrpSpPr>
        <p:grpSpPr bwMode="auto">
          <a:xfrm>
            <a:off x="457200" y="2057400"/>
            <a:ext cx="3352800" cy="1341438"/>
            <a:chOff x="288" y="1296"/>
            <a:chExt cx="2112" cy="845"/>
          </a:xfrm>
        </p:grpSpPr>
        <p:sp>
          <p:nvSpPr>
            <p:cNvPr id="44061" name="Rectangle 99"/>
            <p:cNvSpPr>
              <a:spLocks noChangeArrowheads="1"/>
            </p:cNvSpPr>
            <p:nvPr/>
          </p:nvSpPr>
          <p:spPr bwMode="auto">
            <a:xfrm>
              <a:off x="624" y="2024"/>
              <a:ext cx="288" cy="113"/>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4062" name="AutoShape 100"/>
            <p:cNvSpPr>
              <a:spLocks noChangeArrowheads="1"/>
            </p:cNvSpPr>
            <p:nvPr/>
          </p:nvSpPr>
          <p:spPr bwMode="auto">
            <a:xfrm rot="5400000" flipV="1">
              <a:off x="984" y="600"/>
              <a:ext cx="240" cy="1632"/>
            </a:xfrm>
            <a:custGeom>
              <a:avLst/>
              <a:gdLst>
                <a:gd name="T0" fmla="*/ 2 w 21600"/>
                <a:gd name="T1" fmla="*/ 0 h 21600"/>
                <a:gd name="T2" fmla="*/ 2 w 21600"/>
                <a:gd name="T3" fmla="*/ 69 h 21600"/>
                <a:gd name="T4" fmla="*/ 0 w 21600"/>
                <a:gd name="T5" fmla="*/ 123 h 21600"/>
                <a:gd name="T6" fmla="*/ 3 w 21600"/>
                <a:gd name="T7" fmla="*/ 35 h 21600"/>
                <a:gd name="T8" fmla="*/ 17694720 60000 65536"/>
                <a:gd name="T9" fmla="*/ 5898240 60000 65536"/>
                <a:gd name="T10" fmla="*/ 5898240 60000 65536"/>
                <a:gd name="T11" fmla="*/ 0 60000 65536"/>
                <a:gd name="T12" fmla="*/ 12420 w 21600"/>
                <a:gd name="T13" fmla="*/ 2912 h 21600"/>
                <a:gd name="T14" fmla="*/ 18270 w 21600"/>
                <a:gd name="T15" fmla="*/ 9251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B5B1D3"/>
            </a:solidFill>
            <a:ln w="9525">
              <a:solidFill>
                <a:srgbClr val="000099"/>
              </a:solidFill>
              <a:miter lim="800000"/>
              <a:headEnd/>
              <a:tailEnd/>
            </a:ln>
          </p:spPr>
          <p:txBody>
            <a:bodyPr anchor="ctr">
              <a:spAutoFit/>
            </a:bodyPr>
            <a:lstStyle/>
            <a:p>
              <a:endParaRPr lang="de-DE"/>
            </a:p>
          </p:txBody>
        </p:sp>
        <p:sp>
          <p:nvSpPr>
            <p:cNvPr id="44063" name="Rectangle 101"/>
            <p:cNvSpPr>
              <a:spLocks noChangeArrowheads="1"/>
            </p:cNvSpPr>
            <p:nvPr/>
          </p:nvSpPr>
          <p:spPr bwMode="auto">
            <a:xfrm>
              <a:off x="624" y="2028"/>
              <a:ext cx="1776" cy="113"/>
            </a:xfrm>
            <a:prstGeom prst="rect">
              <a:avLst/>
            </a:prstGeom>
            <a:noFill/>
            <a:ln w="19050">
              <a:solidFill>
                <a:srgbClr val="FF9900"/>
              </a:solidFill>
              <a:miter lim="800000"/>
              <a:headEnd/>
              <a:tailEnd/>
            </a:ln>
          </p:spPr>
          <p:txBody>
            <a:bodyPr anchor="ctr">
              <a:spAutoFit/>
            </a:bodyPr>
            <a:lstStyle/>
            <a:p>
              <a:endParaRPr lang="de-DE"/>
            </a:p>
          </p:txBody>
        </p:sp>
      </p:grpSp>
      <p:sp>
        <p:nvSpPr>
          <p:cNvPr id="44060" name="Text Box 102"/>
          <p:cNvSpPr txBox="1">
            <a:spLocks noChangeArrowheads="1"/>
          </p:cNvSpPr>
          <p:nvPr/>
        </p:nvSpPr>
        <p:spPr bwMode="auto">
          <a:xfrm>
            <a:off x="1371600" y="5181600"/>
            <a:ext cx="2819400" cy="581025"/>
          </a:xfrm>
          <a:prstGeom prst="rect">
            <a:avLst/>
          </a:prstGeom>
          <a:noFill/>
          <a:ln w="9525">
            <a:noFill/>
            <a:miter lim="800000"/>
            <a:headEnd/>
            <a:tailEnd/>
          </a:ln>
        </p:spPr>
        <p:txBody>
          <a:bodyPr>
            <a:spAutoFit/>
          </a:bodyPr>
          <a:lstStyle/>
          <a:p>
            <a:pPr eaLnBrk="0" hangingPunct="0">
              <a:spcBef>
                <a:spcPct val="50000"/>
              </a:spcBef>
            </a:pPr>
            <a:r>
              <a:rPr lang="de-DE" sz="1600" b="1">
                <a:solidFill>
                  <a:srgbClr val="000099"/>
                </a:solidFill>
              </a:rPr>
              <a:t>Identification of the </a:t>
            </a:r>
            <a:br>
              <a:rPr lang="de-DE" sz="1600" b="1">
                <a:solidFill>
                  <a:srgbClr val="000099"/>
                </a:solidFill>
              </a:rPr>
            </a:br>
            <a:r>
              <a:rPr lang="de-DE" sz="1600" b="1">
                <a:solidFill>
                  <a:srgbClr val="000099"/>
                </a:solidFill>
              </a:rPr>
              <a:t>treated person</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8" name="Object 2"/>
          <p:cNvGraphicFramePr>
            <a:graphicFrameLocks noChangeAspect="1"/>
          </p:cNvGraphicFramePr>
          <p:nvPr/>
        </p:nvGraphicFramePr>
        <p:xfrm>
          <a:off x="4284663" y="3357563"/>
          <a:ext cx="4310062" cy="2676525"/>
        </p:xfrm>
        <a:graphic>
          <a:graphicData uri="http://schemas.openxmlformats.org/presentationml/2006/ole">
            <p:oleObj spid="_x0000_s45058" r:id="rId3" imgW="5630939" imgH="3357872" progId="">
              <p:embed/>
            </p:oleObj>
          </a:graphicData>
        </a:graphic>
      </p:graphicFrame>
      <p:sp>
        <p:nvSpPr>
          <p:cNvPr id="45069" name="Rectangle 3"/>
          <p:cNvSpPr>
            <a:spLocks noGrp="1"/>
          </p:cNvSpPr>
          <p:nvPr>
            <p:ph type="title"/>
          </p:nvPr>
        </p:nvSpPr>
        <p:spPr>
          <a:xfrm>
            <a:off x="250825" y="260350"/>
            <a:ext cx="8026400" cy="865188"/>
          </a:xfrm>
        </p:spPr>
        <p:txBody>
          <a:bodyPr/>
          <a:lstStyle/>
          <a:p>
            <a:r>
              <a:rPr lang="de-DE" smtClean="0"/>
              <a:t>SP Healthcare handles </a:t>
            </a:r>
          </a:p>
        </p:txBody>
      </p:sp>
      <p:sp>
        <p:nvSpPr>
          <p:cNvPr id="45070" name="Rectangle 4"/>
          <p:cNvSpPr>
            <a:spLocks noGrp="1"/>
          </p:cNvSpPr>
          <p:nvPr>
            <p:ph type="body" idx="1"/>
          </p:nvPr>
        </p:nvSpPr>
        <p:spPr>
          <a:xfrm>
            <a:off x="539750" y="981075"/>
            <a:ext cx="8064500" cy="4679950"/>
          </a:xfrm>
        </p:spPr>
        <p:txBody>
          <a:bodyPr/>
          <a:lstStyle/>
          <a:p>
            <a:r>
              <a:rPr lang="de-DE" sz="2800" smtClean="0"/>
              <a:t>Logical link between a declaration and subsequent invoices</a:t>
            </a:r>
          </a:p>
        </p:txBody>
      </p:sp>
      <p:grpSp>
        <p:nvGrpSpPr>
          <p:cNvPr id="45071" name="Group 5"/>
          <p:cNvGrpSpPr>
            <a:grpSpLocks/>
          </p:cNvGrpSpPr>
          <p:nvPr/>
        </p:nvGrpSpPr>
        <p:grpSpPr bwMode="auto">
          <a:xfrm>
            <a:off x="971550" y="2060575"/>
            <a:ext cx="5486400" cy="3248025"/>
            <a:chOff x="864" y="1584"/>
            <a:chExt cx="3456" cy="2046"/>
          </a:xfrm>
        </p:grpSpPr>
        <p:sp>
          <p:nvSpPr>
            <p:cNvPr id="45084" name="Rectangle 6"/>
            <p:cNvSpPr>
              <a:spLocks noChangeArrowheads="1"/>
            </p:cNvSpPr>
            <p:nvPr/>
          </p:nvSpPr>
          <p:spPr bwMode="auto">
            <a:xfrm>
              <a:off x="3792" y="1584"/>
              <a:ext cx="528" cy="6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5085" name="Rectangle 7"/>
            <p:cNvSpPr>
              <a:spLocks noChangeArrowheads="1"/>
            </p:cNvSpPr>
            <p:nvPr/>
          </p:nvSpPr>
          <p:spPr bwMode="auto">
            <a:xfrm>
              <a:off x="3792" y="1657"/>
              <a:ext cx="528" cy="65"/>
            </a:xfrm>
            <a:prstGeom prst="rect">
              <a:avLst/>
            </a:prstGeom>
            <a:solidFill>
              <a:srgbClr val="FFFF66">
                <a:alpha val="50195"/>
              </a:srgbClr>
            </a:solidFill>
            <a:ln w="9525">
              <a:solidFill>
                <a:srgbClr val="333399"/>
              </a:solidFill>
              <a:miter lim="800000"/>
              <a:headEnd/>
              <a:tailEnd/>
            </a:ln>
          </p:spPr>
          <p:txBody>
            <a:bodyPr anchor="ctr">
              <a:spAutoFit/>
            </a:bodyPr>
            <a:lstStyle/>
            <a:p>
              <a:endParaRPr lang="de-DE"/>
            </a:p>
          </p:txBody>
        </p:sp>
        <p:sp>
          <p:nvSpPr>
            <p:cNvPr id="45086" name="AutoShape 8"/>
            <p:cNvSpPr>
              <a:spLocks noChangeArrowheads="1"/>
            </p:cNvSpPr>
            <p:nvPr/>
          </p:nvSpPr>
          <p:spPr bwMode="auto">
            <a:xfrm>
              <a:off x="2112" y="1680"/>
              <a:ext cx="336" cy="1488"/>
            </a:xfrm>
            <a:prstGeom prst="curvedRightArrow">
              <a:avLst>
                <a:gd name="adj1" fmla="val 88571"/>
                <a:gd name="adj2" fmla="val 177143"/>
                <a:gd name="adj3" fmla="val 33333"/>
              </a:avLst>
            </a:prstGeom>
            <a:solidFill>
              <a:srgbClr val="B5B1D3"/>
            </a:solidFill>
            <a:ln w="9525">
              <a:solidFill>
                <a:srgbClr val="000099"/>
              </a:solidFill>
              <a:miter lim="800000"/>
              <a:headEnd/>
              <a:tailEnd/>
            </a:ln>
          </p:spPr>
          <p:txBody>
            <a:bodyPr wrap="none" anchor="ctr">
              <a:spAutoFit/>
            </a:bodyPr>
            <a:lstStyle/>
            <a:p>
              <a:endParaRPr lang="de-DE"/>
            </a:p>
          </p:txBody>
        </p:sp>
        <p:sp>
          <p:nvSpPr>
            <p:cNvPr id="45087" name="Text Box 9"/>
            <p:cNvSpPr txBox="1">
              <a:spLocks noChangeArrowheads="1"/>
            </p:cNvSpPr>
            <p:nvPr/>
          </p:nvSpPr>
          <p:spPr bwMode="auto">
            <a:xfrm>
              <a:off x="864" y="3264"/>
              <a:ext cx="1776" cy="366"/>
            </a:xfrm>
            <a:prstGeom prst="rect">
              <a:avLst/>
            </a:prstGeom>
            <a:noFill/>
            <a:ln w="9525">
              <a:noFill/>
              <a:miter lim="800000"/>
              <a:headEnd/>
              <a:tailEnd/>
            </a:ln>
          </p:spPr>
          <p:txBody>
            <a:bodyPr>
              <a:spAutoFit/>
            </a:bodyPr>
            <a:lstStyle/>
            <a:p>
              <a:pPr eaLnBrk="0" hangingPunct="0">
                <a:spcBef>
                  <a:spcPct val="50000"/>
                </a:spcBef>
              </a:pPr>
              <a:r>
                <a:rPr lang="de-DE" sz="1600" b="1">
                  <a:solidFill>
                    <a:srgbClr val="000099"/>
                  </a:solidFill>
                </a:rPr>
                <a:t>Data completion and </a:t>
              </a:r>
              <a:br>
                <a:rPr lang="de-DE" sz="1600" b="1">
                  <a:solidFill>
                    <a:srgbClr val="000099"/>
                  </a:solidFill>
                </a:rPr>
              </a:br>
              <a:r>
                <a:rPr lang="de-DE" sz="1600" b="1">
                  <a:solidFill>
                    <a:srgbClr val="000099"/>
                  </a:solidFill>
                </a:rPr>
                <a:t>checking invoice quantity</a:t>
              </a:r>
            </a:p>
          </p:txBody>
        </p:sp>
      </p:grpSp>
      <p:grpSp>
        <p:nvGrpSpPr>
          <p:cNvPr id="45072" name="Group 10"/>
          <p:cNvGrpSpPr>
            <a:grpSpLocks/>
          </p:cNvGrpSpPr>
          <p:nvPr/>
        </p:nvGrpSpPr>
        <p:grpSpPr bwMode="auto">
          <a:xfrm>
            <a:off x="3635375" y="1341438"/>
            <a:ext cx="4724400" cy="4603750"/>
            <a:chOff x="2400" y="1200"/>
            <a:chExt cx="2976" cy="2900"/>
          </a:xfrm>
        </p:grpSpPr>
        <p:graphicFrame>
          <p:nvGraphicFramePr>
            <p:cNvPr id="45067" name="Object 11"/>
            <p:cNvGraphicFramePr>
              <a:graphicFrameLocks noChangeAspect="1"/>
            </p:cNvGraphicFramePr>
            <p:nvPr/>
          </p:nvGraphicFramePr>
          <p:xfrm>
            <a:off x="2592" y="1200"/>
            <a:ext cx="2016" cy="1125"/>
          </p:xfrm>
          <a:graphic>
            <a:graphicData uri="http://schemas.openxmlformats.org/presentationml/2006/ole">
              <p:oleObj spid="_x0000_s45067" r:id="rId4" imgW="4371167" imgH="2279153" progId="">
                <p:embed/>
              </p:oleObj>
            </a:graphicData>
          </a:graphic>
        </p:graphicFrame>
        <p:graphicFrame>
          <p:nvGraphicFramePr>
            <p:cNvPr id="45068" name="Object 12"/>
            <p:cNvGraphicFramePr>
              <a:graphicFrameLocks noChangeAspect="1"/>
            </p:cNvGraphicFramePr>
            <p:nvPr/>
          </p:nvGraphicFramePr>
          <p:xfrm>
            <a:off x="2592" y="2304"/>
            <a:ext cx="2715" cy="1686"/>
          </p:xfrm>
          <a:graphic>
            <a:graphicData uri="http://schemas.openxmlformats.org/presentationml/2006/ole">
              <p:oleObj spid="_x0000_s45068" r:id="rId5" imgW="5630939" imgH="3357872" progId="">
                <p:embed/>
              </p:oleObj>
            </a:graphicData>
          </a:graphic>
        </p:graphicFrame>
        <p:grpSp>
          <p:nvGrpSpPr>
            <p:cNvPr id="45073" name="Group 13"/>
            <p:cNvGrpSpPr>
              <a:grpSpLocks/>
            </p:cNvGrpSpPr>
            <p:nvPr/>
          </p:nvGrpSpPr>
          <p:grpSpPr bwMode="auto">
            <a:xfrm>
              <a:off x="2400" y="1776"/>
              <a:ext cx="2976" cy="2324"/>
              <a:chOff x="2400" y="1776"/>
              <a:chExt cx="2976" cy="2324"/>
            </a:xfrm>
          </p:grpSpPr>
          <p:sp>
            <p:nvSpPr>
              <p:cNvPr id="45081" name="Rectangle 14"/>
              <p:cNvSpPr>
                <a:spLocks noChangeArrowheads="1"/>
              </p:cNvSpPr>
              <p:nvPr/>
            </p:nvSpPr>
            <p:spPr bwMode="auto">
              <a:xfrm>
                <a:off x="2400" y="3696"/>
                <a:ext cx="294" cy="212"/>
              </a:xfrm>
              <a:prstGeom prst="rect">
                <a:avLst/>
              </a:prstGeom>
              <a:noFill/>
              <a:ln w="9525">
                <a:noFill/>
                <a:miter lim="800000"/>
                <a:headEnd/>
                <a:tailEnd/>
              </a:ln>
            </p:spPr>
            <p:txBody>
              <a:bodyPr wrap="none">
                <a:spAutoFit/>
              </a:bodyPr>
              <a:lstStyle/>
              <a:p>
                <a:pPr eaLnBrk="0" hangingPunct="0"/>
                <a:r>
                  <a:rPr lang="de-DE" sz="1600" b="1">
                    <a:solidFill>
                      <a:srgbClr val="000099"/>
                    </a:solidFill>
                  </a:rPr>
                  <a:t># 1</a:t>
                </a:r>
              </a:p>
            </p:txBody>
          </p:sp>
          <p:sp>
            <p:nvSpPr>
              <p:cNvPr id="45082" name="Rectangle 15"/>
              <p:cNvSpPr>
                <a:spLocks noChangeArrowheads="1"/>
              </p:cNvSpPr>
              <p:nvPr/>
            </p:nvSpPr>
            <p:spPr bwMode="auto">
              <a:xfrm>
                <a:off x="2592" y="3888"/>
                <a:ext cx="294" cy="212"/>
              </a:xfrm>
              <a:prstGeom prst="rect">
                <a:avLst/>
              </a:prstGeom>
              <a:noFill/>
              <a:ln w="9525">
                <a:noFill/>
                <a:miter lim="800000"/>
                <a:headEnd/>
                <a:tailEnd/>
              </a:ln>
            </p:spPr>
            <p:txBody>
              <a:bodyPr wrap="none">
                <a:spAutoFit/>
              </a:bodyPr>
              <a:lstStyle/>
              <a:p>
                <a:pPr eaLnBrk="0" hangingPunct="0"/>
                <a:r>
                  <a:rPr lang="de-DE" sz="1600" b="1">
                    <a:solidFill>
                      <a:srgbClr val="000099"/>
                    </a:solidFill>
                  </a:rPr>
                  <a:t># 2</a:t>
                </a:r>
              </a:p>
            </p:txBody>
          </p:sp>
          <p:sp>
            <p:nvSpPr>
              <p:cNvPr id="45083" name="AutoShape 16"/>
              <p:cNvSpPr>
                <a:spLocks/>
              </p:cNvSpPr>
              <p:nvPr/>
            </p:nvSpPr>
            <p:spPr bwMode="auto">
              <a:xfrm>
                <a:off x="4704" y="1776"/>
                <a:ext cx="672" cy="384"/>
              </a:xfrm>
              <a:prstGeom prst="borderCallout1">
                <a:avLst>
                  <a:gd name="adj1" fmla="val 18750"/>
                  <a:gd name="adj2" fmla="val -7144"/>
                  <a:gd name="adj3" fmla="val -25000"/>
                  <a:gd name="adj4" fmla="val -43153"/>
                </a:avLst>
              </a:prstGeom>
              <a:noFill/>
              <a:ln w="9525">
                <a:solidFill>
                  <a:srgbClr val="000099"/>
                </a:solidFill>
                <a:miter lim="800000"/>
                <a:headEnd/>
                <a:tailEnd/>
              </a:ln>
            </p:spPr>
            <p:txBody>
              <a:bodyPr/>
              <a:lstStyle/>
              <a:p>
                <a:pPr eaLnBrk="0" hangingPunct="0"/>
                <a:r>
                  <a:rPr lang="de-DE" sz="1600" b="1">
                    <a:solidFill>
                      <a:srgbClr val="000099"/>
                    </a:solidFill>
                  </a:rPr>
                  <a:t>Two line items</a:t>
                </a:r>
              </a:p>
            </p:txBody>
          </p:sp>
        </p:grpSp>
        <p:grpSp>
          <p:nvGrpSpPr>
            <p:cNvPr id="45074" name="Group 17"/>
            <p:cNvGrpSpPr>
              <a:grpSpLocks/>
            </p:cNvGrpSpPr>
            <p:nvPr/>
          </p:nvGrpSpPr>
          <p:grpSpPr bwMode="auto">
            <a:xfrm>
              <a:off x="4224" y="1380"/>
              <a:ext cx="1152" cy="1331"/>
              <a:chOff x="4224" y="1380"/>
              <a:chExt cx="1152" cy="1331"/>
            </a:xfrm>
          </p:grpSpPr>
          <p:grpSp>
            <p:nvGrpSpPr>
              <p:cNvPr id="45075" name="Group 18"/>
              <p:cNvGrpSpPr>
                <a:grpSpLocks/>
              </p:cNvGrpSpPr>
              <p:nvPr/>
            </p:nvGrpSpPr>
            <p:grpSpPr bwMode="auto">
              <a:xfrm>
                <a:off x="4224" y="2471"/>
                <a:ext cx="432" cy="240"/>
                <a:chOff x="4224" y="2471"/>
                <a:chExt cx="432" cy="240"/>
              </a:xfrm>
            </p:grpSpPr>
            <p:sp>
              <p:nvSpPr>
                <p:cNvPr id="45077" name="Rectangle 19"/>
                <p:cNvSpPr>
                  <a:spLocks noChangeArrowheads="1"/>
                </p:cNvSpPr>
                <p:nvPr/>
              </p:nvSpPr>
              <p:spPr bwMode="auto">
                <a:xfrm>
                  <a:off x="4224" y="2496"/>
                  <a:ext cx="144" cy="144"/>
                </a:xfrm>
                <a:prstGeom prst="rect">
                  <a:avLst/>
                </a:prstGeom>
                <a:noFill/>
                <a:ln w="19050">
                  <a:solidFill>
                    <a:srgbClr val="000099"/>
                  </a:solidFill>
                  <a:miter lim="800000"/>
                  <a:headEnd/>
                  <a:tailEnd/>
                </a:ln>
              </p:spPr>
              <p:txBody>
                <a:bodyPr wrap="none" anchor="ctr">
                  <a:spAutoFit/>
                </a:bodyPr>
                <a:lstStyle/>
                <a:p>
                  <a:endParaRPr lang="de-DE"/>
                </a:p>
              </p:txBody>
            </p:sp>
            <p:sp>
              <p:nvSpPr>
                <p:cNvPr id="45078" name="Rectangle 20"/>
                <p:cNvSpPr>
                  <a:spLocks noChangeArrowheads="1"/>
                </p:cNvSpPr>
                <p:nvPr/>
              </p:nvSpPr>
              <p:spPr bwMode="auto">
                <a:xfrm>
                  <a:off x="4464" y="2496"/>
                  <a:ext cx="144" cy="144"/>
                </a:xfrm>
                <a:prstGeom prst="rect">
                  <a:avLst/>
                </a:prstGeom>
                <a:noFill/>
                <a:ln w="19050">
                  <a:solidFill>
                    <a:srgbClr val="000099"/>
                  </a:solidFill>
                  <a:miter lim="800000"/>
                  <a:headEnd/>
                  <a:tailEnd/>
                </a:ln>
              </p:spPr>
              <p:txBody>
                <a:bodyPr wrap="none" anchor="ctr">
                  <a:spAutoFit/>
                </a:bodyPr>
                <a:lstStyle/>
                <a:p>
                  <a:endParaRPr lang="de-DE"/>
                </a:p>
              </p:txBody>
            </p:sp>
            <p:sp>
              <p:nvSpPr>
                <p:cNvPr id="45079" name="Freeform 21"/>
                <p:cNvSpPr>
                  <a:spLocks/>
                </p:cNvSpPr>
                <p:nvPr/>
              </p:nvSpPr>
              <p:spPr bwMode="auto">
                <a:xfrm rot="842174">
                  <a:off x="4416" y="2496"/>
                  <a:ext cx="240" cy="144"/>
                </a:xfrm>
                <a:custGeom>
                  <a:avLst/>
                  <a:gdLst>
                    <a:gd name="T0" fmla="*/ 0 w 240"/>
                    <a:gd name="T1" fmla="*/ 0 h 144"/>
                    <a:gd name="T2" fmla="*/ 144 w 240"/>
                    <a:gd name="T3" fmla="*/ 48 h 144"/>
                    <a:gd name="T4" fmla="*/ 240 w 240"/>
                    <a:gd name="T5" fmla="*/ 144 h 144"/>
                    <a:gd name="T6" fmla="*/ 0 60000 65536"/>
                    <a:gd name="T7" fmla="*/ 0 60000 65536"/>
                    <a:gd name="T8" fmla="*/ 0 60000 65536"/>
                    <a:gd name="T9" fmla="*/ 0 w 240"/>
                    <a:gd name="T10" fmla="*/ 0 h 144"/>
                    <a:gd name="T11" fmla="*/ 240 w 240"/>
                    <a:gd name="T12" fmla="*/ 144 h 144"/>
                  </a:gdLst>
                  <a:ahLst/>
                  <a:cxnLst>
                    <a:cxn ang="T6">
                      <a:pos x="T0" y="T1"/>
                    </a:cxn>
                    <a:cxn ang="T7">
                      <a:pos x="T2" y="T3"/>
                    </a:cxn>
                    <a:cxn ang="T8">
                      <a:pos x="T4" y="T5"/>
                    </a:cxn>
                  </a:cxnLst>
                  <a:rect l="T9" t="T10" r="T11" b="T12"/>
                  <a:pathLst>
                    <a:path w="240" h="144">
                      <a:moveTo>
                        <a:pt x="0" y="0"/>
                      </a:moveTo>
                      <a:cubicBezTo>
                        <a:pt x="52" y="12"/>
                        <a:pt x="104" y="24"/>
                        <a:pt x="144" y="48"/>
                      </a:cubicBezTo>
                      <a:cubicBezTo>
                        <a:pt x="184" y="72"/>
                        <a:pt x="212" y="108"/>
                        <a:pt x="240" y="144"/>
                      </a:cubicBezTo>
                    </a:path>
                  </a:pathLst>
                </a:custGeom>
                <a:noFill/>
                <a:ln w="28575">
                  <a:solidFill>
                    <a:srgbClr val="FF0000"/>
                  </a:solidFill>
                  <a:round/>
                  <a:headEnd/>
                  <a:tailEnd/>
                </a:ln>
              </p:spPr>
              <p:txBody>
                <a:bodyPr wrap="none">
                  <a:spAutoFit/>
                </a:bodyPr>
                <a:lstStyle/>
                <a:p>
                  <a:endParaRPr lang="de-DE"/>
                </a:p>
              </p:txBody>
            </p:sp>
            <p:sp>
              <p:nvSpPr>
                <p:cNvPr id="45080" name="Freeform 22"/>
                <p:cNvSpPr>
                  <a:spLocks/>
                </p:cNvSpPr>
                <p:nvPr/>
              </p:nvSpPr>
              <p:spPr bwMode="auto">
                <a:xfrm>
                  <a:off x="4454" y="2471"/>
                  <a:ext cx="192" cy="240"/>
                </a:xfrm>
                <a:custGeom>
                  <a:avLst/>
                  <a:gdLst>
                    <a:gd name="T0" fmla="*/ 192 w 192"/>
                    <a:gd name="T1" fmla="*/ 0 h 240"/>
                    <a:gd name="T2" fmla="*/ 48 w 192"/>
                    <a:gd name="T3" fmla="*/ 96 h 240"/>
                    <a:gd name="T4" fmla="*/ 0 w 192"/>
                    <a:gd name="T5" fmla="*/ 240 h 240"/>
                    <a:gd name="T6" fmla="*/ 0 60000 65536"/>
                    <a:gd name="T7" fmla="*/ 0 60000 65536"/>
                    <a:gd name="T8" fmla="*/ 0 60000 65536"/>
                    <a:gd name="T9" fmla="*/ 0 w 192"/>
                    <a:gd name="T10" fmla="*/ 0 h 240"/>
                    <a:gd name="T11" fmla="*/ 192 w 192"/>
                    <a:gd name="T12" fmla="*/ 240 h 240"/>
                  </a:gdLst>
                  <a:ahLst/>
                  <a:cxnLst>
                    <a:cxn ang="T6">
                      <a:pos x="T0" y="T1"/>
                    </a:cxn>
                    <a:cxn ang="T7">
                      <a:pos x="T2" y="T3"/>
                    </a:cxn>
                    <a:cxn ang="T8">
                      <a:pos x="T4" y="T5"/>
                    </a:cxn>
                  </a:cxnLst>
                  <a:rect l="T9" t="T10" r="T11" b="T12"/>
                  <a:pathLst>
                    <a:path w="192" h="240">
                      <a:moveTo>
                        <a:pt x="192" y="0"/>
                      </a:moveTo>
                      <a:cubicBezTo>
                        <a:pt x="136" y="28"/>
                        <a:pt x="80" y="56"/>
                        <a:pt x="48" y="96"/>
                      </a:cubicBezTo>
                      <a:cubicBezTo>
                        <a:pt x="16" y="136"/>
                        <a:pt x="8" y="216"/>
                        <a:pt x="0" y="240"/>
                      </a:cubicBezTo>
                    </a:path>
                  </a:pathLst>
                </a:custGeom>
                <a:noFill/>
                <a:ln w="28575">
                  <a:solidFill>
                    <a:srgbClr val="FF0000"/>
                  </a:solidFill>
                  <a:round/>
                  <a:headEnd/>
                  <a:tailEnd/>
                </a:ln>
              </p:spPr>
              <p:txBody>
                <a:bodyPr wrap="none">
                  <a:spAutoFit/>
                </a:bodyPr>
                <a:lstStyle/>
                <a:p>
                  <a:endParaRPr lang="de-DE"/>
                </a:p>
              </p:txBody>
            </p:sp>
          </p:grpSp>
          <p:sp>
            <p:nvSpPr>
              <p:cNvPr id="45076" name="AutoShape 23"/>
              <p:cNvSpPr>
                <a:spLocks/>
              </p:cNvSpPr>
              <p:nvPr/>
            </p:nvSpPr>
            <p:spPr bwMode="auto">
              <a:xfrm>
                <a:off x="4704" y="1380"/>
                <a:ext cx="672" cy="384"/>
              </a:xfrm>
              <a:prstGeom prst="borderCallout1">
                <a:avLst>
                  <a:gd name="adj1" fmla="val 18750"/>
                  <a:gd name="adj2" fmla="val -7144"/>
                  <a:gd name="adj3" fmla="val 63542"/>
                  <a:gd name="adj4" fmla="val -43005"/>
                </a:avLst>
              </a:prstGeom>
              <a:noFill/>
              <a:ln w="9525">
                <a:solidFill>
                  <a:srgbClr val="000099"/>
                </a:solidFill>
                <a:miter lim="800000"/>
                <a:headEnd/>
                <a:tailEnd/>
              </a:ln>
            </p:spPr>
            <p:txBody>
              <a:bodyPr/>
              <a:lstStyle/>
              <a:p>
                <a:pPr eaLnBrk="0" hangingPunct="0"/>
                <a:r>
                  <a:rPr lang="de-DE" sz="1600" b="1">
                    <a:solidFill>
                      <a:srgbClr val="000099"/>
                    </a:solidFill>
                  </a:rPr>
                  <a:t>Payment</a:t>
                </a:r>
              </a:p>
              <a:p>
                <a:pPr eaLnBrk="0" hangingPunct="0"/>
                <a:r>
                  <a:rPr lang="de-DE" sz="1600" b="1">
                    <a:solidFill>
                      <a:srgbClr val="000099"/>
                    </a:solidFill>
                  </a:rPr>
                  <a:t>mode</a:t>
                </a:r>
              </a:p>
            </p:txBody>
          </p:sp>
        </p:grpSp>
      </p:gr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p:cNvSpPr>
          <p:nvPr>
            <p:ph type="ctrTitle"/>
          </p:nvPr>
        </p:nvSpPr>
        <p:spPr>
          <a:xfrm>
            <a:off x="900113" y="2492375"/>
            <a:ext cx="7988300" cy="1470025"/>
          </a:xfrm>
        </p:spPr>
        <p:txBody>
          <a:bodyPr/>
          <a:lstStyle/>
          <a:p>
            <a:r>
              <a:rPr lang="de-DE" smtClean="0"/>
              <a:t/>
            </a:r>
            <a:br>
              <a:rPr lang="de-DE" smtClean="0"/>
            </a:br>
            <a:r>
              <a:rPr lang="de-DE" smtClean="0"/>
              <a:t>Rollout of the Digital Mailroom project at CZ </a:t>
            </a:r>
            <a:br>
              <a:rPr lang="de-DE" smtClean="0"/>
            </a:br>
            <a:endParaRPr lang="de-DE"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p:cNvSpPr>
          <p:nvPr>
            <p:ph type="title"/>
          </p:nvPr>
        </p:nvSpPr>
        <p:spPr/>
        <p:txBody>
          <a:bodyPr/>
          <a:lstStyle/>
          <a:p>
            <a:endParaRPr lang="de-DE" smtClean="0"/>
          </a:p>
        </p:txBody>
      </p:sp>
      <p:sp>
        <p:nvSpPr>
          <p:cNvPr id="47106" name="Rectangle 3"/>
          <p:cNvSpPr>
            <a:spLocks noGrp="1"/>
          </p:cNvSpPr>
          <p:nvPr>
            <p:ph type="body" idx="1"/>
          </p:nvPr>
        </p:nvSpPr>
        <p:spPr/>
        <p:txBody>
          <a:bodyPr/>
          <a:lstStyle/>
          <a:p>
            <a:endParaRPr lang="de-DE" smtClean="0"/>
          </a:p>
        </p:txBody>
      </p:sp>
      <p:pic>
        <p:nvPicPr>
          <p:cNvPr id="47107" name="Picture 4"/>
          <p:cNvPicPr>
            <a:picLocks noChangeAspect="1" noChangeArrowheads="1"/>
          </p:cNvPicPr>
          <p:nvPr/>
        </p:nvPicPr>
        <p:blipFill>
          <a:blip r:embed="rId2"/>
          <a:srcRect/>
          <a:stretch>
            <a:fillRect/>
          </a:stretch>
        </p:blipFill>
        <p:spPr bwMode="auto">
          <a:xfrm>
            <a:off x="-304800" y="-66675"/>
            <a:ext cx="9753600" cy="6991350"/>
          </a:xfrm>
          <a:prstGeom prst="rect">
            <a:avLst/>
          </a:prstGeom>
          <a:noFill/>
          <a:ln w="9525">
            <a:noFill/>
            <a:miter lim="800000"/>
            <a:headEnd/>
            <a:tailEnd/>
          </a:ln>
        </p:spPr>
      </p:pic>
      <p:sp>
        <p:nvSpPr>
          <p:cNvPr id="52228" name="Text Box 5"/>
          <p:cNvSpPr txBox="1">
            <a:spLocks noChangeArrowheads="1"/>
          </p:cNvSpPr>
          <p:nvPr/>
        </p:nvSpPr>
        <p:spPr bwMode="auto">
          <a:xfrm>
            <a:off x="2338388" y="2492375"/>
            <a:ext cx="5310187" cy="1555750"/>
          </a:xfrm>
          <a:prstGeom prst="rect">
            <a:avLst/>
          </a:prstGeom>
          <a:solidFill>
            <a:schemeClr val="bg1"/>
          </a:solidFill>
          <a:ln w="9525">
            <a:noFill/>
            <a:miter lim="800000"/>
            <a:headEnd/>
            <a:tailEnd/>
          </a:ln>
        </p:spPr>
        <p:txBody>
          <a:bodyPr wrap="none">
            <a:spAutoFit/>
          </a:bodyPr>
          <a:lstStyle/>
          <a:p>
            <a:pPr algn="ctr"/>
            <a:r>
              <a:rPr lang="de-DE" sz="4800"/>
              <a:t>step 1: definition of</a:t>
            </a:r>
            <a:br>
              <a:rPr lang="de-DE" sz="4800"/>
            </a:br>
            <a:r>
              <a:rPr lang="de-DE" sz="4800"/>
              <a:t>a filing structure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2228"/>
                                        </p:tgtEl>
                                        <p:attrNameLst>
                                          <p:attrName>ppt_x</p:attrName>
                                        </p:attrNameLst>
                                      </p:cBhvr>
                                      <p:tavLst>
                                        <p:tav tm="0">
                                          <p:val>
                                            <p:strVal val="ppt_x"/>
                                          </p:val>
                                        </p:tav>
                                        <p:tav tm="100000">
                                          <p:val>
                                            <p:strVal val="ppt_x"/>
                                          </p:val>
                                        </p:tav>
                                      </p:tavLst>
                                    </p:anim>
                                    <p:anim calcmode="lin" valueType="num">
                                      <p:cBhvr additive="base">
                                        <p:cTn id="7" dur="500"/>
                                        <p:tgtEl>
                                          <p:spTgt spid="52228"/>
                                        </p:tgtEl>
                                        <p:attrNameLst>
                                          <p:attrName>ppt_y</p:attrName>
                                        </p:attrNameLst>
                                      </p:cBhvr>
                                      <p:tavLst>
                                        <p:tav tm="0">
                                          <p:val>
                                            <p:strVal val="ppt_y"/>
                                          </p:val>
                                        </p:tav>
                                        <p:tav tm="100000">
                                          <p:val>
                                            <p:strVal val="1+ppt_h/2"/>
                                          </p:val>
                                        </p:tav>
                                      </p:tavLst>
                                    </p:anim>
                                    <p:set>
                                      <p:cBhvr>
                                        <p:cTn id="8" dur="1" fill="hold">
                                          <p:stCondLst>
                                            <p:cond delay="499"/>
                                          </p:stCondLst>
                                        </p:cTn>
                                        <p:tgtEl>
                                          <p:spTgt spid="522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p:nvPr>
        </p:nvSpPr>
        <p:spPr/>
        <p:txBody>
          <a:bodyPr/>
          <a:lstStyle/>
          <a:p>
            <a:endParaRPr lang="de-DE" smtClean="0"/>
          </a:p>
        </p:txBody>
      </p:sp>
      <p:sp>
        <p:nvSpPr>
          <p:cNvPr id="48130" name="Rectangle 3"/>
          <p:cNvSpPr>
            <a:spLocks noGrp="1"/>
          </p:cNvSpPr>
          <p:nvPr>
            <p:ph type="body" idx="1"/>
          </p:nvPr>
        </p:nvSpPr>
        <p:spPr/>
        <p:txBody>
          <a:bodyPr/>
          <a:lstStyle/>
          <a:p>
            <a:endParaRPr lang="de-DE" smtClean="0"/>
          </a:p>
        </p:txBody>
      </p:sp>
      <p:pic>
        <p:nvPicPr>
          <p:cNvPr id="48131" name="Picture 4"/>
          <p:cNvPicPr>
            <a:picLocks noChangeAspect="1" noChangeArrowheads="1"/>
          </p:cNvPicPr>
          <p:nvPr/>
        </p:nvPicPr>
        <p:blipFill>
          <a:blip r:embed="rId2"/>
          <a:srcRect/>
          <a:stretch>
            <a:fillRect/>
          </a:stretch>
        </p:blipFill>
        <p:spPr bwMode="auto">
          <a:xfrm>
            <a:off x="-304800" y="-66675"/>
            <a:ext cx="9753600" cy="6991350"/>
          </a:xfrm>
          <a:prstGeom prst="rect">
            <a:avLst/>
          </a:prstGeom>
          <a:noFill/>
          <a:ln w="9525">
            <a:noFill/>
            <a:miter lim="800000"/>
            <a:headEnd/>
            <a:tailEnd/>
          </a:ln>
        </p:spPr>
      </p:pic>
      <p:sp>
        <p:nvSpPr>
          <p:cNvPr id="53252" name="Rectangle 5"/>
          <p:cNvSpPr>
            <a:spLocks noChangeArrowheads="1"/>
          </p:cNvSpPr>
          <p:nvPr/>
        </p:nvSpPr>
        <p:spPr bwMode="auto">
          <a:xfrm>
            <a:off x="2600325" y="2420938"/>
            <a:ext cx="4494213" cy="1555750"/>
          </a:xfrm>
          <a:prstGeom prst="rect">
            <a:avLst/>
          </a:prstGeom>
          <a:solidFill>
            <a:schemeClr val="bg1"/>
          </a:solidFill>
          <a:ln w="9525">
            <a:noFill/>
            <a:miter lim="800000"/>
            <a:headEnd/>
            <a:tailEnd/>
          </a:ln>
        </p:spPr>
        <p:txBody>
          <a:bodyPr wrap="none">
            <a:spAutoFit/>
          </a:bodyPr>
          <a:lstStyle/>
          <a:p>
            <a:pPr algn="ctr"/>
            <a:r>
              <a:rPr lang="de-DE" sz="4800"/>
              <a:t>step 2: train the</a:t>
            </a:r>
            <a:br>
              <a:rPr lang="de-DE" sz="4800"/>
            </a:br>
            <a:r>
              <a:rPr lang="de-DE" sz="4800"/>
              <a:t>document types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3252"/>
                                        </p:tgtEl>
                                        <p:attrNameLst>
                                          <p:attrName>ppt_x</p:attrName>
                                        </p:attrNameLst>
                                      </p:cBhvr>
                                      <p:tavLst>
                                        <p:tav tm="0">
                                          <p:val>
                                            <p:strVal val="ppt_x"/>
                                          </p:val>
                                        </p:tav>
                                        <p:tav tm="100000">
                                          <p:val>
                                            <p:strVal val="ppt_x"/>
                                          </p:val>
                                        </p:tav>
                                      </p:tavLst>
                                    </p:anim>
                                    <p:anim calcmode="lin" valueType="num">
                                      <p:cBhvr additive="base">
                                        <p:cTn id="7" dur="500"/>
                                        <p:tgtEl>
                                          <p:spTgt spid="53252"/>
                                        </p:tgtEl>
                                        <p:attrNameLst>
                                          <p:attrName>ppt_y</p:attrName>
                                        </p:attrNameLst>
                                      </p:cBhvr>
                                      <p:tavLst>
                                        <p:tav tm="0">
                                          <p:val>
                                            <p:strVal val="ppt_y"/>
                                          </p:val>
                                        </p:tav>
                                        <p:tav tm="100000">
                                          <p:val>
                                            <p:strVal val="1+ppt_h/2"/>
                                          </p:val>
                                        </p:tav>
                                      </p:tavLst>
                                    </p:anim>
                                    <p:set>
                                      <p:cBhvr>
                                        <p:cTn id="8" dur="1" fill="hold">
                                          <p:stCondLst>
                                            <p:cond delay="499"/>
                                          </p:stCondLst>
                                        </p:cTn>
                                        <p:tgtEl>
                                          <p:spTgt spid="532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p:nvPr>
        </p:nvSpPr>
        <p:spPr/>
        <p:txBody>
          <a:bodyPr/>
          <a:lstStyle/>
          <a:p>
            <a:endParaRPr lang="de-DE" smtClean="0"/>
          </a:p>
        </p:txBody>
      </p:sp>
      <p:sp>
        <p:nvSpPr>
          <p:cNvPr id="49154" name="Rectangle 3"/>
          <p:cNvSpPr>
            <a:spLocks noGrp="1"/>
          </p:cNvSpPr>
          <p:nvPr>
            <p:ph type="body" idx="1"/>
          </p:nvPr>
        </p:nvSpPr>
        <p:spPr/>
        <p:txBody>
          <a:bodyPr/>
          <a:lstStyle/>
          <a:p>
            <a:endParaRPr lang="de-DE" smtClean="0"/>
          </a:p>
        </p:txBody>
      </p:sp>
      <p:pic>
        <p:nvPicPr>
          <p:cNvPr id="49155" name="Picture 4"/>
          <p:cNvPicPr>
            <a:picLocks noChangeAspect="1" noChangeArrowheads="1"/>
          </p:cNvPicPr>
          <p:nvPr/>
        </p:nvPicPr>
        <p:blipFill>
          <a:blip r:embed="rId2"/>
          <a:srcRect/>
          <a:stretch>
            <a:fillRect/>
          </a:stretch>
        </p:blipFill>
        <p:spPr bwMode="auto">
          <a:xfrm>
            <a:off x="-304800" y="-66675"/>
            <a:ext cx="9753600" cy="6991350"/>
          </a:xfrm>
          <a:prstGeom prst="rect">
            <a:avLst/>
          </a:prstGeom>
          <a:noFill/>
          <a:ln w="9525">
            <a:noFill/>
            <a:miter lim="800000"/>
            <a:headEnd/>
            <a:tailEnd/>
          </a:ln>
        </p:spPr>
      </p:pic>
      <p:sp>
        <p:nvSpPr>
          <p:cNvPr id="54276" name="Rectangle 5"/>
          <p:cNvSpPr>
            <a:spLocks noChangeArrowheads="1"/>
          </p:cNvSpPr>
          <p:nvPr/>
        </p:nvSpPr>
        <p:spPr bwMode="auto">
          <a:xfrm>
            <a:off x="1790700" y="2420938"/>
            <a:ext cx="6122988" cy="1555750"/>
          </a:xfrm>
          <a:prstGeom prst="rect">
            <a:avLst/>
          </a:prstGeom>
          <a:solidFill>
            <a:schemeClr val="bg1"/>
          </a:solidFill>
          <a:ln w="9525">
            <a:noFill/>
            <a:miter lim="800000"/>
            <a:headEnd/>
            <a:tailEnd/>
          </a:ln>
        </p:spPr>
        <p:txBody>
          <a:bodyPr wrap="none">
            <a:spAutoFit/>
          </a:bodyPr>
          <a:lstStyle/>
          <a:p>
            <a:pPr algn="ctr"/>
            <a:r>
              <a:rPr lang="de-DE" sz="4800"/>
              <a:t>step 3: quality control </a:t>
            </a:r>
          </a:p>
          <a:p>
            <a:pPr algn="ctr"/>
            <a:r>
              <a:rPr lang="de-DE" sz="4800"/>
              <a:t>of trained documents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4276"/>
                                        </p:tgtEl>
                                        <p:attrNameLst>
                                          <p:attrName>ppt_x</p:attrName>
                                        </p:attrNameLst>
                                      </p:cBhvr>
                                      <p:tavLst>
                                        <p:tav tm="0">
                                          <p:val>
                                            <p:strVal val="ppt_x"/>
                                          </p:val>
                                        </p:tav>
                                        <p:tav tm="100000">
                                          <p:val>
                                            <p:strVal val="ppt_x"/>
                                          </p:val>
                                        </p:tav>
                                      </p:tavLst>
                                    </p:anim>
                                    <p:anim calcmode="lin" valueType="num">
                                      <p:cBhvr additive="base">
                                        <p:cTn id="7" dur="500"/>
                                        <p:tgtEl>
                                          <p:spTgt spid="54276"/>
                                        </p:tgtEl>
                                        <p:attrNameLst>
                                          <p:attrName>ppt_y</p:attrName>
                                        </p:attrNameLst>
                                      </p:cBhvr>
                                      <p:tavLst>
                                        <p:tav tm="0">
                                          <p:val>
                                            <p:strVal val="ppt_y"/>
                                          </p:val>
                                        </p:tav>
                                        <p:tav tm="100000">
                                          <p:val>
                                            <p:strVal val="1+ppt_h/2"/>
                                          </p:val>
                                        </p:tav>
                                      </p:tavLst>
                                    </p:anim>
                                    <p:set>
                                      <p:cBhvr>
                                        <p:cTn id="8" dur="1" fill="hold">
                                          <p:stCondLst>
                                            <p:cond delay="499"/>
                                          </p:stCondLst>
                                        </p:cTn>
                                        <p:tgtEl>
                                          <p:spTgt spid="542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p:nvPr>
        </p:nvSpPr>
        <p:spPr/>
        <p:txBody>
          <a:bodyPr/>
          <a:lstStyle/>
          <a:p>
            <a:endParaRPr lang="de-DE" smtClean="0"/>
          </a:p>
        </p:txBody>
      </p:sp>
      <p:sp>
        <p:nvSpPr>
          <p:cNvPr id="50178" name="Rectangle 3"/>
          <p:cNvSpPr>
            <a:spLocks noGrp="1"/>
          </p:cNvSpPr>
          <p:nvPr>
            <p:ph type="body" idx="1"/>
          </p:nvPr>
        </p:nvSpPr>
        <p:spPr/>
        <p:txBody>
          <a:bodyPr/>
          <a:lstStyle/>
          <a:p>
            <a:endParaRPr lang="de-DE" smtClean="0"/>
          </a:p>
        </p:txBody>
      </p:sp>
      <p:pic>
        <p:nvPicPr>
          <p:cNvPr id="50179" name="Picture 6"/>
          <p:cNvPicPr>
            <a:picLocks noChangeAspect="1" noChangeArrowheads="1"/>
          </p:cNvPicPr>
          <p:nvPr/>
        </p:nvPicPr>
        <p:blipFill>
          <a:blip r:embed="rId2"/>
          <a:srcRect/>
          <a:stretch>
            <a:fillRect/>
          </a:stretch>
        </p:blipFill>
        <p:spPr bwMode="auto">
          <a:xfrm>
            <a:off x="0" y="-3175"/>
            <a:ext cx="9144000" cy="6864350"/>
          </a:xfrm>
          <a:prstGeom prst="rect">
            <a:avLst/>
          </a:prstGeom>
          <a:noFill/>
          <a:ln w="9525">
            <a:noFill/>
            <a:miter lim="800000"/>
            <a:headEnd/>
            <a:tailEnd/>
          </a:ln>
        </p:spPr>
      </p:pic>
      <p:sp>
        <p:nvSpPr>
          <p:cNvPr id="55300" name="Rectangle 7"/>
          <p:cNvSpPr>
            <a:spLocks noChangeArrowheads="1"/>
          </p:cNvSpPr>
          <p:nvPr/>
        </p:nvSpPr>
        <p:spPr bwMode="auto">
          <a:xfrm>
            <a:off x="2295525" y="2420938"/>
            <a:ext cx="5103813" cy="1555750"/>
          </a:xfrm>
          <a:prstGeom prst="rect">
            <a:avLst/>
          </a:prstGeom>
          <a:solidFill>
            <a:schemeClr val="bg1"/>
          </a:solidFill>
          <a:ln w="9525">
            <a:noFill/>
            <a:miter lim="800000"/>
            <a:headEnd/>
            <a:tailEnd/>
          </a:ln>
        </p:spPr>
        <p:txBody>
          <a:bodyPr wrap="none">
            <a:spAutoFit/>
          </a:bodyPr>
          <a:lstStyle/>
          <a:p>
            <a:pPr algn="ctr"/>
            <a:r>
              <a:rPr lang="de-DE" sz="4800"/>
              <a:t>step 4: verification</a:t>
            </a:r>
            <a:br>
              <a:rPr lang="de-DE" sz="4800"/>
            </a:br>
            <a:r>
              <a:rPr lang="de-DE" sz="4800"/>
              <a:t>of reading results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5300"/>
                                        </p:tgtEl>
                                        <p:attrNameLst>
                                          <p:attrName>ppt_x</p:attrName>
                                        </p:attrNameLst>
                                      </p:cBhvr>
                                      <p:tavLst>
                                        <p:tav tm="0">
                                          <p:val>
                                            <p:strVal val="ppt_x"/>
                                          </p:val>
                                        </p:tav>
                                        <p:tav tm="100000">
                                          <p:val>
                                            <p:strVal val="ppt_x"/>
                                          </p:val>
                                        </p:tav>
                                      </p:tavLst>
                                    </p:anim>
                                    <p:anim calcmode="lin" valueType="num">
                                      <p:cBhvr additive="base">
                                        <p:cTn id="7" dur="500"/>
                                        <p:tgtEl>
                                          <p:spTgt spid="55300"/>
                                        </p:tgtEl>
                                        <p:attrNameLst>
                                          <p:attrName>ppt_y</p:attrName>
                                        </p:attrNameLst>
                                      </p:cBhvr>
                                      <p:tavLst>
                                        <p:tav tm="0">
                                          <p:val>
                                            <p:strVal val="ppt_y"/>
                                          </p:val>
                                        </p:tav>
                                        <p:tav tm="100000">
                                          <p:val>
                                            <p:strVal val="1+ppt_h/2"/>
                                          </p:val>
                                        </p:tav>
                                      </p:tavLst>
                                    </p:anim>
                                    <p:set>
                                      <p:cBhvr>
                                        <p:cTn id="8" dur="1" fill="hold">
                                          <p:stCondLst>
                                            <p:cond delay="499"/>
                                          </p:stCondLst>
                                        </p:cTn>
                                        <p:tgtEl>
                                          <p:spTgt spid="553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p:nvPr>
        </p:nvSpPr>
        <p:spPr/>
        <p:txBody>
          <a:bodyPr/>
          <a:lstStyle/>
          <a:p>
            <a:r>
              <a:rPr lang="de-DE" smtClean="0"/>
              <a:t>customisation of ruleset</a:t>
            </a:r>
          </a:p>
        </p:txBody>
      </p:sp>
      <p:sp>
        <p:nvSpPr>
          <p:cNvPr id="51202" name="Rectangle 3"/>
          <p:cNvSpPr>
            <a:spLocks noGrp="1"/>
          </p:cNvSpPr>
          <p:nvPr>
            <p:ph type="body" idx="1"/>
          </p:nvPr>
        </p:nvSpPr>
        <p:spPr/>
        <p:txBody>
          <a:bodyPr/>
          <a:lstStyle/>
          <a:p>
            <a:endParaRPr lang="de-DE" smtClean="0"/>
          </a:p>
        </p:txBody>
      </p:sp>
      <p:pic>
        <p:nvPicPr>
          <p:cNvPr id="51203" name="Picture 5"/>
          <p:cNvPicPr>
            <a:picLocks noChangeAspect="1" noChangeArrowheads="1"/>
          </p:cNvPicPr>
          <p:nvPr/>
        </p:nvPicPr>
        <p:blipFill>
          <a:blip r:embed="rId2"/>
          <a:srcRect/>
          <a:stretch>
            <a:fillRect/>
          </a:stretch>
        </p:blipFill>
        <p:spPr bwMode="auto">
          <a:xfrm>
            <a:off x="0" y="620713"/>
            <a:ext cx="9144000" cy="4872037"/>
          </a:xfrm>
          <a:prstGeom prst="rect">
            <a:avLst/>
          </a:prstGeom>
          <a:noFill/>
          <a:ln w="9525">
            <a:noFill/>
            <a:miter lim="800000"/>
            <a:headEnd/>
            <a:tailEnd/>
          </a:ln>
        </p:spPr>
      </p:pic>
      <p:sp>
        <p:nvSpPr>
          <p:cNvPr id="56326" name="Rectangle 7"/>
          <p:cNvSpPr>
            <a:spLocks noChangeArrowheads="1"/>
          </p:cNvSpPr>
          <p:nvPr/>
        </p:nvSpPr>
        <p:spPr bwMode="auto">
          <a:xfrm>
            <a:off x="1023938" y="2420938"/>
            <a:ext cx="7651750" cy="1555750"/>
          </a:xfrm>
          <a:prstGeom prst="rect">
            <a:avLst/>
          </a:prstGeom>
          <a:solidFill>
            <a:schemeClr val="bg1"/>
          </a:solidFill>
          <a:ln w="9525">
            <a:noFill/>
            <a:miter lim="800000"/>
            <a:headEnd/>
            <a:tailEnd/>
          </a:ln>
        </p:spPr>
        <p:txBody>
          <a:bodyPr wrap="none">
            <a:spAutoFit/>
          </a:bodyPr>
          <a:lstStyle/>
          <a:p>
            <a:pPr algn="ctr"/>
            <a:r>
              <a:rPr lang="de-DE" sz="4800"/>
              <a:t>step 5: .net based scripting </a:t>
            </a:r>
            <a:br>
              <a:rPr lang="de-DE" sz="4800"/>
            </a:br>
            <a:r>
              <a:rPr lang="de-DE" sz="4800"/>
              <a:t>of business rules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6326"/>
                                        </p:tgtEl>
                                        <p:attrNameLst>
                                          <p:attrName>ppt_x</p:attrName>
                                        </p:attrNameLst>
                                      </p:cBhvr>
                                      <p:tavLst>
                                        <p:tav tm="0">
                                          <p:val>
                                            <p:strVal val="ppt_x"/>
                                          </p:val>
                                        </p:tav>
                                        <p:tav tm="100000">
                                          <p:val>
                                            <p:strVal val="ppt_x"/>
                                          </p:val>
                                        </p:tav>
                                      </p:tavLst>
                                    </p:anim>
                                    <p:anim calcmode="lin" valueType="num">
                                      <p:cBhvr additive="base">
                                        <p:cTn id="7" dur="500"/>
                                        <p:tgtEl>
                                          <p:spTgt spid="56326"/>
                                        </p:tgtEl>
                                        <p:attrNameLst>
                                          <p:attrName>ppt_y</p:attrName>
                                        </p:attrNameLst>
                                      </p:cBhvr>
                                      <p:tavLst>
                                        <p:tav tm="0">
                                          <p:val>
                                            <p:strVal val="ppt_y"/>
                                          </p:val>
                                        </p:tav>
                                        <p:tav tm="100000">
                                          <p:val>
                                            <p:strVal val="1+ppt_h/2"/>
                                          </p:val>
                                        </p:tav>
                                      </p:tavLst>
                                    </p:anim>
                                    <p:set>
                                      <p:cBhvr>
                                        <p:cTn id="8" dur="1" fill="hold">
                                          <p:stCondLst>
                                            <p:cond delay="499"/>
                                          </p:stCondLst>
                                        </p:cTn>
                                        <p:tgtEl>
                                          <p:spTgt spid="563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itle 1"/>
          <p:cNvSpPr>
            <a:spLocks noGrp="1"/>
          </p:cNvSpPr>
          <p:nvPr>
            <p:ph type="title"/>
          </p:nvPr>
        </p:nvSpPr>
        <p:spPr>
          <a:xfrm>
            <a:off x="468313" y="0"/>
            <a:ext cx="8229600" cy="1143000"/>
          </a:xfrm>
        </p:spPr>
        <p:txBody>
          <a:bodyPr/>
          <a:lstStyle/>
          <a:p>
            <a:pPr eaLnBrk="1" hangingPunct="1"/>
            <a:r>
              <a:rPr lang="de-DE" smtClean="0"/>
              <a:t>Process Overview</a:t>
            </a:r>
          </a:p>
        </p:txBody>
      </p:sp>
      <p:sp>
        <p:nvSpPr>
          <p:cNvPr id="15365"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de-DE"/>
          </a:p>
        </p:txBody>
      </p:sp>
      <p:graphicFrame>
        <p:nvGraphicFramePr>
          <p:cNvPr id="15363" name="Object 3"/>
          <p:cNvGraphicFramePr>
            <a:graphicFrameLocks noChangeAspect="1"/>
          </p:cNvGraphicFramePr>
          <p:nvPr/>
        </p:nvGraphicFramePr>
        <p:xfrm>
          <a:off x="611188" y="1052513"/>
          <a:ext cx="8064500" cy="5487987"/>
        </p:xfrm>
        <a:graphic>
          <a:graphicData uri="http://schemas.openxmlformats.org/presentationml/2006/ole">
            <p:oleObj spid="_x0000_s15363" r:id="rId4" imgW="10062400" imgH="6841712" progId="">
              <p:embed/>
            </p:oleObj>
          </a:graphicData>
        </a:graphic>
      </p:graphicFrame>
      <p:sp>
        <p:nvSpPr>
          <p:cNvPr id="15366" name="Text Box 15"/>
          <p:cNvSpPr txBox="1">
            <a:spLocks noChangeArrowheads="1"/>
          </p:cNvSpPr>
          <p:nvPr/>
        </p:nvSpPr>
        <p:spPr bwMode="auto">
          <a:xfrm>
            <a:off x="1887538" y="1865313"/>
            <a:ext cx="1962150" cy="366712"/>
          </a:xfrm>
          <a:prstGeom prst="rect">
            <a:avLst/>
          </a:prstGeom>
          <a:noFill/>
          <a:ln w="9525">
            <a:noFill/>
            <a:miter lim="800000"/>
            <a:headEnd/>
            <a:tailEnd/>
          </a:ln>
        </p:spPr>
        <p:txBody>
          <a:bodyPr wrap="none">
            <a:spAutoFit/>
          </a:bodyPr>
          <a:lstStyle/>
          <a:p>
            <a:r>
              <a:rPr lang="de-DE"/>
              <a:t>Scan Department</a:t>
            </a:r>
          </a:p>
        </p:txBody>
      </p:sp>
      <p:sp>
        <p:nvSpPr>
          <p:cNvPr id="15367" name="Text Box 16"/>
          <p:cNvSpPr txBox="1">
            <a:spLocks noChangeArrowheads="1"/>
          </p:cNvSpPr>
          <p:nvPr/>
        </p:nvSpPr>
        <p:spPr bwMode="auto">
          <a:xfrm>
            <a:off x="7000875" y="2439988"/>
            <a:ext cx="1746250" cy="641350"/>
          </a:xfrm>
          <a:prstGeom prst="rect">
            <a:avLst/>
          </a:prstGeom>
          <a:solidFill>
            <a:schemeClr val="bg1"/>
          </a:solidFill>
          <a:ln w="9525">
            <a:noFill/>
            <a:miter lim="800000"/>
            <a:headEnd/>
            <a:tailEnd/>
          </a:ln>
        </p:spPr>
        <p:txBody>
          <a:bodyPr wrap="none">
            <a:spAutoFit/>
          </a:bodyPr>
          <a:lstStyle/>
          <a:p>
            <a:r>
              <a:rPr lang="de-DE"/>
              <a:t>Classification &amp;</a:t>
            </a:r>
          </a:p>
          <a:p>
            <a:r>
              <a:rPr lang="de-DE"/>
              <a:t>Extraction</a:t>
            </a:r>
          </a:p>
        </p:txBody>
      </p:sp>
      <p:sp>
        <p:nvSpPr>
          <p:cNvPr id="15368" name="Text Box 17"/>
          <p:cNvSpPr txBox="1">
            <a:spLocks noChangeArrowheads="1"/>
          </p:cNvSpPr>
          <p:nvPr/>
        </p:nvSpPr>
        <p:spPr bwMode="auto">
          <a:xfrm>
            <a:off x="1023938" y="4816475"/>
            <a:ext cx="2000250" cy="641350"/>
          </a:xfrm>
          <a:prstGeom prst="rect">
            <a:avLst/>
          </a:prstGeom>
          <a:solidFill>
            <a:schemeClr val="bg1"/>
          </a:solidFill>
          <a:ln w="9525">
            <a:noFill/>
            <a:miter lim="800000"/>
            <a:headEnd/>
            <a:tailEnd/>
          </a:ln>
        </p:spPr>
        <p:txBody>
          <a:bodyPr wrap="none">
            <a:spAutoFit/>
          </a:bodyPr>
          <a:lstStyle/>
          <a:p>
            <a:r>
              <a:rPr lang="de-DE"/>
              <a:t>Business Process</a:t>
            </a:r>
            <a:br>
              <a:rPr lang="de-DE"/>
            </a:br>
            <a:r>
              <a:rPr lang="de-DE"/>
              <a:t>Workflow</a:t>
            </a:r>
          </a:p>
        </p:txBody>
      </p:sp>
      <p:sp>
        <p:nvSpPr>
          <p:cNvPr id="15369" name="Text Box 18"/>
          <p:cNvSpPr txBox="1">
            <a:spLocks noChangeArrowheads="1"/>
          </p:cNvSpPr>
          <p:nvPr/>
        </p:nvSpPr>
        <p:spPr bwMode="auto">
          <a:xfrm>
            <a:off x="7164388" y="3789363"/>
            <a:ext cx="1644650" cy="366712"/>
          </a:xfrm>
          <a:prstGeom prst="rect">
            <a:avLst/>
          </a:prstGeom>
          <a:solidFill>
            <a:schemeClr val="bg1"/>
          </a:solidFill>
          <a:ln w="9525">
            <a:noFill/>
            <a:miter lim="800000"/>
            <a:headEnd/>
            <a:tailEnd/>
          </a:ln>
        </p:spPr>
        <p:txBody>
          <a:bodyPr wrap="none">
            <a:spAutoFit/>
          </a:bodyPr>
          <a:lstStyle/>
          <a:p>
            <a:r>
              <a:rPr lang="de-DE"/>
              <a:t>Digital Archive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p:txBody>
          <a:bodyPr/>
          <a:lstStyle/>
          <a:p>
            <a:r>
              <a:rPr lang="de-DE" smtClean="0"/>
              <a:t>Benefits of the new Mailroom</a:t>
            </a:r>
          </a:p>
        </p:txBody>
      </p:sp>
      <p:sp>
        <p:nvSpPr>
          <p:cNvPr id="60418" name="Rectangle 3"/>
          <p:cNvSpPr>
            <a:spLocks noGrp="1"/>
          </p:cNvSpPr>
          <p:nvPr>
            <p:ph type="body" idx="1"/>
          </p:nvPr>
        </p:nvSpPr>
        <p:spPr>
          <a:xfrm>
            <a:off x="684213" y="1341438"/>
            <a:ext cx="8229600" cy="4525962"/>
          </a:xfrm>
        </p:spPr>
        <p:txBody>
          <a:bodyPr/>
          <a:lstStyle/>
          <a:p>
            <a:pPr>
              <a:lnSpc>
                <a:spcPct val="90000"/>
              </a:lnSpc>
            </a:pPr>
            <a:r>
              <a:rPr lang="en-US" sz="2400" smtClean="0"/>
              <a:t>a claim is only handled once by a user, at the end of the chain when finishing it in the back office.</a:t>
            </a:r>
          </a:p>
          <a:p>
            <a:pPr>
              <a:lnSpc>
                <a:spcPct val="90000"/>
              </a:lnSpc>
            </a:pPr>
            <a:r>
              <a:rPr lang="en-US" sz="2400" smtClean="0"/>
              <a:t>no manual sorting before scanning and no indexing on relation number on every claim. Every 10 % correctly classified claims is about 1 fte less</a:t>
            </a:r>
          </a:p>
          <a:p>
            <a:pPr>
              <a:lnSpc>
                <a:spcPct val="90000"/>
              </a:lnSpc>
            </a:pPr>
            <a:r>
              <a:rPr lang="en-US" sz="2400" smtClean="0"/>
              <a:t>X4D is transparent and easy to use, so quickly CZ can maintain and change it on its own.</a:t>
            </a:r>
          </a:p>
          <a:p>
            <a:pPr>
              <a:lnSpc>
                <a:spcPct val="90000"/>
              </a:lnSpc>
            </a:pPr>
            <a:r>
              <a:rPr lang="en-US" sz="2400" smtClean="0"/>
              <a:t>X4D can simply be extended for documents other then claims, again by CZ itself.</a:t>
            </a:r>
          </a:p>
          <a:p>
            <a:pPr>
              <a:lnSpc>
                <a:spcPct val="90000"/>
              </a:lnSpc>
            </a:pPr>
            <a:r>
              <a:rPr lang="en-US" sz="2400" smtClean="0"/>
              <a:t>X4D fits in a structure with independent components because of simple import and export actions. Therefore a component can quickly be replaced by another one</a:t>
            </a:r>
            <a:endParaRPr lang="de-DE" sz="24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blinds(horizontal)">
                                      <p:cBhvr>
                                        <p:cTn id="7" dur="500"/>
                                        <p:tgtEl>
                                          <p:spTgt spid="604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0418">
                                            <p:txEl>
                                              <p:pRg st="1" end="1"/>
                                            </p:txEl>
                                          </p:spTgt>
                                        </p:tgtEl>
                                        <p:attrNameLst>
                                          <p:attrName>style.visibility</p:attrName>
                                        </p:attrNameLst>
                                      </p:cBhvr>
                                      <p:to>
                                        <p:strVal val="visible"/>
                                      </p:to>
                                    </p:set>
                                    <p:animEffect transition="in" filter="blinds(horizontal)">
                                      <p:cBhvr>
                                        <p:cTn id="12" dur="500"/>
                                        <p:tgtEl>
                                          <p:spTgt spid="604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0418">
                                            <p:txEl>
                                              <p:pRg st="2" end="2"/>
                                            </p:txEl>
                                          </p:spTgt>
                                        </p:tgtEl>
                                        <p:attrNameLst>
                                          <p:attrName>style.visibility</p:attrName>
                                        </p:attrNameLst>
                                      </p:cBhvr>
                                      <p:to>
                                        <p:strVal val="visible"/>
                                      </p:to>
                                    </p:set>
                                    <p:animEffect transition="in" filter="blinds(horizontal)">
                                      <p:cBhvr>
                                        <p:cTn id="17" dur="500"/>
                                        <p:tgtEl>
                                          <p:spTgt spid="604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0418">
                                            <p:txEl>
                                              <p:pRg st="3" end="3"/>
                                            </p:txEl>
                                          </p:spTgt>
                                        </p:tgtEl>
                                        <p:attrNameLst>
                                          <p:attrName>style.visibility</p:attrName>
                                        </p:attrNameLst>
                                      </p:cBhvr>
                                      <p:to>
                                        <p:strVal val="visible"/>
                                      </p:to>
                                    </p:set>
                                    <p:animEffect transition="in" filter="blinds(horizontal)">
                                      <p:cBhvr>
                                        <p:cTn id="22" dur="500"/>
                                        <p:tgtEl>
                                          <p:spTgt spid="604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0418">
                                            <p:txEl>
                                              <p:pRg st="4" end="4"/>
                                            </p:txEl>
                                          </p:spTgt>
                                        </p:tgtEl>
                                        <p:attrNameLst>
                                          <p:attrName>style.visibility</p:attrName>
                                        </p:attrNameLst>
                                      </p:cBhvr>
                                      <p:to>
                                        <p:strVal val="visible"/>
                                      </p:to>
                                    </p:set>
                                    <p:animEffect transition="in" filter="blinds(horizontal)">
                                      <p:cBhvr>
                                        <p:cTn id="27" dur="500"/>
                                        <p:tgtEl>
                                          <p:spTgt spid="6041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2"/>
          <p:cNvSpPr>
            <a:spLocks noChangeArrowheads="1"/>
          </p:cNvSpPr>
          <p:nvPr/>
        </p:nvSpPr>
        <p:spPr bwMode="auto">
          <a:xfrm>
            <a:off x="539750" y="115888"/>
            <a:ext cx="7921625" cy="1066800"/>
          </a:xfrm>
          <a:prstGeom prst="rect">
            <a:avLst/>
          </a:prstGeom>
          <a:noFill/>
          <a:ln w="9525">
            <a:noFill/>
            <a:miter lim="800000"/>
            <a:headEnd/>
            <a:tailEnd/>
          </a:ln>
        </p:spPr>
        <p:txBody>
          <a:bodyPr anchor="ctr"/>
          <a:lstStyle/>
          <a:p>
            <a:pPr algn="ctr" eaLnBrk="0" hangingPunct="0"/>
            <a:r>
              <a:rPr lang="de-DE" sz="3200">
                <a:latin typeface="Calibri" pitchFamily="34" charset="0"/>
              </a:rPr>
              <a:t>Xtract for Documents</a:t>
            </a:r>
            <a:br>
              <a:rPr lang="de-DE" sz="3200">
                <a:latin typeface="Calibri" pitchFamily="34" charset="0"/>
              </a:rPr>
            </a:br>
            <a:r>
              <a:rPr lang="de-DE" sz="3200">
                <a:latin typeface="Calibri" pitchFamily="34" charset="0"/>
              </a:rPr>
              <a:t>A document bridge for your networked world</a:t>
            </a:r>
          </a:p>
        </p:txBody>
      </p:sp>
      <p:graphicFrame>
        <p:nvGraphicFramePr>
          <p:cNvPr id="63491" name="Object 3">
            <a:hlinkClick r:id="" action="ppaction://ole?verb=0"/>
          </p:cNvPr>
          <p:cNvGraphicFramePr>
            <a:graphicFrameLocks/>
          </p:cNvGraphicFramePr>
          <p:nvPr/>
        </p:nvGraphicFramePr>
        <p:xfrm>
          <a:off x="5867400" y="1268413"/>
          <a:ext cx="2874963" cy="4646612"/>
        </p:xfrm>
        <a:graphic>
          <a:graphicData uri="http://schemas.openxmlformats.org/presentationml/2006/ole">
            <p:oleObj spid="_x0000_s63491" name="Clip" r:id="rId4" imgW="4998960" imgH="8076960" progId="">
              <p:embed/>
            </p:oleObj>
          </a:graphicData>
        </a:graphic>
      </p:graphicFrame>
      <p:sp>
        <p:nvSpPr>
          <p:cNvPr id="2" name="Rectangle 4"/>
          <p:cNvSpPr>
            <a:spLocks noChangeArrowheads="1"/>
          </p:cNvSpPr>
          <p:nvPr/>
        </p:nvSpPr>
        <p:spPr bwMode="auto">
          <a:xfrm>
            <a:off x="684213" y="1773238"/>
            <a:ext cx="4176712" cy="936625"/>
          </a:xfrm>
          <a:prstGeom prst="rect">
            <a:avLst/>
          </a:prstGeom>
          <a:noFill/>
          <a:ln w="9525">
            <a:noFill/>
            <a:miter lim="800000"/>
            <a:headEnd/>
            <a:tailEnd/>
          </a:ln>
        </p:spPr>
        <p:txBody>
          <a:bodyPr anchor="ctr"/>
          <a:lstStyle/>
          <a:p>
            <a:pPr algn="ctr" eaLnBrk="0" hangingPunct="0"/>
            <a:r>
              <a:rPr lang="en-US" sz="2000">
                <a:latin typeface="Calibri" pitchFamily="34" charset="0"/>
              </a:rPr>
              <a:t>Thank you very much!</a:t>
            </a:r>
          </a:p>
        </p:txBody>
      </p:sp>
      <p:sp>
        <p:nvSpPr>
          <p:cNvPr id="63493" name="Rectangle 5"/>
          <p:cNvSpPr>
            <a:spLocks noChangeArrowheads="1"/>
          </p:cNvSpPr>
          <p:nvPr/>
        </p:nvSpPr>
        <p:spPr bwMode="auto">
          <a:xfrm>
            <a:off x="539750" y="2852738"/>
            <a:ext cx="4356100" cy="2881312"/>
          </a:xfrm>
          <a:prstGeom prst="rect">
            <a:avLst/>
          </a:prstGeom>
          <a:noFill/>
          <a:ln w="9525">
            <a:noFill/>
            <a:miter lim="800000"/>
            <a:headEnd/>
            <a:tailEnd/>
          </a:ln>
        </p:spPr>
        <p:txBody>
          <a:bodyPr anchor="ctr"/>
          <a:lstStyle/>
          <a:p>
            <a:pPr algn="ctr" eaLnBrk="0" hangingPunct="0"/>
            <a:r>
              <a:rPr lang="de-DE" sz="2000">
                <a:solidFill>
                  <a:srgbClr val="CC0000"/>
                </a:solidFill>
                <a:latin typeface="Calibri" pitchFamily="34" charset="0"/>
              </a:rPr>
              <a:t/>
            </a:r>
            <a:br>
              <a:rPr lang="de-DE" sz="2000">
                <a:solidFill>
                  <a:srgbClr val="CC0000"/>
                </a:solidFill>
                <a:latin typeface="Calibri" pitchFamily="34" charset="0"/>
              </a:rPr>
            </a:br>
            <a:r>
              <a:rPr lang="de-DE" sz="2000">
                <a:latin typeface="Calibri" pitchFamily="34" charset="0"/>
              </a:rPr>
              <a:t>Docutec AG -</a:t>
            </a:r>
            <a:br>
              <a:rPr lang="de-DE" sz="2000">
                <a:latin typeface="Calibri" pitchFamily="34" charset="0"/>
              </a:rPr>
            </a:br>
            <a:r>
              <a:rPr lang="de-DE" sz="2000">
                <a:latin typeface="Calibri" pitchFamily="34" charset="0"/>
              </a:rPr>
              <a:t>a member of the I.R.I.S. Group</a:t>
            </a:r>
            <a:br>
              <a:rPr lang="de-DE" sz="2000">
                <a:latin typeface="Calibri" pitchFamily="34" charset="0"/>
              </a:rPr>
            </a:br>
            <a:r>
              <a:rPr lang="de-DE" sz="2000">
                <a:latin typeface="Calibri" pitchFamily="34" charset="0"/>
              </a:rPr>
              <a:t>Heussstraße 23</a:t>
            </a:r>
            <a:br>
              <a:rPr lang="de-DE" sz="2000">
                <a:latin typeface="Calibri" pitchFamily="34" charset="0"/>
              </a:rPr>
            </a:br>
            <a:r>
              <a:rPr lang="de-DE" sz="2000">
                <a:latin typeface="Calibri" pitchFamily="34" charset="0"/>
              </a:rPr>
              <a:t>52078 Aachen</a:t>
            </a:r>
            <a:br>
              <a:rPr lang="de-DE" sz="2000">
                <a:latin typeface="Calibri" pitchFamily="34" charset="0"/>
              </a:rPr>
            </a:br>
            <a:r>
              <a:rPr lang="de-DE" sz="2000">
                <a:latin typeface="Calibri" pitchFamily="34" charset="0"/>
              </a:rPr>
              <a:t>Germany</a:t>
            </a:r>
            <a:br>
              <a:rPr lang="de-DE" sz="2000">
                <a:latin typeface="Calibri" pitchFamily="34" charset="0"/>
              </a:rPr>
            </a:br>
            <a:r>
              <a:rPr lang="de-DE" sz="2000">
                <a:latin typeface="Calibri" pitchFamily="34" charset="0"/>
              </a:rPr>
              <a:t>Phone.: +49 241/920 35-0</a:t>
            </a:r>
            <a:br>
              <a:rPr lang="de-DE" sz="2000">
                <a:latin typeface="Calibri" pitchFamily="34" charset="0"/>
              </a:rPr>
            </a:br>
            <a:r>
              <a:rPr lang="de-DE" sz="2000">
                <a:latin typeface="Calibri" pitchFamily="34" charset="0"/>
              </a:rPr>
              <a:t>Fax: +49 241/920 3-505</a:t>
            </a:r>
            <a:br>
              <a:rPr lang="de-DE" sz="2000">
                <a:latin typeface="Calibri" pitchFamily="34" charset="0"/>
              </a:rPr>
            </a:br>
            <a:r>
              <a:rPr lang="de-DE" sz="2000">
                <a:latin typeface="Calibri" pitchFamily="34" charset="0"/>
              </a:rPr>
              <a:t/>
            </a:r>
            <a:br>
              <a:rPr lang="de-DE" sz="2000">
                <a:latin typeface="Calibri" pitchFamily="34" charset="0"/>
              </a:rPr>
            </a:br>
            <a:r>
              <a:rPr lang="de-DE" sz="2000">
                <a:latin typeface="Calibri" pitchFamily="34" charset="0"/>
              </a:rPr>
              <a:t>More infos: www.docutec.de</a:t>
            </a:r>
            <a:br>
              <a:rPr lang="de-DE" sz="2000">
                <a:latin typeface="Calibri" pitchFamily="34" charset="0"/>
              </a:rPr>
            </a:br>
            <a:endParaRPr lang="en-US" sz="2000">
              <a:latin typeface="Calibri" pitchFamily="34" charset="0"/>
            </a:endParaRPr>
          </a:p>
        </p:txBody>
      </p:sp>
      <p:sp>
        <p:nvSpPr>
          <p:cNvPr id="63494" name="Rectangle 6"/>
          <p:cNvSpPr>
            <a:spLocks noChangeArrowheads="1"/>
          </p:cNvSpPr>
          <p:nvPr/>
        </p:nvSpPr>
        <p:spPr bwMode="auto">
          <a:xfrm>
            <a:off x="611188" y="2276475"/>
            <a:ext cx="4176712" cy="936625"/>
          </a:xfrm>
          <a:prstGeom prst="rect">
            <a:avLst/>
          </a:prstGeom>
          <a:noFill/>
          <a:ln w="9525">
            <a:noFill/>
            <a:miter lim="800000"/>
            <a:headEnd/>
            <a:tailEnd/>
          </a:ln>
        </p:spPr>
        <p:txBody>
          <a:bodyPr anchor="ctr"/>
          <a:lstStyle/>
          <a:p>
            <a:pPr algn="ctr" eaLnBrk="0" hangingPunct="0"/>
            <a:r>
              <a:rPr lang="en-US" sz="3200">
                <a:latin typeface="Calibri" pitchFamily="34" charset="0"/>
              </a:rPr>
              <a:t>Questions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63494"/>
                                        </p:tgtEl>
                                      </p:cBhvr>
                                    </p:animEffect>
                                    <p:set>
                                      <p:cBhvr>
                                        <p:cTn id="7" dur="1" fill="hold">
                                          <p:stCondLst>
                                            <p:cond delay="1999"/>
                                          </p:stCondLst>
                                        </p:cTn>
                                        <p:tgtEl>
                                          <p:spTgt spid="6349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20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3493"/>
                                        </p:tgtEl>
                                        <p:attrNameLst>
                                          <p:attrName>style.visibility</p:attrName>
                                        </p:attrNameLst>
                                      </p:cBhvr>
                                      <p:to>
                                        <p:strVal val="visible"/>
                                      </p:to>
                                    </p:set>
                                    <p:animEffect transition="in" filter="fade">
                                      <p:cBhvr>
                                        <p:cTn id="13" dur="2000"/>
                                        <p:tgtEl>
                                          <p:spTgt spid="63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3493" grpId="0"/>
      <p:bldP spid="6349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1010</Words>
  <Application>Microsoft Office PowerPoint</Application>
  <PresentationFormat>Bildschirmpräsentation (4:3)</PresentationFormat>
  <Paragraphs>176</Paragraphs>
  <Slides>21</Slides>
  <Notes>4</Notes>
  <HiddenSlides>0</HiddenSlides>
  <MMClips>0</MMClips>
  <ScaleCrop>false</ScaleCrop>
  <HeadingPairs>
    <vt:vector size="8" baseType="variant">
      <vt:variant>
        <vt:lpstr>Verwendete Schriftarten</vt:lpstr>
      </vt:variant>
      <vt:variant>
        <vt:i4>4</vt:i4>
      </vt:variant>
      <vt:variant>
        <vt:lpstr>Entwurfsvorlage</vt:lpstr>
      </vt:variant>
      <vt:variant>
        <vt:i4>1</vt:i4>
      </vt:variant>
      <vt:variant>
        <vt:lpstr>Eingebettete OLE-Server</vt:lpstr>
      </vt:variant>
      <vt:variant>
        <vt:i4>1</vt:i4>
      </vt:variant>
      <vt:variant>
        <vt:lpstr>Folientitel</vt:lpstr>
      </vt:variant>
      <vt:variant>
        <vt:i4>21</vt:i4>
      </vt:variant>
    </vt:vector>
  </HeadingPairs>
  <TitlesOfParts>
    <vt:vector size="27" baseType="lpstr">
      <vt:lpstr>Arial</vt:lpstr>
      <vt:lpstr>Calibri</vt:lpstr>
      <vt:lpstr>Times New Roman</vt:lpstr>
      <vt:lpstr>Webdings</vt:lpstr>
      <vt:lpstr>Office Theme</vt:lpstr>
      <vt:lpstr>Clip</vt:lpstr>
      <vt:lpstr>„Electronic Filemanagement – Higher productivity and cost savings for claims processing“</vt:lpstr>
      <vt:lpstr>Folie 2</vt:lpstr>
      <vt:lpstr>Folie 3</vt:lpstr>
      <vt:lpstr>Digital Mailroom: What does it mean?</vt:lpstr>
      <vt:lpstr>Why Digital Mailroom ?</vt:lpstr>
      <vt:lpstr>Success Factor   Healthcare claims including Forms</vt:lpstr>
      <vt:lpstr>I.R.I.S. – Docutec: solution pacages</vt:lpstr>
      <vt:lpstr>Classification of claims with  Capture Plus</vt:lpstr>
      <vt:lpstr>SP Healthcare handles</vt:lpstr>
      <vt:lpstr>SP Healthcare handles</vt:lpstr>
      <vt:lpstr>SP Healthcare handles</vt:lpstr>
      <vt:lpstr>SP Healthcare handles </vt:lpstr>
      <vt:lpstr> Rollout of the Digital Mailroom project at CZ  </vt:lpstr>
      <vt:lpstr>Folie 14</vt:lpstr>
      <vt:lpstr>Folie 15</vt:lpstr>
      <vt:lpstr>Folie 16</vt:lpstr>
      <vt:lpstr>Folie 17</vt:lpstr>
      <vt:lpstr>customisation of ruleset</vt:lpstr>
      <vt:lpstr>Process Overview</vt:lpstr>
      <vt:lpstr>Benefits of the new Mailroom</vt:lpstr>
      <vt:lpstr>Folie 21</vt:lpstr>
    </vt:vector>
  </TitlesOfParts>
  <Company>Iris_Group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crochign</dc:creator>
  <cp:lastModifiedBy>vdb</cp:lastModifiedBy>
  <cp:revision>9</cp:revision>
  <dcterms:created xsi:type="dcterms:W3CDTF">2009-01-06T16:34:48Z</dcterms:created>
  <dcterms:modified xsi:type="dcterms:W3CDTF">2009-01-30T15:37:56Z</dcterms:modified>
</cp:coreProperties>
</file>